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3" r:id="rId3"/>
  </p:sldMasterIdLst>
  <p:notesMasterIdLst>
    <p:notesMasterId r:id="rId5"/>
  </p:notesMasterIdLst>
  <p:sldIdLst>
    <p:sldId id="256" r:id="rId4"/>
    <p:sldId id="257" r:id="rId6"/>
    <p:sldId id="258" r:id="rId7"/>
    <p:sldId id="260" r:id="rId8"/>
    <p:sldId id="261" r:id="rId9"/>
    <p:sldId id="262" r:id="rId10"/>
    <p:sldId id="263" r:id="rId11"/>
    <p:sldId id="264" r:id="rId12"/>
    <p:sldId id="265" r:id="rId13"/>
    <p:sldId id="266" r:id="rId14"/>
    <p:sldId id="268" r:id="rId15"/>
    <p:sldId id="270" r:id="rId16"/>
    <p:sldId id="271" r:id="rId17"/>
    <p:sldId id="272" r:id="rId18"/>
    <p:sldId id="273" r:id="rId19"/>
    <p:sldId id="274" r:id="rId20"/>
    <p:sldId id="276" r:id="rId21"/>
    <p:sldId id="379" r:id="rId22"/>
    <p:sldId id="277" r:id="rId23"/>
    <p:sldId id="278" r:id="rId24"/>
    <p:sldId id="279" r:id="rId25"/>
    <p:sldId id="280" r:id="rId26"/>
    <p:sldId id="281" r:id="rId27"/>
    <p:sldId id="283" r:id="rId28"/>
    <p:sldId id="380" r:id="rId29"/>
    <p:sldId id="284" r:id="rId30"/>
    <p:sldId id="285" r:id="rId31"/>
    <p:sldId id="286" r:id="rId32"/>
    <p:sldId id="287" r:id="rId33"/>
    <p:sldId id="288" r:id="rId34"/>
    <p:sldId id="289" r:id="rId35"/>
    <p:sldId id="290" r:id="rId36"/>
    <p:sldId id="291" r:id="rId37"/>
    <p:sldId id="292" r:id="rId38"/>
    <p:sldId id="293" r:id="rId39"/>
    <p:sldId id="294" r:id="rId40"/>
    <p:sldId id="296" r:id="rId41"/>
    <p:sldId id="381" r:id="rId42"/>
    <p:sldId id="297" r:id="rId43"/>
    <p:sldId id="298" r:id="rId44"/>
    <p:sldId id="299" r:id="rId45"/>
    <p:sldId id="300" r:id="rId46"/>
    <p:sldId id="301" r:id="rId47"/>
    <p:sldId id="303" r:id="rId48"/>
    <p:sldId id="304" r:id="rId49"/>
    <p:sldId id="305" r:id="rId50"/>
    <p:sldId id="306" r:id="rId51"/>
    <p:sldId id="308" r:id="rId52"/>
    <p:sldId id="310" r:id="rId53"/>
    <p:sldId id="311" r:id="rId54"/>
    <p:sldId id="313" r:id="rId55"/>
    <p:sldId id="382" r:id="rId56"/>
    <p:sldId id="314" r:id="rId57"/>
    <p:sldId id="315" r:id="rId58"/>
    <p:sldId id="316" r:id="rId59"/>
    <p:sldId id="317" r:id="rId60"/>
    <p:sldId id="318" r:id="rId61"/>
    <p:sldId id="319" r:id="rId62"/>
    <p:sldId id="321" r:id="rId63"/>
    <p:sldId id="322" r:id="rId64"/>
    <p:sldId id="323" r:id="rId65"/>
    <p:sldId id="324" r:id="rId66"/>
    <p:sldId id="325" r:id="rId67"/>
    <p:sldId id="326" r:id="rId68"/>
    <p:sldId id="327" r:id="rId69"/>
    <p:sldId id="328" r:id="rId70"/>
    <p:sldId id="329" r:id="rId71"/>
    <p:sldId id="330" r:id="rId72"/>
    <p:sldId id="331" r:id="rId73"/>
    <p:sldId id="332" r:id="rId74"/>
    <p:sldId id="333" r:id="rId75"/>
    <p:sldId id="334" r:id="rId76"/>
    <p:sldId id="335" r:id="rId77"/>
    <p:sldId id="337" r:id="rId78"/>
    <p:sldId id="338" r:id="rId79"/>
    <p:sldId id="339" r:id="rId80"/>
    <p:sldId id="340" r:id="rId81"/>
    <p:sldId id="341" r:id="rId82"/>
    <p:sldId id="342" r:id="rId83"/>
    <p:sldId id="343" r:id="rId84"/>
    <p:sldId id="346" r:id="rId85"/>
    <p:sldId id="347" r:id="rId86"/>
    <p:sldId id="348" r:id="rId87"/>
    <p:sldId id="349" r:id="rId88"/>
    <p:sldId id="350" r:id="rId89"/>
    <p:sldId id="351" r:id="rId90"/>
    <p:sldId id="352" r:id="rId91"/>
    <p:sldId id="353" r:id="rId92"/>
    <p:sldId id="355" r:id="rId93"/>
    <p:sldId id="356" r:id="rId94"/>
    <p:sldId id="357" r:id="rId95"/>
    <p:sldId id="358" r:id="rId96"/>
    <p:sldId id="360" r:id="rId97"/>
    <p:sldId id="361" r:id="rId98"/>
    <p:sldId id="362" r:id="rId99"/>
    <p:sldId id="383" r:id="rId100"/>
    <p:sldId id="363" r:id="rId101"/>
    <p:sldId id="364" r:id="rId102"/>
    <p:sldId id="365" r:id="rId103"/>
    <p:sldId id="366" r:id="rId104"/>
    <p:sldId id="368" r:id="rId105"/>
    <p:sldId id="384" r:id="rId106"/>
    <p:sldId id="369" r:id="rId107"/>
    <p:sldId id="370" r:id="rId108"/>
    <p:sldId id="371" r:id="rId109"/>
    <p:sldId id="372" r:id="rId110"/>
    <p:sldId id="374" r:id="rId111"/>
    <p:sldId id="375" r:id="rId112"/>
    <p:sldId id="376" r:id="rId113"/>
    <p:sldId id="386" r:id="rId114"/>
    <p:sldId id="378" r:id="rId1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张宇" initials="张" lastIdx="1" clrIdx="2"/>
  <p:cmAuthor id="4" name="LXZW"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3408"/>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9" Type="http://schemas.openxmlformats.org/officeDocument/2006/relationships/commentAuthors" Target="commentAuthors.xml"/><Relationship Id="rId118" Type="http://schemas.openxmlformats.org/officeDocument/2006/relationships/tableStyles" Target="tableStyles.xml"/><Relationship Id="rId117" Type="http://schemas.openxmlformats.org/officeDocument/2006/relationships/viewProps" Target="viewProps.xml"/><Relationship Id="rId116" Type="http://schemas.openxmlformats.org/officeDocument/2006/relationships/presProps" Target="presProps.xml"/><Relationship Id="rId115" Type="http://schemas.openxmlformats.org/officeDocument/2006/relationships/slide" Target="slides/slide111.xml"/><Relationship Id="rId114" Type="http://schemas.openxmlformats.org/officeDocument/2006/relationships/slide" Target="slides/slide110.xml"/><Relationship Id="rId113" Type="http://schemas.openxmlformats.org/officeDocument/2006/relationships/slide" Target="slides/slide109.xml"/><Relationship Id="rId112" Type="http://schemas.openxmlformats.org/officeDocument/2006/relationships/slide" Target="slides/slide108.xml"/><Relationship Id="rId111" Type="http://schemas.openxmlformats.org/officeDocument/2006/relationships/slide" Target="slides/slide107.xml"/><Relationship Id="rId110" Type="http://schemas.openxmlformats.org/officeDocument/2006/relationships/slide" Target="slides/slide106.xml"/><Relationship Id="rId11" Type="http://schemas.openxmlformats.org/officeDocument/2006/relationships/slide" Target="slides/slide7.xml"/><Relationship Id="rId109" Type="http://schemas.openxmlformats.org/officeDocument/2006/relationships/slide" Target="slides/slide105.xml"/><Relationship Id="rId108" Type="http://schemas.openxmlformats.org/officeDocument/2006/relationships/slide" Target="slides/slide104.xml"/><Relationship Id="rId107" Type="http://schemas.openxmlformats.org/officeDocument/2006/relationships/slide" Target="slides/slide103.xml"/><Relationship Id="rId106" Type="http://schemas.openxmlformats.org/officeDocument/2006/relationships/slide" Target="slides/slide102.xml"/><Relationship Id="rId105" Type="http://schemas.openxmlformats.org/officeDocument/2006/relationships/slide" Target="slides/slide101.xml"/><Relationship Id="rId104" Type="http://schemas.openxmlformats.org/officeDocument/2006/relationships/slide" Target="slides/slide100.xml"/><Relationship Id="rId103" Type="http://schemas.openxmlformats.org/officeDocument/2006/relationships/slide" Target="slides/slide99.xml"/><Relationship Id="rId102" Type="http://schemas.openxmlformats.org/officeDocument/2006/relationships/slide" Target="slides/slide98.xml"/><Relationship Id="rId101" Type="http://schemas.openxmlformats.org/officeDocument/2006/relationships/slide" Target="slides/slide97.xml"/><Relationship Id="rId100" Type="http://schemas.openxmlformats.org/officeDocument/2006/relationships/slide" Target="slides/slide96.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c18b17f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a1b2d3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a9bdfc8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3ec682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ef2093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f42611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849ff7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4380790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35625e0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83a31322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3b9ac520009b906f4#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0b75326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8b21d25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ae273ad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d1cdeb2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18811d3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3b9ac520009b906f4#sourcefrom=">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必修第一册  RJ</a:t>
            </a:r>
            <a:endParaRPr lang="en-US" sz="24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必修第一册  RJ</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内容1#df=845bf50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内容1#df=7366e9d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内容1#df=c18b17f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内容1#df=9a1b2d3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内容1#df=a9bdfc8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内容1#df=f3ec682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内容1#df=2ef2093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内容1#df=3f42611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内容1#df=6849ff7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内容1#df=4380790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内容1#df=35625e0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内容1#df=83a31322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内容1#df=0b75326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内容1#df=8b21d25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内容1#df=ae273ad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内容1#df=d1cdeb2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内容1#df=18811d3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845bf50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7366e9d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6" Type="http://schemas.openxmlformats.org/officeDocument/2006/relationships/theme" Target="../theme/theme2.xml"/><Relationship Id="rId25" Type="http://schemas.openxmlformats.org/officeDocument/2006/relationships/slideLayout" Target="../slideLayouts/slideLayout49.xml"/><Relationship Id="rId24" Type="http://schemas.openxmlformats.org/officeDocument/2006/relationships/slideLayout" Target="../slideLayouts/slideLayout48.xml"/><Relationship Id="rId23" Type="http://schemas.openxmlformats.org/officeDocument/2006/relationships/slideLayout" Target="../slideLayouts/slideLayout47.xml"/><Relationship Id="rId22" Type="http://schemas.openxmlformats.org/officeDocument/2006/relationships/slideLayout" Target="../slideLayouts/slideLayout46.xml"/><Relationship Id="rId21" Type="http://schemas.openxmlformats.org/officeDocument/2006/relationships/slideLayout" Target="../slideLayouts/slideLayout45.xml"/><Relationship Id="rId20" Type="http://schemas.openxmlformats.org/officeDocument/2006/relationships/slideLayout" Target="../slideLayouts/slideLayout44.xml"/><Relationship Id="rId2" Type="http://schemas.openxmlformats.org/officeDocument/2006/relationships/slideLayout" Target="../slideLayouts/slideLayout26.xml"/><Relationship Id="rId19" Type="http://schemas.openxmlformats.org/officeDocument/2006/relationships/slideLayout" Target="../slideLayouts/slideLayout43.xml"/><Relationship Id="rId18" Type="http://schemas.openxmlformats.org/officeDocument/2006/relationships/slideLayout" Target="../slideLayouts/slideLayout42.xml"/><Relationship Id="rId17" Type="http://schemas.openxmlformats.org/officeDocument/2006/relationships/slideLayout" Target="../slideLayouts/slideLayout41.xml"/><Relationship Id="rId16" Type="http://schemas.openxmlformats.org/officeDocument/2006/relationships/slideLayout" Target="../slideLayouts/slideLayout40.xml"/><Relationship Id="rId15" Type="http://schemas.openxmlformats.org/officeDocument/2006/relationships/slideLayout" Target="../slideLayouts/slideLayout39.xml"/><Relationship Id="rId14" Type="http://schemas.openxmlformats.org/officeDocument/2006/relationships/slideLayout" Target="../slideLayouts/slideLayout38.xml"/><Relationship Id="rId13" Type="http://schemas.openxmlformats.org/officeDocument/2006/relationships/slideLayout" Target="../slideLayouts/slideLayout37.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 id="2147483698"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10.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image" Target="../media/image9.png"/><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5" Type="http://schemas.openxmlformats.org/officeDocument/2006/relationships/notesSlide" Target="../notesSlides/notesSlide104.xml"/><Relationship Id="rId14" Type="http://schemas.openxmlformats.org/officeDocument/2006/relationships/slideLayout" Target="../slideLayouts/slideLayout49.xml"/><Relationship Id="rId13" Type="http://schemas.openxmlformats.org/officeDocument/2006/relationships/tags" Target="../tags/tag15.xml"/><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tags" Target="../tags/tag14.xml"/><Relationship Id="rId1" Type="http://schemas.openxmlformats.org/officeDocument/2006/relationships/tags" Target="../tags/tag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0.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20.xml"/><Relationship Id="rId1" Type="http://schemas.openxmlformats.org/officeDocument/2006/relationships/image" Target="../media/image8.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b6732516d?vja=1&amp;pid=845bf50dc&amp;color=0,0,0&amp;mp=1&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p:txBody>
      </p:sp>
      <p:sp>
        <p:nvSpPr>
          <p:cNvPr id="3" name="QB_6_AN.29_1#b6732516d.blank?vja=1&amp;pid=845bf50dc&amp;color=0,0,0&amp;mp=1&amp;vpa=10&amp;vtp=1"/>
          <p:cNvSpPr/>
          <p:nvPr/>
        </p:nvSpPr>
        <p:spPr>
          <a:xfrm>
            <a:off x="4029139" y="8580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4" name="QB_6_AS.30_1#b6732516d?vja=1&amp;pid=845bf50dc&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句意为：他有了一个发现，这个发现对科学技术的进步非常重要。分析句子结构可知，设空处引导定语从句，先行词为discovery，指物，且关系词在从句中作主语，所以应用关系代词which或that引导该从句。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8_1#cab50f4d5.choices?vja=1&amp;pid=8acf1f9c2&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02330" algn="l"/>
                <a:tab pos="5585460" algn="l"/>
                <a:tab pos="8301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A.future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B.source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C.relationship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D.destination</a:t>
            </a:r>
            <a:endParaRPr lang="en-US" altLang="zh-CN" sz="2000" dirty="0"/>
          </a:p>
        </p:txBody>
      </p:sp>
      <p:sp>
        <p:nvSpPr>
          <p:cNvPr id="3" name="QC_6_AN.489_1#cab50f4d5.bracket?vja=1&amp;pid=8acf1f9c2&amp;color=0,0,0&amp;mp=1&amp;vpa=221&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90_1#cab50f4d5?vja=1&amp;pid=8acf1f9c2&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there可知，无论目的地有多远，作者都可以在没有任何支持的情况下到达那里。source意为“来源”；destination意为“目的地”。故选D项。</a:t>
            </a:r>
            <a:endParaRPr lang="en-US" altLang="zh-CN" sz="2200" dirty="0"/>
          </a:p>
        </p:txBody>
      </p:sp>
      <p:sp>
        <p:nvSpPr>
          <p:cNvPr id="5" name="QC_6_BD.491_1#6bb025e02.choices?vja=1&amp;pid=8acf1f9c2&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21430" algn="l"/>
                <a:tab pos="6512560" algn="l"/>
                <a:tab pos="8619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A.annoying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B.impressive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C.extra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D.painful</a:t>
            </a:r>
            <a:endParaRPr lang="en-US" altLang="zh-CN" sz="2000" dirty="0"/>
          </a:p>
        </p:txBody>
      </p:sp>
      <p:sp>
        <p:nvSpPr>
          <p:cNvPr id="6" name="QC_6_AN.492_1#6bb025e02.bracket?vja=1&amp;pid=8acf1f9c2&amp;color=0,0,0&amp;vpa=222&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93_1#6bb025e02?vja=1&amp;pid=8acf1f9c2&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life并结合选项可知，这些都是作者生命中的冒险经历，因此让作者印象深刻。annoying意为“使恼怒的”；impressive意为“给人深刻印象的”；extra意为“额外的”；painful意为“令人痛苦的”。故选B项。</a:t>
            </a:r>
            <a:endParaRPr lang="en-US" altLang="zh-CN" sz="2200" dirty="0"/>
          </a:p>
        </p:txBody>
      </p:sp>
      <p:sp>
        <p:nvSpPr>
          <p:cNvPr id="8" name="QC_6_BD.494_1#64ce68c3b.choices?vja=1&amp;pid=8acf1f9c2&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78530" algn="l"/>
                <a:tab pos="5979160" algn="l"/>
                <a:tab pos="8365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B.focuses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C.agrees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D.depends</a:t>
            </a:r>
            <a:endParaRPr lang="en-US" altLang="zh-CN" sz="2000" dirty="0"/>
          </a:p>
        </p:txBody>
      </p:sp>
      <p:sp>
        <p:nvSpPr>
          <p:cNvPr id="9" name="QC_6_AN.495_1#64ce68c3b.bracket?vja=1&amp;pid=8acf1f9c2&amp;color=0,0,0&amp;vpa=223&amp;vtp=1"/>
          <p:cNvSpPr/>
          <p:nvPr/>
        </p:nvSpPr>
        <p:spPr>
          <a:xfrm>
            <a:off x="1239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96_1#64ce68c3b?vja=1&amp;pid=8acf1f9c2&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alone可知，这是作者从骑行中获得的感悟，即成功或失败不是取决于运气或条件，而是取决于自己。</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on意为“取决于”，符合语境。故选D项。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97_1#774cae597?vja=1&amp;pid=d1cdeb298&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［江西九江多校2025高一期中联考］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（生态的）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（展览）.And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Horticultural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Chengdu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Chengdu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Briercliffe,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Horticultural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rooftop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3" name="QM_5_AN.498_1#774cae597.blank?vja=1&amp;pid=d1cdeb298&amp;color=0,0,0&amp;vpa=224&amp;vtp=1"/>
          <p:cNvSpPr/>
          <p:nvPr/>
        </p:nvSpPr>
        <p:spPr>
          <a:xfrm>
            <a:off x="8749729" y="1623900"/>
            <a:ext cx="1143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4" name="QM_5_AN.499_1#774cae597.blank?vja=1&amp;pid=d1cdeb298&amp;color=0,0,0&amp;vpa=225&amp;vtp=1"/>
          <p:cNvSpPr/>
          <p:nvPr/>
        </p:nvSpPr>
        <p:spPr>
          <a:xfrm>
            <a:off x="4072827" y="2385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500_1#774cae597.blank?vja=1&amp;pid=d1cdeb298&amp;color=0,0,0&amp;vpa=226&amp;vtp=1"/>
          <p:cNvSpPr/>
          <p:nvPr/>
        </p:nvSpPr>
        <p:spPr>
          <a:xfrm>
            <a:off x="6772974" y="2766900"/>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6" name="QM_5_AN.501_1#774cae597.blank?vja=1&amp;pid=d1cdeb298&amp;color=0,0,0&amp;vpa=227&amp;vtp=1"/>
          <p:cNvSpPr/>
          <p:nvPr/>
        </p:nvSpPr>
        <p:spPr>
          <a:xfrm>
            <a:off x="3459861" y="3909900"/>
            <a:ext cx="1223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7" name="QM_5_AN.502_1#774cae597.blank?vja=1&amp;pid=d1cdeb298&amp;color=0,0,0&amp;vpa=228&amp;vtp=1"/>
          <p:cNvSpPr/>
          <p:nvPr/>
        </p:nvSpPr>
        <p:spPr>
          <a:xfrm>
            <a:off x="3195955" y="4659200"/>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8" name="QM_5_AN.503_1#774cae597.blank?vja=1&amp;pid=d1cdeb298&amp;color=0,0,0&amp;vpa=229&amp;vtp=1"/>
          <p:cNvSpPr/>
          <p:nvPr/>
        </p:nvSpPr>
        <p:spPr>
          <a:xfrm>
            <a:off x="7700137" y="5040200"/>
            <a:ext cx="1295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97_1#774cae597?vja=1&amp;pid=d1cdeb298&amp;color=0,0,0&amp;vtp=1&amp;bt=1"/>
          <p:cNvSpPr/>
          <p:nvPr/>
        </p:nvSpPr>
        <p:spPr>
          <a:xfrm>
            <a:off x="722376" y="900000"/>
            <a:ext cx="10753344" cy="2286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endParaRPr lang="en-US" altLang="zh-CN" sz="2000" dirty="0"/>
          </a:p>
        </p:txBody>
      </p:sp>
      <p:sp>
        <p:nvSpPr>
          <p:cNvPr id="3" name="QM_5_EX.508_1#774cae597?vja=1&amp;pid=d1cdeb298&amp;color=0,0,0&amp;vtp=1"/>
          <p:cNvSpPr/>
          <p:nvPr/>
        </p:nvSpPr>
        <p:spPr>
          <a:xfrm>
            <a:off x="722376" y="3208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本文是一篇说明文。文章主要介绍了成都世界园艺博览会的举办时间和影响等信息，该博览会展示了中国如何平衡经济增长和生态保护，为全球其他城市提供了借鉴。</a:t>
            </a:r>
            <a:endParaRPr lang="en-US" altLang="zh-CN" sz="2000" dirty="0"/>
          </a:p>
        </p:txBody>
      </p:sp>
      <p:sp>
        <p:nvSpPr>
          <p:cNvPr id="4" name="QM_5_AN.504_1#774cae597.blank?vja=1&amp;pid=d1cdeb298&amp;color=0,0,0&amp;vpa=230&amp;vtp=1"/>
          <p:cNvSpPr/>
          <p:nvPr/>
        </p:nvSpPr>
        <p:spPr>
          <a:xfrm>
            <a:off x="6912801" y="8492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a:t>
            </a:r>
            <a:endParaRPr lang="en-US" altLang="zh-CN" sz="2000" dirty="0"/>
          </a:p>
        </p:txBody>
      </p:sp>
      <p:sp>
        <p:nvSpPr>
          <p:cNvPr id="5" name="QM_5_AN.505_1#774cae597.blank?vja=1&amp;pid=d1cdeb298&amp;color=0,0,0&amp;vpa=231&amp;vtp=1"/>
          <p:cNvSpPr/>
          <p:nvPr/>
        </p:nvSpPr>
        <p:spPr>
          <a:xfrm>
            <a:off x="8111554" y="1623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6" name="QM_5_AN.506_1#774cae597.blank?vja=1&amp;pid=d1cdeb298&amp;color=0,0,0&amp;vpa=232&amp;vtp=1"/>
          <p:cNvSpPr/>
          <p:nvPr/>
        </p:nvSpPr>
        <p:spPr>
          <a:xfrm>
            <a:off x="4551045" y="2373200"/>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experts</a:t>
            </a:r>
            <a:endParaRPr lang="en-US" altLang="zh-CN" sz="2000" dirty="0"/>
          </a:p>
        </p:txBody>
      </p:sp>
      <p:sp>
        <p:nvSpPr>
          <p:cNvPr id="7" name="QM_5_AN.507_1#774cae597.blank?vja=1&amp;pid=d1cdeb298&amp;color=0,0,0&amp;vpa=233&amp;vtp=1"/>
          <p:cNvSpPr/>
          <p:nvPr/>
        </p:nvSpPr>
        <p:spPr>
          <a:xfrm>
            <a:off x="4767326" y="2766900"/>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9_1#63809e6d3?vja=1&amp;pid=774cae59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6_AN.510_1#63809e6d3.blank?vja=1&amp;pid=774cae597&amp;color=0,0,0&amp;vpa=234&amp;vtp=1"/>
          <p:cNvSpPr/>
          <p:nvPr/>
        </p:nvSpPr>
        <p:spPr>
          <a:xfrm>
            <a:off x="897001" y="858012"/>
            <a:ext cx="1143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4" name="QB_6_AS.511_1#63809e6d3?vja=1&amp;pid=774cae59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句意为：成都世界园艺博览会于2024年4月26日至10月28日在成都举办。分析句子结构可知，设空处作谓语，根据时间状语from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2024可知，此处应用一般过去时；主语为单数概念，且其与hold之间是被动关系，所以此处应用一般过去时的被动语态，助动词用was。故填was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200" dirty="0"/>
          </a:p>
        </p:txBody>
      </p:sp>
      <p:sp>
        <p:nvSpPr>
          <p:cNvPr id="5" name="QB_6_BD.512_1#18cb3d2b2?vja=1&amp;pid=774cae597&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13_1#18cb3d2b2.blank?vja=1&amp;pid=774cae597&amp;color=0,0,0&amp;vpa=235&amp;vtp=1"/>
          <p:cNvSpPr/>
          <p:nvPr/>
        </p:nvSpPr>
        <p:spPr>
          <a:xfrm>
            <a:off x="935101" y="28778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514_1#18cb3d2b2?vja=1&amp;pid=774cae597&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该展览</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占地面积很大。</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句意可知，设空处应用冠词，此处泛指“一块大的区域”，且large的发音以辅音音素开头，所以应用不定冠词a。故填a。</a:t>
            </a:r>
            <a:endParaRPr lang="en-US" altLang="zh-CN" sz="2200" dirty="0"/>
          </a:p>
        </p:txBody>
      </p:sp>
      <p:sp>
        <p:nvSpPr>
          <p:cNvPr id="8" name="QB_6_BD.515_1#8e8b1d3b0?vja=1&amp;pid=774cae597&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516_1#8e8b1d3b0.blank?vja=1&amp;pid=774cae597&amp;color=0,0,0&amp;vpa=236&amp;vtp=1"/>
          <p:cNvSpPr/>
          <p:nvPr/>
        </p:nvSpPr>
        <p:spPr>
          <a:xfrm>
            <a:off x="897001" y="41224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10" name="QB_6_AS.517_1#8e8b1d3b0?vja=1&amp;pid=774cae597&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句意为：该展览设有七个主要展区，展示了来自法国、意大利、英国等国家以及中国各地城市的最佳园艺成果。设空处引导限制性定语从句，先行词是seven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areas，指物，关系词在从句中作主语，故填which/that。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8_1#1c4a5304a?vja=1&amp;pid=774cae59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519_1#1c4a5304a.blank?vja=1&amp;pid=774cae597&amp;color=0,0,0&amp;vpa=237&amp;vtp=1"/>
          <p:cNvSpPr/>
          <p:nvPr/>
        </p:nvSpPr>
        <p:spPr>
          <a:xfrm>
            <a:off x="909701" y="858012"/>
            <a:ext cx="1223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4" name="QB_6_AS.520_1#1c4a5304a?vja=1&amp;pid=774cae597&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国际园艺生产者协会秘书长提姆·布莱尔克里夫表示，他喜爱中国不同城市（如扬州）的园林中所展现出的传统文化，但他更感兴趣的是绿色理念如何能与人们的日常生活联系起来，尤其是在大城市中。设空处作定语，修饰名词culture，应用形容词。故填traditional。</a:t>
            </a:r>
            <a:endParaRPr lang="en-US" altLang="zh-CN" sz="2200" dirty="0"/>
          </a:p>
        </p:txBody>
      </p:sp>
      <p:sp>
        <p:nvSpPr>
          <p:cNvPr id="5" name="QB_6_BD.521_1#03dc5ccf0?vja=1&amp;pid=774cae59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6_AN.522_1#03dc5ccf0.blank?vja=1&amp;pid=774cae597&amp;color=0,0,0&amp;vpa=238&amp;vtp=1"/>
          <p:cNvSpPr/>
          <p:nvPr/>
        </p:nvSpPr>
        <p:spPr>
          <a:xfrm>
            <a:off x="922401" y="2484187"/>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7" name="QB_6_AS.523_1#03dc5ccf0?vja=1&amp;pid=774cae597&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句意见上一题解析。设空处作状语，修饰介词短语in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cities，应用副词形式。故填especially。</a:t>
            </a:r>
            <a:endParaRPr lang="en-US" altLang="zh-CN" sz="2200" dirty="0"/>
          </a:p>
        </p:txBody>
      </p:sp>
      <p:sp>
        <p:nvSpPr>
          <p:cNvPr id="8" name="QB_6_BD.524_1#901c3ac1d?vja=1&amp;pid=774cae597&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6_AN.525_1#901c3ac1d.blank?vja=1&amp;pid=774cae597&amp;color=0,0,0&amp;vpa=239&amp;vtp=1"/>
          <p:cNvSpPr/>
          <p:nvPr/>
        </p:nvSpPr>
        <p:spPr>
          <a:xfrm>
            <a:off x="884301" y="3728787"/>
            <a:ext cx="1295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impression</a:t>
            </a:r>
            <a:endParaRPr lang="en-US" altLang="zh-CN" sz="2000" dirty="0"/>
          </a:p>
        </p:txBody>
      </p:sp>
      <p:sp>
        <p:nvSpPr>
          <p:cNvPr id="10" name="QB_6_AS.526_1#901c3ac1d?vja=1&amp;pid=774cae597&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句意为：一个种有花草的小屋顶给他留下了深刻的印象。设空处作动词left的宾语，且空前有冠词a和形容词strong修饰，应用名词单数，leave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sb为固定短语，意为“给某人留下</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印象”。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7_1#c991aff9e?vja=1&amp;pid=774cae59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28_1#c991aff9e.blank?vja=1&amp;pid=774cae597&amp;color=0,0,0&amp;vpa=240&amp;vtp=1"/>
          <p:cNvSpPr/>
          <p:nvPr/>
        </p:nvSpPr>
        <p:spPr>
          <a:xfrm>
            <a:off x="897001" y="845312"/>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a:t>
            </a:r>
            <a:endParaRPr lang="en-US" altLang="zh-CN" sz="2000" dirty="0"/>
          </a:p>
        </p:txBody>
      </p:sp>
      <p:sp>
        <p:nvSpPr>
          <p:cNvPr id="4" name="QB_6_AS.529_1#c991aff9e?vja=1&amp;pid=774cae597&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句意为：绿色墙壁需要技术才能实现，因为给高墙上的植物浇水并照料它们并非易事。分析句子结构并结合句意可知，____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plants和</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them在从句中作并列主语，设空处应用动名词形式。故填getting。</a:t>
            </a:r>
            <a:endParaRPr lang="en-US" altLang="zh-CN" sz="2200" dirty="0"/>
          </a:p>
        </p:txBody>
      </p:sp>
      <p:sp>
        <p:nvSpPr>
          <p:cNvPr id="5" name="QB_6_BD.530_1#7f8c001f3?vja=1&amp;pid=774cae59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31_1#7f8c001f3.blank?vja=1&amp;pid=774cae597&amp;color=0,0,0&amp;vpa=241&amp;vtp=1"/>
          <p:cNvSpPr/>
          <p:nvPr/>
        </p:nvSpPr>
        <p:spPr>
          <a:xfrm>
            <a:off x="897001" y="2496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532_1#7f8c001f3?vja=1&amp;pid=774cae597&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句意为：如今，人们认识到中国正以恰当的方式规划着自己的未来，它正成为一个宜居且更绿色环保的国家。in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 </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way为固定搭配，意为“以一种</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方式”。</a:t>
            </a:r>
            <a:endParaRPr lang="en-US" altLang="zh-CN" sz="2200" dirty="0"/>
          </a:p>
        </p:txBody>
      </p:sp>
      <p:sp>
        <p:nvSpPr>
          <p:cNvPr id="8" name="QB_6_BD.533_1#dde7d2f0d?vja=1&amp;pid=774cae597&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34_1#dde7d2f0d.blank?vja=1&amp;pid=774cae597&amp;color=0,0,0&amp;vpa=242&amp;vtp=1"/>
          <p:cNvSpPr/>
          <p:nvPr/>
        </p:nvSpPr>
        <p:spPr>
          <a:xfrm>
            <a:off x="871601" y="3728787"/>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experts</a:t>
            </a:r>
            <a:endParaRPr lang="en-US" altLang="zh-CN" sz="2000" dirty="0"/>
          </a:p>
        </p:txBody>
      </p:sp>
      <p:sp>
        <p:nvSpPr>
          <p:cNvPr id="10" name="QB_6_AS.535_1#dde7d2f0d?vja=1&amp;pid=774cae597&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句意为：一些专家希望成都世园会能成为一个契机，让世界上其他城市认识到自己也可以做到同样的事。设空处作主语，且其前有限定词Some修饰，意为“一些”，所以此处应用名词复数形式。故填experts。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6_1#d887eeaa9?vja=1&amp;pid=774cae59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37_1#d887eeaa9.blank?vja=1&amp;pid=774cae597&amp;color=0,0,0&amp;vpa=243&amp;vtp=1"/>
          <p:cNvSpPr/>
          <p:nvPr/>
        </p:nvSpPr>
        <p:spPr>
          <a:xfrm>
            <a:off x="1049401" y="858012"/>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2000" dirty="0"/>
          </a:p>
        </p:txBody>
      </p:sp>
      <p:sp>
        <p:nvSpPr>
          <p:cNvPr id="4" name="QB_6_AS.538_1#d887eeaa9?vja=1&amp;pid=774cae597&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句意见上一题解析。分析句子结构可知，____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same作an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opportunity的后置定语,所以此处应用动词不定式形式。故填to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0" name="QM_5_BD.539_1#a5ff76cf4?colgroup=41&amp;vja=1&amp;pid=18811d3a3&amp;color=0,0,0&amp;vtp=1&amp;bt=1"/>
          <p:cNvGraphicFramePr>
            <a:graphicFrameLocks noGrp="1"/>
          </p:cNvGraphicFramePr>
          <p:nvPr/>
        </p:nvGraphicFramePr>
        <p:xfrm>
          <a:off x="722376" y="896112"/>
          <a:ext cx="10735056" cy="2440940"/>
        </p:xfrm>
        <a:graphic>
          <a:graphicData uri="http://schemas.openxmlformats.org/drawingml/2006/table">
            <a:tbl>
              <a:tblPr/>
              <a:tblGrid>
                <a:gridCol w="10735056"/>
              </a:tblGrid>
              <a:tr h="2440940">
                <a:tc>
                  <a:txBody>
                    <a:bodyPr/>
                    <a:lstStyle/>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假定你是学生会主席李华，你校最近组织了一个乒乓球俱乐部。请你给你的朋友John写一封电子邮件，邀请他加入你们的俱乐部，内容包括：</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1.活动目的；</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2.活动时间和地点；</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3.活动内容。</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注意：写作词数应为80个左右。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39_2#a5ff76cf4?vja=1&amp;pid=18811d3a3&amp;color=0,0,0&amp;vtp=1&amp;bt=1"/>
          <p:cNvSpPr/>
          <p:nvPr/>
        </p:nvSpPr>
        <p:spPr>
          <a:xfrm>
            <a:off x="722376" y="896112"/>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（邀请你加入）</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Tennis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（TTC）.</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（为了给我们学生提供更多机会）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tennis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TTC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（俱乐部活动持续一个半小时）（4:30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pm—6:00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Wednesdays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（成员将在学校体育馆集合）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（如何掌握乒乓球技巧）.I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（你对乒乓球运动感兴趣）,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taste.</a:t>
            </a:r>
            <a:endParaRPr lang="en-US" altLang="zh-CN" sz="2000" dirty="0"/>
          </a:p>
        </p:txBody>
      </p:sp>
      <p:sp>
        <p:nvSpPr>
          <p:cNvPr id="3" name="QM_5_AN.540_1#a5ff76cf4.blank?vja=1&amp;pid=18811d3a3&amp;color=0,0,0&amp;vpa=244&amp;vtp=1"/>
          <p:cNvSpPr/>
          <p:nvPr/>
        </p:nvSpPr>
        <p:spPr>
          <a:xfrm>
            <a:off x="884301" y="1607312"/>
            <a:ext cx="24368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invite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a:t>
            </a:r>
            <a:endParaRPr lang="en-US" altLang="zh-CN" sz="2000" dirty="0"/>
          </a:p>
        </p:txBody>
      </p:sp>
      <p:sp>
        <p:nvSpPr>
          <p:cNvPr id="4" name="QM_5_AN.541_1#a5ff76cf4.blank?vja=1&amp;pid=18811d3a3&amp;color=0,0,0&amp;vpa=245&amp;vtp=1"/>
          <p:cNvSpPr/>
          <p:nvPr/>
        </p:nvSpPr>
        <p:spPr>
          <a:xfrm>
            <a:off x="1405001" y="1988312"/>
            <a:ext cx="646087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5" name="QM_5_AN.542_1#a5ff76cf4.blank?vja=1&amp;pid=18811d3a3&amp;color=0,0,0&amp;vpa=246&amp;vtp=1"/>
          <p:cNvSpPr/>
          <p:nvPr/>
        </p:nvSpPr>
        <p:spPr>
          <a:xfrm>
            <a:off x="909701" y="2750312"/>
            <a:ext cx="71993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half/one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hours</a:t>
            </a:r>
            <a:endParaRPr lang="en-US" altLang="zh-CN" sz="2000" dirty="0"/>
          </a:p>
        </p:txBody>
      </p:sp>
      <p:sp>
        <p:nvSpPr>
          <p:cNvPr id="6" name="QM_5_AN.543_1#a5ff76cf4.blank?vja=1&amp;pid=18811d3a3&amp;color=0,0,0&amp;vpa=247&amp;vtp=1"/>
          <p:cNvSpPr/>
          <p:nvPr/>
        </p:nvSpPr>
        <p:spPr>
          <a:xfrm>
            <a:off x="909701" y="3512312"/>
            <a:ext cx="45354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gym</a:t>
            </a:r>
            <a:endParaRPr lang="en-US" altLang="zh-CN" sz="2000" dirty="0"/>
          </a:p>
        </p:txBody>
      </p:sp>
      <p:sp>
        <p:nvSpPr>
          <p:cNvPr id="7" name="QM_5_AN.544_1#a5ff76cf4.blank?vja=1&amp;pid=18811d3a3&amp;color=0,0,0&amp;vpa=248&amp;vtp=1"/>
          <p:cNvSpPr/>
          <p:nvPr/>
        </p:nvSpPr>
        <p:spPr>
          <a:xfrm>
            <a:off x="3153791" y="3906012"/>
            <a:ext cx="41957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tennis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p:txBody>
      </p:sp>
      <p:sp>
        <p:nvSpPr>
          <p:cNvPr id="8" name="QM_5_AN.545_1#a5ff76cf4.blank?vja=1&amp;pid=18811d3a3&amp;color=0,0,0&amp;vpa=249&amp;vtp=1"/>
          <p:cNvSpPr/>
          <p:nvPr/>
        </p:nvSpPr>
        <p:spPr>
          <a:xfrm>
            <a:off x="909701" y="4274312"/>
            <a:ext cx="7700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tennis/you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tennis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46_1#a5ff76cf4?vja=1&amp;pid=18811d3a3&amp;color=0,0,0&amp;mp=1&amp;vtp=1&amp;bt=1"/>
          <p:cNvSpPr/>
          <p:nvPr/>
        </p:nvSpPr>
        <p:spPr>
          <a:xfrm>
            <a:off x="722376" y="896112"/>
            <a:ext cx="10753344" cy="1524000"/>
          </a:xfrm>
          <a:prstGeom prst="rect">
            <a:avLst/>
          </a:prstGeom>
          <a:noFill/>
        </p:spPr>
        <p:txBody>
          <a:bodyPr wrap="square" lIns="0" tIns="0" rIns="0" bIns="0" rtlCol="0" anchor="t"/>
          <a:lstStyle/>
          <a:p>
            <a:pPr algn="just" latinLnBrk="1">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（我们所有人都期待你的到来）.</a:t>
            </a:r>
            <a:endParaRPr lang="en-US" altLang="zh-CN" sz="2000" dirty="0"/>
          </a:p>
          <a:p>
            <a:pPr algn="r" latinLnBrk="1">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a:t>
            </a:r>
            <a:endParaRPr lang="en-US" altLang="zh-CN" sz="2000" dirty="0"/>
          </a:p>
          <a:p>
            <a:pPr algn="r" latinLnBrk="1">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2000" dirty="0"/>
          </a:p>
        </p:txBody>
      </p:sp>
      <p:sp>
        <p:nvSpPr>
          <p:cNvPr id="3" name="QM_5_AN.547_1#a5ff76cf4.blank?vja=1&amp;pid=18811d3a3&amp;color=0,0,0&amp;mp=1&amp;vpa=250&amp;vtp=1"/>
          <p:cNvSpPr/>
          <p:nvPr/>
        </p:nvSpPr>
        <p:spPr>
          <a:xfrm>
            <a:off x="1405001" y="845312"/>
            <a:ext cx="7734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expecting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come/looking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arrival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61bbd4c67?vja=1&amp;pid=7366e9db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3a14c9eb7?sp=1&amp;vja=1&amp;pid=7366e9db8&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1.他的实验失败了一次又一次，但他没有丧失信心，最后成功了。（lose）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4" name="QB_6_AN.32_1#3a14c9eb7.blank?vja=1&amp;pid=7366e9db8&amp;color=0,0,0&amp;vpa=11&amp;vtp=1"/>
          <p:cNvSpPr/>
          <p:nvPr/>
        </p:nvSpPr>
        <p:spPr>
          <a:xfrm>
            <a:off x="5917502" y="1645987"/>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5" name="QB_6_AN.33_1#3a14c9eb7.blank?vja=1&amp;pid=7366e9db8&amp;color=0,0,0&amp;vpa=12&amp;vtp=1"/>
          <p:cNvSpPr/>
          <p:nvPr/>
        </p:nvSpPr>
        <p:spPr>
          <a:xfrm>
            <a:off x="6608953" y="1645987"/>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endParaRPr lang="en-US" altLang="zh-CN" sz="2000" dirty="0"/>
          </a:p>
        </p:txBody>
      </p:sp>
      <p:sp>
        <p:nvSpPr>
          <p:cNvPr id="6" name="QB_6_AN.34_1#3a14c9eb7.blank?vja=1&amp;pid=7366e9db8&amp;color=0,0,0&amp;vpa=13&amp;vtp=1"/>
          <p:cNvSpPr/>
          <p:nvPr/>
        </p:nvSpPr>
        <p:spPr>
          <a:xfrm>
            <a:off x="7211505" y="1645987"/>
            <a:ext cx="78441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didn’t</a:t>
            </a:r>
            <a:endParaRPr lang="en-US" altLang="zh-CN" sz="2000" dirty="0"/>
          </a:p>
        </p:txBody>
      </p:sp>
      <p:sp>
        <p:nvSpPr>
          <p:cNvPr id="7" name="QB_6_AN.35_1#3a14c9eb7.blank?vja=1&amp;pid=7366e9db8&amp;color=0,0,0&amp;vpa=14&amp;vtp=1"/>
          <p:cNvSpPr/>
          <p:nvPr/>
        </p:nvSpPr>
        <p:spPr>
          <a:xfrm>
            <a:off x="8144256" y="1645987"/>
            <a:ext cx="592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lose</a:t>
            </a:r>
            <a:endParaRPr lang="en-US" altLang="zh-CN" sz="2000" dirty="0"/>
          </a:p>
        </p:txBody>
      </p:sp>
      <p:sp>
        <p:nvSpPr>
          <p:cNvPr id="8" name="QB_6_AN.36_1#3a14c9eb7.blank?vja=1&amp;pid=7366e9db8&amp;color=0,0,0&amp;vpa=15&amp;vtp=1"/>
          <p:cNvSpPr/>
          <p:nvPr/>
        </p:nvSpPr>
        <p:spPr>
          <a:xfrm>
            <a:off x="8937308" y="1645987"/>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a:t>
            </a:r>
            <a:endParaRPr lang="en-US" altLang="zh-CN" sz="2000" dirty="0"/>
          </a:p>
        </p:txBody>
      </p:sp>
      <p:sp>
        <p:nvSpPr>
          <p:cNvPr id="9" name="QB_6_BD.37_1#544650462?sp=1&amp;vja=1&amp;pid=7366e9db8&amp;color=0,0,0&amp;vtp=1"/>
          <p:cNvSpPr/>
          <p:nvPr/>
        </p:nvSpPr>
        <p:spPr>
          <a:xfrm>
            <a:off x="722376" y="24714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2.川菜在国内外都享有盛名。</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Sichuan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cuisine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B_6_AN.38_1#544650462.blank?vja=1&amp;pid=7366e9db8&amp;color=0,0,0&amp;vpa=16&amp;vtp=1"/>
          <p:cNvSpPr/>
          <p:nvPr/>
        </p:nvSpPr>
        <p:spPr>
          <a:xfrm>
            <a:off x="3664014" y="2814387"/>
            <a:ext cx="366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1" name="QB_6_AN.39_1#544650462.blank?vja=1&amp;pid=7366e9db8&amp;color=0,0,0&amp;vpa=17&amp;vtp=1"/>
          <p:cNvSpPr/>
          <p:nvPr/>
        </p:nvSpPr>
        <p:spPr>
          <a:xfrm>
            <a:off x="4172014" y="28143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2000" dirty="0"/>
          </a:p>
        </p:txBody>
      </p:sp>
      <p:sp>
        <p:nvSpPr>
          <p:cNvPr id="12" name="QB_6_AN.40_1#544650462.blank?vja=1&amp;pid=7366e9db8&amp;color=0,0,0&amp;vpa=18&amp;vtp=1"/>
          <p:cNvSpPr/>
          <p:nvPr/>
        </p:nvSpPr>
        <p:spPr>
          <a:xfrm>
            <a:off x="5099114" y="28143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3" name="QB_6_AN.41_1#544650462.blank?vja=1&amp;pid=7366e9db8&amp;color=0,0,0&amp;vpa=19&amp;vtp=1"/>
          <p:cNvSpPr/>
          <p:nvPr/>
        </p:nvSpPr>
        <p:spPr>
          <a:xfrm>
            <a:off x="5823014" y="2814387"/>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abroad</a:t>
            </a:r>
            <a:endParaRPr lang="en-US" altLang="zh-CN" sz="2000" dirty="0"/>
          </a:p>
        </p:txBody>
      </p:sp>
      <p:sp>
        <p:nvSpPr>
          <p:cNvPr id="14" name="QB_6_BD.42_1#ee7b66b0b?sp=1&amp;vja=1&amp;pid=7366e9db8&amp;color=0,0,0&amp;vtp=1"/>
          <p:cNvSpPr/>
          <p:nvPr/>
        </p:nvSpPr>
        <p:spPr>
          <a:xfrm>
            <a:off x="722376" y="3258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3.我们被号召向雷锋学习，我们认为他为我们树立了一个好榜样。（example）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5" name="QB_6_AN.43_1#ee7b66b0b.blank?vja=1&amp;pid=7366e9db8&amp;color=0,0,0&amp;vpa=20&amp;vtp=1"/>
          <p:cNvSpPr/>
          <p:nvPr/>
        </p:nvSpPr>
        <p:spPr>
          <a:xfrm>
            <a:off x="7664260" y="3601787"/>
            <a:ext cx="1071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set（s）</a:t>
            </a:r>
            <a:endParaRPr lang="en-US" altLang="zh-CN" sz="2000" dirty="0"/>
          </a:p>
        </p:txBody>
      </p:sp>
      <p:sp>
        <p:nvSpPr>
          <p:cNvPr id="16" name="QB_6_AN.44_1#ee7b66b0b.blank?vja=1&amp;pid=7366e9db8&amp;color=0,0,0&amp;vpa=21&amp;vtp=1"/>
          <p:cNvSpPr/>
          <p:nvPr/>
        </p:nvSpPr>
        <p:spPr>
          <a:xfrm>
            <a:off x="8992553" y="36017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7" name="QB_6_AN.45_1#ee7b66b0b.blank?vja=1&amp;pid=7366e9db8&amp;color=0,0,0&amp;vpa=22&amp;vtp=1"/>
          <p:cNvSpPr/>
          <p:nvPr/>
        </p:nvSpPr>
        <p:spPr>
          <a:xfrm>
            <a:off x="9533446" y="3589087"/>
            <a:ext cx="692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good</a:t>
            </a:r>
            <a:endParaRPr lang="en-US" altLang="zh-CN" sz="2000" dirty="0"/>
          </a:p>
        </p:txBody>
      </p:sp>
      <p:sp>
        <p:nvSpPr>
          <p:cNvPr id="18" name="QB_6_AN.46_1#ee7b66b0b.blank?vja=1&amp;pid=7366e9db8&amp;color=0,0,0&amp;vpa=23&amp;vtp=1"/>
          <p:cNvSpPr/>
          <p:nvPr/>
        </p:nvSpPr>
        <p:spPr>
          <a:xfrm>
            <a:off x="10417239" y="3589087"/>
            <a:ext cx="1042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example</a:t>
            </a:r>
            <a:endParaRPr lang="en-US" altLang="zh-CN" sz="2000" dirty="0"/>
          </a:p>
        </p:txBody>
      </p:sp>
      <p:sp>
        <p:nvSpPr>
          <p:cNvPr id="19" name="QB_6_AN.47_1#ee7b66b0b.blank?vja=1&amp;pid=7366e9db8&amp;color=0,0,0&amp;vpa=24&amp;vtp=1"/>
          <p:cNvSpPr/>
          <p:nvPr/>
        </p:nvSpPr>
        <p:spPr>
          <a:xfrm>
            <a:off x="706501" y="3982787"/>
            <a:ext cx="746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for/to</a:t>
            </a:r>
            <a:endParaRPr lang="en-US" altLang="zh-CN" sz="2000" dirty="0"/>
          </a:p>
        </p:txBody>
      </p:sp>
      <p:sp>
        <p:nvSpPr>
          <p:cNvPr id="20" name="QB_6_AN.48_1#ee7b66b0b.blank?vja=1&amp;pid=7366e9db8&amp;color=0,0,0&amp;vpa=25&amp;vtp=1"/>
          <p:cNvSpPr/>
          <p:nvPr/>
        </p:nvSpPr>
        <p:spPr>
          <a:xfrm>
            <a:off x="1570101" y="3982787"/>
            <a:ext cx="409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p:txBody>
      </p:sp>
      <p:sp>
        <p:nvSpPr>
          <p:cNvPr id="21" name="QB_6_BD.49_1#cd4dda9e1?sp=1&amp;vja=1&amp;pid=7366e9db8&amp;color=0,0,0&amp;vtp=1"/>
          <p:cNvSpPr/>
          <p:nvPr/>
        </p:nvSpPr>
        <p:spPr>
          <a:xfrm>
            <a:off x="722376" y="44272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4.因为不信任对方，他们数年的友谊最终破裂了。（apart）</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5.我很荣幸能在这里交流我学习英语的经验。（honour）</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 ___ ____ ______ _______ ___ ____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endParaRPr lang="en-US" altLang="zh-CN" sz="2000" dirty="0"/>
          </a:p>
        </p:txBody>
      </p:sp>
      <p:sp>
        <p:nvSpPr>
          <p:cNvPr id="22" name="QB_6_AN.50_1#cd4dda9e1.blank?vja=1&amp;pid=7366e9db8&amp;color=0,0,0&amp;vpa=26&amp;vtp=1"/>
          <p:cNvSpPr/>
          <p:nvPr/>
        </p:nvSpPr>
        <p:spPr>
          <a:xfrm>
            <a:off x="719201" y="4770187"/>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23" name="QB_6_AN.51_1#cd4dda9e1.blank?vja=1&amp;pid=7366e9db8&amp;color=0,0,0&amp;vpa=27&amp;vtp=1"/>
          <p:cNvSpPr/>
          <p:nvPr/>
        </p:nvSpPr>
        <p:spPr>
          <a:xfrm>
            <a:off x="1608201" y="4757487"/>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24" name="QB_6_AN.52_1#cd4dda9e1.blank?vja=1&amp;pid=7366e9db8&amp;color=0,0,0&amp;vpa=28&amp;vtp=1"/>
          <p:cNvSpPr/>
          <p:nvPr/>
        </p:nvSpPr>
        <p:spPr>
          <a:xfrm>
            <a:off x="2471801" y="47701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5" name="QB_6_AN.53_1#cd4dda9e1.blank?vja=1&amp;pid=7366e9db8&amp;color=0,0,0&amp;vpa=29&amp;vtp=1"/>
          <p:cNvSpPr/>
          <p:nvPr/>
        </p:nvSpPr>
        <p:spPr>
          <a:xfrm>
            <a:off x="3017901" y="4757487"/>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friendship</a:t>
            </a:r>
            <a:endParaRPr lang="en-US" altLang="zh-CN" sz="2000" dirty="0"/>
          </a:p>
        </p:txBody>
      </p:sp>
      <p:sp>
        <p:nvSpPr>
          <p:cNvPr id="26" name="QB_6_AN.54_1#cd4dda9e1.blank?vja=1&amp;pid=7366e9db8&amp;color=0,0,0&amp;vpa=30&amp;vtp=1"/>
          <p:cNvSpPr/>
          <p:nvPr/>
        </p:nvSpPr>
        <p:spPr>
          <a:xfrm>
            <a:off x="4402201" y="4757487"/>
            <a:ext cx="844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finally</a:t>
            </a:r>
            <a:endParaRPr lang="en-US" altLang="zh-CN" sz="2000" dirty="0"/>
          </a:p>
        </p:txBody>
      </p:sp>
      <p:sp>
        <p:nvSpPr>
          <p:cNvPr id="27" name="QB_6_AN.55_1#cd4dda9e1.blank?vja=1&amp;pid=7366e9db8&amp;color=0,0,0&amp;vpa=31&amp;vtp=1"/>
          <p:cNvSpPr/>
          <p:nvPr/>
        </p:nvSpPr>
        <p:spPr>
          <a:xfrm>
            <a:off x="5392801" y="4770187"/>
            <a:ext cx="520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fell</a:t>
            </a:r>
            <a:endParaRPr lang="en-US" altLang="zh-CN" sz="2000" dirty="0"/>
          </a:p>
        </p:txBody>
      </p:sp>
      <p:sp>
        <p:nvSpPr>
          <p:cNvPr id="28" name="QB_6_AN.56_1#cd4dda9e1.blank?vja=1&amp;pid=7366e9db8&amp;color=0,0,0&amp;vpa=32&amp;vtp=1"/>
          <p:cNvSpPr/>
          <p:nvPr/>
        </p:nvSpPr>
        <p:spPr>
          <a:xfrm>
            <a:off x="6065901" y="4757487"/>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apart</a:t>
            </a:r>
            <a:endParaRPr lang="en-US" altLang="zh-CN" sz="2000" dirty="0"/>
          </a:p>
        </p:txBody>
      </p:sp>
      <p:sp>
        <p:nvSpPr>
          <p:cNvPr id="30" name="QB_6_AN.58_1#cd4dda9e1.blank?vja=1&amp;pid=7366e9db8&amp;color=0,0,0&amp;vpa=33&amp;vtp=1"/>
          <p:cNvSpPr/>
          <p:nvPr/>
        </p:nvSpPr>
        <p:spPr>
          <a:xfrm>
            <a:off x="719201" y="5532187"/>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1" name="QB_6_AN.59_1#cd4dda9e1.blank?vja=1&amp;pid=7366e9db8&amp;color=0,0,0&amp;vpa=34&amp;vtp=1"/>
          <p:cNvSpPr/>
          <p:nvPr/>
        </p:nvSpPr>
        <p:spPr>
          <a:xfrm>
            <a:off x="1227201" y="55321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32" name="QB_6_AN.60_1#cd4dda9e1.blank?vja=1&amp;pid=7366e9db8&amp;color=0,0,0&amp;vpa=35&amp;vtp=1"/>
          <p:cNvSpPr/>
          <p:nvPr/>
        </p:nvSpPr>
        <p:spPr>
          <a:xfrm>
            <a:off x="1722501" y="5519487"/>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33" name="QB_6_AN.61_1#cd4dda9e1.blank?vja=1&amp;pid=7366e9db8&amp;color=0,0,0&amp;vpa=36&amp;vtp=1"/>
          <p:cNvSpPr/>
          <p:nvPr/>
        </p:nvSpPr>
        <p:spPr>
          <a:xfrm>
            <a:off x="2382901" y="5519487"/>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endParaRPr lang="en-US" altLang="zh-CN" sz="2000" dirty="0"/>
          </a:p>
        </p:txBody>
      </p:sp>
      <p:sp>
        <p:nvSpPr>
          <p:cNvPr id="34" name="QB_6_AN.62_1#cd4dda9e1.blank?vja=1&amp;pid=7366e9db8&amp;color=0,0,0&amp;vpa=37&amp;vtp=1"/>
          <p:cNvSpPr/>
          <p:nvPr/>
        </p:nvSpPr>
        <p:spPr>
          <a:xfrm>
            <a:off x="3233801" y="5532187"/>
            <a:ext cx="903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honour</a:t>
            </a:r>
            <a:endParaRPr lang="en-US" altLang="zh-CN" sz="2000" dirty="0"/>
          </a:p>
        </p:txBody>
      </p:sp>
      <p:sp>
        <p:nvSpPr>
          <p:cNvPr id="35" name="QB_6_AN.63_1#cd4dda9e1.blank?vja=1&amp;pid=7366e9db8&amp;color=0,0,0&amp;vpa=38&amp;vtp=1"/>
          <p:cNvSpPr/>
          <p:nvPr/>
        </p:nvSpPr>
        <p:spPr>
          <a:xfrm>
            <a:off x="4262501" y="55321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6" name="QB_6_AN.64_1#cd4dda9e1.blank?vja=1&amp;pid=7366e9db8&amp;color=0,0,0&amp;vpa=39&amp;vtp=1"/>
          <p:cNvSpPr/>
          <p:nvPr/>
        </p:nvSpPr>
        <p:spPr>
          <a:xfrm>
            <a:off x="4808601" y="5532187"/>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37" name="QB_6_AN.65_1#cd4dda9e1.blank?vja=1&amp;pid=7366e9db8&amp;color=0,0,0&amp;vpa=40&amp;vtp=1"/>
          <p:cNvSpPr/>
          <p:nvPr/>
        </p:nvSpPr>
        <p:spPr>
          <a:xfrm>
            <a:off x="5405501" y="5532187"/>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6">
                                            <p:bg/>
                                          </p:spTgt>
                                        </p:tgtEl>
                                        <p:attrNameLst>
                                          <p:attrName>style.visibility</p:attrName>
                                        </p:attrNameLst>
                                      </p:cBhvr>
                                      <p:to>
                                        <p:strVal val="visible"/>
                                      </p:to>
                                    </p:set>
                                    <p:animEffect transition="in" filter="fade">
                                      <p:cBhvr>
                                        <p:cTn id="231" dur="500"/>
                                        <p:tgtEl>
                                          <p:spTgt spid="36">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6">
                                            <p:txEl>
                                              <p:pRg st="0" end="0"/>
                                            </p:txEl>
                                          </p:spTgt>
                                        </p:tgtEl>
                                        <p:attrNameLst>
                                          <p:attrName>style.visibility</p:attrName>
                                        </p:attrNameLst>
                                      </p:cBhvr>
                                      <p:to>
                                        <p:strVal val="visible"/>
                                      </p:to>
                                    </p:set>
                                    <p:animEffect transition="in" filter="fade">
                                      <p:cBhvr>
                                        <p:cTn id="234" dur="500"/>
                                        <p:tgtEl>
                                          <p:spTgt spid="36">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7">
                                            <p:bg/>
                                          </p:spTgt>
                                        </p:tgtEl>
                                        <p:attrNameLst>
                                          <p:attrName>style.visibility</p:attrName>
                                        </p:attrNameLst>
                                      </p:cBhvr>
                                      <p:to>
                                        <p:strVal val="visible"/>
                                      </p:to>
                                    </p:set>
                                    <p:animEffect transition="in" filter="fade">
                                      <p:cBhvr>
                                        <p:cTn id="239" dur="500"/>
                                        <p:tgtEl>
                                          <p:spTgt spid="37">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7">
                                            <p:txEl>
                                              <p:pRg st="0" end="0"/>
                                            </p:txEl>
                                          </p:spTgt>
                                        </p:tgtEl>
                                        <p:attrNameLst>
                                          <p:attrName>style.visibility</p:attrName>
                                        </p:attrNameLst>
                                      </p:cBhvr>
                                      <p:to>
                                        <p:strVal val="visible"/>
                                      </p:to>
                                    </p:set>
                                    <p:animEffect transition="in" filter="fade">
                                      <p:cBhvr>
                                        <p:cTn id="242"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5" grpId="0" animBg="1" build="p"/>
      <p:bldP spid="16"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P spid="26" grpId="0" animBg="1" build="p"/>
      <p:bldP spid="27" grpId="0" animBg="1" build="p"/>
      <p:bldP spid="28" grpId="0" animBg="1" build="p"/>
      <p:bldP spid="30" grpId="0" animBg="1" build="p"/>
      <p:bldP spid="31" grpId="0" animBg="1" build="p"/>
      <p:bldP spid="32" grpId="0" animBg="1" build="p"/>
      <p:bldP spid="33" grpId="0" animBg="1" build="p"/>
      <p:bldP spid="34" grpId="0" animBg="1" build="p"/>
      <p:bldP spid="35" grpId="0" animBg="1" build="p"/>
      <p:bldP spid="36" grpId="0" animBg="1" build="p"/>
      <p:bldP spid="37"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pic>
        <p:nvPicPr>
          <p:cNvPr id="9" name="P_5_BD#a118c62d0?vja=1&amp;pid=18811d3a3&amp;color=0,0,0&amp;tib=255,255,255&amp;vtp=1&amp;bt=1" descr="preencoded.png"/>
          <p:cNvPicPr>
            <a:picLocks noChangeAspect="1"/>
          </p:cNvPicPr>
          <p:nvPr/>
        </p:nvPicPr>
        <p:blipFill>
          <a:blip r:embed="rId12">
            <a:clrChange>
              <a:clrFrom>
                <a:srgbClr val="FFFFFF"/>
              </a:clrFrom>
              <a:clrTo>
                <a:srgbClr val="FFFFFF">
                  <a:alpha val="0"/>
                </a:srgbClr>
              </a:clrTo>
            </a:clrChange>
          </a:blip>
          <a:stretch>
            <a:fillRect/>
          </a:stretch>
        </p:blipFill>
        <p:spPr>
          <a:xfrm>
            <a:off x="891794" y="1162255"/>
            <a:ext cx="576072" cy="8046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a118c62d0?vja=1&amp;pid=18811d3a3&amp;color=0,0,0&amp;vtp=1"/>
          <p:cNvSpPr/>
          <p:nvPr/>
        </p:nvSpPr>
        <p:spPr>
          <a:xfrm>
            <a:off x="873506" y="2101039"/>
            <a:ext cx="10753344" cy="2667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为了应对</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a:solidFill>
                <a:prstClr val="black"/>
              </a:solidFill>
              <a:latin typeface="宋体" panose="02010600030101010101" pitchFamily="2" charset="-122"/>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2.educational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.教育的；有教育意义的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3.application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.应用；申请</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1.queue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.（人、车等）排队等候</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.队，行列</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2.enthusiasm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.热情；热忱</a:t>
            </a:r>
            <a:endParaRPr lang="en-US" altLang="zh-CN" sz="2000" dirty="0"/>
          </a:p>
        </p:txBody>
      </p:sp>
    </p:spTree>
    <p:custDataLst>
      <p:tags r:id="rId13"/>
    </p:custData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6_1#f792b2b2c?vja=1&amp;pid=c18b17f8f&amp;color=0,0,0&amp;vtp=1&amp;bt=1"/>
          <p:cNvSpPr/>
          <p:nvPr/>
        </p:nvSpPr>
        <p:spPr>
          <a:xfrm>
            <a:off x="722376" y="896112"/>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Michael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Jordan.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volleyball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volleyball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M_6_AN.67_1#f792b2b2c.blank?vja=1&amp;pid=c18b17f8f&amp;color=0,0,0&amp;vpa=41&amp;vtp=1"/>
          <p:cNvSpPr/>
          <p:nvPr/>
        </p:nvSpPr>
        <p:spPr>
          <a:xfrm>
            <a:off x="6972046" y="1239012"/>
            <a:ext cx="957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masters</a:t>
            </a:r>
            <a:endParaRPr lang="en-US" altLang="zh-CN" sz="2000" dirty="0"/>
          </a:p>
        </p:txBody>
      </p:sp>
      <p:sp>
        <p:nvSpPr>
          <p:cNvPr id="4" name="QM_6_AN.68_1#f792b2b2c.blank?vja=1&amp;pid=c18b17f8f&amp;color=0,0,0&amp;vpa=42&amp;vtp=1"/>
          <p:cNvSpPr/>
          <p:nvPr/>
        </p:nvSpPr>
        <p:spPr>
          <a:xfrm>
            <a:off x="7958074" y="2001012"/>
            <a:ext cx="1382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named</a:t>
            </a:r>
            <a:endParaRPr lang="en-US" altLang="zh-CN" sz="2000" dirty="0"/>
          </a:p>
        </p:txBody>
      </p:sp>
      <p:sp>
        <p:nvSpPr>
          <p:cNvPr id="5" name="QM_6_AN.69_1#f792b2b2c.blank?vja=1&amp;pid=c18b17f8f&amp;color=0,0,0&amp;vpa=43&amp;vtp=1"/>
          <p:cNvSpPr/>
          <p:nvPr/>
        </p:nvSpPr>
        <p:spPr>
          <a:xfrm>
            <a:off x="6735191" y="2750312"/>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winning</a:t>
            </a:r>
            <a:endParaRPr lang="en-US" altLang="zh-CN" sz="2000" dirty="0"/>
          </a:p>
        </p:txBody>
      </p:sp>
      <p:sp>
        <p:nvSpPr>
          <p:cNvPr id="6" name="QM_6_AN.70_1#f792b2b2c.blank?vja=1&amp;pid=c18b17f8f&amp;color=0,0,0&amp;vpa=44&amp;vtp=1"/>
          <p:cNvSpPr/>
          <p:nvPr/>
        </p:nvSpPr>
        <p:spPr>
          <a:xfrm>
            <a:off x="1666939" y="3906012"/>
            <a:ext cx="790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Faced</a:t>
            </a:r>
            <a:endParaRPr lang="en-US" altLang="zh-CN" sz="2000" dirty="0"/>
          </a:p>
        </p:txBody>
      </p:sp>
      <p:sp>
        <p:nvSpPr>
          <p:cNvPr id="7" name="QM_6_AN.71_1#f792b2b2c.blank?vja=1&amp;pid=c18b17f8f&amp;color=0,0,0&amp;vpa=45&amp;vtp=1"/>
          <p:cNvSpPr/>
          <p:nvPr/>
        </p:nvSpPr>
        <p:spPr>
          <a:xfrm>
            <a:off x="2843149" y="4287012"/>
            <a:ext cx="15906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endParaRPr lang="en-US" altLang="zh-CN" sz="2000" dirty="0"/>
          </a:p>
        </p:txBody>
      </p:sp>
      <p:sp>
        <p:nvSpPr>
          <p:cNvPr id="8" name="QM_6_AN.72_1#f792b2b2c.blank?vja=1&amp;pid=c18b17f8f&amp;color=0,0,0&amp;vpa=46&amp;vtp=1"/>
          <p:cNvSpPr/>
          <p:nvPr/>
        </p:nvSpPr>
        <p:spPr>
          <a:xfrm>
            <a:off x="3381439" y="4668012"/>
            <a:ext cx="32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73_1#f792b2b2c?vja=1&amp;pid=c18b17f8f&amp;color=0,0,0&amp;mp=1&amp;vtp=1&amp;bt=1"/>
          <p:cNvSpPr/>
          <p:nvPr/>
        </p:nvSpPr>
        <p:spPr>
          <a:xfrm>
            <a:off x="722376" y="896112"/>
            <a:ext cx="10753344" cy="190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Michael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Jordan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Jordan”.Not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Chicago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endParaRPr lang="en-US" altLang="zh-CN" sz="2000" dirty="0"/>
          </a:p>
        </p:txBody>
      </p:sp>
      <p:sp>
        <p:nvSpPr>
          <p:cNvPr id="3" name="QM_6_AN.74_1#f792b2b2c.blank?vja=1&amp;pid=c18b17f8f&amp;color=0,0,0&amp;mp=1&amp;vpa=47&amp;vtp=1"/>
          <p:cNvSpPr/>
          <p:nvPr/>
        </p:nvSpPr>
        <p:spPr>
          <a:xfrm>
            <a:off x="1487170" y="1239012"/>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M_6_AN.75_1#f792b2b2c.blank?vja=1&amp;pid=c18b17f8f&amp;color=0,0,0&amp;mp=1&amp;vpa=48&amp;vtp=1"/>
          <p:cNvSpPr/>
          <p:nvPr/>
        </p:nvSpPr>
        <p:spPr>
          <a:xfrm>
            <a:off x="8688896" y="1226312"/>
            <a:ext cx="1281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impressive</a:t>
            </a:r>
            <a:endParaRPr lang="en-US" altLang="zh-CN" sz="2000" dirty="0"/>
          </a:p>
        </p:txBody>
      </p:sp>
      <p:sp>
        <p:nvSpPr>
          <p:cNvPr id="5" name="QM_6_AN.76_1#f792b2b2c.blank?vja=1&amp;pid=c18b17f8f&amp;color=0,0,0&amp;mp=1&amp;vpa=49&amp;vtp=1"/>
          <p:cNvSpPr/>
          <p:nvPr/>
        </p:nvSpPr>
        <p:spPr>
          <a:xfrm>
            <a:off x="4346258" y="1620012"/>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6" name="QM_6_AN.77_1#f792b2b2c.blank?vja=1&amp;pid=c18b17f8f&amp;color=0,0,0&amp;mp=1&amp;vpa=50&amp;vtp=1"/>
          <p:cNvSpPr/>
          <p:nvPr/>
        </p:nvSpPr>
        <p:spPr>
          <a:xfrm>
            <a:off x="8680323" y="1988312"/>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8_1#fa3b7c501?vja=1&amp;pid=f792b2b2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79_1#fa3b7c501.blank?vja=1&amp;pid=f792b2b2c&amp;color=0,0,0&amp;vpa=51&amp;vtp=1"/>
          <p:cNvSpPr/>
          <p:nvPr/>
        </p:nvSpPr>
        <p:spPr>
          <a:xfrm>
            <a:off x="922401" y="858012"/>
            <a:ext cx="957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masters</a:t>
            </a:r>
            <a:endParaRPr lang="en-US" altLang="zh-CN" sz="2000" dirty="0"/>
          </a:p>
        </p:txBody>
      </p:sp>
      <p:sp>
        <p:nvSpPr>
          <p:cNvPr id="4" name="QB_7_AS.80_1#fa3b7c501?vja=1&amp;pid=f792b2b2c&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master是可数名词，前面是are,所以应用复数形式。故填masters。</a:t>
            </a:r>
            <a:endParaRPr lang="en-US" altLang="zh-CN" sz="2200" dirty="0"/>
          </a:p>
        </p:txBody>
      </p:sp>
      <p:sp>
        <p:nvSpPr>
          <p:cNvPr id="5" name="QB_7_BD.81_1#7abbef052?vja=1&amp;pid=f792b2b2c&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7_AN.82_1#7abbef052.blank?vja=1&amp;pid=f792b2b2c&amp;color=0,0,0&amp;vpa=52&amp;vtp=1"/>
          <p:cNvSpPr/>
          <p:nvPr/>
        </p:nvSpPr>
        <p:spPr>
          <a:xfrm>
            <a:off x="897001" y="1714500"/>
            <a:ext cx="1382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named</a:t>
            </a:r>
            <a:endParaRPr lang="en-US" altLang="zh-CN" sz="2000" dirty="0"/>
          </a:p>
        </p:txBody>
      </p:sp>
      <p:sp>
        <p:nvSpPr>
          <p:cNvPr id="7" name="QB_7_AS.83_1#7abbef052?vja=1&amp;pid=f792b2b2c&amp;color=0,0,0&amp;vtp=1"/>
          <p:cNvSpPr/>
          <p:nvPr/>
        </p:nvSpPr>
        <p:spPr>
          <a:xfrm>
            <a:off x="722376" y="2171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分析句子结构可知，设空处作主句谓语，此处name作动词，表示“任命；委任”。结合语境可知，Lang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Ping和name之间是被动关系，应用被动语态，且根据from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2021可知，此处表示过去发生的事，应用一般过去时。主语是第三人称单数，谓语动词用单数形式，故填was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named。</a:t>
            </a:r>
            <a:endParaRPr lang="en-US" altLang="zh-CN" sz="2200" dirty="0"/>
          </a:p>
        </p:txBody>
      </p:sp>
      <p:sp>
        <p:nvSpPr>
          <p:cNvPr id="8" name="QB_7_BD.84_1#72cce8bc7?vja=1&amp;pid=f792b2b2c&amp;color=0,0,0&amp;vtp=1"/>
          <p:cNvSpPr/>
          <p:nvPr/>
        </p:nvSpPr>
        <p:spPr>
          <a:xfrm>
            <a:off x="722376" y="3754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85_1#72cce8bc7.blank?vja=1&amp;pid=f792b2b2c&amp;color=0,0,0&amp;vpa=53&amp;vtp=1"/>
          <p:cNvSpPr/>
          <p:nvPr/>
        </p:nvSpPr>
        <p:spPr>
          <a:xfrm>
            <a:off x="897001" y="3703387"/>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winning</a:t>
            </a:r>
            <a:endParaRPr lang="en-US" altLang="zh-CN" sz="2000" dirty="0"/>
          </a:p>
        </p:txBody>
      </p:sp>
      <p:sp>
        <p:nvSpPr>
          <p:cNvPr id="10" name="QB_7_AS.86_1#72cce8bc7?vja=1&amp;pid=f792b2b2c&amp;color=0,0,0&amp;vtp=1"/>
          <p:cNvSpPr/>
          <p:nvPr/>
        </p:nvSpPr>
        <p:spPr>
          <a:xfrm>
            <a:off x="722376" y="4178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句中已有谓语动词brought，其与设空处之间无连词连接，设空处应用非谓语动词作状语，win与主语She之间是逻辑上的主动关系，所以应用现在分词形式。故填winning。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7_1#644703bf9?vja=1&amp;pid=f792b2b2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88_1#644703bf9.blank?vja=1&amp;pid=f792b2b2c&amp;color=0,0,0&amp;vpa=54&amp;vtp=1"/>
          <p:cNvSpPr/>
          <p:nvPr/>
        </p:nvSpPr>
        <p:spPr>
          <a:xfrm>
            <a:off x="871601" y="858012"/>
            <a:ext cx="790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Faced</a:t>
            </a:r>
            <a:endParaRPr lang="en-US" altLang="zh-CN" sz="2000" dirty="0"/>
          </a:p>
        </p:txBody>
      </p:sp>
      <p:sp>
        <p:nvSpPr>
          <p:cNvPr id="4" name="QB_7_AS.89_1#644703bf9?vja=1&amp;pid=f792b2b2c&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with意为“面临”，在句中作状语时，省略动词be,所以此处应用过去分词形式。故填Faced。</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face作动词，表示“面临”时，有两种表达方式：face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sth或be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sth。作状语时，face用过去分词形式还是现在分词形式的关键在于其后是否有介词with。</a:t>
            </a:r>
            <a:endParaRPr lang="en-US" altLang="zh-CN" sz="2200" dirty="0"/>
          </a:p>
        </p:txBody>
      </p:sp>
      <p:sp>
        <p:nvSpPr>
          <p:cNvPr id="5" name="QB_7_BD.90_1#7f539643c?vja=1&amp;pid=f792b2b2c&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6" name="QB_7_AN.91_1#7f539643c.blank?vja=1&amp;pid=f792b2b2c&amp;color=0,0,0&amp;vpa=55&amp;vtp=1"/>
          <p:cNvSpPr/>
          <p:nvPr/>
        </p:nvSpPr>
        <p:spPr>
          <a:xfrm>
            <a:off x="922401" y="2877887"/>
            <a:ext cx="15906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endParaRPr lang="en-US" altLang="zh-CN" sz="2000" dirty="0"/>
          </a:p>
        </p:txBody>
      </p:sp>
      <p:sp>
        <p:nvSpPr>
          <p:cNvPr id="7" name="QB_7_AS.92_1#7f539643c?vja=1&amp;pid=f792b2b2c&amp;color=0,0,0&amp;vtp=1"/>
          <p:cNvSpPr/>
          <p:nvPr/>
        </p:nvSpPr>
        <p:spPr>
          <a:xfrm>
            <a:off x="722376" y="3340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此处与talent并列作had的宾语，应用名词形式。determination意为“决心”，为不可数名词。</a:t>
            </a:r>
            <a:endParaRPr lang="en-US" altLang="zh-CN" sz="2200" dirty="0"/>
          </a:p>
        </p:txBody>
      </p:sp>
      <p:sp>
        <p:nvSpPr>
          <p:cNvPr id="8" name="QB_7_BD.93_1#8788704ac?vja=1&amp;pid=f792b2b2c&amp;color=0,0,0&amp;vtp=1"/>
          <p:cNvSpPr/>
          <p:nvPr/>
        </p:nvSpPr>
        <p:spPr>
          <a:xfrm>
            <a:off x="722376" y="3759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94_1#8788704ac.blank?vja=1&amp;pid=f792b2b2c&amp;color=0,0,0&amp;vpa=56&amp;vtp=1"/>
          <p:cNvSpPr/>
          <p:nvPr/>
        </p:nvSpPr>
        <p:spPr>
          <a:xfrm>
            <a:off x="922401" y="3721100"/>
            <a:ext cx="32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7_AS.95_1#8788704ac?vja=1&amp;pid=f792b2b2c&amp;color=0,0,0&amp;vtp=1"/>
          <p:cNvSpPr/>
          <p:nvPr/>
        </p:nvSpPr>
        <p:spPr>
          <a:xfrm>
            <a:off x="722376" y="4178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为固定搭配，意为“获得成功”。故填it。</a:t>
            </a:r>
            <a:endParaRPr lang="en-US" altLang="zh-CN" sz="2200" dirty="0"/>
          </a:p>
        </p:txBody>
      </p:sp>
      <p:sp>
        <p:nvSpPr>
          <p:cNvPr id="11" name="QB_7_BD.96_1#4cbb9faec?vja=1&amp;pid=f792b2b2c&amp;color=0,0,0&amp;vtp=1"/>
          <p:cNvSpPr/>
          <p:nvPr/>
        </p:nvSpPr>
        <p:spPr>
          <a:xfrm>
            <a:off x="722376" y="45974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97_1#4cbb9faec.blank?vja=1&amp;pid=f792b2b2c&amp;color=0,0,0&amp;vpa=57&amp;vtp=1"/>
          <p:cNvSpPr/>
          <p:nvPr/>
        </p:nvSpPr>
        <p:spPr>
          <a:xfrm>
            <a:off x="922401" y="4559300"/>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3" name="QB_7_AS.98_1#4cbb9faec?vja=1&amp;pid=f792b2b2c&amp;color=0,0,0&amp;vtp=1"/>
          <p:cNvSpPr/>
          <p:nvPr/>
        </p:nvSpPr>
        <p:spPr>
          <a:xfrm>
            <a:off x="722376" y="50165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引导结果状语从句，意为“如此</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以至于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9_1#cbcff58fe?vja=1&amp;pid=f792b2b2c&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100_1#cbcff58fe.blank?vja=1&amp;pid=f792b2b2c&amp;color=0,0,0&amp;mp=1&amp;vpa=58&amp;vtp=1"/>
          <p:cNvSpPr/>
          <p:nvPr/>
        </p:nvSpPr>
        <p:spPr>
          <a:xfrm>
            <a:off x="884301" y="845312"/>
            <a:ext cx="1281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impressive</a:t>
            </a:r>
            <a:endParaRPr lang="en-US" altLang="zh-CN" sz="2000" dirty="0"/>
          </a:p>
        </p:txBody>
      </p:sp>
      <p:sp>
        <p:nvSpPr>
          <p:cNvPr id="4" name="QB_7_AS.101_1#cbcff58fe?vja=1&amp;pid=f792b2b2c&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设空处在be动词后作表语，描述skills的特征，应用形容词形式。故填impressive。</a:t>
            </a:r>
            <a:endParaRPr lang="en-US" altLang="zh-CN" sz="2200" dirty="0"/>
          </a:p>
        </p:txBody>
      </p:sp>
      <p:sp>
        <p:nvSpPr>
          <p:cNvPr id="5" name="QB_7_BD.102_1#57a97c369?vja=1&amp;pid=f792b2b2c&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103_1#57a97c369.blank?vja=1&amp;pid=f792b2b2c&amp;color=0,0,0&amp;vpa=59&amp;vtp=1"/>
          <p:cNvSpPr/>
          <p:nvPr/>
        </p:nvSpPr>
        <p:spPr>
          <a:xfrm>
            <a:off x="922401" y="1714500"/>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7" name="QB_7_AS.104_1#57a97c369?vja=1&amp;pid=f792b2b2c&amp;color=0,0,0&amp;vtp=1"/>
          <p:cNvSpPr/>
          <p:nvPr/>
        </p:nvSpPr>
        <p:spPr>
          <a:xfrm>
            <a:off x="722376" y="2171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also后的分句是主系表结构，主语是the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spirit，因此设空处用单数形式；此处叙述的是过去的事，所以应用一般过去时。故填was。</a:t>
            </a:r>
            <a:endParaRPr lang="en-US" altLang="zh-CN" sz="2200" dirty="0"/>
          </a:p>
        </p:txBody>
      </p:sp>
      <p:sp>
        <p:nvSpPr>
          <p:cNvPr id="8" name="QB_7_BD.105_1#dc525aca5?vja=1&amp;pid=f792b2b2c&amp;color=0,0,0&amp;vtp=1"/>
          <p:cNvSpPr/>
          <p:nvPr/>
        </p:nvSpPr>
        <p:spPr>
          <a:xfrm>
            <a:off x="722376" y="2992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06_1#dc525aca5.blank?vja=1&amp;pid=f792b2b2c&amp;color=0,0,0&amp;vpa=60&amp;vtp=1"/>
          <p:cNvSpPr/>
          <p:nvPr/>
        </p:nvSpPr>
        <p:spPr>
          <a:xfrm>
            <a:off x="1049401" y="294138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10" name="QB_7_AS.107_1#dc525aca5?vja=1&amp;pid=f792b2b2c&amp;color=0,0,0&amp;vtp=1"/>
          <p:cNvSpPr/>
          <p:nvPr/>
        </p:nvSpPr>
        <p:spPr>
          <a:xfrm>
            <a:off x="722376" y="3416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由语境可知，此处是说“失败教会他要更加努力地练习且永不放弃”。give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为固定搭配，意为“放弃”。故填up。</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8_1#ed05e8aaf?vja=1&amp;pid=9a1b2d303&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［浙江余姚中学2024高一期中］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776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BCE.1.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393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1896,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Pierre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Coubertin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Haifeng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110-metre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hurdles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3" name="QM_6_AN.109_1#ed05e8aaf.blank?vja=1&amp;pid=9a1b2d303&amp;color=0,0,0&amp;vpa=61&amp;vtp=1"/>
          <p:cNvSpPr/>
          <p:nvPr/>
        </p:nvSpPr>
        <p:spPr>
          <a:xfrm>
            <a:off x="7828725" y="1623900"/>
            <a:ext cx="1116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However</a:t>
            </a:r>
            <a:endParaRPr lang="en-US" altLang="zh-CN" sz="2000" dirty="0"/>
          </a:p>
        </p:txBody>
      </p:sp>
      <p:sp>
        <p:nvSpPr>
          <p:cNvPr id="4" name="QM_6_AN.110_1#ed05e8aaf.blank?vja=1&amp;pid=9a1b2d303&amp;color=0,0,0&amp;vpa=62&amp;vtp=1"/>
          <p:cNvSpPr/>
          <p:nvPr/>
        </p:nvSpPr>
        <p:spPr>
          <a:xfrm>
            <a:off x="10201339" y="2004900"/>
            <a:ext cx="1241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5" name="QM_6_AN.111_1#ed05e8aaf.blank?vja=1&amp;pid=9a1b2d303&amp;color=0,0,0&amp;vpa=63&amp;vtp=1"/>
          <p:cNvSpPr/>
          <p:nvPr/>
        </p:nvSpPr>
        <p:spPr>
          <a:xfrm>
            <a:off x="6462459" y="2385900"/>
            <a:ext cx="833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6" name="QM_6_AN.112_1#ed05e8aaf.blank?vja=1&amp;pid=9a1b2d303&amp;color=0,0,0&amp;vpa=64&amp;vtp=1"/>
          <p:cNvSpPr/>
          <p:nvPr/>
        </p:nvSpPr>
        <p:spPr>
          <a:xfrm>
            <a:off x="4232656" y="27669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live</a:t>
            </a:r>
            <a:endParaRPr lang="en-US" altLang="zh-CN" sz="2000" dirty="0"/>
          </a:p>
        </p:txBody>
      </p:sp>
      <p:sp>
        <p:nvSpPr>
          <p:cNvPr id="7" name="QM_6_AN.113_1#ed05e8aaf.blank?vja=1&amp;pid=9a1b2d303&amp;color=0,0,0&amp;vpa=65&amp;vtp=1"/>
          <p:cNvSpPr/>
          <p:nvPr/>
        </p:nvSpPr>
        <p:spPr>
          <a:xfrm>
            <a:off x="5864987" y="3135200"/>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8" name="QM_6_AN.114_1#ed05e8aaf.blank?vja=1&amp;pid=9a1b2d303&amp;color=0,0,0&amp;vpa=66&amp;vtp=1"/>
          <p:cNvSpPr/>
          <p:nvPr/>
        </p:nvSpPr>
        <p:spPr>
          <a:xfrm>
            <a:off x="922401" y="3528900"/>
            <a:ext cx="159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000" dirty="0"/>
          </a:p>
        </p:txBody>
      </p:sp>
      <p:sp>
        <p:nvSpPr>
          <p:cNvPr id="9" name="QM_6_AN.115_1#ed05e8aaf.blank?vja=1&amp;pid=9a1b2d303&amp;color=0,0,0&amp;vpa=67&amp;vtp=1"/>
          <p:cNvSpPr/>
          <p:nvPr/>
        </p:nvSpPr>
        <p:spPr>
          <a:xfrm>
            <a:off x="6273038" y="4290900"/>
            <a:ext cx="1520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endParaRPr lang="en-US" altLang="zh-CN" sz="2000" dirty="0"/>
          </a:p>
        </p:txBody>
      </p:sp>
      <p:sp>
        <p:nvSpPr>
          <p:cNvPr id="10" name="QM_6_AN.116_1#ed05e8aaf.blank?vja=1&amp;pid=9a1b2d303&amp;color=0,0,0&amp;vpa=68&amp;vtp=1"/>
          <p:cNvSpPr/>
          <p:nvPr/>
        </p:nvSpPr>
        <p:spPr>
          <a:xfrm>
            <a:off x="7675182" y="4671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8_1#ed05e8aaf?vja=1&amp;pid=9a1b2d303&amp;color=0,0,0&amp;vtp=1&amp;bt=1"/>
          <p:cNvSpPr/>
          <p:nvPr/>
        </p:nvSpPr>
        <p:spPr>
          <a:xfrm>
            <a:off x="722376" y="900000"/>
            <a:ext cx="10753344" cy="114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Olympics.</a:t>
            </a:r>
            <a:endParaRPr lang="en-US" altLang="zh-CN" sz="2000" dirty="0"/>
          </a:p>
        </p:txBody>
      </p:sp>
      <p:sp>
        <p:nvSpPr>
          <p:cNvPr id="3" name="QM_6_EX.119_1#ed05e8aaf?vja=1&amp;pid=9a1b2d303&amp;color=0,0,0&amp;vtp=1"/>
          <p:cNvSpPr/>
          <p:nvPr/>
        </p:nvSpPr>
        <p:spPr>
          <a:xfrm>
            <a:off x="722376" y="2065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本文是一篇说明文。文章主要介绍了奥林匹克运动会的发展史及中国在奥运会上取得的成就。</a:t>
            </a:r>
            <a:endParaRPr lang="en-US" altLang="zh-CN" sz="2000" dirty="0"/>
          </a:p>
        </p:txBody>
      </p:sp>
      <p:sp>
        <p:nvSpPr>
          <p:cNvPr id="4" name="QM_6_AN.117_1#ed05e8aaf.blank?vja=1&amp;pid=9a1b2d303&amp;color=0,0,0&amp;vpa=69&amp;vtp=1"/>
          <p:cNvSpPr/>
          <p:nvPr/>
        </p:nvSpPr>
        <p:spPr>
          <a:xfrm>
            <a:off x="3636709" y="849200"/>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hosting</a:t>
            </a:r>
            <a:endParaRPr lang="en-US" altLang="zh-CN" sz="2000" dirty="0"/>
          </a:p>
        </p:txBody>
      </p:sp>
      <p:sp>
        <p:nvSpPr>
          <p:cNvPr id="5" name="QM_6_AN.118_1#ed05e8aaf.blank?vja=1&amp;pid=9a1b2d303&amp;color=0,0,0&amp;vpa=70&amp;vtp=1"/>
          <p:cNvSpPr/>
          <p:nvPr/>
        </p:nvSpPr>
        <p:spPr>
          <a:xfrm>
            <a:off x="1024001" y="1623900"/>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0_1#88aee67cb?vja=1&amp;pid=ed05e8aa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21_1#88aee67cb.blank?vja=1&amp;pid=ed05e8aaf&amp;color=0,0,0&amp;vpa=71&amp;vtp=1"/>
          <p:cNvSpPr/>
          <p:nvPr/>
        </p:nvSpPr>
        <p:spPr>
          <a:xfrm>
            <a:off x="909701" y="858012"/>
            <a:ext cx="1116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However</a:t>
            </a:r>
            <a:endParaRPr lang="en-US" altLang="zh-CN" sz="2000" dirty="0"/>
          </a:p>
        </p:txBody>
      </p:sp>
      <p:sp>
        <p:nvSpPr>
          <p:cNvPr id="4" name="QB_7_AS.122_1#88aee67cb?vja=1&amp;pid=ed05e8aa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句意为：然而，大约在公元393年，古代奥运会逐渐消亡。根据语境可知，设空处前后为转折关系，且空后有逗号，故设空处应用However，意为“然而”。</a:t>
            </a:r>
            <a:endParaRPr lang="en-US" altLang="zh-CN" sz="2200" dirty="0"/>
          </a:p>
        </p:txBody>
      </p:sp>
      <p:sp>
        <p:nvSpPr>
          <p:cNvPr id="5" name="QB_7_BD.123_1#675aa54d4?vja=1&amp;pid=ed05e8aaf&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24_1#675aa54d4.blank?vja=1&amp;pid=ed05e8aaf&amp;color=0,0,0&amp;vpa=72&amp;vtp=1"/>
          <p:cNvSpPr/>
          <p:nvPr/>
        </p:nvSpPr>
        <p:spPr>
          <a:xfrm>
            <a:off x="909701" y="2115887"/>
            <a:ext cx="1241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7" name="QB_7_AS.125_1#675aa54d4?vja=1&amp;pid=ed05e8aaf&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句意为：1896年，第一届现代奥运会在雅典举行。根据时间状语in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1896可知，此处为一般过去时；此处是“it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”强调句，主语为the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Olympic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Games，和hold之间为被动关系，应用被动语态；主语为复数形式，助动词用were。故填were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200" dirty="0"/>
          </a:p>
        </p:txBody>
      </p:sp>
      <p:sp>
        <p:nvSpPr>
          <p:cNvPr id="8" name="QB_7_BD.126_1#bde2c5a1c?vja=1&amp;pid=ed05e8aaf&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127_1#bde2c5a1c.blank?vja=1&amp;pid=ed05e8aaf&amp;color=0,0,0&amp;vpa=73&amp;vtp=1"/>
          <p:cNvSpPr/>
          <p:nvPr/>
        </p:nvSpPr>
        <p:spPr>
          <a:xfrm>
            <a:off x="922401" y="3741487"/>
            <a:ext cx="833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10" name="QB_7_AS.128_1#bde2c5a1c?vja=1&amp;pid=ed05e8aaf&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句意为：法国人皮埃尔·德·顾拜旦使奥运会得以复兴，他的梦想是通过奥运会使人们能和平共处。设空处引导定语从句，先行词为Pierre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Coubertin，指人，关系词在从句中作定语，修饰dream，故应用关系代词whose引导该从句。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a40064873.fixed?vja=1&amp;pid=13897a923&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必修第一册</a:t>
            </a:r>
            <a:endParaRPr lang="en-US" altLang="zh-CN" sz="2000" dirty="0"/>
          </a:p>
        </p:txBody>
      </p:sp>
      <p:sp>
        <p:nvSpPr>
          <p:cNvPr id="3" name="C_2_BD#a40064873.fixed?vja=1&amp;pid=13897a923&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Sports</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Fitness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9_1#8d0c0af5c?vja=1&amp;pid=ed05e8aa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30_1#8d0c0af5c.blank?vja=1&amp;pid=ed05e8aaf&amp;color=0,0,0&amp;vpa=74&amp;vtp=1"/>
          <p:cNvSpPr/>
          <p:nvPr/>
        </p:nvSpPr>
        <p:spPr>
          <a:xfrm>
            <a:off x="897001" y="858012"/>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live</a:t>
            </a:r>
            <a:endParaRPr lang="en-US" altLang="zh-CN" sz="2000" dirty="0"/>
          </a:p>
        </p:txBody>
      </p:sp>
      <p:sp>
        <p:nvSpPr>
          <p:cNvPr id="4" name="QB_7_AS.131_1#8d0c0af5c?vja=1&amp;pid=ed05e8aaf&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sth”为固定结构，it为形式宾语，动词不定式短语为真正的宾语。</a:t>
            </a:r>
            <a:endParaRPr lang="en-US" altLang="zh-CN" sz="2200" dirty="0"/>
          </a:p>
        </p:txBody>
      </p:sp>
      <p:sp>
        <p:nvSpPr>
          <p:cNvPr id="5" name="QB_7_BD.132_1#0ef5c0398?vja=1&amp;pid=ed05e8aaf&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33_1#0ef5c0398.blank?vja=1&amp;pid=ed05e8aaf&amp;color=0,0,0&amp;vpa=75&amp;vtp=1"/>
          <p:cNvSpPr/>
          <p:nvPr/>
        </p:nvSpPr>
        <p:spPr>
          <a:xfrm>
            <a:off x="922401" y="2103187"/>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7" name="QB_7_AS.134_1#0ef5c0398?vja=1&amp;pid=ed05e8aaf&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句意为：从那时起，数千名训练有素、天赋异禀的运动员致力于实现卓越的运动成绩，并超越人类成就的极限。修饰动词trained应用副词highly，作状语。故填highly。</a:t>
            </a:r>
            <a:endParaRPr lang="en-US" altLang="zh-CN" sz="2200" dirty="0"/>
          </a:p>
        </p:txBody>
      </p:sp>
      <p:sp>
        <p:nvSpPr>
          <p:cNvPr id="8" name="QB_7_BD.135_1#ca68ee7f4?vja=1&amp;pid=ed05e8aaf&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9" name="QB_7_AN.136_1#ca68ee7f4.blank?vja=1&amp;pid=ed05e8aaf&amp;color=0,0,0&amp;vpa=76&amp;vtp=1"/>
          <p:cNvSpPr/>
          <p:nvPr/>
        </p:nvSpPr>
        <p:spPr>
          <a:xfrm>
            <a:off x="922401" y="3360487"/>
            <a:ext cx="159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000" dirty="0"/>
          </a:p>
        </p:txBody>
      </p:sp>
      <p:sp>
        <p:nvSpPr>
          <p:cNvPr id="10" name="QB_7_AS.137_1#ca68ee7f4?vja=1&amp;pid=ed05e8aaf&amp;color=0,0,0&amp;vtp=1"/>
          <p:cNvSpPr/>
          <p:nvPr/>
        </p:nvSpPr>
        <p:spPr>
          <a:xfrm>
            <a:off x="722376" y="3822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句意见上一题解析。根据时间状语Since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then可知，此处应用现在完成时，主语为“thousands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athletes”，为复数，助动词用have。devote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为固定短语，意为“致力于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devoted。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8_1#4f1e90583?vja=1&amp;pid=ed05e8aa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7_AN.139_1#4f1e90583.blank?vja=1&amp;pid=ed05e8aaf&amp;color=0,0,0&amp;vpa=77&amp;vtp=1"/>
          <p:cNvSpPr/>
          <p:nvPr/>
        </p:nvSpPr>
        <p:spPr>
          <a:xfrm>
            <a:off x="897001" y="858012"/>
            <a:ext cx="1520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endParaRPr lang="en-US" altLang="zh-CN" sz="2000" dirty="0"/>
          </a:p>
        </p:txBody>
      </p:sp>
      <p:sp>
        <p:nvSpPr>
          <p:cNvPr id="4" name="QB_7_AS.140_1#4f1e90583?vja=1&amp;pid=ed05e8aa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句意为：中国运动员也为奥运会作出了重要贡献。设空处作made的宾语，表示“贡献”，应填名词，contribution在此作可数名词，其前没有限定词限定，应填名词复数形式。故填contributions。</a:t>
            </a:r>
            <a:endParaRPr lang="en-US" altLang="zh-CN" sz="2200" dirty="0"/>
          </a:p>
        </p:txBody>
      </p:sp>
      <p:sp>
        <p:nvSpPr>
          <p:cNvPr id="5" name="QB_7_BD.141_1#1bd0fe81b?vja=1&amp;pid=ed05e8aaf&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42_1#1bd0fe81b.blank?vja=1&amp;pid=ed05e8aaf&amp;color=0,0,0&amp;vpa=78&amp;vtp=1"/>
          <p:cNvSpPr/>
          <p:nvPr/>
        </p:nvSpPr>
        <p:spPr>
          <a:xfrm>
            <a:off x="897001" y="2496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7_AS.143_1#1bd0fe81b?vja=1&amp;pid=ed05e8aaf&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句意为：在1984年洛杉矶奥运会上，中国在缺席32年后重返奥运会，徐海峰为中国赢得了第一枚金牌。return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to为固定搭配，意为“返回”，故填to。</a:t>
            </a:r>
            <a:endParaRPr lang="en-US" altLang="zh-CN" sz="2200" dirty="0"/>
          </a:p>
        </p:txBody>
      </p:sp>
      <p:sp>
        <p:nvSpPr>
          <p:cNvPr id="8" name="QB_7_BD.144_1#b0727811b?vja=1&amp;pid=ed05e8aaf&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145_1#b0727811b.blank?vja=1&amp;pid=ed05e8aaf&amp;color=0,0,0&amp;vpa=79&amp;vtp=1"/>
          <p:cNvSpPr/>
          <p:nvPr/>
        </p:nvSpPr>
        <p:spPr>
          <a:xfrm>
            <a:off x="935101" y="3728787"/>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hosting</a:t>
            </a:r>
            <a:endParaRPr lang="en-US" altLang="zh-CN" sz="2000" dirty="0"/>
          </a:p>
        </p:txBody>
      </p:sp>
      <p:sp>
        <p:nvSpPr>
          <p:cNvPr id="10" name="QB_7_AS.146_1#b0727811b?vja=1&amp;pid=ed05e8aaf&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句意为：2008年，除了第一次主办奥运会之外，中国也位居奖牌榜榜首。此处表示“主办奥运会”，host用作动词，in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to是固定短语，意为“除了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”，该短语中to是介词，后面要用动名词形式。故填hosting。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7_1#085a98cb8?vja=1&amp;pid=ed05e8aa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148_1#085a98cb8.blank?vja=1&amp;pid=ed05e8aaf&amp;color=0,0,0&amp;vpa=80&amp;vtp=1"/>
          <p:cNvSpPr/>
          <p:nvPr/>
        </p:nvSpPr>
        <p:spPr>
          <a:xfrm>
            <a:off x="1024001" y="858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7_AS.149_1#085a98cb8?vja=1&amp;pid=ed05e8aa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句意为：2022年对中国来说是另一个历史性的时刻，因为北京赢得了冬奥会的主办权。设空处修饰限定名词election，根据句中的to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Olympics可知，此处特指冬奥会的主办权，故应用定冠词the修饰。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e26d6f87.fixed?vja=1&amp;pid=614ccfb2d&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ce26d6f87.fixed?vja=1&amp;pid=614ccfb2d&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ce26d6f87.fixed?vja=1&amp;pid=614ccfb2d&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ce26d6f87.fixed?vja=1&amp;pid=614ccfb2d&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0_1#9a4844693?sp=1&amp;vja=1&amp;pid=a9bdfc895&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［湖北武汉中学2025高一月考］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bookworm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humiliation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（个体的）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hockey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tennis,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0_1#9a4844693?sp=1&amp;vja=1&amp;pid=a9bdfc895&amp;color=0,0,0&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（RCAF）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marriage,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gym.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endParaRPr lang="en-US" altLang="zh-CN" sz="2000" dirty="0"/>
          </a:p>
        </p:txBody>
      </p:sp>
      <p:sp>
        <p:nvSpPr>
          <p:cNvPr id="3" name="QM_6_EX.151_1#9a4844693?vja=1&amp;pid=a9bdfc895&amp;color=0,0,0&amp;vtp=1"/>
          <p:cNvSpPr/>
          <p:nvPr/>
        </p:nvSpPr>
        <p:spPr>
          <a:xfrm>
            <a:off x="722376" y="3970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本文是一篇记叙文，讲述了作者从小时候到成年逐渐培养并保持对体育运动的热爱的过程。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2_1#faa53431e?vja=1&amp;pid=9a484469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“humiliation”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3_1#faa53431e.bracket?vja=1&amp;pid=9a4844693&amp;color=0,0,0&amp;vpa=81&amp;vtp=1"/>
          <p:cNvSpPr/>
          <p:nvPr/>
        </p:nvSpPr>
        <p:spPr>
          <a:xfrm>
            <a:off x="85789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2_2#faa53431e.choices?vja=1&amp;pid=9a4844693&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67405" algn="l"/>
                <a:tab pos="5896610" algn="l"/>
                <a:tab pos="84766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A.Responsibility.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D.Glory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154_1#faa53431e?vja=1&amp;pid=9a4844693&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词义猜测题。根据第一段中的“Small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bookworm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teams.”可知，作者小时候比同龄人瘦小，比起运动更爱读书，曾因在各种体育队中总是最后一个被选入队伍而倍感屈辱。由此可知，画线词的意思与shame相近。故选C项。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5_1#cc06f2d6b?vja=1&amp;pid=9a4844693&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6_1#cc06f2d6b.blank?vja=1&amp;pid=9a4844693&amp;color=0,0,0&amp;mp=1&amp;vpa=82&amp;vtp=1"/>
          <p:cNvSpPr/>
          <p:nvPr/>
        </p:nvSpPr>
        <p:spPr>
          <a:xfrm>
            <a:off x="8564626"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5_2#cc06f2d6b.choices?vja=1&amp;pid=9a484469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exercising</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endParaRPr lang="en-US" altLang="zh-CN" sz="2000" dirty="0"/>
          </a:p>
        </p:txBody>
      </p:sp>
      <p:sp>
        <p:nvSpPr>
          <p:cNvPr id="5" name="QC_7_AS.157_1#cc06f2d6b?vja=1&amp;pid=9a4844693&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Softball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victory.Credit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father.”可知，作者将自己在垒球投掷比赛中的胜利归功于她的启蒙教练——她的父亲。因此，作者认为她的胜利源于父亲的强烈影响。故选D项。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004944ab0?vja=1&amp;pid=9a484469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adulthood?(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004944ab0.bracket?vja=1&amp;pid=9a4844693&amp;color=0,0,0&amp;vpa=83&amp;vtp=1"/>
          <p:cNvSpPr/>
          <p:nvPr/>
        </p:nvSpPr>
        <p:spPr>
          <a:xfrm>
            <a:off x="72406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8_2#004944ab0.choices?vja=1&amp;pid=9a484469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RCAF.</a:t>
            </a:r>
            <a:endParaRPr lang="en-US" altLang="zh-CN" sz="2000" dirty="0"/>
          </a:p>
        </p:txBody>
      </p:sp>
      <p:sp>
        <p:nvSpPr>
          <p:cNvPr id="5" name="QC_7_AS.160_1#004944ab0?vja=1&amp;pid=9a4844693&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adulthood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vacation.”可知，作者从小奠定的运动基础在成年后发展为对运动和健身的持续关注，作者甚至在度假时也认为这是必不可少的。因此，作者成年后依然坚持锻炼。故选B项。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1_1#74fc04ba4?vja=1&amp;pid=9a484469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2_1#74fc04ba4.bracket?vja=1&amp;pid=9a4844693&amp;color=0,0,0&amp;vpa=84&amp;vtp=1"/>
          <p:cNvSpPr/>
          <p:nvPr/>
        </p:nvSpPr>
        <p:spPr>
          <a:xfrm>
            <a:off x="651529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1_2#74fc04ba4.choices?vja=1&amp;pid=9a4844693&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p:txBody>
      </p:sp>
      <p:sp>
        <p:nvSpPr>
          <p:cNvPr id="5" name="QC_7_AS.163_1#74fc04ba4?vja=1&amp;pid=9a4844693&amp;color=0,0,0&amp;vtp=1"/>
          <p:cNvSpPr/>
          <p:nvPr/>
        </p:nvSpPr>
        <p:spPr>
          <a:xfrm>
            <a:off x="722376" y="2870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可知，文章主要讲述了作者从小时候到成年培养并保持对体育运动的热爱的过程，从小学运动会上开始意识到自己对体育竞赛的热爱，到进入私立学校参加团队竞赛，再到成年后保持对运动和健身的持续关注。作者通过个人经历表达了对运动和健身的热爱，并强调了这种热爱已融入她的生活。由此可知，作者写这篇文章的目的是表达自己对运动和健身的喜爱。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ae6ee3aa.fixed?vja=1&amp;pid=614ccfb2d&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5ae6ee3aa.fixed?vja=1&amp;pid=614ccfb2d&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5ae6ee3aa.fixed?vja=1&amp;pid=614ccfb2d&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ae6ee3aa.fixed?vja=1&amp;pid=614ccfb2d&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3f0892e12?vja=1&amp;pid=a9bdfc895&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3f0892e12?vja=1&amp;pid=a9bdfc895&amp;color=0,0,0&amp;vtp=1"/>
          <p:cNvSpPr/>
          <p:nvPr/>
        </p:nvSpPr>
        <p:spPr>
          <a:xfrm>
            <a:off x="722376" y="1737184"/>
            <a:ext cx="10753344" cy="3048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1.taste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.体验，感受；味道</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.品尝</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2.go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归于，被给予</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3.assign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.分配，指派；布置（任务）；指定</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开始从事，养成（习惯）</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.特征</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的特征；以</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为特色</a:t>
            </a:r>
            <a:endParaRPr lang="en-US" altLang="zh-CN" sz="20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4_1#2b57cc363?sp=1&amp;vja=1&amp;pid=a9bdfc895&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［广东肇庆2025高一期末］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4_2#2b57cc363?vja=1&amp;pid=a9bdfc895&amp;color=0,0,0&amp;mp=1&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（适度的）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Jeremy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over-exercising,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stretches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brainpower.”</a:t>
            </a:r>
            <a:endParaRPr lang="en-US" altLang="zh-CN" sz="2000" dirty="0"/>
          </a:p>
        </p:txBody>
      </p:sp>
      <p:sp>
        <p:nvSpPr>
          <p:cNvPr id="3" name="QM_6_EX.165_1#2b57cc363?vja=1&amp;pid=a9bdfc895&amp;color=0,0,0&amp;vtp=1"/>
          <p:cNvSpPr/>
          <p:nvPr/>
        </p:nvSpPr>
        <p:spPr>
          <a:xfrm>
            <a:off x="722376" y="5113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本文是一篇说明文。一项新研究表明，适当运动有益身心，但过度运动则适得其反，不仅有可能导致身体受伤，而且也会对心理健康造成负面影响。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6_1#d458e42ae?vja=1&amp;pid=2b57cc36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7_1#d458e42ae.bracket?vja=1&amp;pid=2b57cc363&amp;color=0,0,0&amp;vpa=85&amp;vtp=1"/>
          <p:cNvSpPr/>
          <p:nvPr/>
        </p:nvSpPr>
        <p:spPr>
          <a:xfrm>
            <a:off x="63516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6_2#d458e42ae.choices?vja=1&amp;pid=2b57cc36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overconfident.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endParaRPr lang="en-US" altLang="zh-CN" sz="2000" dirty="0"/>
          </a:p>
        </p:txBody>
      </p:sp>
      <p:sp>
        <p:nvSpPr>
          <p:cNvPr id="5" name="QC_7_AS.168_1#d458e42ae?vja=1&amp;pid=2b57cc363&amp;color=0,0,0&amp;vtp=1"/>
          <p:cNvSpPr/>
          <p:nvPr/>
        </p:nvSpPr>
        <p:spPr>
          <a:xfrm>
            <a:off x="722376" y="21082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wonders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minds.”可知，人们普遍认为运动对精神有益。故选D项。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9_1#370c98767?vja=1&amp;pid=2b57cc363&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“backfire”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0_1#370c98767.bracket?vja=1&amp;pid=2b57cc363&amp;color=0,0,0&amp;mp=1&amp;vpa=86&amp;vtp=1"/>
          <p:cNvSpPr/>
          <p:nvPr/>
        </p:nvSpPr>
        <p:spPr>
          <a:xfrm>
            <a:off x="927106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9_2#370c98767.choices?vja=1&amp;pid=2b57cc36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endParaRPr lang="en-US" altLang="zh-CN" sz="2000" dirty="0"/>
          </a:p>
        </p:txBody>
      </p:sp>
      <p:sp>
        <p:nvSpPr>
          <p:cNvPr id="5" name="QC_7_AS.171_1#370c98767?vja=1&amp;pid=2b57cc363&amp;color=0,0,0&amp;vtp=1"/>
          <p:cNvSpPr/>
          <p:nvPr/>
        </p:nvSpPr>
        <p:spPr>
          <a:xfrm>
            <a:off x="722376" y="2108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词义猜测题。根据上文内容和第二段中的But以及too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backfire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可知，文章开头讲到人们普遍认为运动对身体和心理健康有好处，But表示转折，画线词所在句则说明研究表明过度运动可能会产生相反的效果，对心理健康和记忆力有害。由此可知，此处介绍的是与普遍认知相悖的结论，画线词应表示“产生相反的效果”，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2_1#a8629717d?vja=1&amp;pid=2b57cc36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Jeremy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3_1#a8629717d.bracket?vja=1&amp;pid=2b57cc363&amp;color=0,0,0&amp;vpa=87&amp;vtp=1"/>
          <p:cNvSpPr/>
          <p:nvPr/>
        </p:nvSpPr>
        <p:spPr>
          <a:xfrm>
            <a:off x="8407718"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72_2#a8629717d.choices?vja=1&amp;pid=2b57cc36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examinations.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endParaRPr lang="en-US" altLang="zh-CN" sz="2000" dirty="0"/>
          </a:p>
        </p:txBody>
      </p:sp>
      <p:sp>
        <p:nvSpPr>
          <p:cNvPr id="5" name="QC_7_AS.174_1#a8629717d?vja=1&amp;pid=2b57cc363&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examinations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exercising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memory.”可知，研究人员通过对平均心率、步数和每周锻炼时间的仔细审查得出了研究结果。故选B项。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5_1#c1160ed41?vja=1&amp;pid=2b57cc36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6_1#c1160ed41.bracket?vja=1&amp;pid=2b57cc363&amp;color=0,0,0&amp;vpa=88&amp;vtp=1"/>
          <p:cNvSpPr/>
          <p:nvPr/>
        </p:nvSpPr>
        <p:spPr>
          <a:xfrm>
            <a:off x="45339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75_2#c1160ed41.choices?vja=1&amp;pid=2b57cc363&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A.Over-exercising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p:txBody>
      </p:sp>
      <p:sp>
        <p:nvSpPr>
          <p:cNvPr id="5" name="QC_7_AS.177_1#c1160ed41?vja=1&amp;pid=2b57cc363&amp;color=0,0,0&amp;vtp=1"/>
          <p:cNvSpPr/>
          <p:nvPr/>
        </p:nvSpPr>
        <p:spPr>
          <a:xfrm>
            <a:off x="722376" y="2870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文章开篇提到人们普遍认为运动对身心有益，紧接着警告过度运动存在危害，并通过研究结果指出，适度运动可以提升记忆力、减少焦虑和抑郁情绪，而过度运动则可能适得其反，对心理健康和记忆力产生负面影响。文章最后建议根据个人需求采取个性化的运动方式，以使运动变得有趣且有益于身心健康。因此，文章主要讲的是过度运动可能会产生负面影响。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8_1#23dfba798?vja=1&amp;pid=f3ec682ef&amp;color=0,0,0&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endParaRPr lang="en-US" altLang="zh-CN" sz="2000" dirty="0"/>
          </a:p>
          <a:p>
            <a:pPr algn="just">
              <a:lnSpc>
                <a:spcPct val="125000"/>
              </a:lnSpc>
            </a:pPr>
            <a:endParaRPr lang="en-US" altLang="zh-CN" sz="2000" dirty="0"/>
          </a:p>
        </p:txBody>
      </p:sp>
      <p:sp>
        <p:nvSpPr>
          <p:cNvPr id="3" name="QM_6_AN.179_1#23dfba798.blank?vja=1&amp;pid=f3ec682ef&amp;color=0,0,0&amp;vpa=89&amp;vtp=1"/>
          <p:cNvSpPr/>
          <p:nvPr/>
        </p:nvSpPr>
        <p:spPr>
          <a:xfrm>
            <a:off x="2157476" y="1239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6_AN.180_1#23dfba798.blank?vja=1&amp;pid=f3ec682ef&amp;color=0,0,0&amp;vpa=90&amp;vtp=1"/>
          <p:cNvSpPr/>
          <p:nvPr/>
        </p:nvSpPr>
        <p:spPr>
          <a:xfrm>
            <a:off x="8966264" y="3144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5" name="QM_6_AN.181_1#23dfba798.blank?vja=1&amp;pid=f3ec682ef&amp;color=0,0,0&amp;vpa=91&amp;vtp=1"/>
          <p:cNvSpPr/>
          <p:nvPr/>
        </p:nvSpPr>
        <p:spPr>
          <a:xfrm>
            <a:off x="7783449" y="3906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8_1#23dfba798?vja=1&amp;pid=f3ec682ef&amp;color=0,0,0&amp;vtp=1&amp;bt=1"/>
          <p:cNvSpPr/>
          <p:nvPr/>
        </p:nvSpPr>
        <p:spPr>
          <a:xfrm>
            <a:off x="722376" y="900000"/>
            <a:ext cx="10753344" cy="2286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endParaRPr lang="en-US" altLang="zh-CN" sz="2000" dirty="0"/>
          </a:p>
        </p:txBody>
      </p:sp>
      <p:sp>
        <p:nvSpPr>
          <p:cNvPr id="3" name="QM_6_AN.182_1#23dfba798.blank?vja=1&amp;pid=f3ec682ef&amp;color=0,0,0&amp;vpa=92&amp;vtp=1"/>
          <p:cNvSpPr/>
          <p:nvPr/>
        </p:nvSpPr>
        <p:spPr>
          <a:xfrm>
            <a:off x="1430401" y="861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6_AN.183_1#23dfba798.blank?vja=1&amp;pid=f3ec682ef&amp;color=0,0,0&amp;vpa=93&amp;vtp=1"/>
          <p:cNvSpPr/>
          <p:nvPr/>
        </p:nvSpPr>
        <p:spPr>
          <a:xfrm>
            <a:off x="4989576" y="2766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4_1#23dfba798?vja=1&amp;pid=f3ec682ef&amp;color=0,0,0&amp;mp=1&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p:txBody>
      </p:sp>
      <p:sp>
        <p:nvSpPr>
          <p:cNvPr id="3" name="QM_6_EX.185_1#23dfba798?vja=1&amp;pid=f3ec682ef&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本文是一篇议论文。文章论述了人们对运动会是否要设定输赢规则的不同观点。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28bce69a?vja=1&amp;pid=845bf50dc&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1.Many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endParaRPr lang="en-US" altLang="zh-CN" sz="2000" dirty="0"/>
          </a:p>
        </p:txBody>
      </p:sp>
      <p:sp>
        <p:nvSpPr>
          <p:cNvPr id="4" name="QB_6_AN.2_1#c28bce69a.blank?vja=1&amp;pid=845bf50dc&amp;color=0,0,0&amp;vpa=1&amp;vtp=1"/>
          <p:cNvSpPr/>
          <p:nvPr/>
        </p:nvSpPr>
        <p:spPr>
          <a:xfrm>
            <a:off x="719201" y="1620012"/>
            <a:ext cx="844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fitness</a:t>
            </a:r>
            <a:endParaRPr lang="en-US" altLang="zh-CN" sz="2000" dirty="0"/>
          </a:p>
        </p:txBody>
      </p:sp>
      <p:sp>
        <p:nvSpPr>
          <p:cNvPr id="5" name="QB_6_AS.3_1#48cdb941c?vja=1&amp;pid=845bf50dc&amp;color=0,0,0&amp;vtp=1"/>
          <p:cNvSpPr/>
          <p:nvPr/>
        </p:nvSpPr>
        <p:spPr>
          <a:xfrm>
            <a:off x="722376" y="2082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设空处在of后作宾语，应用名词形式。故填fitness，意为“健康”。</a:t>
            </a:r>
            <a:endParaRPr lang="en-US" altLang="zh-CN" sz="2200" dirty="0"/>
          </a:p>
        </p:txBody>
      </p:sp>
      <p:sp>
        <p:nvSpPr>
          <p:cNvPr id="6" name="QB_6_BD.4_1#4435c1daf?vja=1&amp;pid=845bf50dc&amp;color=0,0,0&amp;vtp=1"/>
          <p:cNvSpPr/>
          <p:nvPr/>
        </p:nvSpPr>
        <p:spPr>
          <a:xfrm>
            <a:off x="722376" y="25146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a:t>
            </a:r>
            <a:endParaRPr lang="en-US" altLang="zh-CN" sz="2000" dirty="0"/>
          </a:p>
        </p:txBody>
      </p:sp>
      <p:sp>
        <p:nvSpPr>
          <p:cNvPr id="7" name="QB_6_AN.5_1#4435c1daf.blank?vja=1&amp;pid=845bf50dc&amp;color=0,0,0&amp;vpa=2&amp;vtp=1"/>
          <p:cNvSpPr/>
          <p:nvPr/>
        </p:nvSpPr>
        <p:spPr>
          <a:xfrm>
            <a:off x="7401179" y="2463800"/>
            <a:ext cx="788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injury</a:t>
            </a:r>
            <a:endParaRPr lang="en-US" altLang="zh-CN" sz="2000" dirty="0"/>
          </a:p>
        </p:txBody>
      </p:sp>
      <p:sp>
        <p:nvSpPr>
          <p:cNvPr id="8" name="QB_6_AS.6_1#4435c1daf?vja=1&amp;pid=845bf50dc&amp;color=0,0,0&amp;vtp=1"/>
          <p:cNvSpPr/>
          <p:nvPr/>
        </p:nvSpPr>
        <p:spPr>
          <a:xfrm>
            <a:off x="722376" y="293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句意为：受伤后人体是如何自我修复的，这难道不令人吃惊吗？设空处在不定冠词an后，作介词after的宾语，应用名词单数形式。故填injury。</a:t>
            </a:r>
            <a:endParaRPr lang="en-US" altLang="zh-CN" sz="2200" dirty="0"/>
          </a:p>
        </p:txBody>
      </p:sp>
      <p:sp>
        <p:nvSpPr>
          <p:cNvPr id="9" name="QB_6_BD.7_1#2d24e43a0?vja=1&amp;pid=845bf50dc&amp;color=0,0,0&amp;vtp=1"/>
          <p:cNvSpPr/>
          <p:nvPr/>
        </p:nvSpPr>
        <p:spPr>
          <a:xfrm>
            <a:off x="722376" y="37541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endParaRPr lang="en-US" altLang="zh-CN" sz="2000" dirty="0"/>
          </a:p>
        </p:txBody>
      </p:sp>
      <p:sp>
        <p:nvSpPr>
          <p:cNvPr id="10" name="QB_6_AN.8_1#2d24e43a0.blank?vja=1&amp;pid=845bf50dc&amp;color=0,0,0&amp;vpa=3&amp;vtp=1"/>
          <p:cNvSpPr/>
          <p:nvPr/>
        </p:nvSpPr>
        <p:spPr>
          <a:xfrm>
            <a:off x="10442639" y="3703387"/>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strength</a:t>
            </a:r>
            <a:endParaRPr lang="en-US" altLang="zh-CN" sz="2000" dirty="0"/>
          </a:p>
        </p:txBody>
      </p:sp>
      <p:sp>
        <p:nvSpPr>
          <p:cNvPr id="11" name="QB_6_AS.9_1#2d24e43a0?vja=1&amp;pid=845bf50dc&amp;color=0,0,0&amp;vtp=1"/>
          <p:cNvSpPr/>
          <p:nvPr/>
        </p:nvSpPr>
        <p:spPr>
          <a:xfrm>
            <a:off x="722376" y="4559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句意为：当我看到中国国旗升起时，我的心中充满了自豪和力量。此空与名词pride并列，作介词with的宾语，应用名词。strength意为“力量”，在此作不可数名词，故填strength。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6_1#8a7fe836a?vja=1&amp;pid=23dfba79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7_1#8a7fe836a.blank?vja=1&amp;pid=23dfba798&amp;color=0,0,0&amp;vpa=94&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7_AS.188_1#8a7fe836a?vja=1&amp;pid=23dfba798&amp;color=0,0,0&amp;vtp=1"/>
          <p:cNvSpPr/>
          <p:nvPr/>
        </p:nvSpPr>
        <p:spPr>
          <a:xfrm>
            <a:off x="722376" y="13208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everywhere.”提到了学生喜欢运动会和恐惧运动会这两种情况；后文“For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at.”讲述了学生恐惧运动会的情况，所以设空处应提到学生喜欢运动会的情况。C项（对许多学生来说，运动会那天是充满乐趣的一天）中的For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many与空后的For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others相呼应，故C项符合语境。</a:t>
            </a:r>
            <a:endParaRPr lang="en-US" altLang="zh-CN" sz="2200" dirty="0"/>
          </a:p>
        </p:txBody>
      </p:sp>
      <p:sp>
        <p:nvSpPr>
          <p:cNvPr id="5" name="QB_7_BD.189_1#0c30846aa?vja=1&amp;pid=23dfba798&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0_1#0c30846aa.blank?vja=1&amp;pid=23dfba798&amp;color=0,0,0&amp;vpa=95&amp;vtp=1"/>
          <p:cNvSpPr/>
          <p:nvPr/>
        </p:nvSpPr>
        <p:spPr>
          <a:xfrm>
            <a:off x="909701" y="3258887"/>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7_AS.191_1#0c30846aa?vja=1&amp;pid=23dfba798&amp;color=0,0,0&amp;vtp=1"/>
          <p:cNvSpPr/>
          <p:nvPr/>
        </p:nvSpPr>
        <p:spPr>
          <a:xfrm>
            <a:off x="722376" y="37211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losing.Exercise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可知，上文讲述竞争性不太强的运动会让所有孩子不必担心失败，尽情地参与，这是它的益处，E项（每个人都应该因作出努力和发挥自己的作用而受到赞扬）承接上文，讲述竞争性不太强的运动会给孩子带来的益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2_1#c3d73e6fc?vja=1&amp;pid=23dfba79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3_1#c3d73e6fc.blank?vja=1&amp;pid=23dfba798&amp;color=0,0,0&amp;vpa=96&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94_1#c3d73e6fc?vja=1&amp;pid=23dfba798&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设空处上下文讲述了运动会设置输赢的重要性，A项（如果没有人赢，那又有什么意义？）体现了支持运动会有必要设置输赢规则的人对赢的看重。</a:t>
            </a:r>
            <a:endParaRPr lang="en-US" altLang="zh-CN" sz="2200" dirty="0"/>
          </a:p>
        </p:txBody>
      </p:sp>
      <p:sp>
        <p:nvSpPr>
          <p:cNvPr id="5" name="QB_7_BD.195_1#c531ed000?vja=1&amp;pid=23dfba798&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6_1#c531ed000.blank?vja=1&amp;pid=23dfba798&amp;color=0,0,0&amp;vpa=97&amp;vtp=1"/>
          <p:cNvSpPr/>
          <p:nvPr/>
        </p:nvSpPr>
        <p:spPr>
          <a:xfrm>
            <a:off x="922401" y="21158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97_1#c531ed000?vja=1&amp;pid=23dfba798&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由设空处位置可知，设空处起到引领全段的作用，是对本段的高度概括。根据后文可知，本段是在讲述大部分人都同意上文提到的观点，即设置输赢具有重要性，特别是父母。故选F项。</a:t>
            </a:r>
            <a:endParaRPr lang="en-US" altLang="zh-CN" sz="2200" dirty="0"/>
          </a:p>
        </p:txBody>
      </p:sp>
      <p:sp>
        <p:nvSpPr>
          <p:cNvPr id="8" name="QB_7_BD.198_1#6b688cc91?vja=1&amp;pid=23dfba798&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99_1#6b688cc91.blank?vja=1&amp;pid=23dfba798&amp;color=0,0,0&amp;vpa=98&amp;vtp=1"/>
          <p:cNvSpPr/>
          <p:nvPr/>
        </p:nvSpPr>
        <p:spPr>
          <a:xfrm>
            <a:off x="897001" y="33604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B_7_AS.200_1#6b688cc91?vja=1&amp;pid=23dfba798&amp;color=0,0,0&amp;vtp=1"/>
          <p:cNvSpPr/>
          <p:nvPr/>
        </p:nvSpPr>
        <p:spPr>
          <a:xfrm>
            <a:off x="722376" y="3822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ideas.”可推断，设空处应是提了一个问题，此处在征求意见和看法；再根据空前一句可知，本段主要是在讨论在学校运动会中是赢重要还是参与重要，所以应该是对此进行提问。故选D项。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bd6a9b040?vja=1&amp;pid=f3ec682ef&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bd6a9b040?vja=1&amp;pid=f3ec682ef&amp;color=0,0,0&amp;vtp=1"/>
          <p:cNvSpPr/>
          <p:nvPr/>
        </p:nvSpPr>
        <p:spPr>
          <a:xfrm>
            <a:off x="722376" y="1737184"/>
            <a:ext cx="10753344" cy="3048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1.inspire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.使产生（感觉或情感）；激起；唤起</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2.competitive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.竞争的；有竞争力的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3.valuable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.宝贵的；有用的；贵重的</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.重要</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.计算总数；认为；看作</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.袋；包；旅行袋</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.获（奖）；得分</a:t>
            </a:r>
            <a:endParaRPr lang="en-US" altLang="zh-CN" sz="20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32436129.fixed?vja=1&amp;pid=87e782f68&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932436129.fixed?vja=1&amp;pid=87e782f68&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932436129.fixed?vja=1&amp;pid=87e782f68&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932436129.fixed?vja=1&amp;pid=87e782f68&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6b8a229f?vja=1&amp;pid=2ef2093d3&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2000" dirty="0"/>
          </a:p>
        </p:txBody>
      </p:sp>
      <p:sp>
        <p:nvSpPr>
          <p:cNvPr id="4" name="QB_6_AN.202_1#b6b8a229f.blank?vja=1&amp;pid=2ef2093d3&amp;color=0,0,0&amp;vpa=99&amp;vtp=1"/>
          <p:cNvSpPr/>
          <p:nvPr/>
        </p:nvSpPr>
        <p:spPr>
          <a:xfrm>
            <a:off x="6287199" y="1239012"/>
            <a:ext cx="120669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p:txBody>
      </p:sp>
      <p:sp>
        <p:nvSpPr>
          <p:cNvPr id="5" name="QB_6_AS.203_1#143ce65fd?vja=1&amp;pid=2ef2093d3&amp;color=0,0,0&amp;vtp=1"/>
          <p:cNvSpPr/>
          <p:nvPr/>
        </p:nvSpPr>
        <p:spPr>
          <a:xfrm>
            <a:off x="722376" y="2082800"/>
            <a:ext cx="1086999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为固定搭配，意为“产生很大影响；有很大作用”。故填difference。</a:t>
            </a:r>
            <a:endParaRPr lang="en-US" altLang="zh-CN" sz="2200" dirty="0"/>
          </a:p>
        </p:txBody>
      </p:sp>
      <p:sp>
        <p:nvSpPr>
          <p:cNvPr id="6" name="QB_6_BD.204_1#e9eec1e8d?vja=1&amp;pid=2ef2093d3&amp;color=0,0,0&amp;vtp=1"/>
          <p:cNvSpPr/>
          <p:nvPr/>
        </p:nvSpPr>
        <p:spPr>
          <a:xfrm>
            <a:off x="722376" y="25146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freshman.</a:t>
            </a:r>
            <a:endParaRPr lang="en-US" altLang="zh-CN" sz="2000" dirty="0"/>
          </a:p>
        </p:txBody>
      </p:sp>
      <p:sp>
        <p:nvSpPr>
          <p:cNvPr id="7" name="QB_6_AN.205_1#e9eec1e8d.blank?vja=1&amp;pid=2ef2093d3&amp;color=0,0,0&amp;vpa=100&amp;vtp=1"/>
          <p:cNvSpPr/>
          <p:nvPr/>
        </p:nvSpPr>
        <p:spPr>
          <a:xfrm>
            <a:off x="4586351" y="2476500"/>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p:txBody>
      </p:sp>
      <p:sp>
        <p:nvSpPr>
          <p:cNvPr id="8" name="QB_6_AS.206_1#e9eec1e8d?vja=1&amp;pid=2ef2093d3&amp;color=0,0,0&amp;vtp=1"/>
          <p:cNvSpPr/>
          <p:nvPr/>
        </p:nvSpPr>
        <p:spPr>
          <a:xfrm>
            <a:off x="722376" y="293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句意为：得知作为高一新生你很焦虑，我很难过。此处修饰从句中的主语you，空前有连系动词feel，作从句表语，故应用stressed，意为“焦虑的”。</a:t>
            </a:r>
            <a:endParaRPr lang="en-US" altLang="zh-CN" sz="2200" dirty="0"/>
          </a:p>
        </p:txBody>
      </p:sp>
      <p:sp>
        <p:nvSpPr>
          <p:cNvPr id="9" name="QB_6_BD.207_1#e0f712d95?vja=1&amp;pid=2ef2093d3&amp;color=0,0,0&amp;vtp=1"/>
          <p:cNvSpPr/>
          <p:nvPr/>
        </p:nvSpPr>
        <p:spPr>
          <a:xfrm>
            <a:off x="722376" y="37541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composition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prize.</a:t>
            </a:r>
            <a:endParaRPr lang="en-US" altLang="zh-CN" sz="2000" dirty="0"/>
          </a:p>
        </p:txBody>
      </p:sp>
      <p:sp>
        <p:nvSpPr>
          <p:cNvPr id="10" name="QB_6_AN.208_1#e0f712d95.blank?vja=1&amp;pid=2ef2093d3&amp;color=0,0,0&amp;vpa=101&amp;vtp=1"/>
          <p:cNvSpPr/>
          <p:nvPr/>
        </p:nvSpPr>
        <p:spPr>
          <a:xfrm>
            <a:off x="8008747" y="3703387"/>
            <a:ext cx="1393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competition</a:t>
            </a:r>
            <a:endParaRPr lang="en-US" altLang="zh-CN" sz="2000" dirty="0"/>
          </a:p>
        </p:txBody>
      </p:sp>
      <p:sp>
        <p:nvSpPr>
          <p:cNvPr id="11" name="QB_6_AN.209_1#e0f712d95.blank?vja=1&amp;pid=2ef2093d3&amp;color=0,0,0&amp;vpa=102&amp;vtp=1"/>
          <p:cNvSpPr/>
          <p:nvPr/>
        </p:nvSpPr>
        <p:spPr>
          <a:xfrm>
            <a:off x="1578039" y="40970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2" name="QB_6_AS.210_1#e0f712d95?vja=1&amp;pid=2ef2093d3&amp;color=0,0,0&amp;vtp=1"/>
          <p:cNvSpPr/>
          <p:nvPr/>
        </p:nvSpPr>
        <p:spPr>
          <a:xfrm>
            <a:off x="722376" y="45593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句意为：五十多名学生参加了这次作文比赛，争夺第一名。第一空作took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in的宾语，且前有限定成分this，应用可数名词单数形式，意为“比赛”，故填competition；compete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竞争；争夺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”，故第二空填for。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P spid="1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1_1#726a65b32?vja=1&amp;pid=2ef2093d3&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endParaRPr lang="en-US" altLang="zh-CN" sz="2000" dirty="0"/>
          </a:p>
        </p:txBody>
      </p:sp>
      <p:sp>
        <p:nvSpPr>
          <p:cNvPr id="3" name="QB_6_AN.212_1#726a65b32.blank?vja=1&amp;pid=2ef2093d3&amp;color=0,0,0&amp;vpa=103&amp;vtp=1"/>
          <p:cNvSpPr/>
          <p:nvPr/>
        </p:nvSpPr>
        <p:spPr>
          <a:xfrm>
            <a:off x="7442010" y="858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213_1#726a65b32?vja=1&amp;pid=2ef2093d3&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句意为：如果你想保持精力充沛、身体健康，你就需要均衡饮食并充分锻炼。have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balanced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diet为固定搭配，意为“均衡饮食”，故填a。</a:t>
            </a:r>
            <a:endParaRPr lang="en-US" altLang="zh-CN" sz="2200" dirty="0"/>
          </a:p>
        </p:txBody>
      </p:sp>
      <p:sp>
        <p:nvSpPr>
          <p:cNvPr id="5" name="QB_6_BD.214_1#54462490e?vja=1&amp;pid=2ef2093d3&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pretend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endParaRPr lang="en-US" altLang="zh-CN" sz="2000" dirty="0"/>
          </a:p>
        </p:txBody>
      </p:sp>
      <p:sp>
        <p:nvSpPr>
          <p:cNvPr id="6" name="QB_6_AN.215_1#54462490e.blank?vja=1&amp;pid=2ef2093d3&amp;color=0,0,0&amp;vpa=104&amp;vtp=1"/>
          <p:cNvSpPr/>
          <p:nvPr/>
        </p:nvSpPr>
        <p:spPr>
          <a:xfrm>
            <a:off x="2613089" y="2496887"/>
            <a:ext cx="1073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2000" dirty="0"/>
          </a:p>
        </p:txBody>
      </p:sp>
      <p:sp>
        <p:nvSpPr>
          <p:cNvPr id="7" name="QB_6_AS.216_1#54462490e?vja=1&amp;pid=2ef2093d3&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句意为：如果你不懂装懂，你会出丑的。pretend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sth为固定短语，意为“假装做某事”。故填to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2200" dirty="0"/>
          </a:p>
        </p:txBody>
      </p:sp>
      <p:sp>
        <p:nvSpPr>
          <p:cNvPr id="8" name="QB_6_BD.217_1#6560b6fa6?vja=1&amp;pid=2ef2093d3&amp;color=0,0,0&amp;vtp=1"/>
          <p:cNvSpPr/>
          <p:nvPr/>
        </p:nvSpPr>
        <p:spPr>
          <a:xfrm>
            <a:off x="722376" y="3779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2000" dirty="0"/>
          </a:p>
        </p:txBody>
      </p:sp>
      <p:sp>
        <p:nvSpPr>
          <p:cNvPr id="9" name="QB_6_AN.218_1#6560b6fa6.blank?vja=1&amp;pid=2ef2093d3&amp;color=0,0,0&amp;vpa=105&amp;vtp=1"/>
          <p:cNvSpPr/>
          <p:nvPr/>
        </p:nvSpPr>
        <p:spPr>
          <a:xfrm>
            <a:off x="8694166" y="3741487"/>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endParaRPr lang="en-US" altLang="zh-CN" sz="2000" dirty="0"/>
          </a:p>
        </p:txBody>
      </p:sp>
      <p:sp>
        <p:nvSpPr>
          <p:cNvPr id="10" name="QB_6_AS.219_1#6560b6fa6?vja=1&amp;pid=2ef2093d3&amp;color=0,0,0&amp;vtp=1"/>
          <p:cNvSpPr/>
          <p:nvPr/>
        </p:nvSpPr>
        <p:spPr>
          <a:xfrm>
            <a:off x="722376" y="4584700"/>
            <a:ext cx="11096625"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句意为：鼓励学生自主学习，而不是仅仅依靠老师。rather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than为固定搭配，意为“而不是”。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0_1#8c95df95a?vja=1&amp;pid=2ef2093d3&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endParaRPr lang="en-US" altLang="zh-CN" sz="2000" dirty="0"/>
          </a:p>
        </p:txBody>
      </p:sp>
      <p:sp>
        <p:nvSpPr>
          <p:cNvPr id="3" name="QB_6_AN.221_1#8c95df95a.blank?vja=1&amp;pid=2ef2093d3&amp;color=0,0,0&amp;vpa=106&amp;vtp=1"/>
          <p:cNvSpPr/>
          <p:nvPr/>
        </p:nvSpPr>
        <p:spPr>
          <a:xfrm>
            <a:off x="909701" y="845312"/>
            <a:ext cx="1241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Compared</a:t>
            </a:r>
            <a:endParaRPr lang="en-US" altLang="zh-CN" sz="2000" dirty="0"/>
          </a:p>
        </p:txBody>
      </p:sp>
      <p:sp>
        <p:nvSpPr>
          <p:cNvPr id="4" name="QB_6_AS.222_1#8c95df95a?vja=1&amp;pid=2ef2093d3&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句意为：与传统购物相比，网上购物可以提供更多的便利和选择。分析句子结构可知，句中已有谓语，此处应用非谓语动词，作状语；compare与其逻辑主语online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shopping之间是被动关系，应用过去分词作状语。设空处位于句首，故填Compared。</a:t>
            </a:r>
            <a:endParaRPr lang="en-US" altLang="zh-CN" sz="2200" dirty="0"/>
          </a:p>
        </p:txBody>
      </p:sp>
      <p:sp>
        <p:nvSpPr>
          <p:cNvPr id="5" name="QB_6_BD.223_1#74f4fd5be?vja=1&amp;pid=2ef2093d3&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p:txBody>
      </p:sp>
      <p:sp>
        <p:nvSpPr>
          <p:cNvPr id="6" name="QB_6_AN.224_1#74f4fd5be.blank?vja=1&amp;pid=2ef2093d3&amp;color=0,0,0&amp;vpa=107&amp;vtp=1"/>
          <p:cNvSpPr/>
          <p:nvPr/>
        </p:nvSpPr>
        <p:spPr>
          <a:xfrm>
            <a:off x="5994464" y="28778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7" name="QB_6_AS.225_1#74f4fd5be?vja=1&amp;pid=2ef2093d3&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句意为：我认为牛奶瓶里没有多少牛奶了，是吗？陈述部分是含宾语从句的复合句，且主句是“I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think/believe/suppose/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”时，附加疑问部分的谓语动词往往与宾语从句的谓语动词保持对应关系。从句中的little表否定，所以附加疑问部分应用肯定形式。故填is。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6_1#59b973e5f?vja=1&amp;pid=2ef2093d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 name="QB_6_AN.227_1#59b973e5f.blank?vja=1&amp;pid=2ef2093d3&amp;color=0,0,0&amp;vpa=108&amp;vtp=1"/>
          <p:cNvSpPr/>
          <p:nvPr/>
        </p:nvSpPr>
        <p:spPr>
          <a:xfrm>
            <a:off x="7871841" y="858012"/>
            <a:ext cx="162280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mustn’t/didn’t</a:t>
            </a:r>
            <a:endParaRPr lang="en-US" altLang="zh-CN" sz="2000" dirty="0"/>
          </a:p>
        </p:txBody>
      </p:sp>
      <p:sp>
        <p:nvSpPr>
          <p:cNvPr id="4" name="QB_6_AS.228_1#59b973e5f?vja=1&amp;pid=2ef2093d3&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句意为：地上全是湿的，所以昨晚一定下雨了，不是吗？so后为反意疑问句，当陈述部分是must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done，且有明确的表示过去的时间状语时，反意疑问部分常用did或mustn’t。此处陈述部分为肯定猜测，附加疑问部分应用否定形式。故填mustn’t/didn’t。</a:t>
            </a:r>
            <a:endParaRPr lang="en-US" altLang="zh-CN" sz="2200" dirty="0"/>
          </a:p>
        </p:txBody>
      </p:sp>
      <p:sp>
        <p:nvSpPr>
          <p:cNvPr id="5" name="QB_6_BD.229_1#0399c57f3?vja=1&amp;pid=2ef2093d3&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endParaRPr lang="en-US" altLang="zh-CN" sz="2000" dirty="0"/>
          </a:p>
        </p:txBody>
      </p:sp>
      <p:sp>
        <p:nvSpPr>
          <p:cNvPr id="6" name="QB_6_AN.230_1#0399c57f3.blank?vja=1&amp;pid=2ef2093d3&amp;color=0,0,0&amp;vpa=109&amp;vtp=1"/>
          <p:cNvSpPr/>
          <p:nvPr/>
        </p:nvSpPr>
        <p:spPr>
          <a:xfrm>
            <a:off x="693801" y="2877887"/>
            <a:ext cx="649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does</a:t>
            </a:r>
            <a:endParaRPr lang="en-US" altLang="zh-CN" sz="2000" dirty="0"/>
          </a:p>
        </p:txBody>
      </p:sp>
      <p:sp>
        <p:nvSpPr>
          <p:cNvPr id="7" name="QB_6_AS.231_1#0399c57f3?vja=1&amp;pid=2ef2093d3&amp;color=0,0,0&amp;vtp=1"/>
          <p:cNvSpPr/>
          <p:nvPr/>
        </p:nvSpPr>
        <p:spPr>
          <a:xfrm>
            <a:off x="722376" y="3340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句意为：就因特网对我们生活的影响而言，我们使用因特网的方式很重要;我们的态度也很重要。表示前面提到的肯定情况也适用于后者，应用“so+助动词/系动词/情态动词+主语”结构，意为“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也一样”。前面的谓语为matter，此处应用助动词do的某种形式。主语our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attitude为单数，故填does。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1a4f4f4c?vja=1&amp;pid=3f426113f&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1.无论你怎样读这个句子，它还是讲不通。</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______ 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2.他有时会发脾气，但不是经常这样。（temper;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 ____ _______ _____ _____ 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3.即使他面临许多困难，他也从不屈服。（face）</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 _________ ____ 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4.为了健康，她停止了糖和咖啡的摄入。（cut）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 ____ ____ ____________ ___ ______ _____ 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5.老师们经常强调勤奋在通往成功之路上的重要性。（diligence）</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_______________ ____ ___________ ___ 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6.当老师进来的时候，她假装正在做作业。</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 ___ ____ 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4" name="QB_6_AN.233_1#01a4f4f4c.blank?vja=1&amp;pid=3f426113f&amp;color=0,0,0&amp;vpa=110&amp;vtp=1"/>
          <p:cNvSpPr/>
          <p:nvPr/>
        </p:nvSpPr>
        <p:spPr>
          <a:xfrm>
            <a:off x="2814701" y="1620012"/>
            <a:ext cx="92570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doesn’t</a:t>
            </a:r>
            <a:endParaRPr lang="en-US" altLang="zh-CN" sz="2000" dirty="0"/>
          </a:p>
        </p:txBody>
      </p:sp>
      <p:sp>
        <p:nvSpPr>
          <p:cNvPr id="5" name="QB_6_AN.234_1#01a4f4f4c.blank?vja=1&amp;pid=3f426113f&amp;color=0,0,0&amp;vpa=111&amp;vtp=1"/>
          <p:cNvSpPr/>
          <p:nvPr/>
        </p:nvSpPr>
        <p:spPr>
          <a:xfrm>
            <a:off x="3932301" y="16200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6" name="QB_6_AN.235_1#01a4f4f4c.blank?vja=1&amp;pid=3f426113f&amp;color=0,0,0&amp;vpa=112&amp;vtp=1"/>
          <p:cNvSpPr/>
          <p:nvPr/>
        </p:nvSpPr>
        <p:spPr>
          <a:xfrm>
            <a:off x="4821301" y="16200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sense</a:t>
            </a:r>
            <a:endParaRPr lang="en-US" altLang="zh-CN" sz="2000" dirty="0"/>
          </a:p>
        </p:txBody>
      </p:sp>
      <p:sp>
        <p:nvSpPr>
          <p:cNvPr id="8" name="QB_6_AN.237_1#01a4f4f4c.blank?vja=1&amp;pid=3f426113f&amp;color=0,0,0&amp;vpa=113&amp;vtp=1"/>
          <p:cNvSpPr/>
          <p:nvPr/>
        </p:nvSpPr>
        <p:spPr>
          <a:xfrm>
            <a:off x="1155764" y="2382012"/>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loses</a:t>
            </a:r>
            <a:endParaRPr lang="en-US" altLang="zh-CN" sz="2000" dirty="0"/>
          </a:p>
        </p:txBody>
      </p:sp>
      <p:sp>
        <p:nvSpPr>
          <p:cNvPr id="9" name="QB_6_AN.238_1#01a4f4f4c.blank?vja=1&amp;pid=3f426113f&amp;color=0,0,0&amp;vpa=114&amp;vtp=1"/>
          <p:cNvSpPr/>
          <p:nvPr/>
        </p:nvSpPr>
        <p:spPr>
          <a:xfrm>
            <a:off x="2032064" y="2382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endParaRPr lang="en-US" altLang="zh-CN" sz="2000" dirty="0"/>
          </a:p>
        </p:txBody>
      </p:sp>
      <p:sp>
        <p:nvSpPr>
          <p:cNvPr id="10" name="QB_6_AN.239_1#01a4f4f4c.blank?vja=1&amp;pid=3f426113f&amp;color=0,0,0&amp;vpa=115&amp;vtp=1"/>
          <p:cNvSpPr/>
          <p:nvPr/>
        </p:nvSpPr>
        <p:spPr>
          <a:xfrm>
            <a:off x="2654364" y="2369312"/>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temper</a:t>
            </a:r>
            <a:endParaRPr lang="en-US" altLang="zh-CN" sz="2000" dirty="0"/>
          </a:p>
        </p:txBody>
      </p:sp>
      <p:sp>
        <p:nvSpPr>
          <p:cNvPr id="11" name="QB_6_AN.240_1#01a4f4f4c.blank?vja=1&amp;pid=3f426113f&amp;color=0,0,0&amp;vpa=116&amp;vtp=1"/>
          <p:cNvSpPr/>
          <p:nvPr/>
        </p:nvSpPr>
        <p:spPr>
          <a:xfrm>
            <a:off x="3670364" y="2382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p:txBody>
      </p:sp>
      <p:sp>
        <p:nvSpPr>
          <p:cNvPr id="12" name="QB_6_AN.241_1#01a4f4f4c.blank?vja=1&amp;pid=3f426113f&amp;color=0,0,0&amp;vpa=117&amp;vtp=1"/>
          <p:cNvSpPr/>
          <p:nvPr/>
        </p:nvSpPr>
        <p:spPr>
          <a:xfrm>
            <a:off x="4470464" y="2382012"/>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3" name="QB_6_AN.242_1#01a4f4f4c.blank?vja=1&amp;pid=3f426113f&amp;color=0,0,0&amp;vpa=118&amp;vtp=1"/>
          <p:cNvSpPr/>
          <p:nvPr/>
        </p:nvSpPr>
        <p:spPr>
          <a:xfrm>
            <a:off x="5194364" y="2382012"/>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then</a:t>
            </a:r>
            <a:endParaRPr lang="en-US" altLang="zh-CN" sz="2000" dirty="0"/>
          </a:p>
        </p:txBody>
      </p:sp>
      <p:sp>
        <p:nvSpPr>
          <p:cNvPr id="15" name="QB_6_AN.244_1#01a4f4f4c.blank?vja=1&amp;pid=3f426113f&amp;color=0,0,0&amp;vpa=119&amp;vtp=1"/>
          <p:cNvSpPr/>
          <p:nvPr/>
        </p:nvSpPr>
        <p:spPr>
          <a:xfrm>
            <a:off x="731901" y="3144012"/>
            <a:ext cx="706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Even</a:t>
            </a:r>
            <a:endParaRPr lang="en-US" altLang="zh-CN" sz="2000" dirty="0"/>
          </a:p>
        </p:txBody>
      </p:sp>
      <p:sp>
        <p:nvSpPr>
          <p:cNvPr id="16" name="QB_6_AN.245_1#01a4f4f4c.blank?vja=1&amp;pid=3f426113f&amp;color=0,0,0&amp;vpa=120&amp;vtp=1"/>
          <p:cNvSpPr/>
          <p:nvPr/>
        </p:nvSpPr>
        <p:spPr>
          <a:xfrm>
            <a:off x="1608201" y="3131312"/>
            <a:ext cx="1112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if/though</a:t>
            </a:r>
            <a:endParaRPr lang="en-US" altLang="zh-CN" sz="2000" dirty="0"/>
          </a:p>
        </p:txBody>
      </p:sp>
      <p:sp>
        <p:nvSpPr>
          <p:cNvPr id="17" name="QB_6_AN.246_1#01a4f4f4c.blank?vja=1&amp;pid=3f426113f&amp;color=0,0,0&amp;vpa=121&amp;vtp=1"/>
          <p:cNvSpPr/>
          <p:nvPr/>
        </p:nvSpPr>
        <p:spPr>
          <a:xfrm>
            <a:off x="2903601" y="3144012"/>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endParaRPr lang="en-US" altLang="zh-CN" sz="2000" dirty="0"/>
          </a:p>
        </p:txBody>
      </p:sp>
      <p:sp>
        <p:nvSpPr>
          <p:cNvPr id="18" name="QB_6_AN.247_1#01a4f4f4c.blank?vja=1&amp;pid=3f426113f&amp;color=0,0,0&amp;vpa=122&amp;vtp=1"/>
          <p:cNvSpPr/>
          <p:nvPr/>
        </p:nvSpPr>
        <p:spPr>
          <a:xfrm>
            <a:off x="3513201" y="31440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faced</a:t>
            </a:r>
            <a:endParaRPr lang="en-US" altLang="zh-CN" sz="2000" dirty="0"/>
          </a:p>
        </p:txBody>
      </p:sp>
      <p:sp>
        <p:nvSpPr>
          <p:cNvPr id="20" name="QB_6_AN.249_1#01a4f4f4c.blank?vja=1&amp;pid=3f426113f&amp;color=0,0,0&amp;vpa=123&amp;vtp=1"/>
          <p:cNvSpPr/>
          <p:nvPr/>
        </p:nvSpPr>
        <p:spPr>
          <a:xfrm>
            <a:off x="2911539" y="3906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cut</a:t>
            </a:r>
            <a:endParaRPr lang="en-US" altLang="zh-CN" sz="2000" dirty="0"/>
          </a:p>
        </p:txBody>
      </p:sp>
      <p:sp>
        <p:nvSpPr>
          <p:cNvPr id="21" name="QB_6_AN.250_1#01a4f4f4c.blank?vja=1&amp;pid=3f426113f&amp;color=0,0,0&amp;vpa=124&amp;vtp=1"/>
          <p:cNvSpPr/>
          <p:nvPr/>
        </p:nvSpPr>
        <p:spPr>
          <a:xfrm>
            <a:off x="3546539" y="3906012"/>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22" name="QB_6_AN.251_1#01a4f4f4c.blank?vja=1&amp;pid=3f426113f&amp;color=0,0,0&amp;vpa=125&amp;vtp=1"/>
          <p:cNvSpPr/>
          <p:nvPr/>
        </p:nvSpPr>
        <p:spPr>
          <a:xfrm>
            <a:off x="4181539" y="3906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3" name="QB_6_AN.252_1#01a4f4f4c.blank?vja=1&amp;pid=3f426113f&amp;color=0,0,0&amp;vpa=126&amp;vtp=1"/>
          <p:cNvSpPr/>
          <p:nvPr/>
        </p:nvSpPr>
        <p:spPr>
          <a:xfrm>
            <a:off x="4829239" y="3893312"/>
            <a:ext cx="1493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consumption</a:t>
            </a:r>
            <a:endParaRPr lang="en-US" altLang="zh-CN" sz="2000" dirty="0"/>
          </a:p>
        </p:txBody>
      </p:sp>
      <p:sp>
        <p:nvSpPr>
          <p:cNvPr id="24" name="QB_6_AN.253_1#01a4f4f4c.blank?vja=1&amp;pid=3f426113f&amp;color=0,0,0&amp;vpa=127&amp;vtp=1"/>
          <p:cNvSpPr/>
          <p:nvPr/>
        </p:nvSpPr>
        <p:spPr>
          <a:xfrm>
            <a:off x="6454839" y="3906012"/>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5" name="QB_6_AN.254_1#01a4f4f4c.blank?vja=1&amp;pid=3f426113f&amp;color=0,0,0&amp;vpa=128&amp;vtp=1"/>
          <p:cNvSpPr/>
          <p:nvPr/>
        </p:nvSpPr>
        <p:spPr>
          <a:xfrm>
            <a:off x="6988239" y="38933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sugar</a:t>
            </a:r>
            <a:endParaRPr lang="en-US" altLang="zh-CN" sz="2000" dirty="0"/>
          </a:p>
        </p:txBody>
      </p:sp>
      <p:sp>
        <p:nvSpPr>
          <p:cNvPr id="26" name="QB_6_AN.255_1#01a4f4f4c.blank?vja=1&amp;pid=3f426113f&amp;color=0,0,0&amp;vpa=129&amp;vtp=1"/>
          <p:cNvSpPr/>
          <p:nvPr/>
        </p:nvSpPr>
        <p:spPr>
          <a:xfrm>
            <a:off x="7902639" y="3906012"/>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27" name="QB_6_AN.256_1#01a4f4f4c.blank?vja=1&amp;pid=3f426113f&amp;color=0,0,0&amp;vpa=130&amp;vtp=1"/>
          <p:cNvSpPr/>
          <p:nvPr/>
        </p:nvSpPr>
        <p:spPr>
          <a:xfrm>
            <a:off x="8651939" y="3906012"/>
            <a:ext cx="81299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coffee</a:t>
            </a:r>
            <a:endParaRPr lang="en-US" altLang="zh-CN" sz="2000" dirty="0"/>
          </a:p>
        </p:txBody>
      </p:sp>
      <p:sp>
        <p:nvSpPr>
          <p:cNvPr id="29" name="QB_6_AN.258_1#01a4f4f4c.blank?vja=1&amp;pid=3f426113f&amp;color=0,0,0&amp;vpa=131&amp;vtp=1"/>
          <p:cNvSpPr/>
          <p:nvPr/>
        </p:nvSpPr>
        <p:spPr>
          <a:xfrm>
            <a:off x="2392172" y="4655312"/>
            <a:ext cx="18716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stress/emphasise</a:t>
            </a:r>
            <a:endParaRPr lang="en-US" altLang="zh-CN" sz="2000" dirty="0"/>
          </a:p>
        </p:txBody>
      </p:sp>
      <p:sp>
        <p:nvSpPr>
          <p:cNvPr id="30" name="QB_6_AN.259_1#01a4f4f4c.blank?vja=1&amp;pid=3f426113f&amp;color=0,0,0&amp;vpa=132&amp;vtp=1"/>
          <p:cNvSpPr/>
          <p:nvPr/>
        </p:nvSpPr>
        <p:spPr>
          <a:xfrm>
            <a:off x="4411472" y="4668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31" name="QB_6_AN.260_1#01a4f4f4c.blank?vja=1&amp;pid=3f426113f&amp;color=0,0,0&amp;vpa=133&amp;vtp=1"/>
          <p:cNvSpPr/>
          <p:nvPr/>
        </p:nvSpPr>
        <p:spPr>
          <a:xfrm>
            <a:off x="5071872" y="4655312"/>
            <a:ext cx="1323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p:txBody>
      </p:sp>
      <p:sp>
        <p:nvSpPr>
          <p:cNvPr id="32" name="QB_6_AN.261_1#01a4f4f4c.blank?vja=1&amp;pid=3f426113f&amp;color=0,0,0&amp;vpa=134&amp;vtp=1"/>
          <p:cNvSpPr/>
          <p:nvPr/>
        </p:nvSpPr>
        <p:spPr>
          <a:xfrm>
            <a:off x="6557772" y="4668012"/>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33" name="QB_6_AN.262_1#01a4f4f4c.blank?vja=1&amp;pid=3f426113f&amp;color=0,0,0&amp;vpa=135&amp;vtp=1"/>
          <p:cNvSpPr/>
          <p:nvPr/>
        </p:nvSpPr>
        <p:spPr>
          <a:xfrm>
            <a:off x="7091172" y="4655312"/>
            <a:ext cx="1112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diligence</a:t>
            </a:r>
            <a:endParaRPr lang="en-US" altLang="zh-CN" sz="2000" dirty="0"/>
          </a:p>
        </p:txBody>
      </p:sp>
      <p:sp>
        <p:nvSpPr>
          <p:cNvPr id="35" name="QB_6_AN.264_1#01a4f4f4c.blank?vja=1&amp;pid=3f426113f&amp;color=0,0,0&amp;vpa=136&amp;vtp=1"/>
          <p:cNvSpPr/>
          <p:nvPr/>
        </p:nvSpPr>
        <p:spPr>
          <a:xfrm>
            <a:off x="1252601" y="5417312"/>
            <a:ext cx="1184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pretended</a:t>
            </a:r>
            <a:endParaRPr lang="en-US" altLang="zh-CN" sz="2000" dirty="0"/>
          </a:p>
        </p:txBody>
      </p:sp>
      <p:sp>
        <p:nvSpPr>
          <p:cNvPr id="36" name="QB_6_AN.265_1#01a4f4f4c.blank?vja=1&amp;pid=3f426113f&amp;color=0,0,0&amp;vpa=137&amp;vtp=1"/>
          <p:cNvSpPr/>
          <p:nvPr/>
        </p:nvSpPr>
        <p:spPr>
          <a:xfrm>
            <a:off x="2611501" y="5430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7" name="QB_6_AN.266_1#01a4f4f4c.blank?vja=1&amp;pid=3f426113f&amp;color=0,0,0&amp;vpa=138&amp;vtp=1"/>
          <p:cNvSpPr/>
          <p:nvPr/>
        </p:nvSpPr>
        <p:spPr>
          <a:xfrm>
            <a:off x="3157601" y="5430012"/>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38" name="QB_6_AN.267_1#01a4f4f4c.blank?vja=1&amp;pid=3f426113f&amp;color=0,0,0&amp;vpa=139&amp;vtp=1"/>
          <p:cNvSpPr/>
          <p:nvPr/>
        </p:nvSpPr>
        <p:spPr>
          <a:xfrm>
            <a:off x="3754501" y="5417312"/>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5">
                                            <p:bg/>
                                          </p:spTgt>
                                        </p:tgtEl>
                                        <p:attrNameLst>
                                          <p:attrName>style.visibility</p:attrName>
                                        </p:attrNameLst>
                                      </p:cBhvr>
                                      <p:to>
                                        <p:strVal val="visible"/>
                                      </p:to>
                                    </p:set>
                                    <p:animEffect transition="in" filter="fade">
                                      <p:cBhvr>
                                        <p:cTn id="215" dur="500"/>
                                        <p:tgtEl>
                                          <p:spTgt spid="35">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5">
                                            <p:txEl>
                                              <p:pRg st="0" end="0"/>
                                            </p:txEl>
                                          </p:spTgt>
                                        </p:tgtEl>
                                        <p:attrNameLst>
                                          <p:attrName>style.visibility</p:attrName>
                                        </p:attrNameLst>
                                      </p:cBhvr>
                                      <p:to>
                                        <p:strVal val="visible"/>
                                      </p:to>
                                    </p:set>
                                    <p:animEffect transition="in" filter="fade">
                                      <p:cBhvr>
                                        <p:cTn id="218" dur="500"/>
                                        <p:tgtEl>
                                          <p:spTgt spid="35">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6">
                                            <p:bg/>
                                          </p:spTgt>
                                        </p:tgtEl>
                                        <p:attrNameLst>
                                          <p:attrName>style.visibility</p:attrName>
                                        </p:attrNameLst>
                                      </p:cBhvr>
                                      <p:to>
                                        <p:strVal val="visible"/>
                                      </p:to>
                                    </p:set>
                                    <p:animEffect transition="in" filter="fade">
                                      <p:cBhvr>
                                        <p:cTn id="223" dur="500"/>
                                        <p:tgtEl>
                                          <p:spTgt spid="36">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6">
                                            <p:txEl>
                                              <p:pRg st="0" end="0"/>
                                            </p:txEl>
                                          </p:spTgt>
                                        </p:tgtEl>
                                        <p:attrNameLst>
                                          <p:attrName>style.visibility</p:attrName>
                                        </p:attrNameLst>
                                      </p:cBhvr>
                                      <p:to>
                                        <p:strVal val="visible"/>
                                      </p:to>
                                    </p:set>
                                    <p:animEffect transition="in" filter="fade">
                                      <p:cBhvr>
                                        <p:cTn id="226" dur="500"/>
                                        <p:tgtEl>
                                          <p:spTgt spid="36">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7">
                                            <p:bg/>
                                          </p:spTgt>
                                        </p:tgtEl>
                                        <p:attrNameLst>
                                          <p:attrName>style.visibility</p:attrName>
                                        </p:attrNameLst>
                                      </p:cBhvr>
                                      <p:to>
                                        <p:strVal val="visible"/>
                                      </p:to>
                                    </p:set>
                                    <p:animEffect transition="in" filter="fade">
                                      <p:cBhvr>
                                        <p:cTn id="231" dur="500"/>
                                        <p:tgtEl>
                                          <p:spTgt spid="37">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7">
                                            <p:txEl>
                                              <p:pRg st="0" end="0"/>
                                            </p:txEl>
                                          </p:spTgt>
                                        </p:tgtEl>
                                        <p:attrNameLst>
                                          <p:attrName>style.visibility</p:attrName>
                                        </p:attrNameLst>
                                      </p:cBhvr>
                                      <p:to>
                                        <p:strVal val="visible"/>
                                      </p:to>
                                    </p:set>
                                    <p:animEffect transition="in" filter="fade">
                                      <p:cBhvr>
                                        <p:cTn id="234" dur="500"/>
                                        <p:tgtEl>
                                          <p:spTgt spid="37">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8">
                                            <p:bg/>
                                          </p:spTgt>
                                        </p:tgtEl>
                                        <p:attrNameLst>
                                          <p:attrName>style.visibility</p:attrName>
                                        </p:attrNameLst>
                                      </p:cBhvr>
                                      <p:to>
                                        <p:strVal val="visible"/>
                                      </p:to>
                                    </p:set>
                                    <p:animEffect transition="in" filter="fade">
                                      <p:cBhvr>
                                        <p:cTn id="239" dur="500"/>
                                        <p:tgtEl>
                                          <p:spTgt spid="38">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8">
                                            <p:txEl>
                                              <p:pRg st="0" end="0"/>
                                            </p:txEl>
                                          </p:spTgt>
                                        </p:tgtEl>
                                        <p:attrNameLst>
                                          <p:attrName>style.visibility</p:attrName>
                                        </p:attrNameLst>
                                      </p:cBhvr>
                                      <p:to>
                                        <p:strVal val="visible"/>
                                      </p:to>
                                    </p:set>
                                    <p:animEffect transition="in" filter="fade">
                                      <p:cBhvr>
                                        <p:cTn id="242"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P spid="11" grpId="0" animBg="1" build="p"/>
      <p:bldP spid="12" grpId="0" animBg="1" build="p"/>
      <p:bldP spid="13" grpId="0" animBg="1" build="p"/>
      <p:bldP spid="15" grpId="0" animBg="1" build="p"/>
      <p:bldP spid="16" grpId="0" animBg="1" build="p"/>
      <p:bldP spid="17" grpId="0" animBg="1" build="p"/>
      <p:bldP spid="18" grpId="0" animBg="1" build="p"/>
      <p:bldP spid="20" grpId="0" animBg="1" build="p"/>
      <p:bldP spid="21" grpId="0" animBg="1" build="p"/>
      <p:bldP spid="22" grpId="0" animBg="1" build="p"/>
      <p:bldP spid="23" grpId="0" animBg="1" build="p"/>
      <p:bldP spid="24" grpId="0" animBg="1" build="p"/>
      <p:bldP spid="25" grpId="0" animBg="1" build="p"/>
      <p:bldP spid="26" grpId="0" animBg="1" build="p"/>
      <p:bldP spid="27" grpId="0" animBg="1" build="p"/>
      <p:bldP spid="29" grpId="0" animBg="1" build="p"/>
      <p:bldP spid="30" grpId="0" animBg="1" build="p"/>
      <p:bldP spid="31" grpId="0" animBg="1" build="p"/>
      <p:bldP spid="32" grpId="0" animBg="1" build="p"/>
      <p:bldP spid="33" grpId="0" animBg="1" build="p"/>
      <p:bldP spid="35" grpId="0" animBg="1" build="p"/>
      <p:bldP spid="36" grpId="0" animBg="1" build="p"/>
      <p:bldP spid="37" grpId="0" animBg="1" build="p"/>
      <p:bldP spid="38"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59ae7809?vja=1&amp;pid=6849ff7f3&amp;color=0,0,0&amp;vtp=1&amp;bt=1"/>
          <p:cNvSpPr/>
          <p:nvPr/>
        </p:nvSpPr>
        <p:spPr>
          <a:xfrm>
            <a:off x="722376" y="896112"/>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1.People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pavements,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bedroom,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3.You’d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skirt,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punished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violated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regulation,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6.Let’s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7.Jenny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9.Don’t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269_1#759ae7809.blank?vja=1&amp;pid=6849ff7f3&amp;color=0,0,0&amp;vpa=140&amp;vtp=1"/>
          <p:cNvSpPr/>
          <p:nvPr/>
        </p:nvSpPr>
        <p:spPr>
          <a:xfrm>
            <a:off x="6056567" y="1226312"/>
            <a:ext cx="1423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endParaRPr lang="en-US" altLang="zh-CN" sz="2000" dirty="0"/>
          </a:p>
        </p:txBody>
      </p:sp>
      <p:sp>
        <p:nvSpPr>
          <p:cNvPr id="6" name="QB_6_AN.271_1#759ae7809.blank?vja=1&amp;pid=6849ff7f3&amp;color=0,0,0&amp;vpa=141&amp;vtp=1"/>
          <p:cNvSpPr/>
          <p:nvPr/>
        </p:nvSpPr>
        <p:spPr>
          <a:xfrm>
            <a:off x="4926076" y="1607312"/>
            <a:ext cx="129241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8" name="QB_6_AN.273_1#759ae7809.blank?vja=1&amp;pid=6849ff7f3&amp;color=0,0,0&amp;vpa=142&amp;vtp=1"/>
          <p:cNvSpPr/>
          <p:nvPr/>
        </p:nvSpPr>
        <p:spPr>
          <a:xfrm>
            <a:off x="4948301" y="1988312"/>
            <a:ext cx="2357819"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hadn’t/shouldn’t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10" name="QB_6_AN.275_1#759ae7809.blank?vja=1&amp;pid=6849ff7f3&amp;color=0,0,0&amp;vpa=143&amp;vtp=1"/>
          <p:cNvSpPr/>
          <p:nvPr/>
        </p:nvSpPr>
        <p:spPr>
          <a:xfrm>
            <a:off x="6792976" y="2382012"/>
            <a:ext cx="122256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endParaRPr lang="en-US" altLang="zh-CN" sz="2000" dirty="0"/>
          </a:p>
        </p:txBody>
      </p:sp>
      <p:sp>
        <p:nvSpPr>
          <p:cNvPr id="12" name="QB_6_AN.277_1#759ae7809.blank?vja=1&amp;pid=6849ff7f3&amp;color=0,0,0&amp;vpa=144&amp;vtp=1"/>
          <p:cNvSpPr/>
          <p:nvPr/>
        </p:nvSpPr>
        <p:spPr>
          <a:xfrm>
            <a:off x="922401" y="2763012"/>
            <a:ext cx="157499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wasn’t</a:t>
            </a:r>
            <a:endParaRPr lang="en-US" altLang="zh-CN" sz="2000" dirty="0"/>
          </a:p>
        </p:txBody>
      </p:sp>
      <p:sp>
        <p:nvSpPr>
          <p:cNvPr id="14" name="QB_6_AN.279_1#759ae7809.blank?vja=1&amp;pid=6849ff7f3&amp;color=0,0,0&amp;vpa=145&amp;vtp=1"/>
          <p:cNvSpPr/>
          <p:nvPr/>
        </p:nvSpPr>
        <p:spPr>
          <a:xfrm>
            <a:off x="3283268" y="3144012"/>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endParaRPr lang="en-US" altLang="zh-CN" sz="2000" dirty="0"/>
          </a:p>
        </p:txBody>
      </p:sp>
      <p:sp>
        <p:nvSpPr>
          <p:cNvPr id="16" name="QB_6_AN.281_1#759ae7809.blank?vja=1&amp;pid=6849ff7f3&amp;color=0,0,0&amp;vpa=146&amp;vtp=1"/>
          <p:cNvSpPr/>
          <p:nvPr/>
        </p:nvSpPr>
        <p:spPr>
          <a:xfrm>
            <a:off x="1654239" y="3525012"/>
            <a:ext cx="92570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doesn’t</a:t>
            </a:r>
            <a:endParaRPr lang="en-US" altLang="zh-CN" sz="2000" dirty="0"/>
          </a:p>
        </p:txBody>
      </p:sp>
      <p:sp>
        <p:nvSpPr>
          <p:cNvPr id="18" name="QB_6_AN.283_1#759ae7809.blank?vja=1&amp;pid=6849ff7f3&amp;color=0,0,0&amp;vpa=147&amp;vtp=1"/>
          <p:cNvSpPr/>
          <p:nvPr/>
        </p:nvSpPr>
        <p:spPr>
          <a:xfrm>
            <a:off x="4856417" y="3906012"/>
            <a:ext cx="112255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0" name="QB_6_AN.285_1#759ae7809.blank?vja=1&amp;pid=6849ff7f3&amp;color=0,0,0&amp;vpa=148&amp;vtp=1"/>
          <p:cNvSpPr/>
          <p:nvPr/>
        </p:nvSpPr>
        <p:spPr>
          <a:xfrm>
            <a:off x="7702360" y="4274312"/>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21" name="QB_6_AS.286_1#6e8564051?vja=1&amp;pid=6849ff7f3&amp;color=0,0,0&amp;vtp=1"/>
          <p:cNvSpPr/>
          <p:nvPr/>
        </p:nvSpPr>
        <p:spPr>
          <a:xfrm>
            <a:off x="722376" y="4749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否定祈使句的附加疑问部分通常只用will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
                                            <p:bg/>
                                          </p:spTgt>
                                        </p:tgtEl>
                                        <p:attrNameLst>
                                          <p:attrName>style.visibility</p:attrName>
                                        </p:attrNameLst>
                                      </p:cBhvr>
                                      <p:to>
                                        <p:strVal val="visible"/>
                                      </p:to>
                                    </p:set>
                                    <p:animEffect transition="in" filter="fade">
                                      <p:cBhvr>
                                        <p:cTn id="55" dur="500"/>
                                        <p:tgtEl>
                                          <p:spTgt spid="16">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fade">
                                      <p:cBhvr>
                                        <p:cTn id="58" dur="500"/>
                                        <p:tgtEl>
                                          <p:spTgt spid="16">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8">
                                            <p:bg/>
                                          </p:spTgt>
                                        </p:tgtEl>
                                        <p:attrNameLst>
                                          <p:attrName>style.visibility</p:attrName>
                                        </p:attrNameLst>
                                      </p:cBhvr>
                                      <p:to>
                                        <p:strVal val="visible"/>
                                      </p:to>
                                    </p:set>
                                    <p:animEffect transition="in" filter="fade">
                                      <p:cBhvr>
                                        <p:cTn id="63" dur="500"/>
                                        <p:tgtEl>
                                          <p:spTgt spid="18">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0">
                                            <p:bg/>
                                          </p:spTgt>
                                        </p:tgtEl>
                                        <p:attrNameLst>
                                          <p:attrName>style.visibility</p:attrName>
                                        </p:attrNameLst>
                                      </p:cBhvr>
                                      <p:to>
                                        <p:strVal val="visible"/>
                                      </p:to>
                                    </p:set>
                                    <p:animEffect transition="in" filter="fade">
                                      <p:cBhvr>
                                        <p:cTn id="71" dur="500"/>
                                        <p:tgtEl>
                                          <p:spTgt spid="20">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
                                            <p:txEl>
                                              <p:pRg st="0" end="0"/>
                                            </p:txEl>
                                          </p:spTgt>
                                        </p:tgtEl>
                                        <p:attrNameLst>
                                          <p:attrName>style.visibility</p:attrName>
                                        </p:attrNameLst>
                                      </p:cBhvr>
                                      <p:to>
                                        <p:strVal val="visible"/>
                                      </p:to>
                                    </p:set>
                                    <p:animEffect transition="in" filter="fade">
                                      <p:cBhvr>
                                        <p:cTn id="74" dur="500"/>
                                        <p:tgtEl>
                                          <p:spTgt spid="20">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1">
                                            <p:bg/>
                                          </p:spTgt>
                                        </p:tgtEl>
                                        <p:attrNameLst>
                                          <p:attrName>style.visibility</p:attrName>
                                        </p:attrNameLst>
                                      </p:cBhvr>
                                      <p:to>
                                        <p:strVal val="visible"/>
                                      </p:to>
                                    </p:set>
                                    <p:animEffect transition="in" filter="fade">
                                      <p:cBhvr>
                                        <p:cTn id="79" dur="500"/>
                                        <p:tgtEl>
                                          <p:spTgt spid="21">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
                                            <p:txEl>
                                              <p:pRg st="0" end="0"/>
                                            </p:txEl>
                                          </p:spTgt>
                                        </p:tgtEl>
                                        <p:attrNameLst>
                                          <p:attrName>style.visibility</p:attrName>
                                        </p:attrNameLst>
                                      </p:cBhvr>
                                      <p:to>
                                        <p:strVal val="visible"/>
                                      </p:to>
                                    </p:set>
                                    <p:animEffect transition="in" filter="fade">
                                      <p:cBhvr>
                                        <p:cTn id="8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2" grpId="0" animBg="1" build="p"/>
      <p:bldP spid="14" grpId="0" animBg="1" build="p"/>
      <p:bldP spid="16" grpId="0" animBg="1" build="p"/>
      <p:bldP spid="18" grpId="0" animBg="1" build="p"/>
      <p:bldP spid="20" grpId="0" animBg="1" build="p"/>
      <p:bldP spid="21"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0f24a131d?vja=1&amp;pid=845bf50dc&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endParaRPr lang="en-US" altLang="zh-CN" sz="2000" dirty="0"/>
          </a:p>
        </p:txBody>
      </p:sp>
      <p:sp>
        <p:nvSpPr>
          <p:cNvPr id="3" name="QB_6_AN.11_1#0f24a131d.blank?vja=1&amp;pid=845bf50dc&amp;color=0,0,0&amp;vpa=4&amp;vtp=1"/>
          <p:cNvSpPr/>
          <p:nvPr/>
        </p:nvSpPr>
        <p:spPr>
          <a:xfrm>
            <a:off x="8513382" y="858012"/>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4" name="QB_6_AS.12_1#0f24a131d?vja=1&amp;pid=845bf50dc&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句意为：虽然这药对你的病有效果，但你还是应该经常到户外锻炼。work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out意为“锻炼”，为固定搭配。故填out。</a:t>
            </a:r>
            <a:endParaRPr lang="en-US" altLang="zh-CN" sz="2200" dirty="0"/>
          </a:p>
        </p:txBody>
      </p:sp>
      <p:sp>
        <p:nvSpPr>
          <p:cNvPr id="5" name="QB_6_BD.13_1#450c0245e?vja=1&amp;pid=845bf50dc&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sz="2000" dirty="0"/>
          </a:p>
        </p:txBody>
      </p:sp>
      <p:sp>
        <p:nvSpPr>
          <p:cNvPr id="6" name="QB_6_AN.14_1#450c0245e.blank?vja=1&amp;pid=845bf50dc&amp;color=0,0,0&amp;vpa=5&amp;vtp=1"/>
          <p:cNvSpPr/>
          <p:nvPr/>
        </p:nvSpPr>
        <p:spPr>
          <a:xfrm>
            <a:off x="2111439" y="2496887"/>
            <a:ext cx="661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to/of</a:t>
            </a:r>
            <a:endParaRPr lang="en-US" altLang="zh-CN" sz="2000" dirty="0"/>
          </a:p>
        </p:txBody>
      </p:sp>
      <p:sp>
        <p:nvSpPr>
          <p:cNvPr id="7" name="QB_6_AS.15_1#450c0245e?vja=1&amp;pid=845bf50dc&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句意为：保持健康的秘诀是经常喝水以及每晚睡八小时。此处考查固定短语the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的秘诀”，其中to/of为介词，后接名词或动名词。故填to/of。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7_1#5dfe7450b?sp=1&amp;vja=1&amp;pid=6849ff7f3&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endParaRPr lang="en-US" altLang="zh-CN" sz="2000" dirty="0"/>
          </a:p>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p:txBody>
      </p:sp>
      <p:sp>
        <p:nvSpPr>
          <p:cNvPr id="3" name="QB_6_AN.288_1#5dfe7450b.blank?vja=1&amp;pid=6849ff7f3&amp;color=0,0,0&amp;vpa=149&amp;vtp=1"/>
          <p:cNvSpPr/>
          <p:nvPr/>
        </p:nvSpPr>
        <p:spPr>
          <a:xfrm>
            <a:off x="1125601" y="1230200"/>
            <a:ext cx="15621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4" name="QB_6_AS.289_1#5dfe7450b?vja=1&amp;pid=6849ff7f3&amp;color=0,0,0&amp;vtp=1"/>
          <p:cNvSpPr/>
          <p:nvPr/>
        </p:nvSpPr>
        <p:spPr>
          <a:xfrm>
            <a:off x="722376" y="1701624"/>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class.”可知，他们学习最努力，故应该用“Yes,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do.”来回答，意为“不，他们很努力”。</a:t>
            </a:r>
            <a:endParaRPr lang="en-US" altLang="zh-CN" sz="2200" dirty="0"/>
          </a:p>
        </p:txBody>
      </p:sp>
      <p:sp>
        <p:nvSpPr>
          <p:cNvPr id="5" name="QB_6_BD.290_1#87cfdd22a?sp=1&amp;vja=1&amp;pid=6849ff7f3&amp;color=0,0,0&amp;vtp=1"/>
          <p:cNvSpPr/>
          <p:nvPr/>
        </p:nvSpPr>
        <p:spPr>
          <a:xfrm>
            <a:off x="722376" y="2534811"/>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6" name="QB_6_AN.291_1#87cfdd22a.blank?vja=1&amp;pid=6849ff7f3&amp;color=0,0,0&amp;vpa=150&amp;vtp=1"/>
          <p:cNvSpPr/>
          <p:nvPr/>
        </p:nvSpPr>
        <p:spPr>
          <a:xfrm>
            <a:off x="1100201" y="2877711"/>
            <a:ext cx="149720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didn’t</a:t>
            </a:r>
            <a:endParaRPr lang="en-US" altLang="zh-CN" sz="2000" dirty="0"/>
          </a:p>
        </p:txBody>
      </p:sp>
      <p:sp>
        <p:nvSpPr>
          <p:cNvPr id="7" name="QB_6_AS.292_1#87cfdd22a?vja=1&amp;pid=6849ff7f3&amp;color=0,0,0&amp;vtp=1"/>
          <p:cNvSpPr/>
          <p:nvPr/>
        </p:nvSpPr>
        <p:spPr>
          <a:xfrm>
            <a:off x="722376" y="3339924"/>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it可知，对方没有看这部电影。陈述部分为肯定句，附加疑问部分用否定形式提问时，根据事实回答即可，看了就用“Yes”，没看就用“No”。</a:t>
            </a:r>
            <a:endParaRPr lang="en-US" altLang="zh-CN" sz="2200" dirty="0"/>
          </a:p>
        </p:txBody>
      </p:sp>
      <p:sp>
        <p:nvSpPr>
          <p:cNvPr id="8" name="QB_6_BD.293_1#17caa91bb?vja=1&amp;pid=6849ff7f3&amp;color=0,0,0&amp;vtp=1"/>
          <p:cNvSpPr/>
          <p:nvPr/>
        </p:nvSpPr>
        <p:spPr>
          <a:xfrm>
            <a:off x="722376" y="4160411"/>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9" name="QB_6_AN.294_1#17caa91bb.blank?vja=1&amp;pid=6849ff7f3&amp;color=0,0,0&amp;vpa=151&amp;vtp=1"/>
          <p:cNvSpPr/>
          <p:nvPr/>
        </p:nvSpPr>
        <p:spPr>
          <a:xfrm>
            <a:off x="4614926" y="4109611"/>
            <a:ext cx="228638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mustn’t/needn’t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10" name="QB_6_AS.295_1#17caa91bb?vja=1&amp;pid=6849ff7f3&amp;color=0,0,0&amp;vtp=1"/>
          <p:cNvSpPr/>
          <p:nvPr/>
        </p:nvSpPr>
        <p:spPr>
          <a:xfrm>
            <a:off x="722376" y="4584524"/>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陈述部分的must表示“必须”时，附加疑问部分应用mustn’t；也可表示“有必要”，附加疑问部分应用needn’t。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6_1#f3599c0dc?vja=1&amp;pid=438079036&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［陕西西安铁一中学2025高一月考］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（业余的）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（融合）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M_6_AN.297_1#f3599c0dc.blank?vja=1&amp;pid=438079036&amp;color=0,0,0&amp;vpa=152&amp;vtp=1"/>
          <p:cNvSpPr/>
          <p:nvPr/>
        </p:nvSpPr>
        <p:spPr>
          <a:xfrm>
            <a:off x="1693736" y="2373200"/>
            <a:ext cx="183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developed</a:t>
            </a:r>
            <a:endParaRPr lang="en-US" altLang="zh-CN" sz="2000" dirty="0"/>
          </a:p>
        </p:txBody>
      </p:sp>
      <p:sp>
        <p:nvSpPr>
          <p:cNvPr id="4" name="QM_6_AN.298_1#f3599c0dc.blank?vja=1&amp;pid=438079036&amp;color=0,0,0&amp;vpa=153&amp;vtp=1"/>
          <p:cNvSpPr/>
          <p:nvPr/>
        </p:nvSpPr>
        <p:spPr>
          <a:xfrm>
            <a:off x="8627301" y="2373200"/>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turning</a:t>
            </a:r>
            <a:endParaRPr lang="en-US" altLang="zh-CN" sz="2000" dirty="0"/>
          </a:p>
        </p:txBody>
      </p:sp>
      <p:sp>
        <p:nvSpPr>
          <p:cNvPr id="5" name="QM_6_AN.299_1#f3599c0dc.blank?vja=1&amp;pid=438079036&amp;color=0,0,0&amp;vpa=154&amp;vtp=1"/>
          <p:cNvSpPr/>
          <p:nvPr/>
        </p:nvSpPr>
        <p:spPr>
          <a:xfrm>
            <a:off x="5552186" y="3909900"/>
            <a:ext cx="1282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hosted</a:t>
            </a:r>
            <a:endParaRPr lang="en-US" altLang="zh-CN" sz="2000" dirty="0"/>
          </a:p>
        </p:txBody>
      </p:sp>
      <p:sp>
        <p:nvSpPr>
          <p:cNvPr id="6" name="QM_6_AN.300_1#f3599c0dc.blank?vja=1&amp;pid=438079036&amp;color=0,0,0&amp;vpa=155&amp;vtp=1"/>
          <p:cNvSpPr/>
          <p:nvPr/>
        </p:nvSpPr>
        <p:spPr>
          <a:xfrm>
            <a:off x="4314063" y="4290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M_6_AN.301_1#f3599c0dc.blank?vja=1&amp;pid=438079036&amp;color=0,0,0&amp;vpa=156&amp;vtp=1"/>
          <p:cNvSpPr/>
          <p:nvPr/>
        </p:nvSpPr>
        <p:spPr>
          <a:xfrm>
            <a:off x="10263251" y="5433900"/>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6_1#f3599c0dc?vja=1&amp;pid=438079036&amp;color=0,0,0&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inclusiveness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（包容性）,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3" name="QM_6_EX.307_1#f3599c0dc?vja=1&amp;pid=438079036&amp;color=0,0,0&amp;vtp=1"/>
          <p:cNvSpPr/>
          <p:nvPr/>
        </p:nvSpPr>
        <p:spPr>
          <a:xfrm>
            <a:off x="722376" y="3970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本文是一篇新闻报道，主要介绍了中国马拉松运动的发展、影响及其未来展望。</a:t>
            </a:r>
            <a:endParaRPr lang="en-US" altLang="zh-CN" sz="2000" dirty="0"/>
          </a:p>
        </p:txBody>
      </p:sp>
      <p:sp>
        <p:nvSpPr>
          <p:cNvPr id="4" name="QM_6_AN.302_1#f3599c0dc.blank?vja=1&amp;pid=438079036&amp;color=0,0,0&amp;vpa=157&amp;vtp=1"/>
          <p:cNvSpPr/>
          <p:nvPr/>
        </p:nvSpPr>
        <p:spPr>
          <a:xfrm>
            <a:off x="10201339" y="861900"/>
            <a:ext cx="12382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p:txBody>
      </p:sp>
      <p:sp>
        <p:nvSpPr>
          <p:cNvPr id="5" name="QM_6_AN.303_1#f3599c0dc.blank?vja=1&amp;pid=438079036&amp;color=0,0,0&amp;vpa=158&amp;vtp=1"/>
          <p:cNvSpPr/>
          <p:nvPr/>
        </p:nvSpPr>
        <p:spPr>
          <a:xfrm>
            <a:off x="10532936" y="1242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M_6_AN.304_1#f3599c0dc.blank?vja=1&amp;pid=438079036&amp;color=0,0,0&amp;vpa=159&amp;vtp=1"/>
          <p:cNvSpPr/>
          <p:nvPr/>
        </p:nvSpPr>
        <p:spPr>
          <a:xfrm>
            <a:off x="1430401" y="2004900"/>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M_6_AN.305_1#f3599c0dc.blank?vja=1&amp;pid=438079036&amp;color=0,0,0&amp;vpa=160&amp;vtp=1"/>
          <p:cNvSpPr/>
          <p:nvPr/>
        </p:nvSpPr>
        <p:spPr>
          <a:xfrm>
            <a:off x="8395272" y="2766900"/>
            <a:ext cx="1296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
        <p:nvSpPr>
          <p:cNvPr id="8" name="QM_6_AN.306_1#f3599c0dc.blank?vja=1&amp;pid=438079036&amp;color=0,0,0&amp;vpa=161&amp;vtp=1"/>
          <p:cNvSpPr/>
          <p:nvPr/>
        </p:nvSpPr>
        <p:spPr>
          <a:xfrm>
            <a:off x="2568639" y="3528900"/>
            <a:ext cx="1436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bg/>
                                          </p:spTgt>
                                        </p:tgtEl>
                                        <p:attrNameLst>
                                          <p:attrName>style.visibility</p:attrName>
                                        </p:attrNameLst>
                                      </p:cBhvr>
                                      <p:to>
                                        <p:strVal val="visible"/>
                                      </p:to>
                                    </p:set>
                                    <p:animEffect transition="in" filter="fade">
                                      <p:cBhvr>
                                        <p:cTn id="47" dur="500"/>
                                        <p:tgtEl>
                                          <p:spTgt spid="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
                                            <p:txEl>
                                              <p:pRg st="0" end="0"/>
                                            </p:txEl>
                                          </p:spTgt>
                                        </p:tgtEl>
                                        <p:attrNameLst>
                                          <p:attrName>style.visibility</p:attrName>
                                        </p:attrNameLst>
                                      </p:cBhvr>
                                      <p:to>
                                        <p:strVal val="visible"/>
                                      </p:to>
                                    </p:set>
                                    <p:animEffect transition="in" filter="fade">
                                      <p:cBhvr>
                                        <p:cTn id="5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8_1#14c46a010?vja=1&amp;pid=f3599c0d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3" name="QB_7_AN.309_1#14c46a010.blank?vja=1&amp;pid=f3599c0dc&amp;color=0,0,0&amp;vpa=162&amp;vtp=1"/>
          <p:cNvSpPr/>
          <p:nvPr/>
        </p:nvSpPr>
        <p:spPr>
          <a:xfrm>
            <a:off x="922401" y="845312"/>
            <a:ext cx="183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developed</a:t>
            </a:r>
            <a:endParaRPr lang="en-US" altLang="zh-CN" sz="2000" dirty="0"/>
          </a:p>
        </p:txBody>
      </p:sp>
      <p:sp>
        <p:nvSpPr>
          <p:cNvPr id="4" name="QB_7_AS.310_1#14c46a010?vja=1&amp;pid=f3599c0dc&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句意为：近年来，中国群众体育发展迅速，全民健身已成为一项国家战略。设空处在句中作谓语，由时间状语In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years可知，应用现在完成时；主语mass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sports是复数，因此谓语也应用复数形式。故填have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developed。</a:t>
            </a:r>
            <a:endParaRPr lang="en-US" altLang="zh-CN" sz="2200" dirty="0"/>
          </a:p>
        </p:txBody>
      </p:sp>
      <p:sp>
        <p:nvSpPr>
          <p:cNvPr id="5" name="QB_7_BD.311_1#200581a14?vja=1&amp;pid=f3599c0dc&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12_1#200581a14.blank?vja=1&amp;pid=f3599c0dc&amp;color=0,0,0&amp;vpa=163&amp;vtp=1"/>
          <p:cNvSpPr/>
          <p:nvPr/>
        </p:nvSpPr>
        <p:spPr>
          <a:xfrm>
            <a:off x="871601" y="2484187"/>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turning</a:t>
            </a:r>
            <a:endParaRPr lang="en-US" altLang="zh-CN" sz="2000" dirty="0"/>
          </a:p>
        </p:txBody>
      </p:sp>
      <p:sp>
        <p:nvSpPr>
          <p:cNvPr id="7" name="QB_7_AS.313_1#200581a14?vja=1&amp;pid=f3599c0dc&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句意见上一题解析。此处是“with+宾语+宾补”复合结构，宾语fitness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all和turn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into之间是逻辑上的主动关系，应用现在分词形式。故填turning。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313_2#200581a14?vja=1&amp;pid=f3599c0dc&amp;color=0,0,0&amp;mp=1&amp;vtp=1&amp;bt=1"/>
          <p:cNvSpPr/>
          <p:nvPr/>
        </p:nvSpPr>
        <p:spPr>
          <a:xfrm>
            <a:off x="722376" y="900000"/>
            <a:ext cx="10753344" cy="2286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with复合结构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为介词，其后接名词或代词作宾语时，后面可接形容词、副词、介词短语、现在分词、过去分词或不定式作宾补，构成“with+宾语+宾补”复合结构。当考查非谓语动词作宾补时，通过判断with后的宾语与所给动词之间的逻辑关系，我们就可以快速得出答案。通常情况下，表逻辑上的主动关系用现在分词（doing），表逻辑上的被动关系用过去分词（done）,表示将来的动作用不定式（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4_1#0be18d4c0?vja=1&amp;pid=f3599c0d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15_1#0be18d4c0.blank?vja=1&amp;pid=f3599c0dc&amp;color=0,0,0&amp;vpa=164&amp;vtp=1"/>
          <p:cNvSpPr/>
          <p:nvPr/>
        </p:nvSpPr>
        <p:spPr>
          <a:xfrm>
            <a:off x="884301" y="858012"/>
            <a:ext cx="1282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hosted</a:t>
            </a:r>
            <a:endParaRPr lang="en-US" altLang="zh-CN" sz="2000" dirty="0"/>
          </a:p>
        </p:txBody>
      </p:sp>
      <p:sp>
        <p:nvSpPr>
          <p:cNvPr id="4" name="QB_7_AS.316_1#0be18d4c0?vja=1&amp;pid=f3599c0dc&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与许多其他运动不同，马拉松比赛在中国各个城市举办，为业余选手和专业选手提供了一种可以并肩竞技的独特体验。设空处在主句中作谓语，根据语境可知，此处描述一般性事实，应用一般现在时；主句主语marathons和host之间为被动关系，应用一般现在时的被动语态；主语为复数，谓语也应用复数形式。故填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hosted。</a:t>
            </a:r>
            <a:endParaRPr lang="en-US" altLang="zh-CN" sz="2200" dirty="0"/>
          </a:p>
        </p:txBody>
      </p:sp>
      <p:sp>
        <p:nvSpPr>
          <p:cNvPr id="5" name="QB_7_BD.317_1#96a41556e?vja=1&amp;pid=f3599c0dc&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18_1#96a41556e.blank?vja=1&amp;pid=f3599c0dc&amp;color=0,0,0&amp;vpa=165&amp;vtp=1"/>
          <p:cNvSpPr/>
          <p:nvPr/>
        </p:nvSpPr>
        <p:spPr>
          <a:xfrm>
            <a:off x="935101" y="28778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7_AS.319_1#96a41556e?vja=1&amp;pid=f3599c0dc&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句意见上一题解析。设空处引导限制性定语从句，修饰先行词experience，结合句意可知，关系词在从句中作地点状语，表示“在这一独特体验中”，experience在此处表示抽象地点，应用关系副词where引导该从句。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0_1#28427e8f6?vja=1&amp;pid=f3599c0d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321_1#28427e8f6.blank?vja=1&amp;pid=f3599c0dc&amp;color=0,0,0&amp;vpa=166&amp;vtp=1"/>
          <p:cNvSpPr/>
          <p:nvPr/>
        </p:nvSpPr>
        <p:spPr>
          <a:xfrm>
            <a:off x="897001" y="858012"/>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4" name="QB_7_AS.322_1#28427e8f6?vja=1&amp;pid=f3599c0dc&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例如，在2024年于常州举行的一场马拉松比赛中，比赛路线包含了古今景点以及大运河的历史和文化。句中已有谓语included，且其与设空处之间无连词连接，设空处应用非谓语动词作后置定语，修饰名词marathon；marathon和hold之间是逻辑上的被动关系，因此设空处应用过去分词。故填held。</a:t>
            </a:r>
            <a:endParaRPr lang="en-US" altLang="zh-CN" sz="2200" dirty="0"/>
          </a:p>
        </p:txBody>
      </p:sp>
      <p:sp>
        <p:nvSpPr>
          <p:cNvPr id="5" name="QB_7_BD.323_1#52ca66fa1?vja=1&amp;pid=f3599c0dc&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24_1#52ca66fa1.blank?vja=1&amp;pid=f3599c0dc&amp;color=0,0,0&amp;vpa=167&amp;vtp=1"/>
          <p:cNvSpPr/>
          <p:nvPr/>
        </p:nvSpPr>
        <p:spPr>
          <a:xfrm>
            <a:off x="909701" y="2877887"/>
            <a:ext cx="12382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p:txBody>
      </p:sp>
      <p:sp>
        <p:nvSpPr>
          <p:cNvPr id="7" name="QB_7_AS.325_1#52ca66fa1?vja=1&amp;pid=f3599c0dc&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句意见上一题解析。attraction表示“景点”时是可数名词，且其前无限定词修饰，结合句意可知，此处表示不止一个景点，因此设空处应用名词复数形式，故填attractions。</a:t>
            </a:r>
            <a:endParaRPr lang="en-US" altLang="zh-CN" sz="2200" dirty="0"/>
          </a:p>
        </p:txBody>
      </p:sp>
      <p:sp>
        <p:nvSpPr>
          <p:cNvPr id="8" name="QB_7_BD.326_1#423c3910e?vja=1&amp;pid=f3599c0dc&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327_1#423c3910e.blank?vja=1&amp;pid=f3599c0dc&amp;color=0,0,0&amp;vpa=168&amp;vtp=1"/>
          <p:cNvSpPr/>
          <p:nvPr/>
        </p:nvSpPr>
        <p:spPr>
          <a:xfrm>
            <a:off x="897001" y="4122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7_AS.328_1#423c3910e?vja=1&amp;pid=f3599c0dc&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句意为：除了城市马拉松，中国一些城市也在积极申办国际马拉松赛事。in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to是固定短语，意为“除了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之外（还）”。故填to。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9_1#cc11bb5c2?vja=1&amp;pid=f3599c0d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330_1#cc11bb5c2.blank?vja=1&amp;pid=f3599c0dc&amp;color=0,0,0&amp;vpa=169&amp;vtp=1"/>
          <p:cNvSpPr/>
          <p:nvPr/>
        </p:nvSpPr>
        <p:spPr>
          <a:xfrm>
            <a:off x="922401" y="858012"/>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7_AS.331_1#cc11bb5c2?vja=1&amp;pid=f3599c0dc&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句意为：中国马拉松的未来在于促进包容性，保持公共赛事的高标准，并继续将这项运动与每个城市的特点相结合。此处特指“中国马拉松的未来”，应用定冠词。</a:t>
            </a:r>
            <a:endParaRPr lang="en-US" altLang="zh-CN" sz="2200" dirty="0"/>
          </a:p>
        </p:txBody>
      </p:sp>
      <p:sp>
        <p:nvSpPr>
          <p:cNvPr id="5" name="QB_7_BD.332_1#015069d6b?vja=1&amp;pid=f3599c0dc&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33_1#015069d6b.blank?vja=1&amp;pid=f3599c0dc&amp;color=0,0,0&amp;vpa=170&amp;vtp=1"/>
          <p:cNvSpPr/>
          <p:nvPr/>
        </p:nvSpPr>
        <p:spPr>
          <a:xfrm>
            <a:off x="871601" y="2115887"/>
            <a:ext cx="1296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000" dirty="0"/>
          </a:p>
        </p:txBody>
      </p:sp>
      <p:sp>
        <p:nvSpPr>
          <p:cNvPr id="7" name="QB_7_AS.334_1#015069d6b?vja=1&amp;pid=f3599c0dc&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句意为：凭借这股强大的力量，中国有望成为马拉松界的一颗新星，激励数百万人系好鞋带，奔向更健康、更积极的未来。be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sth为固定搭配，意为“准备好做某事”。故填to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endParaRPr lang="en-US" altLang="zh-CN" sz="2200" dirty="0"/>
          </a:p>
        </p:txBody>
      </p:sp>
      <p:sp>
        <p:nvSpPr>
          <p:cNvPr id="8" name="QB_7_BD.335_1#a9d8ebc9d?vja=1&amp;pid=f3599c0dc&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7_AN.336_1#a9d8ebc9d.blank?vja=1&amp;pid=f3599c0dc&amp;color=0,0,0&amp;vpa=171&amp;vtp=1"/>
          <p:cNvSpPr/>
          <p:nvPr/>
        </p:nvSpPr>
        <p:spPr>
          <a:xfrm>
            <a:off x="1062101" y="3741487"/>
            <a:ext cx="1436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active</a:t>
            </a:r>
            <a:endParaRPr lang="en-US" altLang="zh-CN" sz="2000" dirty="0"/>
          </a:p>
        </p:txBody>
      </p:sp>
      <p:sp>
        <p:nvSpPr>
          <p:cNvPr id="10" name="QB_7_AS.337_1#a9d8ebc9d?vja=1&amp;pid=f3599c0dc&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句意见上一题解析。设空处和healthier并列，共同修饰名词future，设空处应与healthier的形式一致；结合句意可知，此处表示“更加积极的”，应用比较级。active为需要加more构成比较级的双音节形容词，故填more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9dcfb76a.fixed?vja=1&amp;pid=87e782f68&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f9dcfb76a.fixed?vja=1&amp;pid=87e782f68&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f9dcfb76a.fixed?vja=1&amp;pid=87e782f68&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9dcfb76a.fixed?vja=1&amp;pid=87e782f68&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8_1#95dd9408c?vja=1&amp;pid=35625e0b2&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［安徽芜湖一中2024高一期中］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endorphins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（内啡肽）</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endorphins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endorphin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chicken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neck”.Doctors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proceeding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（症状）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5_2#450c0245e?vja=1&amp;pid=845bf50dc&amp;color=0,0,0&amp;mp=1&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常与介词to搭配的名词</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的答案</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的关键</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entrance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的入口</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的秘书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8_2#95dd9408c?vja=1&amp;pid=35625e0b2&amp;color=0,0,0&amp;mp=1&amp;vtp=1&amp;bt=1"/>
          <p:cNvSpPr/>
          <p:nvPr/>
        </p:nvSpPr>
        <p:spPr>
          <a:xfrm>
            <a:off x="722376" y="896112"/>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windpipe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（气管）.Your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endParaRPr lang="en-US" altLang="zh-CN" sz="2000" dirty="0"/>
          </a:p>
        </p:txBody>
      </p:sp>
      <p:sp>
        <p:nvSpPr>
          <p:cNvPr id="3" name="QM_6_EX.339_1#95dd9408c?vja=1&amp;pid=35625e0b2&amp;color=0,0,0&amp;vtp=1"/>
          <p:cNvSpPr/>
          <p:nvPr/>
        </p:nvSpPr>
        <p:spPr>
          <a:xfrm>
            <a:off x="722376" y="3970087"/>
            <a:ext cx="10753344" cy="762000"/>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本文是一篇说明文。文章介绍了许多跑步爱好者在感冒时依然坚持跑步的原因，以及如何判断在感冒时是否适合运动。同时纠正了一些人认为在寒冷环境下跑步会让人感冒的错误想法。</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0_1#f53c2cf4d?vja=1&amp;pid=95dd9408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1_1#f53c2cf4d.bracket?vja=1&amp;pid=95dd9408c&amp;color=0,0,0&amp;vpa=172&amp;vtp=1"/>
          <p:cNvSpPr/>
          <p:nvPr/>
        </p:nvSpPr>
        <p:spPr>
          <a:xfrm>
            <a:off x="9748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40_2#f53c2cf4d.choices?vja=1&amp;pid=95dd9408c&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p:txBody>
      </p:sp>
      <p:sp>
        <p:nvSpPr>
          <p:cNvPr id="5" name="QC_7_AS.342_1#f53c2cf4d?vja=1&amp;pid=95dd9408c&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endorphins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happier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endorphin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sick.”可知，跑步释放的内啡肽会让人感到快乐，因此，人们在受伤或者生病时依然坚持跑步是想体验跑步带来的快乐。故选C项。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3_1#e78a4429a?vja=1&amp;pid=95dd9408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“proceeding”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4_1#e78a4429a.bracket?vja=1&amp;pid=95dd9408c&amp;color=0,0,0&amp;vpa=173&amp;vtp=1"/>
          <p:cNvSpPr/>
          <p:nvPr/>
        </p:nvSpPr>
        <p:spPr>
          <a:xfrm>
            <a:off x="85392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3_2#e78a4429a.choices?vja=1&amp;pid=95dd9408c&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87955" algn="l"/>
                <a:tab pos="5312410" algn="l"/>
                <a:tab pos="80511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A.Stopping.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C.Changing.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D.Continuing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45_1#e78a4429a?vja=1&amp;pid=95dd9408c&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neck’.”以及后文“if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symptoms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k’”可知，此处指出如果感冒的症状“在脖子以上”，则可以继续跑步，但如果感冒所带来的症状“在脖子以下”，那么就应该暂停跑步。故此处应该表示医生建议“不要继续运动”。故画线词与D项的意思相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6_1#1a0624c3c?vja=1&amp;pid=95dd9408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7_1#1a0624c3c.bracket?vja=1&amp;pid=95dd9408c&amp;color=0,0,0&amp;vpa=174&amp;vtp=1"/>
          <p:cNvSpPr/>
          <p:nvPr/>
        </p:nvSpPr>
        <p:spPr>
          <a:xfrm>
            <a:off x="75073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6_2#1a0624c3c.choices?vja=1&amp;pid=95dd9408c&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illness.</a:t>
            </a:r>
            <a:endParaRPr lang="en-US" altLang="zh-CN" sz="2000" dirty="0"/>
          </a:p>
        </p:txBody>
      </p:sp>
      <p:sp>
        <p:nvSpPr>
          <p:cNvPr id="5" name="QC_7_AS.348_1#1a0624c3c?vja=1&amp;pid=95dd9408c&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sick.But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true.”可知，一些人误认为在寒冷环境下跑步会让人生病。故选A项。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9_1#f03493609?vja=1&amp;pid=95dd9408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0_1#f03493609.bracket?vja=1&amp;pid=95dd9408c&amp;color=0,0,0&amp;vpa=175&amp;vtp=1"/>
          <p:cNvSpPr/>
          <p:nvPr/>
        </p:nvSpPr>
        <p:spPr>
          <a:xfrm>
            <a:off x="48736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49_2#f03493609.choices?vja=1&amp;pid=95dd9408c&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endParaRPr lang="en-US" altLang="zh-CN" sz="2000" dirty="0"/>
          </a:p>
        </p:txBody>
      </p:sp>
      <p:sp>
        <p:nvSpPr>
          <p:cNvPr id="5" name="QC_7_AS.351_1#f03493609?vja=1&amp;pid=95dd9408c&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在感冒的时候是否要跑步是分情况的，如果你的胸部或喉咙感染了，在户外跑步确实会让情况变得更糟，但如果只是简单的感冒，则可以在户外跑步。由此可知，感冒时跑步可能是有害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d1b6b7637?vja=1&amp;pid=35625e0b2&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d1b6b7637?vja=1&amp;pid=35625e0b2&amp;color=0,0,0&amp;vtp=1"/>
          <p:cNvSpPr/>
          <p:nvPr/>
        </p:nvSpPr>
        <p:spPr>
          <a:xfrm>
            <a:off x="722376" y="17371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1.release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.释放；放出；公布；发行</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2.employ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.使用；运用；雇用</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1.under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weather身体不大舒服</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road出发，动身</a:t>
            </a: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2_1#a8b7f3dff?sp=1&amp;vja=1&amp;pid=35625e0b2&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［江苏盐城五校2024高一期末］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Repetitive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slightly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overspecialise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2_2#a8b7f3dff?vja=1&amp;pid=35625e0b2&amp;color=0,0,0&amp;mp=1&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goalkeeper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coordination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（协调）.Soccer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footwork（步法）.Volleyball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coordination.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discipline.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coordination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athlete—flexible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energetic.</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53_1#a8b7f3dff?vja=1&amp;pid=35625e0b2&amp;color=0,0,0&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本文是一篇议论文。文章主要论述了应该让儿童参与多种体育运动，因为这样可以避免单一运动造成的损伤和无趣，帮助孩子培养多种身体能力并助力全面发展，同时引导孩子发现自己真正的兴趣所在。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4_1#0d3aaeaca?vja=1&amp;pid=a8b7f3df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5_1#0d3aaeaca.bracket?vja=1&amp;pid=a8b7f3dff&amp;color=0,0,0&amp;vpa=176&amp;vtp=1"/>
          <p:cNvSpPr/>
          <p:nvPr/>
        </p:nvSpPr>
        <p:spPr>
          <a:xfrm>
            <a:off x="75645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4_2#0d3aaeaca.choices?vja=1&amp;pid=a8b7f3df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endParaRPr lang="en-US" altLang="zh-CN" sz="2000" dirty="0"/>
          </a:p>
        </p:txBody>
      </p:sp>
      <p:sp>
        <p:nvSpPr>
          <p:cNvPr id="5" name="QC_7_AS.356_1#0d3aaeaca?vja=1&amp;pid=a8b7f3dff&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细节理解题。根据第二段中的“Repetitive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injuries.”可知，如果儿童重复进行同样的运动，会导致身体负担过重，后期很可能会受伤。故选D项。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e7a56a436?vja=1&amp;pid=845bf50d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endParaRPr lang="en-US" altLang="zh-CN" sz="2000" dirty="0"/>
          </a:p>
        </p:txBody>
      </p:sp>
      <p:sp>
        <p:nvSpPr>
          <p:cNvPr id="3" name="QB_6_AN.17_1#e7a56a436.blank?vja=1&amp;pid=845bf50dc&amp;color=0,0,0&amp;vpa=6&amp;vtp=1"/>
          <p:cNvSpPr/>
          <p:nvPr/>
        </p:nvSpPr>
        <p:spPr>
          <a:xfrm>
            <a:off x="8575739" y="858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18_1#e7a56a436?vja=1&amp;pid=845bf50dc&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failure指“失败的人或事”时是可数名词。此处泛指“一个失败者”，failure的发音以辅音音素开头，故填a。</a:t>
            </a:r>
            <a:endParaRPr lang="en-US" altLang="zh-CN" sz="2200" dirty="0"/>
          </a:p>
        </p:txBody>
      </p:sp>
      <p:sp>
        <p:nvSpPr>
          <p:cNvPr id="5" name="QB_6_BD.19_1#65d652828?vja=1&amp;pid=845bf50dc&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endParaRPr lang="en-US" altLang="zh-CN" sz="2000" dirty="0"/>
          </a:p>
        </p:txBody>
      </p:sp>
      <p:sp>
        <p:nvSpPr>
          <p:cNvPr id="6" name="QB_6_AN.20_1#65d652828.blank?vja=1&amp;pid=845bf50dc&amp;color=0,0,0&amp;vpa=7&amp;vtp=1"/>
          <p:cNvSpPr/>
          <p:nvPr/>
        </p:nvSpPr>
        <p:spPr>
          <a:xfrm>
            <a:off x="3643376" y="2115887"/>
            <a:ext cx="15906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endParaRPr lang="en-US" altLang="zh-CN" sz="2000" dirty="0"/>
          </a:p>
        </p:txBody>
      </p:sp>
      <p:sp>
        <p:nvSpPr>
          <p:cNvPr id="7" name="QB_6_AS.21_1#65d652828?vja=1&amp;pid=845bf50dc&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句意为：那些有很大决心的人有可能取得伟大的成就。此处为“be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of+抽象名词”结构作表语，表示主语的性质或特征。故填determination。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7_1#362726186?vja=1&amp;pid=a8b7f3df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8_1#362726186.bracket?vja=1&amp;pid=a8b7f3dff&amp;color=0,0,0&amp;vpa=177&amp;vtp=1"/>
          <p:cNvSpPr/>
          <p:nvPr/>
        </p:nvSpPr>
        <p:spPr>
          <a:xfrm>
            <a:off x="6955155"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7_2#362726186.choices?vja=1&amp;pid=a8b7f3dff&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p:txBody>
      </p:sp>
      <p:sp>
        <p:nvSpPr>
          <p:cNvPr id="5" name="QC_7_AS.359_1#362726186?vja=1&amp;pid=a8b7f3dff&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推理判断题。根据第三段中的“Participation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broadens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competitor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athlete—flexible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energetic.”可知，参与多种体育运动可以让儿童培养多种能力，成为一个更好的竞争者和一名有前途的运动员，有助于他们将来的发展。由此推知，参与多种运动有助于儿童的全面发展。故选D项。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0_1#fac6e8886?vja=1&amp;pid=a8b7f3df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1_1#fac6e8886.bracket?vja=1&amp;pid=a8b7f3dff&amp;color=0,0,0&amp;vpa=178&amp;vtp=1"/>
          <p:cNvSpPr/>
          <p:nvPr/>
        </p:nvSpPr>
        <p:spPr>
          <a:xfrm>
            <a:off x="77899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60_2#fac6e8886.choices?vja=1&amp;pid=a8b7f3dff&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professions.</a:t>
            </a:r>
            <a:endParaRPr lang="en-US" altLang="zh-CN" sz="2000" dirty="0"/>
          </a:p>
        </p:txBody>
      </p:sp>
      <p:sp>
        <p:nvSpPr>
          <p:cNvPr id="5" name="QC_7_AS.362_1#fac6e8886?vja=1&amp;pid=a8b7f3dff&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细节理解题。根据最后一段中的“Besides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liking.With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coaches,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interest.”可知，参与多种运动可以激发孩子的兴趣，从而发现自己最喜欢哪一种运动。故选A项。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3_1#b8a07ffb7?vja=1&amp;pid=a8b7f3df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4_1#b8a07ffb7.bracket?vja=1&amp;pid=a8b7f3dff&amp;color=0,0,0&amp;vpa=179&amp;vtp=1"/>
          <p:cNvSpPr/>
          <p:nvPr/>
        </p:nvSpPr>
        <p:spPr>
          <a:xfrm>
            <a:off x="453396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63_2#b8a07ffb7.choices?vja=1&amp;pid=a8b7f3df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D.Why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dirty="0"/>
          </a:p>
        </p:txBody>
      </p:sp>
      <p:sp>
        <p:nvSpPr>
          <p:cNvPr id="5" name="QC_7_AS.365_1#b8a07ffb7?vja=1&amp;pid=a8b7f3dff&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主旨大意题。通读全文并结合第一段最后两句可知，文章讨论了让儿童参与多种体育运动的好处，最后建议家长让孩子尝试不同运动。因此，C项（为什么儿童应尝试多种体育运动）能够概括本文大意。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4deef1281?vja=1&amp;pid=35625e0b2&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4deef1281?vja=1&amp;pid=35625e0b2&amp;color=0,0,0&amp;vtp=1"/>
          <p:cNvSpPr/>
          <p:nvPr/>
        </p:nvSpPr>
        <p:spPr>
          <a:xfrm>
            <a:off x="722376" y="17371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1.acquire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.获得；得到</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2.promising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.有前途的；有希望的</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构词法</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prefix</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太；过于</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overstress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.使过于疲惫</a:t>
            </a:r>
            <a:endParaRPr lang="en-US" altLang="zh-CN" sz="2000" dirty="0"/>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6_1#eaa2314af?vja=1&amp;pid=83a313223&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［全国新课标Ⅰ2023］</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Minnesota.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Melanie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two-thirds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Danielle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Lenoue.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Lenoue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Lenoue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Lenoue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Bailey’s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6_2#eaa2314af?vja=1&amp;pid=83a313223&amp;color=0,0,0&amp;mp=1&amp;vtp=1&amp;bt=1"/>
          <p:cNvSpPr/>
          <p:nvPr/>
        </p:nvSpPr>
        <p:spPr>
          <a:xfrm>
            <a:off x="722376" y="896112"/>
            <a:ext cx="10753344" cy="190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p:txBody>
      </p:sp>
      <p:sp>
        <p:nvSpPr>
          <p:cNvPr id="3" name="QM_6_EX.367_1#eaa2314af?vja=1&amp;pid=83a313223&amp;color=0,0,0&amp;vtp=1"/>
          <p:cNvSpPr/>
          <p:nvPr/>
        </p:nvSpPr>
        <p:spPr>
          <a:xfrm>
            <a:off x="722376" y="2827087"/>
            <a:ext cx="11042650"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本文讲述了越野运动员贝莉在比赛过程中将受伤的运动员勒努背至终点就医的故事。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8_1#89c1663bc.choices?vja=1&amp;pid=eaa2314af&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27755" algn="l"/>
                <a:tab pos="6112510" algn="l"/>
                <a:tab pos="8546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A.designed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B.followed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D.finished</a:t>
            </a:r>
            <a:endParaRPr lang="en-US" altLang="zh-CN" sz="2000" dirty="0"/>
          </a:p>
        </p:txBody>
      </p:sp>
      <p:sp>
        <p:nvSpPr>
          <p:cNvPr id="3" name="QC_7_AN.369_1#89c1663bc.bracket?vja=1&amp;pid=eaa2314af&amp;color=0,0,0&amp;vpa=180&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70_1#89c1663bc?vja=1&amp;pid=eaa2314a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根据第二段描述的比赛经过可知，要不是贝莉背着受伤的运动员到达终点，她本应该会早点完成比赛。</a:t>
            </a:r>
            <a:endParaRPr lang="en-US" altLang="zh-CN" sz="2200" dirty="0"/>
          </a:p>
        </p:txBody>
      </p:sp>
      <p:sp>
        <p:nvSpPr>
          <p:cNvPr id="5" name="QC_7_BD.371_1#29683fd3e.choices?vja=1&amp;pid=eaa2314af&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88055" algn="l"/>
                <a:tab pos="5972810" algn="l"/>
                <a:tab pos="8470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A.delay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C.trouble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D.excuse</a:t>
            </a:r>
            <a:endParaRPr lang="en-US" altLang="zh-CN" sz="2000" dirty="0"/>
          </a:p>
        </p:txBody>
      </p:sp>
      <p:sp>
        <p:nvSpPr>
          <p:cNvPr id="6" name="QC_7_AN.372_1#29683fd3e.bracket?vja=1&amp;pid=eaa2314af&amp;color=0,0,0&amp;vpa=181&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73_1#29683fd3e?vja=1&amp;pid=eaa2314af&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did可知，此处指贝莉延迟到达终点。</a:t>
            </a:r>
            <a:endParaRPr lang="en-US" altLang="zh-CN" sz="2200" dirty="0"/>
          </a:p>
        </p:txBody>
      </p:sp>
      <p:sp>
        <p:nvSpPr>
          <p:cNvPr id="8" name="QC_7_BD.374_1#59c2074df.choices?vja=1&amp;pid=eaa2314af&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265805" algn="l"/>
                <a:tab pos="5769610" algn="l"/>
                <a:tab pos="82988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A.judge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B.volunteer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C.classmate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D.competitor</a:t>
            </a:r>
            <a:endParaRPr lang="en-US" altLang="zh-CN" sz="2000" dirty="0"/>
          </a:p>
        </p:txBody>
      </p:sp>
      <p:sp>
        <p:nvSpPr>
          <p:cNvPr id="9" name="QC_7_AN.375_1#59c2074df.bracket?vja=1&amp;pid=eaa2314af&amp;color=0,0,0&amp;vpa=182&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76_1#59c2074df?vja=1&amp;pid=eaa2314af&amp;color=0,0,0&amp;vtp=1"/>
          <p:cNvSpPr/>
          <p:nvPr/>
        </p:nvSpPr>
        <p:spPr>
          <a:xfrm>
            <a:off x="722376" y="3822700"/>
            <a:ext cx="10928350"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her和help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runner可知,</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她救助的是一位参赛者。</a:t>
            </a:r>
            <a:endParaRPr lang="en-US" altLang="zh-CN" sz="2200" dirty="0"/>
          </a:p>
        </p:txBody>
      </p:sp>
      <p:sp>
        <p:nvSpPr>
          <p:cNvPr id="11" name="QC_7_BD.377_1#e98e7d331.choices?vja=1&amp;pid=eaa2314af&amp;color=0,0,0&amp;vtp=1"/>
          <p:cNvSpPr/>
          <p:nvPr/>
        </p:nvSpPr>
        <p:spPr>
          <a:xfrm>
            <a:off x="722376" y="42418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27730" algn="l"/>
                <a:tab pos="5941060" algn="l"/>
                <a:tab pos="8301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A.race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B.school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D.training</a:t>
            </a:r>
            <a:endParaRPr lang="en-US" altLang="zh-CN" sz="2000" dirty="0"/>
          </a:p>
        </p:txBody>
      </p:sp>
      <p:sp>
        <p:nvSpPr>
          <p:cNvPr id="12" name="QC_7_AN.378_1#e98e7d331.bracket?vja=1&amp;pid=eaa2314af&amp;color=0,0,0&amp;vpa=183&amp;vtp=1"/>
          <p:cNvSpPr/>
          <p:nvPr/>
        </p:nvSpPr>
        <p:spPr>
          <a:xfrm>
            <a:off x="1112901" y="42418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7_AS.379_1#e98e7d331?vja=1&amp;pid=eaa2314af&amp;color=0,0,0&amp;vtp=1"/>
          <p:cNvSpPr/>
          <p:nvPr/>
        </p:nvSpPr>
        <p:spPr>
          <a:xfrm>
            <a:off x="722376" y="46609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根据上文的cross-country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race及Bailey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two-thirds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way可知，此处指她已经完成了超过三分之二的比赛。race意为“比赛”，为原词复现，符合语境。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0_1#c289d6202.choices?vja=1&amp;pid=eaa2314af&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65830" algn="l"/>
                <a:tab pos="5941060" algn="l"/>
                <a:tab pos="8365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A.agreed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B.returned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C.stopped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D.promised</a:t>
            </a:r>
            <a:endParaRPr lang="en-US" altLang="zh-CN" sz="2000" dirty="0"/>
          </a:p>
        </p:txBody>
      </p:sp>
      <p:sp>
        <p:nvSpPr>
          <p:cNvPr id="3" name="QC_7_AN.381_1#c289d6202.bracket?vja=1&amp;pid=eaa2314af&amp;color=0,0,0&amp;mp=1&amp;vpa=184&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82_1#c289d6202?vja=1&amp;pid=eaa2314af&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根据下文“Bailey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”可知，她停下来帮助一同参赛的跑步者。stop意为“停下来；暂停”，符合语境。</a:t>
            </a:r>
            <a:endParaRPr lang="en-US" altLang="zh-CN" sz="2200" dirty="0"/>
          </a:p>
        </p:txBody>
      </p:sp>
      <p:sp>
        <p:nvSpPr>
          <p:cNvPr id="5" name="QC_7_BD.383_1#02c7f847c.choices?vja=1&amp;pid=eaa2314af&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51580" algn="l"/>
                <a:tab pos="5852160" algn="l"/>
                <a:tab pos="8486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A.courage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C.patience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D.advice</a:t>
            </a:r>
            <a:endParaRPr lang="en-US" altLang="zh-CN" sz="2000" dirty="0"/>
          </a:p>
        </p:txBody>
      </p:sp>
      <p:sp>
        <p:nvSpPr>
          <p:cNvPr id="6" name="QC_7_AN.384_1#02c7f847c.bracket?vja=1&amp;pid=eaa2314af&amp;color=0,0,0&amp;vpa=185&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85_1#02c7f847c?vja=1&amp;pid=eaa2314af&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根据上文的Bailey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arm可知，贝莉想看看勒努在帮助下是否可以走路。aid意为“帮助，援助”，符合语境。</a:t>
            </a:r>
            <a:endParaRPr lang="en-US" altLang="zh-CN" sz="2200" dirty="0"/>
          </a:p>
        </p:txBody>
      </p:sp>
      <p:sp>
        <p:nvSpPr>
          <p:cNvPr id="8" name="QC_7_BD.386_1#f25f9fdd8.choices?vja=1&amp;pid=eaa2314af&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9655" algn="l"/>
                <a:tab pos="5807710" algn="l"/>
                <a:tab pos="8521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C.stepped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9" name="QC_7_AN.387_1#f25f9fdd8.bracket?vja=1&amp;pid=eaa2314af&amp;color=0,0,0&amp;vpa=186&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88_1#f25f9fdd8?vja=1&amp;pid=eaa2314af&amp;color=0,0,0&amp;vtp=1"/>
          <p:cNvSpPr/>
          <p:nvPr/>
        </p:nvSpPr>
        <p:spPr>
          <a:xfrm>
            <a:off x="722376" y="3822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Lenoue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back可知，贝莉弯腰想背起勒努。bend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down意为“俯身，弯腰”，符合语境。go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away意为“走开”；stand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up意为“站起来”；step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aside意为“站开；让位”。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9_1#1e00eeabf.choices?vja=1&amp;pid=eaa2314af&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88080" algn="l"/>
                <a:tab pos="6068060" algn="l"/>
                <a:tab pos="86512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A.medical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B.public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C.constant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D.equal</a:t>
            </a:r>
            <a:endParaRPr lang="en-US" altLang="zh-CN" sz="2000" dirty="0"/>
          </a:p>
        </p:txBody>
      </p:sp>
      <p:sp>
        <p:nvSpPr>
          <p:cNvPr id="3" name="QC_7_AN.390_1#1e00eeabf.bracket?vja=1&amp;pid=eaa2314af&amp;color=0,0,0&amp;mp=1&amp;vpa=187&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91_1#1e00eeabf?vja=1&amp;pid=eaa2314a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根据上文可知，勒努受伤了，所以贝莉应是将她背到能够得到治疗的地方。medical意为“医学的，医疗的”，符合语境。public意为“公众的”；constant意为“不断的”;equal意为“相同的”。</a:t>
            </a:r>
            <a:endParaRPr lang="en-US" altLang="zh-CN" sz="2200" dirty="0"/>
          </a:p>
        </p:txBody>
      </p:sp>
      <p:sp>
        <p:nvSpPr>
          <p:cNvPr id="5" name="QC_7_BD.392_1#51f5cf8d2.choices?vja=1&amp;pid=eaa2314af&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81730" algn="l"/>
                <a:tab pos="5966460" algn="l"/>
                <a:tab pos="8352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A.interrupted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B.assessed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C.identified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D.appreciated</a:t>
            </a:r>
            <a:endParaRPr lang="en-US" altLang="zh-CN" sz="2000" dirty="0"/>
          </a:p>
        </p:txBody>
      </p:sp>
      <p:sp>
        <p:nvSpPr>
          <p:cNvPr id="6" name="QC_7_AN.393_1#51f5cf8d2.bracket?vja=1&amp;pid=eaa2314af&amp;color=0,0,0&amp;vpa=188&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94_1#51f5cf8d2?vja=1&amp;pid=eaa2314af&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根据语境可知，勒努应是接受伤势评估之后，被送往医院。assess意为“评估，评定”，符合语境。interrupt意为“打断”；identify意为“识别”;appreciate意为“感激”。</a:t>
            </a:r>
            <a:endParaRPr lang="en-US" altLang="zh-CN" sz="2200" dirty="0"/>
          </a:p>
        </p:txBody>
      </p:sp>
      <p:sp>
        <p:nvSpPr>
          <p:cNvPr id="8" name="QC_7_BD.395_1#312118647.choices?vja=1&amp;pid=eaa2314af&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80155" algn="l"/>
                <a:tab pos="6010910" algn="l"/>
                <a:tab pos="8241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A.hunger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D.tiredness</a:t>
            </a:r>
            <a:endParaRPr lang="en-US" altLang="zh-CN" sz="2000" dirty="0"/>
          </a:p>
        </p:txBody>
      </p:sp>
      <p:sp>
        <p:nvSpPr>
          <p:cNvPr id="9" name="QC_7_AN.396_1#312118647.bracket?vja=1&amp;pid=eaa2314af&amp;color=0,0,0&amp;vpa=189&amp;vtp=1"/>
          <p:cNvSpPr/>
          <p:nvPr/>
        </p:nvSpPr>
        <p:spPr>
          <a:xfrm>
            <a:off x="1239901" y="3398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97_1#312118647?vja=1&amp;pid=eaa2314af&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根据上文crying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pain和serious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injuries可知，如果没有贝莉的帮助，勒努会在极度痛苦中挣扎着到达援助检查站。pain意为“疼痛”，符合语境。</a:t>
            </a:r>
            <a:endParaRPr lang="en-US" altLang="zh-CN" sz="2200" dirty="0"/>
          </a:p>
        </p:txBody>
      </p:sp>
      <p:sp>
        <p:nvSpPr>
          <p:cNvPr id="11" name="QC_7_BD.398_1#b6f33d781.choices?vja=1&amp;pid=eaa2314af&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19805" algn="l"/>
                <a:tab pos="5871210" algn="l"/>
                <a:tab pos="82480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A.worried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B.ashamed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D.discouraged</a:t>
            </a:r>
            <a:endParaRPr lang="en-US" altLang="zh-CN" sz="2000" dirty="0"/>
          </a:p>
        </p:txBody>
      </p:sp>
      <p:sp>
        <p:nvSpPr>
          <p:cNvPr id="12" name="QC_7_AN.399_1#b6f33d781.bracket?vja=1&amp;pid=eaa2314af&amp;color=0,0,0&amp;vpa=190&amp;vtp=1"/>
          <p:cNvSpPr/>
          <p:nvPr/>
        </p:nvSpPr>
        <p:spPr>
          <a:xfrm>
            <a:off x="1230503" y="4643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7_AS.400_1#b6f33d781?vja=1&amp;pid=eaa2314af&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根据下文why和“I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thing.”可知，贝莉认为自己只是做了一件正确的事情罢了，所以对于助人这件事成为一件“重大的事情”感到困惑。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1_1#4e2c9e13b.choices?vja=1&amp;pid=eaa2314af&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34105" algn="l"/>
                <a:tab pos="6277610" algn="l"/>
                <a:tab pos="8717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B.problem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C.lesson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D.deal</a:t>
            </a:r>
            <a:endParaRPr lang="en-US" altLang="zh-CN" sz="2000" dirty="0"/>
          </a:p>
        </p:txBody>
      </p:sp>
      <p:sp>
        <p:nvSpPr>
          <p:cNvPr id="3" name="QC_7_AN.402_1#4e2c9e13b.bracket?vja=1&amp;pid=eaa2314af&amp;color=0,0,0&amp;mp=1&amp;vpa=191&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403_1#4e2c9e13b?vja=1&amp;pid=eaa2314a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根据上文语境及下文提到贝莉认为自己只是做了一件正确的事情而已可知，此处表达人们认为贝莉的行为是“大事件”。a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deal意为“重大事情”，符合语境。</a:t>
            </a:r>
            <a:endParaRPr lang="en-US" altLang="zh-CN" sz="2200" dirty="0"/>
          </a:p>
        </p:txBody>
      </p:sp>
      <p:sp>
        <p:nvSpPr>
          <p:cNvPr id="5" name="QC_7_BD.404_1#fdd1b5baa.choices?vja=1&amp;pid=eaa2314af&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8855" algn="l"/>
                <a:tab pos="5706110" algn="l"/>
                <a:tab pos="8089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A.leave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C.bother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D.understand</a:t>
            </a:r>
            <a:endParaRPr lang="en-US" altLang="zh-CN" sz="2000" dirty="0"/>
          </a:p>
        </p:txBody>
      </p:sp>
      <p:sp>
        <p:nvSpPr>
          <p:cNvPr id="6" name="QC_7_AN.405_1#fdd1b5baa.bracket?vja=1&amp;pid=eaa2314af&amp;color=0,0,0&amp;vpa=192&amp;vtp=1"/>
          <p:cNvSpPr/>
          <p:nvPr/>
        </p:nvSpPr>
        <p:spPr>
          <a:xfrm>
            <a:off x="1239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406_1#fdd1b5baa?vja=1&amp;pid=eaa2314af&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根据上文内容可知，贝莉觉得不能丢下勒努。leave意为“把（某人或某物）留在某处，遗弃，丢弃”，符合语境。cure意为“治愈”；bother意为“打扰”;understand意为“理解”。</a:t>
            </a:r>
            <a:endParaRPr lang="en-US" altLang="zh-CN" sz="2200" dirty="0"/>
          </a:p>
        </p:txBody>
      </p:sp>
      <p:sp>
        <p:nvSpPr>
          <p:cNvPr id="8" name="QC_7_BD.407_1#68e5dd932.choices?vja=1&amp;pid=eaa2314af&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37280" algn="l"/>
                <a:tab pos="5966460" algn="l"/>
                <a:tab pos="8435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D.show</a:t>
            </a:r>
            <a:endParaRPr lang="en-US" altLang="zh-CN" sz="2000" dirty="0"/>
          </a:p>
        </p:txBody>
      </p:sp>
      <p:sp>
        <p:nvSpPr>
          <p:cNvPr id="9" name="QC_7_AN.408_1#68e5dd932.bracket?vja=1&amp;pid=eaa2314af&amp;color=0,0,0&amp;vpa=193&amp;vtp=1"/>
          <p:cNvSpPr/>
          <p:nvPr/>
        </p:nvSpPr>
        <p:spPr>
          <a:xfrm>
            <a:off x="1239901" y="3398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409_1#68e5dd932?vja=1&amp;pid=eaa2314af&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before并结合选项可知，二人在此次比赛前并不认识。meet意为“体育比赛；运动会”，符合语境。</a:t>
            </a:r>
            <a:endParaRPr lang="en-US" altLang="zh-CN" sz="2200" dirty="0"/>
          </a:p>
        </p:txBody>
      </p:sp>
      <p:sp>
        <p:nvSpPr>
          <p:cNvPr id="11" name="QC_7_BD.410_1#ca5a21d0a.choices?vja=1&amp;pid=eaa2314af&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5680" algn="l"/>
                <a:tab pos="5941060" algn="l"/>
                <a:tab pos="8308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A.secret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B.display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C.benefit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D.exchange</a:t>
            </a:r>
            <a:endParaRPr lang="en-US" altLang="zh-CN" sz="2000" dirty="0"/>
          </a:p>
        </p:txBody>
      </p:sp>
      <p:sp>
        <p:nvSpPr>
          <p:cNvPr id="12" name="QC_7_AN.411_1#ca5a21d0a.bracket?vja=1&amp;pid=eaa2314af&amp;color=0,0,0&amp;vpa=194&amp;vtp=1"/>
          <p:cNvSpPr/>
          <p:nvPr/>
        </p:nvSpPr>
        <p:spPr>
          <a:xfrm>
            <a:off x="1239901" y="4643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7_AS.412_1#ca5a21d0a?vja=1&amp;pid=eaa2314af&amp;color=0,0,0&amp;vtp=1"/>
          <p:cNvSpPr/>
          <p:nvPr/>
        </p:nvSpPr>
        <p:spPr>
          <a:xfrm>
            <a:off x="722376" y="5067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根据文章内容并结合选项可知，虽然二人都没有赢得比赛，但是那天展现出的人性之善赢得了胜利。display意为“展示，显露”，符合语境。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1_2#65d652828?vja=1&amp;pid=845bf50dc&amp;color=0,0,0&amp;mp=1&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of+抽象名词”结构的用法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抽象名词”结构可转化为与该抽象名词相对应的形容词，用于说明或描述主语具有某种特征或属性，常用于此结构的名词有：use、importance、significance、help、value、benefit等。名词前还可以用一些词修饰，如：great、little、some、any、much、vital、chief等。如：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important.这个会议很重要。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f78379af.fixed?vja=1&amp;pid=a40064873&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ff78379af.fixed?vja=1&amp;pid=a40064873&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ff78379af.fixed?vja=1&amp;pid=a40064873&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建议用时：43分钟</a:t>
            </a:r>
            <a:endParaRPr lang="en-US" altLang="zh-CN" sz="20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3_1#54e7df404?vja=1&amp;pid=0b753268c&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［江苏苏州2024高一期中调研］</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queuing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Henan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12,800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Xinhua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endParaRPr lang="en-US" altLang="zh-CN" sz="2000" dirty="0"/>
          </a:p>
        </p:txBody>
      </p:sp>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3_2#54e7df404?vja=1&amp;pid=0b753268c&amp;color=0,0,0&amp;mp=1&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Liugen,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Zhejiang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vividly.</a:t>
            </a:r>
            <a:endParaRPr lang="en-US" altLang="zh-CN" sz="20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3_3#54e7df404?vja=1&amp;pid=0b753268c&amp;color=0,0,0&amp;mp=1&amp;vtp=1&amp;bt=1"/>
          <p:cNvSpPr/>
          <p:nvPr/>
        </p:nvSpPr>
        <p:spPr>
          <a:xfrm>
            <a:off x="722376" y="896112"/>
            <a:ext cx="10753344" cy="190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Yanchang,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（馆长）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Shandong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museumgoers’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p:txBody>
      </p:sp>
      <p:sp>
        <p:nvSpPr>
          <p:cNvPr id="3" name="QM_5_EX.414_1#54e7df404?vja=1&amp;pid=0b753268c&amp;color=0,0,0&amp;vtp=1"/>
          <p:cNvSpPr/>
          <p:nvPr/>
        </p:nvSpPr>
        <p:spPr>
          <a:xfrm>
            <a:off x="722376" y="2827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本文是一篇新闻报道。文章介绍了2023年暑假期间，参观博物馆已成为一种新时尚，掀起了“博物馆热”。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5_1#989b9c6c3?vja=1&amp;pid=54e7df40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6_1#989b9c6c3.bracket?vja=1&amp;pid=54e7df404&amp;color=0,0,0&amp;vpa=195&amp;vtp=1"/>
          <p:cNvSpPr/>
          <p:nvPr/>
        </p:nvSpPr>
        <p:spPr>
          <a:xfrm>
            <a:off x="104997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15_2#989b9c6c3.choices?vja=1&amp;pid=54e7df404&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p:txBody>
      </p:sp>
      <p:sp>
        <p:nvSpPr>
          <p:cNvPr id="5" name="QC_6_AS.417_1#989b9c6c3?vja=1&amp;pid=54e7df404&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tours”可知，“博物馆热”的原因之一是青少年教育旅游的市场不断扩大，即公众认为参观博物馆是教育青少年的好方法，故选B项。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8_1#b42c8bba1?vja=1&amp;pid=54e7df40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9_1#b42c8bba1.bracket?vja=1&amp;pid=54e7df404&amp;color=0,0,0&amp;vpa=196&amp;vtp=1"/>
          <p:cNvSpPr/>
          <p:nvPr/>
        </p:nvSpPr>
        <p:spPr>
          <a:xfrm>
            <a:off x="69612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18_2#b42c8bba1.choices?vja=1&amp;pid=54e7df404&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2000" dirty="0"/>
          </a:p>
        </p:txBody>
      </p:sp>
      <p:sp>
        <p:nvSpPr>
          <p:cNvPr id="5" name="QC_6_AS.420_1#b42c8bba1?vja=1&amp;pid=54e7df404&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推理判断题。根据倒数第二段中的“For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breathes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vividly.”可知，博物馆使用新技术的目的是使文物更好地被欣赏，从而提供更真实的游客体验，故选C项。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1_1#e4f19509b?vja=1&amp;pid=54e7df40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2_1#e4f19509b.bracket?vja=1&amp;pid=54e7df404&amp;color=0,0,0&amp;vpa=197&amp;vtp=1"/>
          <p:cNvSpPr/>
          <p:nvPr/>
        </p:nvSpPr>
        <p:spPr>
          <a:xfrm>
            <a:off x="93615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21_2#e4f19509b.choices?vja=1&amp;pid=54e7df404&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museumgoers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bookings.</a:t>
            </a:r>
            <a:endParaRPr lang="en-US" altLang="zh-CN" sz="2000" dirty="0"/>
          </a:p>
        </p:txBody>
      </p:sp>
      <p:sp>
        <p:nvSpPr>
          <p:cNvPr id="5" name="QC_6_AS.423_1#e4f19509b?vja=1&amp;pid=54e7df404&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细节理解题。根据最后一段中的“Sun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Mingli,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deputy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Suzhou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‘cloud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exhibitions’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experience”可知，苏州博物馆副馆长孙明利认为博物馆可以通过改进预约系统或举办“云展览”来提供更好的服务，故选A项。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4_1#4f433cb08?vja=1&amp;pid=54e7df40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5_1#4f433cb08.bracket?vja=1&amp;pid=54e7df404&amp;color=0,0,0&amp;vpa=198&amp;vtp=1"/>
          <p:cNvSpPr/>
          <p:nvPr/>
        </p:nvSpPr>
        <p:spPr>
          <a:xfrm>
            <a:off x="74914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24_2#4f433cb08.choices?vja=1&amp;pid=54e7df404&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endParaRPr lang="en-US" altLang="zh-CN" sz="2000" dirty="0"/>
          </a:p>
        </p:txBody>
      </p:sp>
      <p:sp>
        <p:nvSpPr>
          <p:cNvPr id="5" name="QC_6_AS.426_1#4f433cb08?vja=1&amp;pid=54e7df404&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主旨大意题。根据第一段中的“During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fashion”、第三段中的“the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factors”以及第五段中的with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travellers可知，本文主要讲的是在暑假，中国出现了“博物馆热”，故选B项。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6_2#4f433cb08?vja=1&amp;pid=54e7df404&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426_3#4f433cb08?vja=1&amp;pid=54e7df40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5760720" cy="32918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S.426_4#4f433cb08?vja=1&amp;pid=54e7df404&amp;color=0,0,0&amp;vtp=1"/>
          <p:cNvSpPr/>
          <p:nvPr/>
        </p:nvSpPr>
        <p:spPr>
          <a:xfrm>
            <a:off x="722376" y="48385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据新华社报道，“博物馆热”可能是由各种各样的因素引起的，包括公众对中国传统文化的热情日益高涨，青少年教育旅游和夏令营市场的不断扩大，以及博物馆的不断发展。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7_1#2a9060824?vja=1&amp;pid=8b21d25c7&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graduation?</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5_AN.428_1#2a9060824.blank?vja=1&amp;pid=8b21d25c7&amp;color=0,0,0&amp;vpa=199&amp;vtp=1"/>
          <p:cNvSpPr/>
          <p:nvPr/>
        </p:nvSpPr>
        <p:spPr>
          <a:xfrm>
            <a:off x="7516432" y="1623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M_5_AN.429_1#2a9060824.blank?vja=1&amp;pid=8b21d25c7&amp;color=0,0,0&amp;vpa=200&amp;vtp=1"/>
          <p:cNvSpPr/>
          <p:nvPr/>
        </p:nvSpPr>
        <p:spPr>
          <a:xfrm>
            <a:off x="1405001" y="2385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5" name="QM_5_AN.430_1#2a9060824.blank?vja=1&amp;pid=8b21d25c7&amp;color=0,0,0&amp;vpa=201&amp;vtp=1"/>
          <p:cNvSpPr/>
          <p:nvPr/>
        </p:nvSpPr>
        <p:spPr>
          <a:xfrm>
            <a:off x="8297926" y="3528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6" name="QM_5_AN.431_1#2a9060824.blank?vja=1&amp;pid=8b21d25c7&amp;color=0,0,0&amp;vpa=202&amp;vtp=1"/>
          <p:cNvSpPr/>
          <p:nvPr/>
        </p:nvSpPr>
        <p:spPr>
          <a:xfrm>
            <a:off x="7447217" y="5052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19ede78d2?vja=1&amp;pid=845bf50dc&amp;color=0,0,0&amp;mp=1&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3" name="QB_6_AN.23_1#19ede78d2.blank?vja=1&amp;pid=845bf50dc&amp;color=0,0,0&amp;mp=1&amp;vpa=8&amp;vtp=1"/>
          <p:cNvSpPr/>
          <p:nvPr/>
        </p:nvSpPr>
        <p:spPr>
          <a:xfrm>
            <a:off x="5718239" y="858012"/>
            <a:ext cx="1112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4" name="QB_6_AS.24_1#19ede78d2?vja=1&amp;pid=845bf50dc&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句意为：在过去的两年里那个社区建立了一个新的回收中心，以鼓励居民更多地回收利用。设空处作句子谓语，根据时间状语In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years可知，此处应用现在完成时，主语the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community是单数，助动词应用has。故填has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200" dirty="0"/>
          </a:p>
        </p:txBody>
      </p:sp>
      <p:sp>
        <p:nvSpPr>
          <p:cNvPr id="5" name="QB_6_BD.25_1#1cdada9da?vja=1&amp;pid=845bf50dc&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marathon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ankle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endParaRPr lang="en-US" altLang="zh-CN" sz="2000" dirty="0"/>
          </a:p>
        </p:txBody>
      </p:sp>
      <p:sp>
        <p:nvSpPr>
          <p:cNvPr id="6" name="QB_6_AN.26_1#1cdada9da.blank?vja=1&amp;pid=845bf50dc&amp;color=0,0,0&amp;vpa=9&amp;vtp=1"/>
          <p:cNvSpPr/>
          <p:nvPr/>
        </p:nvSpPr>
        <p:spPr>
          <a:xfrm>
            <a:off x="6436678" y="2877887"/>
            <a:ext cx="1395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injured</a:t>
            </a:r>
            <a:endParaRPr lang="en-US" altLang="zh-CN" sz="2000" dirty="0"/>
          </a:p>
        </p:txBody>
      </p:sp>
      <p:sp>
        <p:nvSpPr>
          <p:cNvPr id="7" name="QB_6_AS.27_1#1cdada9da?vja=1&amp;pid=845bf50dc&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句意为：尽管赛前脚踝受了伤，他还是设法跑完了马拉松。设空处作从句谓语，根据句意以及managed和before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race可知，“脚踝受伤”发生在“设法跑完马拉松”之前，表示“过去的过去”，应用过去完成时。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2_1#2a9060824?vja=1&amp;pid=8b21d25c7&amp;color=0,0,0&amp;mp=1&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loneliness.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D.Loneliness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endParaRPr lang="en-US" altLang="zh-CN" sz="2000" dirty="0"/>
          </a:p>
        </p:txBody>
      </p:sp>
      <p:sp>
        <p:nvSpPr>
          <p:cNvPr id="3" name="QM_5_AN.433_1#2a9060824.blank?vja=1&amp;pid=8b21d25c7&amp;color=0,0,0&amp;mp=1&amp;vpa=203&amp;vtp=1"/>
          <p:cNvSpPr/>
          <p:nvPr/>
        </p:nvSpPr>
        <p:spPr>
          <a:xfrm>
            <a:off x="7870571" y="1623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5_EX.434_1#2a9060824?vja=1&amp;pid=8b21d25c7&amp;color=0,0,0&amp;vtp=1"/>
          <p:cNvSpPr/>
          <p:nvPr/>
        </p:nvSpPr>
        <p:spPr>
          <a:xfrm>
            <a:off x="722376" y="5112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本文是一篇说明文。文章主要介绍了人们在毕业后常常会感到孤独的原因，并给出了应对建议。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5_1#68604a291?vja=1&amp;pid=2a906082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6_1#68604a291.blank?vja=1&amp;pid=2a9060824&amp;color=0,0,0&amp;vpa=204&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437_1#68604a291?vja=1&amp;pid=2a9060824&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很多人错误地认为多交朋友或结识新朋友可以消除孤独感，E项（事实上，一个有相当多朋友的人仍然会感到孤独）与上文在语义上构成转折关系，指出即使有很多朋友，人们仍然可能感到孤独，从而引出下文对孤独原因和应对方法的探讨。故选E项。</a:t>
            </a:r>
            <a:endParaRPr lang="en-US" altLang="zh-CN" sz="2200" dirty="0"/>
          </a:p>
        </p:txBody>
      </p:sp>
      <p:sp>
        <p:nvSpPr>
          <p:cNvPr id="5" name="QB_6_BD.438_1#a26c66f6d?vja=1&amp;pid=2a9060824&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39_1#a26c66f6d.blank?vja=1&amp;pid=2a9060824&amp;color=0,0,0&amp;vpa=205&amp;vtp=1"/>
          <p:cNvSpPr/>
          <p:nvPr/>
        </p:nvSpPr>
        <p:spPr>
          <a:xfrm>
            <a:off x="897001" y="2496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6_AS.440_1#a26c66f6d?vja=1&amp;pid=2a9060824&amp;color=0,0,0&amp;vtp=1"/>
          <p:cNvSpPr/>
          <p:nvPr/>
        </p:nvSpPr>
        <p:spPr>
          <a:xfrm>
            <a:off x="722376" y="29591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本段的段首，应起到统领本段内容的作用。结合下文内容可知，下文阐述了亲密关系的特点，包括共同的兴趣、共同的生活挑战等，并且解释了在高中或大学时期多数人不会感到孤独的原因。D项（当你没有亲密的人际关系时，就会感到孤独）引出下文，总结概括了本段内容，且回答了第一段结尾的问题“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loneliness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graduation?”,符合语境。故选D项。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1_1#5d82bee48?vja=1&amp;pid=2a906082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42_1#5d82bee48.blank?vja=1&amp;pid=2a9060824&amp;color=0,0,0&amp;vpa=206&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6_AS.443_1#5d82bee48?vja=1&amp;pid=2a9060824&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描述了在校期间人们因为面临着共同问题而紧密相连并共渡难关的情况，设空处位于段尾，应对上文中的情况进行总结，B项（在这样的环境中孤独感可能不会出现）承接上文，符合语境，同时引出下文对毕业后孤独感增加的原因的介绍。故选B项。</a:t>
            </a:r>
            <a:endParaRPr lang="en-US" altLang="zh-CN" sz="2200" dirty="0"/>
          </a:p>
        </p:txBody>
      </p:sp>
      <p:sp>
        <p:nvSpPr>
          <p:cNvPr id="5" name="QB_6_BD.444_1#98070e9b8?vja=1&amp;pid=2a9060824&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5_1#98070e9b8.blank?vja=1&amp;pid=2a9060824&amp;color=0,0,0&amp;vpa=207&amp;vtp=1"/>
          <p:cNvSpPr/>
          <p:nvPr/>
        </p:nvSpPr>
        <p:spPr>
          <a:xfrm>
            <a:off x="909701" y="2496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446_1#98070e9b8?vja=1&amp;pid=2a9060824&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上文指出毕业后各自不同的生活使得朋友之间联系减少的现象，C项（这逐渐减少了亲密感并引起了孤独感）进一步解释这一现象导致的后果，且C项中的This指代上文中的become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other这一情况。故选C项。</a:t>
            </a:r>
            <a:endParaRPr lang="en-US" altLang="zh-CN" sz="2200" dirty="0"/>
          </a:p>
        </p:txBody>
      </p:sp>
      <p:sp>
        <p:nvSpPr>
          <p:cNvPr id="8" name="QB_6_BD.447_1#9a7111ead?vja=1&amp;pid=2a9060824&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448_1#9a7111ead.blank?vja=1&amp;pid=2a9060824&amp;color=0,0,0&amp;vpa=208&amp;vtp=1"/>
          <p:cNvSpPr/>
          <p:nvPr/>
        </p:nvSpPr>
        <p:spPr>
          <a:xfrm>
            <a:off x="922401" y="41224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10" name="QB_6_AS.449_1#9a7111ead?vja=1&amp;pid=2a9060824&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出了两种应对孤独的方法，即与老朋友重新建立联系或结交新朋友，F项（关键是要找到和你打着同一场“仗”的人）承接上文，指出无论是与老朋友还是新朋友分享，关键在于找到有共同经历或面临共同挑战的人。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0_1#8acf1f9c2?vja=1&amp;pid=ae273ade8&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splendid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75.Though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endParaRPr lang="en-US" altLang="zh-CN" sz="2000" dirty="0"/>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0_2#8acf1f9c2?vja=1&amp;pid=ae273ade8&amp;color=0,0,0&amp;mp=1&amp;vtp=1&amp;bt=1"/>
          <p:cNvSpPr/>
          <p:nvPr/>
        </p:nvSpPr>
        <p:spPr>
          <a:xfrm>
            <a:off x="722376" y="896112"/>
            <a:ext cx="10753344" cy="2286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p:txBody>
      </p:sp>
      <p:sp>
        <p:nvSpPr>
          <p:cNvPr id="3" name="QM_5_EX.451_1#8acf1f9c2?vja=1&amp;pid=ae273ade8&amp;color=0,0,0&amp;vtp=1"/>
          <p:cNvSpPr/>
          <p:nvPr/>
        </p:nvSpPr>
        <p:spPr>
          <a:xfrm>
            <a:off x="722376" y="3208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本文是一篇记叙文。文章主要讲述了作者的骑行经历以及这些经历给作者带来的人生感悟：成功或失败不是取决于运气或条件，而是取决于自己。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2_1#11ac2f1e3.choices?vja=1&amp;pid=8acf1f9c2&amp;color=0,0,0&amp;vtp=1&amp;bt=1"/>
          <p:cNvSpPr/>
          <p:nvPr/>
        </p:nvSpPr>
        <p:spPr>
          <a:xfrm>
            <a:off x="722376" y="896111"/>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57930" algn="l"/>
                <a:tab pos="6283960" algn="l"/>
                <a:tab pos="8441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A.exchanged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C.mixed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D.contacted</a:t>
            </a:r>
            <a:endParaRPr lang="en-US" altLang="zh-CN" sz="2000" dirty="0"/>
          </a:p>
        </p:txBody>
      </p:sp>
      <p:sp>
        <p:nvSpPr>
          <p:cNvPr id="3" name="QC_6_AN.453_1#11ac2f1e3.bracket?vja=1&amp;pid=8acf1f9c2&amp;color=0,0,0&amp;vpa=209&amp;vtp=1"/>
          <p:cNvSpPr/>
          <p:nvPr/>
        </p:nvSpPr>
        <p:spPr>
          <a:xfrm>
            <a:off x="1112901" y="896111"/>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54_1#11ac2f1e3?vja=1&amp;pid=8acf1f9c2&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nothing以及下文的the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climbing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splendid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sights可知，此处是将骑行带来的疲惫感与攀登高山或看到绝妙风景的快乐相比较。故选B项。</a:t>
            </a:r>
            <a:endParaRPr lang="en-US" altLang="zh-CN" sz="2200" dirty="0"/>
          </a:p>
        </p:txBody>
      </p:sp>
      <p:sp>
        <p:nvSpPr>
          <p:cNvPr id="5" name="QC_6_BD.455_1#10412de59.choices?vja=1&amp;pid=8acf1f9c2&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6005" algn="l"/>
                <a:tab pos="6036310" algn="l"/>
                <a:tab pos="8324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B.happy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D.creative</a:t>
            </a:r>
            <a:endParaRPr lang="en-US" altLang="zh-CN" sz="2000" dirty="0"/>
          </a:p>
        </p:txBody>
      </p:sp>
      <p:sp>
        <p:nvSpPr>
          <p:cNvPr id="6" name="QC_6_AN.456_1#10412de59.bracket?vja=1&amp;pid=8acf1f9c2&amp;color=0,0,0&amp;vpa=210&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57_1#10412de59?vja=1&amp;pid=8acf1f9c2&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75.”可知，作者现在年纪大了，没有足够的体力去承受漫长的日子和艰难的攀登。故选A项。</a:t>
            </a:r>
            <a:endParaRPr lang="en-US" altLang="zh-CN" sz="2200" dirty="0"/>
          </a:p>
        </p:txBody>
      </p:sp>
      <p:sp>
        <p:nvSpPr>
          <p:cNvPr id="8" name="QC_6_BD.458_1#8beea24a0.choices?vja=1&amp;pid=8acf1f9c2&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15055" algn="l"/>
                <a:tab pos="6087110" algn="l"/>
                <a:tab pos="8648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A.solutions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B.strengths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C.memories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D.dreams</a:t>
            </a:r>
            <a:endParaRPr lang="en-US" altLang="zh-CN" sz="2000" dirty="0"/>
          </a:p>
        </p:txBody>
      </p:sp>
      <p:sp>
        <p:nvSpPr>
          <p:cNvPr id="9" name="QC_6_AN.459_1#8beea24a0.bracket?vja=1&amp;pid=8acf1f9c2&amp;color=0,0,0&amp;vpa=211&amp;vtp=1"/>
          <p:cNvSpPr/>
          <p:nvPr/>
        </p:nvSpPr>
        <p:spPr>
          <a:xfrm>
            <a:off x="1112901" y="3398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60_1#8beea24a0?vja=1&amp;pid=8acf1f9c2&amp;color=0,0,0&amp;vtp=1"/>
          <p:cNvSpPr/>
          <p:nvPr/>
        </p:nvSpPr>
        <p:spPr>
          <a:xfrm>
            <a:off x="722376" y="3822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trips及Happy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trip可知，作者在骑行中遇到不同的人，这些都给作者留下了美好的回忆。故选C项。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1_1#1977c649e.choices?vja=1&amp;pid=8acf1f9c2&amp;color=0,0,0&amp;vtp=1"/>
          <p:cNvSpPr/>
          <p:nvPr/>
        </p:nvSpPr>
        <p:spPr>
          <a:xfrm>
            <a:off x="722376" y="9000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95980" algn="l"/>
                <a:tab pos="5699760" algn="l"/>
                <a:tab pos="8206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A.power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B.energy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C.kindness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D.confidence</a:t>
            </a:r>
            <a:endParaRPr lang="en-US" altLang="zh-CN" sz="2000" dirty="0"/>
          </a:p>
        </p:txBody>
      </p:sp>
      <p:sp>
        <p:nvSpPr>
          <p:cNvPr id="3" name="QC_6_AS.463_1#1977c649e?vja=1&amp;pid=8acf1f9c2&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2007,</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stranger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alongside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couple____me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night.”及The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gave可知，这些都是作者在骑行途中遇到的善良的人，他们给了作者支持与安慰。故选C项。</a:t>
            </a:r>
            <a:endParaRPr lang="en-US" altLang="zh-CN" sz="2200" dirty="0"/>
          </a:p>
        </p:txBody>
      </p:sp>
      <p:sp>
        <p:nvSpPr>
          <p:cNvPr id="4" name="QC_6_AN.462_1#1977c649e.bracket?vja=1&amp;pid=8acf1f9c2&amp;color=0,0,0&amp;vpa=212&amp;vtp=1"/>
          <p:cNvSpPr/>
          <p:nvPr/>
        </p:nvSpPr>
        <p:spPr>
          <a:xfrm>
            <a:off x="1112901" y="9000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C_6_BD.464_1#678806001.choices?vja=1&amp;pid=8acf1f9c2&amp;color=0,0,0&amp;vtp=1&amp;bt=1"/>
          <p:cNvSpPr/>
          <p:nvPr/>
        </p:nvSpPr>
        <p:spPr>
          <a:xfrm>
            <a:off x="722376" y="2924289"/>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332480" algn="l"/>
                <a:tab pos="5661660" algn="l"/>
                <a:tab pos="8206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B.admire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C.welcome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D.experience</a:t>
            </a:r>
            <a:endParaRPr lang="en-US" altLang="zh-CN" sz="2000" dirty="0"/>
          </a:p>
        </p:txBody>
      </p:sp>
      <p:sp>
        <p:nvSpPr>
          <p:cNvPr id="6" name="QC_6_AN.465_1#678806001.bracket?vja=1&amp;pid=8acf1f9c2&amp;color=0,0,0&amp;vpa=213&amp;vtp=1"/>
          <p:cNvSpPr/>
          <p:nvPr/>
        </p:nvSpPr>
        <p:spPr>
          <a:xfrm>
            <a:off x="1112901" y="2924289"/>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66_1#678806001?vja=1&amp;pid=8acf1f9c2&amp;color=0,0,0&amp;vtp=1"/>
          <p:cNvSpPr/>
          <p:nvPr/>
        </p:nvSpPr>
        <p:spPr>
          <a:xfrm>
            <a:off x="722376" y="3348343"/>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根据下文叙述可知，作者在骑行途中体验到了人性最好的一面。experience意为“体验；经历”，符合语境。故选D项。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C_6_BD.467_1#5284bda61.choices?vja=1&amp;pid=8acf1f9c2&amp;color=0,0,0&amp;vtp=1"/>
          <p:cNvSpPr/>
          <p:nvPr/>
        </p:nvSpPr>
        <p:spPr>
          <a:xfrm>
            <a:off x="722376" y="1124733"/>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862705" algn="l"/>
                <a:tab pos="6010910" algn="l"/>
                <a:tab pos="8451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A.supported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B.paid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D.showed</a:t>
            </a:r>
            <a:endParaRPr lang="en-US" altLang="zh-CN" sz="2000" dirty="0"/>
          </a:p>
        </p:txBody>
      </p:sp>
      <p:sp>
        <p:nvSpPr>
          <p:cNvPr id="6" name="QC_6_AN.468_1#5284bda61.bracket?vja=1&amp;pid=8acf1f9c2&amp;color=0,0,0&amp;vpa=214&amp;vtp=1"/>
          <p:cNvSpPr/>
          <p:nvPr/>
        </p:nvSpPr>
        <p:spPr>
          <a:xfrm>
            <a:off x="1112901" y="1124733"/>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69_1#5284bda61?vja=1&amp;pid=8acf1f9c2&amp;color=0,0,0&amp;vtp=1"/>
          <p:cNvSpPr/>
          <p:nvPr/>
        </p:nvSpPr>
        <p:spPr>
          <a:xfrm>
            <a:off x="722376" y="1548212"/>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night并结合上文语境可知，一对夫妇给作者提供了住宿的地方。offer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sth意为“给某人主动提供某物”。故选C项。</a:t>
            </a:r>
            <a:endParaRPr lang="en-US" altLang="zh-CN" sz="2200" dirty="0"/>
          </a:p>
        </p:txBody>
      </p:sp>
      <p:sp>
        <p:nvSpPr>
          <p:cNvPr id="8" name="QC_6_BD.470_1#d9f0530d6.choices?vja=1&amp;pid=8acf1f9c2&amp;color=0,0,0&amp;vtp=1"/>
          <p:cNvSpPr/>
          <p:nvPr/>
        </p:nvSpPr>
        <p:spPr>
          <a:xfrm>
            <a:off x="722376" y="2356633"/>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729355" algn="l"/>
                <a:tab pos="5960110" algn="l"/>
                <a:tab pos="8394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A.pleasant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B.slow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C.unique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D.obvious</a:t>
            </a:r>
            <a:endParaRPr lang="en-US" altLang="zh-CN" sz="2000" dirty="0"/>
          </a:p>
        </p:txBody>
      </p:sp>
      <p:sp>
        <p:nvSpPr>
          <p:cNvPr id="9" name="QC_6_AN.471_1#d9f0530d6.bracket?vja=1&amp;pid=8acf1f9c2&amp;color=0,0,0&amp;vpa=215&amp;vtp=1"/>
          <p:cNvSpPr/>
          <p:nvPr/>
        </p:nvSpPr>
        <p:spPr>
          <a:xfrm>
            <a:off x="1112901" y="2356633"/>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72_1#d9f0530d6?vja=1&amp;pid=8acf1f9c2&amp;color=0,0,0&amp;vtp=1"/>
          <p:cNvSpPr/>
          <p:nvPr/>
        </p:nvSpPr>
        <p:spPr>
          <a:xfrm>
            <a:off x="722376" y="2780112"/>
            <a:ext cx="10753344" cy="1162177"/>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gave及下文的from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bike和Happy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memories可知，陌生人的支持和安慰给作者带来的是愉快的改变。故选A项。</a:t>
            </a:r>
            <a:endParaRPr lang="en-US" altLang="zh-CN" sz="2200" dirty="0"/>
          </a:p>
        </p:txBody>
      </p:sp>
      <p:sp>
        <p:nvSpPr>
          <p:cNvPr id="11" name="QC_6_BD.473_1#459f62f72.choices?vja=1&amp;pid=8acf1f9c2&amp;color=0,0,0&amp;vtp=1"/>
          <p:cNvSpPr/>
          <p:nvPr/>
        </p:nvSpPr>
        <p:spPr>
          <a:xfrm>
            <a:off x="722376" y="3969533"/>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446780" algn="l"/>
                <a:tab pos="5852160" algn="l"/>
                <a:tab pos="8359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A.neared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B.brought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C.recorded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D.advanced</a:t>
            </a:r>
            <a:endParaRPr lang="en-US" altLang="zh-CN" sz="2000" dirty="0"/>
          </a:p>
        </p:txBody>
      </p:sp>
      <p:sp>
        <p:nvSpPr>
          <p:cNvPr id="12" name="QC_6_AN.474_1#459f62f72.bracket?vja=1&amp;pid=8acf1f9c2&amp;color=0,0,0&amp;vpa=216&amp;vtp=1"/>
          <p:cNvSpPr/>
          <p:nvPr/>
        </p:nvSpPr>
        <p:spPr>
          <a:xfrm>
            <a:off x="1112901" y="3969533"/>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6_AS.475_1#459f62f72?vja=1&amp;pid=8acf1f9c2&amp;color=0,0,0&amp;vtp=1"/>
          <p:cNvSpPr/>
          <p:nvPr/>
        </p:nvSpPr>
        <p:spPr>
          <a:xfrm>
            <a:off x="722376" y="4393012"/>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riding可知，随着每次旅行接近尾声，作者逐渐忘记了长时间的骑行。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9" grpId="0" animBg="1" build="p"/>
      <p:bldP spid="10" grpId="0" animBg="1" build="p"/>
      <p:bldP spid="12" grpId="0" animBg="1" build="p"/>
      <p:bldP spid="13"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75_2#459f62f72?vja=1&amp;pid=8acf1f9c2&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near熟词生义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.距离近；接近</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附近；靠近；接近</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.（时间或空间上）接近，靠近，临近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6_1#547b20e58.choices?vja=1&amp;pid=8acf1f9c2&amp;color=0,0,0&amp;mp=1&amp;vtp=1&amp;bt=1"/>
          <p:cNvSpPr/>
          <p:nvPr/>
        </p:nvSpPr>
        <p:spPr>
          <a:xfrm>
            <a:off x="722376" y="896111"/>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643630" algn="l"/>
                <a:tab pos="5902960" algn="l"/>
                <a:tab pos="85305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A.naturally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C.gracefully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D.recently</a:t>
            </a:r>
            <a:endParaRPr lang="en-US" altLang="zh-CN" sz="2000" dirty="0"/>
          </a:p>
        </p:txBody>
      </p:sp>
      <p:sp>
        <p:nvSpPr>
          <p:cNvPr id="3" name="QC_6_AN.477_1#547b20e58.bracket?vja=1&amp;pid=8acf1f9c2&amp;color=0,0,0&amp;mp=1&amp;vpa=217&amp;vtp=1"/>
          <p:cNvSpPr/>
          <p:nvPr/>
        </p:nvSpPr>
        <p:spPr>
          <a:xfrm>
            <a:off x="1112901" y="896111"/>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78_1#547b20e58?vja=1&amp;pid=8acf1f9c2&amp;color=0,0,0&amp;vtp=1"/>
          <p:cNvSpPr/>
          <p:nvPr/>
        </p:nvSpPr>
        <p:spPr>
          <a:xfrm>
            <a:off x="722376" y="13201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experienced可知，快乐的回忆最终取代了作者在骑行途中经历的痛苦和失败。故选B项。</a:t>
            </a:r>
            <a:endParaRPr lang="en-US" altLang="zh-CN" sz="2200" dirty="0"/>
          </a:p>
        </p:txBody>
      </p:sp>
      <p:sp>
        <p:nvSpPr>
          <p:cNvPr id="5" name="QC_6_BD.479_1#beae902f6.choices?vja=1&amp;pid=8acf1f9c2&amp;color=0,0,0&amp;vtp=1"/>
          <p:cNvSpPr/>
          <p:nvPr/>
        </p:nvSpPr>
        <p:spPr>
          <a:xfrm>
            <a:off x="722376" y="21285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592830" algn="l"/>
                <a:tab pos="5712460" algn="l"/>
                <a:tab pos="84543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D.think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C_6_AN.480_1#beae902f6.bracket?vja=1&amp;pid=8acf1f9c2&amp;color=0,0,0&amp;vpa=218&amp;vtp=1"/>
          <p:cNvSpPr/>
          <p:nvPr/>
        </p:nvSpPr>
        <p:spPr>
          <a:xfrm>
            <a:off x="1239901" y="21285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81_1#beae902f6?vja=1&amp;pid=8acf1f9c2&amp;color=0,0,0&amp;vtp=1"/>
          <p:cNvSpPr/>
          <p:nvPr/>
        </p:nvSpPr>
        <p:spPr>
          <a:xfrm>
            <a:off x="722376" y="2552065"/>
            <a:ext cx="10753344" cy="1162177"/>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根据下文的sufferings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life并结合选项可知，骑行让作者有时间回想自己在生活中经历的痛苦。</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to意为“接近”；give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to意为“屈服于”；look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to意为“期待”；think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to意为“回想；回忆”。故选D项。</a:t>
            </a:r>
            <a:endParaRPr lang="en-US" altLang="zh-CN" sz="2200" dirty="0"/>
          </a:p>
        </p:txBody>
      </p:sp>
      <p:sp>
        <p:nvSpPr>
          <p:cNvPr id="8" name="QC_6_BD.482_1#bdcc32576.choices?vja=1&amp;pid=8acf1f9c2&amp;color=0,0,0&amp;vtp=1"/>
          <p:cNvSpPr/>
          <p:nvPr/>
        </p:nvSpPr>
        <p:spPr>
          <a:xfrm>
            <a:off x="722376" y="37414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723005" algn="l"/>
                <a:tab pos="6188710" algn="l"/>
                <a:tab pos="8578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A.wastes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B.repairs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C.tracks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D.keeps</a:t>
            </a:r>
            <a:endParaRPr lang="en-US" altLang="zh-CN" sz="2000" dirty="0"/>
          </a:p>
        </p:txBody>
      </p:sp>
      <p:sp>
        <p:nvSpPr>
          <p:cNvPr id="9" name="QC_6_AN.483_1#bdcc32576.bracket?vja=1&amp;pid=8acf1f9c2&amp;color=0,0,0&amp;vpa=219&amp;vtp=1"/>
          <p:cNvSpPr/>
          <p:nvPr/>
        </p:nvSpPr>
        <p:spPr>
          <a:xfrm>
            <a:off x="1230503" y="37414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84_1#bdcc32576?vja=1&amp;pid=8acf1f9c2&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根据语境可知，本段讲骑行带来的好处，结合上文提到作者在生活中经历的痛苦可知，此处应指时间能修复一切，抚平伤痛。repair意为“弥补；补救”，故选B项。</a:t>
            </a:r>
            <a:endParaRPr lang="en-US" altLang="zh-CN" sz="2200" dirty="0"/>
          </a:p>
        </p:txBody>
      </p:sp>
      <p:sp>
        <p:nvSpPr>
          <p:cNvPr id="11" name="QC_6_BD.485_1#b678bc7bb.choices?vja=1&amp;pid=8acf1f9c2&amp;color=0,0,0&amp;vtp=1"/>
          <p:cNvSpPr/>
          <p:nvPr/>
        </p:nvSpPr>
        <p:spPr>
          <a:xfrm>
            <a:off x="722376" y="49733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576955" algn="l"/>
                <a:tab pos="6163310" algn="l"/>
                <a:tab pos="8508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B.requested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C.needed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D.affected</a:t>
            </a:r>
            <a:endParaRPr lang="en-US" altLang="zh-CN" sz="2000" dirty="0"/>
          </a:p>
        </p:txBody>
      </p:sp>
      <p:sp>
        <p:nvSpPr>
          <p:cNvPr id="12" name="QC_6_AN.486_1#b678bc7bb.bracket?vja=1&amp;pid=8acf1f9c2&amp;color=0,0,0&amp;vpa=220&amp;vtp=1"/>
          <p:cNvSpPr/>
          <p:nvPr/>
        </p:nvSpPr>
        <p:spPr>
          <a:xfrm>
            <a:off x="1239901" y="49733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6_AS.487_1#b678bc7bb?vja=1&amp;pid=8acf1f9c2&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根据语境及下文“No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support.”可知，作者意识到，自己比想象中有更多的勇气，这是在这些旅行中所需要的。故选C项。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51047</Words>
  <Application>WPS 演示</Application>
  <PresentationFormat>宽屏</PresentationFormat>
  <Paragraphs>1368</Paragraphs>
  <Slides>111</Slides>
  <Notes>105</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111</vt:i4>
      </vt:variant>
    </vt:vector>
  </HeadingPairs>
  <TitlesOfParts>
    <vt:vector size="137"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汉仪雅酷黑 75W</vt:lpstr>
      <vt:lpstr>汉仪太极体简</vt:lpstr>
      <vt:lpstr>等线 Light</vt:lpstr>
      <vt:lpstr>Calibri Light</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9</cp:revision>
  <dcterms:created xsi:type="dcterms:W3CDTF">2025-05-09T11:58:00Z</dcterms:created>
  <dcterms:modified xsi:type="dcterms:W3CDTF">2025-05-12T07:33:29Z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D469FE5608684E7E976B56599B3D0888_12</vt:lpwstr>
  </property>
  <property fmtid="{D5CDD505-2E9C-101B-9397-08002B2CF9AE}" pid="3" name="KSOProductBuildVer">
    <vt:lpwstr>2052-12.1.0.21171</vt:lpwstr>
  </property>
</Properties>
</file>