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ppt/notesSlides/notesSlide117.xml" ContentType="application/vnd.openxmlformats-officedocument.presentationml.notesSlide+xml"/>
  <Override PartName="/ppt/notesSlides/notesSlide118.xml" ContentType="application/vnd.openxmlformats-officedocument.presentationml.notesSlide+xml"/>
  <Override PartName="/ppt/notesSlides/notesSlide119.xml" ContentType="application/vnd.openxmlformats-officedocument.presentationml.notesSlide+xml"/>
  <Override PartName="/ppt/notesSlides/notesSlide12.xml" ContentType="application/vnd.openxmlformats-officedocument.presentationml.notesSlide+xml"/>
  <Override PartName="/ppt/notesSlides/notesSlide120.xml" ContentType="application/vnd.openxmlformats-officedocument.presentationml.notesSlide+xml"/>
  <Override PartName="/ppt/notesSlides/notesSlide121.xml" ContentType="application/vnd.openxmlformats-officedocument.presentationml.notesSlide+xml"/>
  <Override PartName="/ppt/notesSlides/notesSlide12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60" r:id="rId7"/>
    <p:sldId id="261" r:id="rId8"/>
    <p:sldId id="395" r:id="rId9"/>
    <p:sldId id="262" r:id="rId10"/>
    <p:sldId id="263" r:id="rId11"/>
    <p:sldId id="265" r:id="rId12"/>
    <p:sldId id="266" r:id="rId13"/>
    <p:sldId id="268" r:id="rId14"/>
    <p:sldId id="396" r:id="rId15"/>
    <p:sldId id="269" r:id="rId16"/>
    <p:sldId id="270" r:id="rId17"/>
    <p:sldId id="271" r:id="rId18"/>
    <p:sldId id="272" r:id="rId19"/>
    <p:sldId id="274" r:id="rId20"/>
    <p:sldId id="275" r:id="rId21"/>
    <p:sldId id="276" r:id="rId22"/>
    <p:sldId id="277" r:id="rId23"/>
    <p:sldId id="278" r:id="rId24"/>
    <p:sldId id="279" r:id="rId25"/>
    <p:sldId id="280" r:id="rId26"/>
    <p:sldId id="281" r:id="rId27"/>
    <p:sldId id="283" r:id="rId28"/>
    <p:sldId id="397"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400" r:id="rId42"/>
    <p:sldId id="297" r:id="rId43"/>
    <p:sldId id="298" r:id="rId44"/>
    <p:sldId id="299" r:id="rId45"/>
    <p:sldId id="300" r:id="rId46"/>
    <p:sldId id="301" r:id="rId47"/>
    <p:sldId id="302" r:id="rId48"/>
    <p:sldId id="303" r:id="rId49"/>
    <p:sldId id="305" r:id="rId50"/>
    <p:sldId id="306" r:id="rId51"/>
    <p:sldId id="307" r:id="rId52"/>
    <p:sldId id="309" r:id="rId53"/>
    <p:sldId id="311" r:id="rId54"/>
    <p:sldId id="312" r:id="rId55"/>
    <p:sldId id="313" r:id="rId56"/>
    <p:sldId id="314" r:id="rId57"/>
    <p:sldId id="315" r:id="rId58"/>
    <p:sldId id="317" r:id="rId59"/>
    <p:sldId id="318" r:id="rId60"/>
    <p:sldId id="319" r:id="rId61"/>
    <p:sldId id="320" r:id="rId62"/>
    <p:sldId id="321" r:id="rId63"/>
    <p:sldId id="322" r:id="rId64"/>
    <p:sldId id="324" r:id="rId65"/>
    <p:sldId id="325" r:id="rId66"/>
    <p:sldId id="326" r:id="rId67"/>
    <p:sldId id="327" r:id="rId68"/>
    <p:sldId id="328" r:id="rId69"/>
    <p:sldId id="329" r:id="rId70"/>
    <p:sldId id="330" r:id="rId71"/>
    <p:sldId id="331" r:id="rId72"/>
    <p:sldId id="332" r:id="rId73"/>
    <p:sldId id="333" r:id="rId74"/>
    <p:sldId id="334" r:id="rId75"/>
    <p:sldId id="335" r:id="rId76"/>
    <p:sldId id="336" r:id="rId77"/>
    <p:sldId id="337" r:id="rId78"/>
    <p:sldId id="338" r:id="rId79"/>
    <p:sldId id="339" r:id="rId80"/>
    <p:sldId id="340" r:id="rId81"/>
    <p:sldId id="342" r:id="rId82"/>
    <p:sldId id="343" r:id="rId83"/>
    <p:sldId id="344" r:id="rId84"/>
    <p:sldId id="345" r:id="rId85"/>
    <p:sldId id="346" r:id="rId86"/>
    <p:sldId id="347" r:id="rId87"/>
    <p:sldId id="348" r:id="rId88"/>
    <p:sldId id="349" r:id="rId89"/>
    <p:sldId id="352" r:id="rId90"/>
    <p:sldId id="353" r:id="rId91"/>
    <p:sldId id="354" r:id="rId92"/>
    <p:sldId id="355" r:id="rId93"/>
    <p:sldId id="356" r:id="rId94"/>
    <p:sldId id="357" r:id="rId95"/>
    <p:sldId id="358" r:id="rId96"/>
    <p:sldId id="359" r:id="rId97"/>
    <p:sldId id="361" r:id="rId98"/>
    <p:sldId id="362" r:id="rId99"/>
    <p:sldId id="363" r:id="rId100"/>
    <p:sldId id="364" r:id="rId101"/>
    <p:sldId id="365" r:id="rId102"/>
    <p:sldId id="366" r:id="rId103"/>
    <p:sldId id="367" r:id="rId104"/>
    <p:sldId id="369" r:id="rId105"/>
    <p:sldId id="398" r:id="rId106"/>
    <p:sldId id="370" r:id="rId107"/>
    <p:sldId id="371" r:id="rId108"/>
    <p:sldId id="372" r:id="rId109"/>
    <p:sldId id="373" r:id="rId110"/>
    <p:sldId id="374" r:id="rId111"/>
    <p:sldId id="375" r:id="rId112"/>
    <p:sldId id="376" r:id="rId113"/>
    <p:sldId id="377" r:id="rId114"/>
    <p:sldId id="378" r:id="rId115"/>
    <p:sldId id="380" r:id="rId116"/>
    <p:sldId id="399" r:id="rId117"/>
    <p:sldId id="381" r:id="rId118"/>
    <p:sldId id="382" r:id="rId119"/>
    <p:sldId id="383" r:id="rId120"/>
    <p:sldId id="385" r:id="rId121"/>
    <p:sldId id="386" r:id="rId122"/>
    <p:sldId id="387" r:id="rId123"/>
    <p:sldId id="389" r:id="rId124"/>
    <p:sldId id="390" r:id="rId125"/>
    <p:sldId id="391" r:id="rId126"/>
    <p:sldId id="388" r:id="rId127"/>
    <p:sldId id="401" r:id="rId128"/>
    <p:sldId id="402" r:id="rId129"/>
    <p:sldId id="394" r:id="rId130"/>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 id="2" name="作者" initials="A" lastIdx="0" clrIdx="1"/>
  <p:cmAuthor id="3" name="张宇" initials="张" lastIdx="1" clrIdx="2"/>
  <p:cmAuthor id="4" name="LXZW" initials="A" lastIdx="1"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0752" autoAdjust="0"/>
    <p:restoredTop sz="94610"/>
  </p:normalViewPr>
  <p:slideViewPr>
    <p:cSldViewPr snapToGrid="0" snapToObjects="1">
      <p:cViewPr varScale="1">
        <p:scale>
          <a:sx n="96" d="100"/>
          <a:sy n="96" d="100"/>
        </p:scale>
        <p:origin x="78" y="492"/>
      </p:cViewPr>
      <p:guideLst/>
    </p:cSldViewPr>
  </p:slideViewPr>
  <p:notesTextViewPr>
    <p:cViewPr>
      <p:scale>
        <a:sx n="1" d="1"/>
        <a:sy n="1" d="1"/>
      </p:scale>
      <p:origin x="0" y="0"/>
    </p:cViewPr>
  </p:notesTextViewPr>
  <p:sorterViewPr>
    <p:cViewPr>
      <p:scale>
        <a:sx n="100" d="100"/>
        <a:sy n="100" d="100"/>
      </p:scale>
      <p:origin x="0" y="-29970"/>
    </p:cViewPr>
  </p:sorterViewPr>
  <p:gridSpacing cx="76200" cy="76200"/>
</p:viewPr>
</file>

<file path=ppt/_rels/presentation.xml.rels><?xml version="1.0" encoding="UTF-8" standalone="yes"?>
<Relationships xmlns="http://schemas.openxmlformats.org/package/2006/relationships"><Relationship Id="rId99" Type="http://schemas.openxmlformats.org/officeDocument/2006/relationships/slide" Target="slides/slide96.xml"/><Relationship Id="rId98" Type="http://schemas.openxmlformats.org/officeDocument/2006/relationships/slide" Target="slides/slide95.xml"/><Relationship Id="rId97" Type="http://schemas.openxmlformats.org/officeDocument/2006/relationships/slide" Target="slides/slide94.xml"/><Relationship Id="rId96" Type="http://schemas.openxmlformats.org/officeDocument/2006/relationships/slide" Target="slides/slide93.xml"/><Relationship Id="rId95" Type="http://schemas.openxmlformats.org/officeDocument/2006/relationships/slide" Target="slides/slide92.xml"/><Relationship Id="rId94" Type="http://schemas.openxmlformats.org/officeDocument/2006/relationships/slide" Target="slides/slide91.xml"/><Relationship Id="rId93" Type="http://schemas.openxmlformats.org/officeDocument/2006/relationships/slide" Target="slides/slide90.xml"/><Relationship Id="rId92" Type="http://schemas.openxmlformats.org/officeDocument/2006/relationships/slide" Target="slides/slide89.xml"/><Relationship Id="rId91" Type="http://schemas.openxmlformats.org/officeDocument/2006/relationships/slide" Target="slides/slide88.xml"/><Relationship Id="rId90" Type="http://schemas.openxmlformats.org/officeDocument/2006/relationships/slide" Target="slides/slide87.xml"/><Relationship Id="rId9" Type="http://schemas.openxmlformats.org/officeDocument/2006/relationships/slide" Target="slides/slide6.xml"/><Relationship Id="rId89" Type="http://schemas.openxmlformats.org/officeDocument/2006/relationships/slide" Target="slides/slide86.xml"/><Relationship Id="rId88" Type="http://schemas.openxmlformats.org/officeDocument/2006/relationships/slide" Target="slides/slide85.xml"/><Relationship Id="rId87" Type="http://schemas.openxmlformats.org/officeDocument/2006/relationships/slide" Target="slides/slide84.xml"/><Relationship Id="rId86" Type="http://schemas.openxmlformats.org/officeDocument/2006/relationships/slide" Target="slides/slide83.xml"/><Relationship Id="rId85" Type="http://schemas.openxmlformats.org/officeDocument/2006/relationships/slide" Target="slides/slide82.xml"/><Relationship Id="rId84" Type="http://schemas.openxmlformats.org/officeDocument/2006/relationships/slide" Target="slides/slide81.xml"/><Relationship Id="rId83" Type="http://schemas.openxmlformats.org/officeDocument/2006/relationships/slide" Target="slides/slide80.xml"/><Relationship Id="rId82" Type="http://schemas.openxmlformats.org/officeDocument/2006/relationships/slide" Target="slides/slide79.xml"/><Relationship Id="rId81" Type="http://schemas.openxmlformats.org/officeDocument/2006/relationships/slide" Target="slides/slide78.xml"/><Relationship Id="rId80" Type="http://schemas.openxmlformats.org/officeDocument/2006/relationships/slide" Target="slides/slide77.xml"/><Relationship Id="rId8" Type="http://schemas.openxmlformats.org/officeDocument/2006/relationships/slide" Target="slides/slide5.xml"/><Relationship Id="rId79" Type="http://schemas.openxmlformats.org/officeDocument/2006/relationships/slide" Target="slides/slide76.xml"/><Relationship Id="rId78" Type="http://schemas.openxmlformats.org/officeDocument/2006/relationships/slide" Target="slides/slide75.xml"/><Relationship Id="rId77" Type="http://schemas.openxmlformats.org/officeDocument/2006/relationships/slide" Target="slides/slide74.xml"/><Relationship Id="rId76" Type="http://schemas.openxmlformats.org/officeDocument/2006/relationships/slide" Target="slides/slide73.xml"/><Relationship Id="rId75" Type="http://schemas.openxmlformats.org/officeDocument/2006/relationships/slide" Target="slides/slide72.xml"/><Relationship Id="rId74" Type="http://schemas.openxmlformats.org/officeDocument/2006/relationships/slide" Target="slides/slide71.xml"/><Relationship Id="rId73" Type="http://schemas.openxmlformats.org/officeDocument/2006/relationships/slide" Target="slides/slide70.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4.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4" Type="http://schemas.openxmlformats.org/officeDocument/2006/relationships/commentAuthors" Target="commentAuthors.xml"/><Relationship Id="rId133" Type="http://schemas.openxmlformats.org/officeDocument/2006/relationships/tableStyles" Target="tableStyles.xml"/><Relationship Id="rId132" Type="http://schemas.openxmlformats.org/officeDocument/2006/relationships/viewProps" Target="viewProps.xml"/><Relationship Id="rId131" Type="http://schemas.openxmlformats.org/officeDocument/2006/relationships/presProps" Target="presProps.xml"/><Relationship Id="rId130" Type="http://schemas.openxmlformats.org/officeDocument/2006/relationships/slide" Target="slides/slide127.xml"/><Relationship Id="rId13" Type="http://schemas.openxmlformats.org/officeDocument/2006/relationships/slide" Target="slides/slide10.xml"/><Relationship Id="rId129" Type="http://schemas.openxmlformats.org/officeDocument/2006/relationships/slide" Target="slides/slide126.xml"/><Relationship Id="rId128" Type="http://schemas.openxmlformats.org/officeDocument/2006/relationships/slide" Target="slides/slide125.xml"/><Relationship Id="rId127" Type="http://schemas.openxmlformats.org/officeDocument/2006/relationships/slide" Target="slides/slide124.xml"/><Relationship Id="rId126" Type="http://schemas.openxmlformats.org/officeDocument/2006/relationships/slide" Target="slides/slide123.xml"/><Relationship Id="rId125" Type="http://schemas.openxmlformats.org/officeDocument/2006/relationships/slide" Target="slides/slide122.xml"/><Relationship Id="rId124" Type="http://schemas.openxmlformats.org/officeDocument/2006/relationships/slide" Target="slides/slide121.xml"/><Relationship Id="rId123" Type="http://schemas.openxmlformats.org/officeDocument/2006/relationships/slide" Target="slides/slide120.xml"/><Relationship Id="rId122" Type="http://schemas.openxmlformats.org/officeDocument/2006/relationships/slide" Target="slides/slide119.xml"/><Relationship Id="rId121" Type="http://schemas.openxmlformats.org/officeDocument/2006/relationships/slide" Target="slides/slide118.xml"/><Relationship Id="rId120" Type="http://schemas.openxmlformats.org/officeDocument/2006/relationships/slide" Target="slides/slide117.xml"/><Relationship Id="rId12" Type="http://schemas.openxmlformats.org/officeDocument/2006/relationships/slide" Target="slides/slide9.xml"/><Relationship Id="rId119" Type="http://schemas.openxmlformats.org/officeDocument/2006/relationships/slide" Target="slides/slide116.xml"/><Relationship Id="rId118" Type="http://schemas.openxmlformats.org/officeDocument/2006/relationships/slide" Target="slides/slide115.xml"/><Relationship Id="rId117" Type="http://schemas.openxmlformats.org/officeDocument/2006/relationships/slide" Target="slides/slide114.xml"/><Relationship Id="rId116" Type="http://schemas.openxmlformats.org/officeDocument/2006/relationships/slide" Target="slides/slide113.xml"/><Relationship Id="rId115" Type="http://schemas.openxmlformats.org/officeDocument/2006/relationships/slide" Target="slides/slide112.xml"/><Relationship Id="rId114" Type="http://schemas.openxmlformats.org/officeDocument/2006/relationships/slide" Target="slides/slide111.xml"/><Relationship Id="rId113" Type="http://schemas.openxmlformats.org/officeDocument/2006/relationships/slide" Target="slides/slide110.xml"/><Relationship Id="rId112" Type="http://schemas.openxmlformats.org/officeDocument/2006/relationships/slide" Target="slides/slide109.xml"/><Relationship Id="rId111" Type="http://schemas.openxmlformats.org/officeDocument/2006/relationships/slide" Target="slides/slide108.xml"/><Relationship Id="rId110" Type="http://schemas.openxmlformats.org/officeDocument/2006/relationships/slide" Target="slides/slide107.xml"/><Relationship Id="rId11" Type="http://schemas.openxmlformats.org/officeDocument/2006/relationships/slide" Target="slides/slide8.xml"/><Relationship Id="rId109" Type="http://schemas.openxmlformats.org/officeDocument/2006/relationships/slide" Target="slides/slide106.xml"/><Relationship Id="rId108" Type="http://schemas.openxmlformats.org/officeDocument/2006/relationships/slide" Target="slides/slide105.xml"/><Relationship Id="rId107" Type="http://schemas.openxmlformats.org/officeDocument/2006/relationships/slide" Target="slides/slide104.xml"/><Relationship Id="rId106" Type="http://schemas.openxmlformats.org/officeDocument/2006/relationships/slide" Target="slides/slide103.xml"/><Relationship Id="rId105" Type="http://schemas.openxmlformats.org/officeDocument/2006/relationships/slide" Target="slides/slide102.xml"/><Relationship Id="rId104" Type="http://schemas.openxmlformats.org/officeDocument/2006/relationships/slide" Target="slides/slide101.xml"/><Relationship Id="rId103" Type="http://schemas.openxmlformats.org/officeDocument/2006/relationships/slide" Target="slides/slide100.xml"/><Relationship Id="rId102" Type="http://schemas.openxmlformats.org/officeDocument/2006/relationships/slide" Target="slides/slide99.xml"/><Relationship Id="rId101" Type="http://schemas.openxmlformats.org/officeDocument/2006/relationships/slide" Target="slides/slide98.xml"/><Relationship Id="rId100" Type="http://schemas.openxmlformats.org/officeDocument/2006/relationships/slide" Target="slides/slide97.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0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4.xml"/></Relationships>
</file>

<file path=ppt/notesSlides/_rels/notesSlide10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5.xml"/></Relationships>
</file>

<file path=ppt/notesSlides/_rels/notesSlide10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6.xml"/></Relationships>
</file>

<file path=ppt/notesSlides/_rels/notesSlide10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7.xml"/></Relationships>
</file>

<file path=ppt/notesSlides/_rels/notesSlide10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8.xml"/></Relationships>
</file>

<file path=ppt/notesSlides/_rels/notesSlide10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9.xml"/></Relationships>
</file>

<file path=ppt/notesSlides/_rels/notesSlide10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0.xml"/></Relationships>
</file>

<file path=ppt/notesSlides/_rels/notesSlide10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1.xml"/></Relationships>
</file>

<file path=ppt/notesSlides/_rels/notesSlide10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2.xml"/></Relationships>
</file>

<file path=ppt/notesSlides/_rels/notesSlide10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3.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5.xml"/></Relationships>
</file>

<file path=ppt/notesSlides/_rels/notesSlide1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6.xml"/></Relationships>
</file>

<file path=ppt/notesSlides/_rels/notesSlide1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7.xml"/></Relationships>
</file>

<file path=ppt/notesSlides/_rels/notesSlide1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8.xml"/></Relationships>
</file>

<file path=ppt/notesSlides/_rels/notesSlide1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9.xml"/></Relationships>
</file>

<file path=ppt/notesSlides/_rels/notesSlide1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0.xml"/></Relationships>
</file>

<file path=ppt/notesSlides/_rels/notesSlide1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1.xml"/></Relationships>
</file>

<file path=ppt/notesSlides/_rels/notesSlide1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2.xml"/></Relationships>
</file>

<file path=ppt/notesSlides/_rels/notesSlide1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3.xml"/></Relationships>
</file>

<file path=ppt/notesSlides/_rels/notesSlide1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4.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5.xml"/></Relationships>
</file>

<file path=ppt/notesSlides/_rels/notesSlide1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6.xml"/></Relationships>
</file>

<file path=ppt/notesSlides/_rels/notesSlide1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7.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4.xml"/></Relationships>
</file>

<file path=ppt/notesSlides/_rels/notesSlide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5.xml"/></Relationships>
</file>

<file path=ppt/notesSlides/_rels/notesSlide6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6.xml"/></Relationships>
</file>

<file path=ppt/notesSlides/_rels/notesSlide6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7.xml"/></Relationships>
</file>

<file path=ppt/notesSlides/_rels/notesSlide6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8.xml"/></Relationships>
</file>

<file path=ppt/notesSlides/_rels/notesSlide6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9.xml"/></Relationships>
</file>

<file path=ppt/notesSlides/_rels/notesSlide6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0.xml"/></Relationships>
</file>

<file path=ppt/notesSlides/_rels/notesSlide6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1.xml"/></Relationships>
</file>

<file path=ppt/notesSlides/_rels/notesSlide6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2.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7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3.xml"/></Relationships>
</file>

<file path=ppt/notesSlides/_rels/notesSlide7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4.xml"/></Relationships>
</file>

<file path=ppt/notesSlides/_rels/notesSlide7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5.xml"/></Relationships>
</file>

<file path=ppt/notesSlides/_rels/notesSlide7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6.xml"/></Relationships>
</file>

<file path=ppt/notesSlides/_rels/notesSlide7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7.xml"/></Relationships>
</file>

<file path=ppt/notesSlides/_rels/notesSlide7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8.xml"/></Relationships>
</file>

<file path=ppt/notesSlides/_rels/notesSlide7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9.xml"/></Relationships>
</file>

<file path=ppt/notesSlides/_rels/notesSlide7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0.xml"/></Relationships>
</file>

<file path=ppt/notesSlides/_rels/notesSlide7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1.xml"/></Relationships>
</file>

<file path=ppt/notesSlides/_rels/notesSlide7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2.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8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3.xml"/></Relationships>
</file>

<file path=ppt/notesSlides/_rels/notesSlide8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4.xml"/></Relationships>
</file>

<file path=ppt/notesSlides/_rels/notesSlide8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5.xml"/></Relationships>
</file>

<file path=ppt/notesSlides/_rels/notesSlide8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6.xml"/></Relationships>
</file>

<file path=ppt/notesSlides/_rels/notesSlide8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7.xml"/></Relationships>
</file>

<file path=ppt/notesSlides/_rels/notesSlide8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8.xml"/></Relationships>
</file>

<file path=ppt/notesSlides/_rels/notesSlide8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9.xml"/></Relationships>
</file>

<file path=ppt/notesSlides/_rels/notesSlide8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0.xml"/></Relationships>
</file>

<file path=ppt/notesSlides/_rels/notesSlide8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1.xml"/></Relationships>
</file>

<file path=ppt/notesSlides/_rels/notesSlide8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2.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9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3.xml"/></Relationships>
</file>

<file path=ppt/notesSlides/_rels/notesSlide9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4.xml"/></Relationships>
</file>

<file path=ppt/notesSlides/_rels/notesSlide9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5.xml"/></Relationships>
</file>

<file path=ppt/notesSlides/_rels/notesSlide9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6.xml"/></Relationships>
</file>

<file path=ppt/notesSlides/_rels/notesSlide9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7.xml"/></Relationships>
</file>

<file path=ppt/notesSlides/_rels/notesSlide9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8.xml"/></Relationships>
</file>

<file path=ppt/notesSlides/_rels/notesSlide9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9.xml"/></Relationships>
</file>

<file path=ppt/notesSlides/_rels/notesSlide9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0.xml"/></Relationships>
</file>

<file path=ppt/notesSlides/_rels/notesSlide9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1.xml"/></Relationships>
</file>

<file path=ppt/notesSlides/_rels/notesSlide9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df=7e368e62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刷课文改编填空</a:t>
            </a:r>
            <a:endParaRPr lang="en-US" sz="280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df=2007e5ac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f69ba509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de9469ba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刷7选5</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2663dede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刷单句填空</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bd19436b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刷单句表达</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1d6cbd3b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刷单元语法</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7db2d5b2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a8cf025b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内容1#df=57ed76b0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刷完形填空</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81971022e41ece1ff777657#tid=681c8b23b9ac520009b906f5#sourcefrom=">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内容1#df=9613c0d2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内容1#df=440624c7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刷7选5</a:t>
            </a:r>
            <a:endParaRPr lang="en-US" sz="2800"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内容1#df=11d49462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刷完形填空</a:t>
            </a:r>
            <a:endParaRPr lang="en-US" sz="2800"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内容1#df=85613194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内容1#df=af1442de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刷读后续写</a:t>
            </a:r>
            <a:endParaRPr lang="en-US" sz="2800"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a:xfrm>
            <a:off x="4116000" y="6314400"/>
            <a:ext cx="3960000" cy="316800"/>
          </a:xfrm>
        </p:spPr>
        <p:txBody>
          <a:bodyPr/>
          <a:lstStyle/>
          <a:p>
            <a:endParaRPr lang="zh-CN" altLang="en-US" dirty="0"/>
          </a:p>
        </p:txBody>
      </p:sp>
      <p:sp>
        <p:nvSpPr>
          <p:cNvPr id="18" name="灯片编号占位符 17"/>
          <p:cNvSpPr>
            <a:spLocks noGrp="1"/>
          </p:cNvSpPr>
          <p:nvPr>
            <p:ph type="sldNum" sz="quarter" idx="12"/>
            <p:custDataLst>
              <p:tags r:id="rId6"/>
            </p:custDataLst>
          </p:nvPr>
        </p:nvSpPr>
        <p:spPr>
          <a:xfrm>
            <a:off x="8877600" y="6314400"/>
            <a:ext cx="2700000" cy="316800"/>
          </a:xfrm>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38744" y="4315968"/>
            <a:ext cx="3145536" cy="914400"/>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英语  必修第一册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df=23b3b1b8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刷单句填空</a:t>
            </a:r>
            <a:endParaRPr lang="en-US" sz="28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1#df=d87463d9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刷单句表达</a:t>
            </a:r>
            <a:endParaRPr lang="en-US" sz="28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6" Type="http://schemas.openxmlformats.org/officeDocument/2006/relationships/theme" Target="../theme/theme1.xml"/><Relationship Id="rId25" Type="http://schemas.openxmlformats.org/officeDocument/2006/relationships/slideLayout" Target="../slideLayouts/slideLayout25.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21.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21.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2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22.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22.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22.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22.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22.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105.xml"/><Relationship Id="rId1" Type="http://schemas.openxmlformats.org/officeDocument/2006/relationships/slideLayout" Target="../slideLayouts/slideLayout2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106.xml"/><Relationship Id="rId1" Type="http://schemas.openxmlformats.org/officeDocument/2006/relationships/slideLayout" Target="../slideLayouts/slideLayout22.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107.xml"/><Relationship Id="rId1" Type="http://schemas.openxmlformats.org/officeDocument/2006/relationships/slideLayout" Target="../slideLayouts/slideLayout22.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108.xml"/><Relationship Id="rId1" Type="http://schemas.openxmlformats.org/officeDocument/2006/relationships/slideLayout" Target="../slideLayouts/slideLayout22.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109.xml"/><Relationship Id="rId1" Type="http://schemas.openxmlformats.org/officeDocument/2006/relationships/slideLayout" Target="../slideLayouts/slideLayout23.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110.xml"/><Relationship Id="rId1" Type="http://schemas.openxmlformats.org/officeDocument/2006/relationships/slideLayout" Target="../slideLayouts/slideLayout23.xml"/></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111.xml"/><Relationship Id="rId1" Type="http://schemas.openxmlformats.org/officeDocument/2006/relationships/slideLayout" Target="../slideLayouts/slideLayout23.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112.xml"/><Relationship Id="rId1" Type="http://schemas.openxmlformats.org/officeDocument/2006/relationships/slideLayout" Target="../slideLayouts/slideLayout23.xml"/></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113.xml"/><Relationship Id="rId1" Type="http://schemas.openxmlformats.org/officeDocument/2006/relationships/slideLayout" Target="../slideLayouts/slideLayout24.xml"/></Relationships>
</file>

<file path=ppt/slides/_rels/slide119.xml.rels><?xml version="1.0" encoding="UTF-8" standalone="yes"?>
<Relationships xmlns="http://schemas.openxmlformats.org/package/2006/relationships"><Relationship Id="rId2" Type="http://schemas.openxmlformats.org/officeDocument/2006/relationships/notesSlide" Target="../notesSlides/notesSlide114.xml"/><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0.xml.rels><?xml version="1.0" encoding="UTF-8" standalone="yes"?>
<Relationships xmlns="http://schemas.openxmlformats.org/package/2006/relationships"><Relationship Id="rId2" Type="http://schemas.openxmlformats.org/officeDocument/2006/relationships/notesSlide" Target="../notesSlides/notesSlide115.xml"/><Relationship Id="rId1" Type="http://schemas.openxmlformats.org/officeDocument/2006/relationships/slideLayout" Target="../slideLayouts/slideLayout24.xml"/></Relationships>
</file>

<file path=ppt/slides/_rels/slide121.xml.rels><?xml version="1.0" encoding="UTF-8" standalone="yes"?>
<Relationships xmlns="http://schemas.openxmlformats.org/package/2006/relationships"><Relationship Id="rId2" Type="http://schemas.openxmlformats.org/officeDocument/2006/relationships/notesSlide" Target="../notesSlides/notesSlide116.xml"/><Relationship Id="rId1" Type="http://schemas.openxmlformats.org/officeDocument/2006/relationships/slideLayout" Target="../slideLayouts/slideLayout24.xml"/></Relationships>
</file>

<file path=ppt/slides/_rels/slide122.xml.rels><?xml version="1.0" encoding="UTF-8" standalone="yes"?>
<Relationships xmlns="http://schemas.openxmlformats.org/package/2006/relationships"><Relationship Id="rId2" Type="http://schemas.openxmlformats.org/officeDocument/2006/relationships/notesSlide" Target="../notesSlides/notesSlide117.xml"/><Relationship Id="rId1" Type="http://schemas.openxmlformats.org/officeDocument/2006/relationships/slideLayout" Target="../slideLayouts/slideLayout24.xml"/></Relationships>
</file>

<file path=ppt/slides/_rels/slide123.xml.rels><?xml version="1.0" encoding="UTF-8" standalone="yes"?>
<Relationships xmlns="http://schemas.openxmlformats.org/package/2006/relationships"><Relationship Id="rId2" Type="http://schemas.openxmlformats.org/officeDocument/2006/relationships/notesSlide" Target="../notesSlides/notesSlide118.xml"/><Relationship Id="rId1" Type="http://schemas.openxmlformats.org/officeDocument/2006/relationships/slideLayout" Target="../slideLayouts/slideLayout24.xml"/></Relationships>
</file>

<file path=ppt/slides/_rels/slide124.xml.rels><?xml version="1.0" encoding="UTF-8" standalone="yes"?>
<Relationships xmlns="http://schemas.openxmlformats.org/package/2006/relationships"><Relationship Id="rId2" Type="http://schemas.openxmlformats.org/officeDocument/2006/relationships/notesSlide" Target="../notesSlides/notesSlide119.xml"/><Relationship Id="rId1" Type="http://schemas.openxmlformats.org/officeDocument/2006/relationships/slideLayout" Target="../slideLayouts/slideLayout24.xml"/></Relationships>
</file>

<file path=ppt/slides/_rels/slide125.xml.rels><?xml version="1.0" encoding="UTF-8" standalone="yes"?>
<Relationships xmlns="http://schemas.openxmlformats.org/package/2006/relationships"><Relationship Id="rId9" Type="http://schemas.openxmlformats.org/officeDocument/2006/relationships/tags" Target="../tags/tag13.xml"/><Relationship Id="rId8" Type="http://schemas.openxmlformats.org/officeDocument/2006/relationships/image" Target="../media/image13.png"/><Relationship Id="rId7" Type="http://schemas.openxmlformats.org/officeDocument/2006/relationships/tags" Target="../tags/tag12.xml"/><Relationship Id="rId6" Type="http://schemas.openxmlformats.org/officeDocument/2006/relationships/tags" Target="../tags/tag11.xml"/><Relationship Id="rId5" Type="http://schemas.openxmlformats.org/officeDocument/2006/relationships/tags" Target="../tags/tag10.xml"/><Relationship Id="rId4" Type="http://schemas.openxmlformats.org/officeDocument/2006/relationships/tags" Target="../tags/tag9.xml"/><Relationship Id="rId3" Type="http://schemas.openxmlformats.org/officeDocument/2006/relationships/tags" Target="../tags/tag8.xml"/><Relationship Id="rId2" Type="http://schemas.openxmlformats.org/officeDocument/2006/relationships/tags" Target="../tags/tag7.xml"/><Relationship Id="rId15" Type="http://schemas.openxmlformats.org/officeDocument/2006/relationships/notesSlide" Target="../notesSlides/notesSlide120.xml"/><Relationship Id="rId14" Type="http://schemas.openxmlformats.org/officeDocument/2006/relationships/slideLayout" Target="../slideLayouts/slideLayout25.xml"/><Relationship Id="rId13" Type="http://schemas.openxmlformats.org/officeDocument/2006/relationships/tags" Target="../tags/tag15.xml"/><Relationship Id="rId12" Type="http://schemas.openxmlformats.org/officeDocument/2006/relationships/image" Target="../media/image7.jpeg"/><Relationship Id="rId11" Type="http://schemas.openxmlformats.org/officeDocument/2006/relationships/image" Target="../media/image14.png"/><Relationship Id="rId10" Type="http://schemas.openxmlformats.org/officeDocument/2006/relationships/tags" Target="../tags/tag14.xml"/><Relationship Id="rId1" Type="http://schemas.openxmlformats.org/officeDocument/2006/relationships/tags" Target="../tags/tag6.xml"/></Relationships>
</file>

<file path=ppt/slides/_rels/slide126.xml.rels><?xml version="1.0" encoding="UTF-8" standalone="yes"?>
<Relationships xmlns="http://schemas.openxmlformats.org/package/2006/relationships"><Relationship Id="rId9" Type="http://schemas.openxmlformats.org/officeDocument/2006/relationships/tags" Target="../tags/tag23.xml"/><Relationship Id="rId8" Type="http://schemas.openxmlformats.org/officeDocument/2006/relationships/image" Target="../media/image13.png"/><Relationship Id="rId7" Type="http://schemas.openxmlformats.org/officeDocument/2006/relationships/tags" Target="../tags/tag22.xml"/><Relationship Id="rId6" Type="http://schemas.openxmlformats.org/officeDocument/2006/relationships/tags" Target="../tags/tag21.xml"/><Relationship Id="rId5" Type="http://schemas.openxmlformats.org/officeDocument/2006/relationships/tags" Target="../tags/tag20.xml"/><Relationship Id="rId4" Type="http://schemas.openxmlformats.org/officeDocument/2006/relationships/tags" Target="../tags/tag19.xml"/><Relationship Id="rId3" Type="http://schemas.openxmlformats.org/officeDocument/2006/relationships/tags" Target="../tags/tag18.xml"/><Relationship Id="rId2" Type="http://schemas.openxmlformats.org/officeDocument/2006/relationships/tags" Target="../tags/tag17.xml"/><Relationship Id="rId14" Type="http://schemas.openxmlformats.org/officeDocument/2006/relationships/notesSlide" Target="../notesSlides/notesSlide121.xml"/><Relationship Id="rId13" Type="http://schemas.openxmlformats.org/officeDocument/2006/relationships/slideLayout" Target="../slideLayouts/slideLayout25.xml"/><Relationship Id="rId12" Type="http://schemas.openxmlformats.org/officeDocument/2006/relationships/tags" Target="../tags/tag25.xml"/><Relationship Id="rId11" Type="http://schemas.openxmlformats.org/officeDocument/2006/relationships/image" Target="../media/image14.png"/><Relationship Id="rId10" Type="http://schemas.openxmlformats.org/officeDocument/2006/relationships/tags" Target="../tags/tag24.xml"/><Relationship Id="rId1" Type="http://schemas.openxmlformats.org/officeDocument/2006/relationships/tags" Target="../tags/tag16.xml"/></Relationships>
</file>

<file path=ppt/slides/_rels/slide127.xml.rels><?xml version="1.0" encoding="UTF-8" standalone="yes"?>
<Relationships xmlns="http://schemas.openxmlformats.org/package/2006/relationships"><Relationship Id="rId2" Type="http://schemas.openxmlformats.org/officeDocument/2006/relationships/notesSlide" Target="../notesSlides/notesSlide12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2.xml"/><Relationship Id="rId1" Type="http://schemas.openxmlformats.org/officeDocument/2006/relationships/image" Target="../media/image7.jpe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12.xml"/><Relationship Id="rId1" Type="http://schemas.openxmlformats.org/officeDocument/2006/relationships/image" Target="../media/image8.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13.xml"/><Relationship Id="rId1" Type="http://schemas.openxmlformats.org/officeDocument/2006/relationships/image" Target="../media/image7.jpeg"/></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4.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4.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5.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6.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6.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6.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6.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6.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7.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7.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7.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7.xml"/></Relationships>
</file>

<file path=ppt/slides/_rels/slide61.xml.rels><?xml version="1.0" encoding="UTF-8" standalone="yes"?>
<Relationships xmlns="http://schemas.openxmlformats.org/package/2006/relationships"><Relationship Id="rId3" Type="http://schemas.openxmlformats.org/officeDocument/2006/relationships/notesSlide" Target="../notesSlides/notesSlide58.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8.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8.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8.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8.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8.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8.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8.xml"/></Relationships>
</file>

<file path=ppt/slides/_rels/slide69.xml.rels><?xml version="1.0" encoding="UTF-8" standalone="yes"?>
<Relationships xmlns="http://schemas.openxmlformats.org/package/2006/relationships"><Relationship Id="rId3" Type="http://schemas.openxmlformats.org/officeDocument/2006/relationships/notesSlide" Target="../notesSlides/notesSlide66.xml"/><Relationship Id="rId2" Type="http://schemas.openxmlformats.org/officeDocument/2006/relationships/slideLayout" Target="../slideLayouts/slideLayout18.xml"/><Relationship Id="rId1" Type="http://schemas.openxmlformats.org/officeDocument/2006/relationships/image" Target="../media/image7.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8.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18.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18.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18.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18.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18.xml"/></Relationships>
</file>

<file path=ppt/slides/_rels/slide76.xml.rels><?xml version="1.0" encoding="UTF-8" standalone="yes"?>
<Relationships xmlns="http://schemas.openxmlformats.org/package/2006/relationships"><Relationship Id="rId4" Type="http://schemas.openxmlformats.org/officeDocument/2006/relationships/notesSlide" Target="../notesSlides/notesSlide73.xml"/><Relationship Id="rId3" Type="http://schemas.openxmlformats.org/officeDocument/2006/relationships/slideLayout" Target="../slideLayouts/slideLayout18.xml"/><Relationship Id="rId2" Type="http://schemas.openxmlformats.org/officeDocument/2006/relationships/image" Target="../media/image10.jpeg"/><Relationship Id="rId1" Type="http://schemas.openxmlformats.org/officeDocument/2006/relationships/image" Target="../media/image9.jpeg"/></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18.xml"/></Relationships>
</file>

<file path=ppt/slides/_rels/slide78.xml.rels><?xml version="1.0" encoding="UTF-8" standalone="yes"?>
<Relationships xmlns="http://schemas.openxmlformats.org/package/2006/relationships"><Relationship Id="rId3" Type="http://schemas.openxmlformats.org/officeDocument/2006/relationships/notesSlide" Target="../notesSlides/notesSlide75.xml"/><Relationship Id="rId2" Type="http://schemas.openxmlformats.org/officeDocument/2006/relationships/slideLayout" Target="../slideLayouts/slideLayout18.xml"/><Relationship Id="rId1" Type="http://schemas.openxmlformats.org/officeDocument/2006/relationships/image" Target="../media/image11.png"/></Relationships>
</file>

<file path=ppt/slides/_rels/slide79.xml.rels><?xml version="1.0" encoding="UTF-8" standalone="yes"?>
<Relationships xmlns="http://schemas.openxmlformats.org/package/2006/relationships"><Relationship Id="rId3" Type="http://schemas.openxmlformats.org/officeDocument/2006/relationships/notesSlide" Target="../notesSlides/notesSlide76.xml"/><Relationship Id="rId2" Type="http://schemas.openxmlformats.org/officeDocument/2006/relationships/slideLayout" Target="../slideLayouts/slideLayout19.xml"/><Relationship Id="rId1" Type="http://schemas.openxmlformats.org/officeDocument/2006/relationships/image" Target="../media/image12.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19.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19.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19.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19.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19.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19.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4.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0.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0.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0.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0.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0.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0.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0.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1.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1.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21.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1.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4_1#3566fa742?sp=1&amp;vja=1&amp;pid=d87463d90&amp;color=0,0,0&amp;mp=1&amp;vtp=1&amp;bt=1"/>
          <p:cNvSpPr/>
          <p:nvPr/>
        </p:nvSpPr>
        <p:spPr>
          <a:xfrm>
            <a:off x="722376" y="900000"/>
            <a:ext cx="10753344" cy="762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4.医生和护士尽了一切努力挽救这名患者的生命。（effort）</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doctors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nurses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patient.</a:t>
            </a:r>
            <a:endParaRPr lang="en-US" altLang="zh-CN" sz="2000" dirty="0"/>
          </a:p>
        </p:txBody>
      </p:sp>
      <p:sp>
        <p:nvSpPr>
          <p:cNvPr id="3" name="QB_6_AN.55_1#3566fa742.blank?vja=1&amp;pid=d87463d90&amp;color=0,0,0&amp;mp=1&amp;vpa=31&amp;vtp=1"/>
          <p:cNvSpPr/>
          <p:nvPr/>
        </p:nvSpPr>
        <p:spPr>
          <a:xfrm>
            <a:off x="3383026" y="1242900"/>
            <a:ext cx="7334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made</a:t>
            </a:r>
            <a:endParaRPr lang="en-US" altLang="zh-CN" sz="2000" dirty="0"/>
          </a:p>
        </p:txBody>
      </p:sp>
      <p:sp>
        <p:nvSpPr>
          <p:cNvPr id="4" name="QB_6_AN.56_1#3566fa742.blank?vja=1&amp;pid=d87463d90&amp;color=0,0,0&amp;mp=1&amp;vpa=32&amp;vtp=1"/>
          <p:cNvSpPr/>
          <p:nvPr/>
        </p:nvSpPr>
        <p:spPr>
          <a:xfrm>
            <a:off x="4259326" y="1230200"/>
            <a:ext cx="7477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every</a:t>
            </a:r>
            <a:endParaRPr lang="en-US" altLang="zh-CN" sz="2000" dirty="0"/>
          </a:p>
        </p:txBody>
      </p:sp>
      <p:sp>
        <p:nvSpPr>
          <p:cNvPr id="5" name="QB_6_AN.57_1#3566fa742.blank?vja=1&amp;pid=d87463d90&amp;color=0,0,0&amp;mp=1&amp;vpa=33&amp;vtp=1"/>
          <p:cNvSpPr/>
          <p:nvPr/>
        </p:nvSpPr>
        <p:spPr>
          <a:xfrm>
            <a:off x="5148326" y="1242900"/>
            <a:ext cx="74155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effort</a:t>
            </a:r>
            <a:endParaRPr lang="en-US" altLang="zh-CN" sz="2000" dirty="0"/>
          </a:p>
        </p:txBody>
      </p:sp>
      <p:sp>
        <p:nvSpPr>
          <p:cNvPr id="6" name="QB_6_AN.58_1#3566fa742.blank?vja=1&amp;pid=d87463d90&amp;color=0,0,0&amp;mp=1&amp;vpa=34&amp;vtp=1"/>
          <p:cNvSpPr/>
          <p:nvPr/>
        </p:nvSpPr>
        <p:spPr>
          <a:xfrm>
            <a:off x="6037326" y="1242900"/>
            <a:ext cx="381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7" name="QB_6_AN.59_1#3566fa742.blank?vja=1&amp;pid=d87463d90&amp;color=0,0,0&amp;mp=1&amp;vpa=35&amp;vtp=1"/>
          <p:cNvSpPr/>
          <p:nvPr/>
        </p:nvSpPr>
        <p:spPr>
          <a:xfrm>
            <a:off x="6545326" y="1242900"/>
            <a:ext cx="635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save</a:t>
            </a:r>
            <a:endParaRPr lang="en-US" altLang="zh-CN" sz="2000" dirty="0"/>
          </a:p>
        </p:txBody>
      </p:sp>
      <p:sp>
        <p:nvSpPr>
          <p:cNvPr id="8" name="QB_6_BD.60_1#951a50702?sp=1&amp;vja=1&amp;pid=d87463d90&amp;color=0,0,0&amp;vtp=1"/>
          <p:cNvSpPr/>
          <p:nvPr/>
        </p:nvSpPr>
        <p:spPr>
          <a:xfrm>
            <a:off x="722376" y="1683911"/>
            <a:ext cx="10753344" cy="114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5.安迪患心脏病多年，他无论到哪里，都得带些药。（suffer）</a:t>
            </a:r>
            <a:endParaRPr lang="en-US" altLang="zh-CN" sz="2000" dirty="0"/>
          </a:p>
          <a:p>
            <a:pPr algn="just">
              <a:lnSpc>
                <a:spcPct val="1250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medicine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goes.</a:t>
            </a:r>
            <a:endParaRPr lang="en-US" altLang="zh-CN" sz="2000" dirty="0"/>
          </a:p>
        </p:txBody>
      </p:sp>
      <p:sp>
        <p:nvSpPr>
          <p:cNvPr id="9" name="QB_6_AN.61_1#951a50702.blank?vja=1&amp;pid=d87463d90&amp;color=0,0,0&amp;vpa=36&amp;vtp=1"/>
          <p:cNvSpPr/>
          <p:nvPr/>
        </p:nvSpPr>
        <p:spPr>
          <a:xfrm>
            <a:off x="706501" y="2014111"/>
            <a:ext cx="1136841"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Suffering</a:t>
            </a:r>
            <a:endParaRPr lang="en-US" altLang="zh-CN" sz="2000" dirty="0"/>
          </a:p>
        </p:txBody>
      </p:sp>
      <p:sp>
        <p:nvSpPr>
          <p:cNvPr id="10" name="QB_6_AN.62_1#951a50702.blank?vja=1&amp;pid=d87463d90&amp;color=0,0,0&amp;vpa=37&amp;vtp=1"/>
          <p:cNvSpPr/>
          <p:nvPr/>
        </p:nvSpPr>
        <p:spPr>
          <a:xfrm>
            <a:off x="2077784" y="2026811"/>
            <a:ext cx="6762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from</a:t>
            </a:r>
            <a:endParaRPr lang="en-US" altLang="zh-CN" sz="2000" dirty="0"/>
          </a:p>
        </p:txBody>
      </p:sp>
      <p:sp>
        <p:nvSpPr>
          <p:cNvPr id="11" name="QB_6_AN.63_1#951a50702.blank?vja=1&amp;pid=d87463d90&amp;color=0,0,0&amp;vpa=38&amp;vtp=1"/>
          <p:cNvSpPr/>
          <p:nvPr/>
        </p:nvSpPr>
        <p:spPr>
          <a:xfrm>
            <a:off x="3017266" y="2026811"/>
            <a:ext cx="690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heart</a:t>
            </a:r>
            <a:endParaRPr lang="en-US" altLang="zh-CN" sz="2000" dirty="0"/>
          </a:p>
        </p:txBody>
      </p:sp>
      <p:sp>
        <p:nvSpPr>
          <p:cNvPr id="12" name="QB_6_AN.64_1#951a50702.blank?vja=1&amp;pid=d87463d90&amp;color=0,0,0&amp;vpa=39&amp;vtp=1"/>
          <p:cNvSpPr/>
          <p:nvPr/>
        </p:nvSpPr>
        <p:spPr>
          <a:xfrm>
            <a:off x="3918649" y="2026811"/>
            <a:ext cx="9159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disease</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9">
                                            <p:bg/>
                                          </p:spTgt>
                                        </p:tgtEl>
                                        <p:attrNameLst>
                                          <p:attrName>style.visibility</p:attrName>
                                        </p:attrNameLst>
                                      </p:cBhvr>
                                      <p:to>
                                        <p:strVal val="visible"/>
                                      </p:to>
                                    </p:set>
                                    <p:animEffect transition="in" filter="fade">
                                      <p:cBhvr>
                                        <p:cTn id="47" dur="500"/>
                                        <p:tgtEl>
                                          <p:spTgt spid="9">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9">
                                            <p:txEl>
                                              <p:pRg st="0" end="0"/>
                                            </p:txEl>
                                          </p:spTgt>
                                        </p:tgtEl>
                                        <p:attrNameLst>
                                          <p:attrName>style.visibility</p:attrName>
                                        </p:attrNameLst>
                                      </p:cBhvr>
                                      <p:to>
                                        <p:strVal val="visible"/>
                                      </p:to>
                                    </p:set>
                                    <p:animEffect transition="in" filter="fade">
                                      <p:cBhvr>
                                        <p:cTn id="50" dur="500"/>
                                        <p:tgtEl>
                                          <p:spTgt spid="9">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0">
                                            <p:bg/>
                                          </p:spTgt>
                                        </p:tgtEl>
                                        <p:attrNameLst>
                                          <p:attrName>style.visibility</p:attrName>
                                        </p:attrNameLst>
                                      </p:cBhvr>
                                      <p:to>
                                        <p:strVal val="visible"/>
                                      </p:to>
                                    </p:set>
                                    <p:animEffect transition="in" filter="fade">
                                      <p:cBhvr>
                                        <p:cTn id="55" dur="500"/>
                                        <p:tgtEl>
                                          <p:spTgt spid="10">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0">
                                            <p:txEl>
                                              <p:pRg st="0" end="0"/>
                                            </p:txEl>
                                          </p:spTgt>
                                        </p:tgtEl>
                                        <p:attrNameLst>
                                          <p:attrName>style.visibility</p:attrName>
                                        </p:attrNameLst>
                                      </p:cBhvr>
                                      <p:to>
                                        <p:strVal val="visible"/>
                                      </p:to>
                                    </p:set>
                                    <p:animEffect transition="in" filter="fade">
                                      <p:cBhvr>
                                        <p:cTn id="58" dur="500"/>
                                        <p:tgtEl>
                                          <p:spTgt spid="10">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1">
                                            <p:bg/>
                                          </p:spTgt>
                                        </p:tgtEl>
                                        <p:attrNameLst>
                                          <p:attrName>style.visibility</p:attrName>
                                        </p:attrNameLst>
                                      </p:cBhvr>
                                      <p:to>
                                        <p:strVal val="visible"/>
                                      </p:to>
                                    </p:set>
                                    <p:animEffect transition="in" filter="fade">
                                      <p:cBhvr>
                                        <p:cTn id="63" dur="500"/>
                                        <p:tgtEl>
                                          <p:spTgt spid="11">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1">
                                            <p:txEl>
                                              <p:pRg st="0" end="0"/>
                                            </p:txEl>
                                          </p:spTgt>
                                        </p:tgtEl>
                                        <p:attrNameLst>
                                          <p:attrName>style.visibility</p:attrName>
                                        </p:attrNameLst>
                                      </p:cBhvr>
                                      <p:to>
                                        <p:strVal val="visible"/>
                                      </p:to>
                                    </p:set>
                                    <p:animEffect transition="in" filter="fade">
                                      <p:cBhvr>
                                        <p:cTn id="66" dur="500"/>
                                        <p:tgtEl>
                                          <p:spTgt spid="11">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2">
                                            <p:bg/>
                                          </p:spTgt>
                                        </p:tgtEl>
                                        <p:attrNameLst>
                                          <p:attrName>style.visibility</p:attrName>
                                        </p:attrNameLst>
                                      </p:cBhvr>
                                      <p:to>
                                        <p:strVal val="visible"/>
                                      </p:to>
                                    </p:set>
                                    <p:animEffect transition="in" filter="fade">
                                      <p:cBhvr>
                                        <p:cTn id="71" dur="500"/>
                                        <p:tgtEl>
                                          <p:spTgt spid="12">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2">
                                            <p:txEl>
                                              <p:pRg st="0" end="0"/>
                                            </p:txEl>
                                          </p:spTgt>
                                        </p:tgtEl>
                                        <p:attrNameLst>
                                          <p:attrName>style.visibility</p:attrName>
                                        </p:attrNameLst>
                                      </p:cBhvr>
                                      <p:to>
                                        <p:strVal val="visible"/>
                                      </p:to>
                                    </p:set>
                                    <p:animEffect transition="in" filter="fade">
                                      <p:cBhvr>
                                        <p:cTn id="74"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9" grpId="0" animBg="1" build="p"/>
      <p:bldP spid="10" grpId="0" animBg="1" build="p"/>
      <p:bldP spid="11" grpId="0" animBg="1" build="p"/>
      <p:bldP spid="12" grpId="0" animBg="1" build="p"/>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AS.441_2#5f479cad0?vja=1&amp;pid=8c8c4a657&amp;color=0,0,0&amp;mp=1&amp;vtp=1&amp;bt=1"/>
          <p:cNvSpPr/>
          <p:nvPr/>
        </p:nvSpPr>
        <p:spPr>
          <a:xfrm>
            <a:off x="722376" y="900000"/>
            <a:ext cx="10753344" cy="2667000"/>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方法总结</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根据7选5的设空位置判断其作用</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设空处位于段首时，常常是此段的主题句，需要通过理解段落大意进行选择；同时可结合文本特点，确定设空处的句子结构，寻找与该结构相似的选项，缩小选择范围。如本题，各段的主旨句均为祈使句，结合选项就可以先排除其他几项，在A、B两项中作出选择。</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（2）设空处在段中时，其作用常常是承上启下，需要考虑上下文的衔接与连贯。</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（3）设空处在段末时，可能是对此段进行归纳和总结，需要掌握段落主旨大意；也可能是引出下一段，起承上启下的作用，需要分析下一段的内容进行判断。</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42_1#dc96be9b9?vja=1&amp;pid=8c8c4a657&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6_AN.443_1#dc96be9b9.blank?vja=1&amp;pid=8c8c4a657&amp;color=0,0,0&amp;vpa=196&amp;vtp=1"/>
          <p:cNvSpPr/>
          <p:nvPr/>
        </p:nvSpPr>
        <p:spPr>
          <a:xfrm>
            <a:off x="922401" y="858012"/>
            <a:ext cx="3254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t>
            </a:r>
            <a:endParaRPr lang="en-US" altLang="zh-CN" sz="2000" dirty="0"/>
          </a:p>
        </p:txBody>
      </p:sp>
      <p:sp>
        <p:nvSpPr>
          <p:cNvPr id="4" name="QB_6_AS.444_1#dc96be9b9?vja=1&amp;pid=8c8c4a657&amp;color=0,0,0&amp;vtp=1"/>
          <p:cNvSpPr/>
          <p:nvPr/>
        </p:nvSpPr>
        <p:spPr>
          <a:xfrm>
            <a:off x="722376" y="1320800"/>
            <a:ext cx="10753344" cy="1562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段是对全文的总结，与文章开头相呼应，再次点题。根据空前的内容可知，本段主要讲了积极倾听有助于我们建立更为牢固的人际关系，促进相互信任和尊重。F项（它还包括提高沟通质量和与他人建立良好关系）与空前形成语义的递进，表示积极倾听不仅仅是听，还包含了更深刻的含义。</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45_1#9cc116591?vja=1&amp;pid=11d494624&amp;color=0,0,0&amp;vtp=1&amp;bt=1"/>
          <p:cNvSpPr/>
          <p:nvPr/>
        </p:nvSpPr>
        <p:spPr>
          <a:xfrm>
            <a:off x="722376" y="900000"/>
            <a:ext cx="10753344" cy="5248656"/>
          </a:xfrm>
          <a:prstGeom prst="rect">
            <a:avLst/>
          </a:prstGeom>
          <a:noFill/>
        </p:spPr>
        <p:txBody>
          <a:bodyPr wrap="square" lIns="0" tIns="0" rIns="0" bIns="0" rtlCol="0" anchor="t"/>
          <a:lstStyle/>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［全国新课标Ⅰ2024］</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motivated—and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demotivated—by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achievements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teenager,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neighborhood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marathon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motivated,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running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happened.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girl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referring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52.4-mile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double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marathon.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run—15</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honest,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girl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boredom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jogging,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running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cycling.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entering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cycle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until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Diego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sister.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roads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valleys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uphill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bikers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roads.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suddenly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45_1#9cc116591?vja=1&amp;pid=11d494624&amp;color=0,0,0&amp;vtp=1&amp;bt=1"/>
          <p:cNvSpPr/>
          <p:nvPr/>
        </p:nvSpPr>
        <p:spPr>
          <a:xfrm>
            <a:off x="722376" y="900000"/>
            <a:ext cx="10753344" cy="762000"/>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I’ve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accept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whatever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myself,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endParaRPr lang="en-US" altLang="zh-CN" sz="2000" dirty="0"/>
          </a:p>
        </p:txBody>
      </p:sp>
      <p:sp>
        <p:nvSpPr>
          <p:cNvPr id="3" name="QM_5_EX.446_1#9cc116591?vja=1&amp;pid=11d494624&amp;color=0,0,0&amp;vtp=1"/>
          <p:cNvSpPr/>
          <p:nvPr/>
        </p:nvSpPr>
        <p:spPr>
          <a:xfrm>
            <a:off x="722376" y="1684086"/>
            <a:ext cx="10753344" cy="762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作者经常被别人的成就所激励，又容易因为别人做得更好而受挫。在尝试了长跑和骑行之后，作者的想法变得成熟，终于明白了根据自己的爱好和能力来设定目标才是正确的。</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47_1#47a98ae5d.choices?vja=1&amp;pid=9cc116591&amp;color=0,0,0&amp;vtp=1&amp;bt=1"/>
          <p:cNvSpPr/>
          <p:nvPr/>
        </p:nvSpPr>
        <p:spPr>
          <a:xfrm>
            <a:off x="722376" y="896112"/>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697605" algn="l"/>
                <a:tab pos="6125210" algn="l"/>
                <a:tab pos="855281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A.knew</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B.held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C.won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D.quit</a:t>
            </a:r>
            <a:endParaRPr lang="en-US" altLang="zh-CN" sz="2000" dirty="0"/>
          </a:p>
        </p:txBody>
      </p:sp>
      <p:sp>
        <p:nvSpPr>
          <p:cNvPr id="3" name="QC_6_AN.448_1#47a98ae5d.bracket?vja=1&amp;pid=9cc116591&amp;color=0,0,0&amp;vpa=197&amp;vtp=1"/>
          <p:cNvSpPr/>
          <p:nvPr/>
        </p:nvSpPr>
        <p:spPr>
          <a:xfrm>
            <a:off x="1112901"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6_AS.449_1#47a98ae5d?vja=1&amp;pid=9cc116591&amp;color=0,0,0&amp;vtp=1"/>
          <p:cNvSpPr/>
          <p:nvPr/>
        </p:nvSpPr>
        <p:spPr>
          <a:xfrm>
            <a:off x="722376" y="13208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marathon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race和“Feeling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motivated,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started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running”可推知，一位朋友赢得了一场马拉松比赛,作者因此受到鼓舞。win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race为固定搭配，意为“赢得比赛”。win意为“（在比赛、赛跑、选举等中）获胜，赢”，符合语境。know意为“知道”；hold意为“举行”；quit意为“离开，停止”。</a:t>
            </a:r>
            <a:endParaRPr lang="en-US" altLang="zh-CN" sz="2200" dirty="0"/>
          </a:p>
        </p:txBody>
      </p:sp>
      <p:sp>
        <p:nvSpPr>
          <p:cNvPr id="5" name="QC_6_BD.450_1#e23cfc93e.choices?vja=1&amp;pid=9cc116591&amp;color=0,0,0&amp;vtp=1"/>
          <p:cNvSpPr/>
          <p:nvPr/>
        </p:nvSpPr>
        <p:spPr>
          <a:xfrm>
            <a:off x="722376" y="29159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691255" algn="l"/>
                <a:tab pos="6074410" algn="l"/>
                <a:tab pos="849566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A.regularly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B.silently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C.proudly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D.recently</a:t>
            </a:r>
            <a:endParaRPr lang="en-US" altLang="zh-CN" sz="2000" dirty="0"/>
          </a:p>
        </p:txBody>
      </p:sp>
      <p:sp>
        <p:nvSpPr>
          <p:cNvPr id="6" name="QC_6_AN.451_1#e23cfc93e.bracket?vja=1&amp;pid=9cc116591&amp;color=0,0,0&amp;vpa=198&amp;vtp=1"/>
          <p:cNvSpPr/>
          <p:nvPr/>
        </p:nvSpPr>
        <p:spPr>
          <a:xfrm>
            <a:off x="1112901" y="29159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C_6_AS.452_1#e23cfc93e?vja=1&amp;pid=9cc116591&amp;color=0,0,0&amp;vtp=1"/>
          <p:cNvSpPr/>
          <p:nvPr/>
        </p:nvSpPr>
        <p:spPr>
          <a:xfrm>
            <a:off x="722376" y="33401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根据上文Feeling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motivated并结合选项可知,作者受到激励，开始经常跑步。regularly意为“经常；有规律地”，符合语境。silently意为“安静地”；proudly意为“自豪地”；recently意为“最近”。</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53_1#58b8e5140.choices?vja=1&amp;pid=9cc116591&amp;color=0,0,0&amp;mp=1&amp;vtp=1&amp;bt=1"/>
          <p:cNvSpPr/>
          <p:nvPr/>
        </p:nvSpPr>
        <p:spPr>
          <a:xfrm>
            <a:off x="722376" y="896112"/>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507105" algn="l"/>
                <a:tab pos="5985510" algn="l"/>
                <a:tab pos="845121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A.asking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B.looking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C.waiting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D.training</a:t>
            </a:r>
            <a:endParaRPr lang="en-US" altLang="zh-CN" sz="2000" dirty="0"/>
          </a:p>
        </p:txBody>
      </p:sp>
      <p:sp>
        <p:nvSpPr>
          <p:cNvPr id="3" name="QC_6_AN.454_1#58b8e5140.bracket?vja=1&amp;pid=9cc116591&amp;color=0,0,0&amp;mp=1&amp;vpa=199&amp;vtp=1"/>
          <p:cNvSpPr/>
          <p:nvPr/>
        </p:nvSpPr>
        <p:spPr>
          <a:xfrm>
            <a:off x="1112901"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6_AS.455_1#58b8e5140?vja=1&amp;pid=9cc116591&amp;color=0,0,0&amp;vtp=1"/>
          <p:cNvSpPr/>
          <p:nvPr/>
        </p:nvSpPr>
        <p:spPr>
          <a:xfrm>
            <a:off x="722376" y="13208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根据设空所在句中的“a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girl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‘super,’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referring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52.4-mile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double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marathon”可知,作者有一天遇到一个正在为“超级马拉松”训练的女孩。train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for意为“为</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训练”，符合语境。ask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for意为“请求,要求”；look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for意为“寻找”；wait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for意为“等待”。</a:t>
            </a:r>
            <a:endParaRPr lang="en-US" altLang="zh-CN" sz="2200" dirty="0"/>
          </a:p>
        </p:txBody>
      </p:sp>
      <p:sp>
        <p:nvSpPr>
          <p:cNvPr id="5" name="QC_6_BD.456_1#fadf38216.choices?vja=1&amp;pid=9cc116591&amp;color=0,0,0&amp;vtp=1"/>
          <p:cNvSpPr/>
          <p:nvPr/>
        </p:nvSpPr>
        <p:spPr>
          <a:xfrm>
            <a:off x="722376" y="29159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434080" algn="l"/>
                <a:tab pos="6029960" algn="l"/>
                <a:tab pos="83083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A.made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B.believed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D.deserved</a:t>
            </a:r>
            <a:endParaRPr lang="en-US" altLang="zh-CN" sz="2000" dirty="0"/>
          </a:p>
        </p:txBody>
      </p:sp>
      <p:sp>
        <p:nvSpPr>
          <p:cNvPr id="6" name="QC_6_AN.457_1#fadf38216.bracket?vja=1&amp;pid=9cc116591&amp;color=0,0,0&amp;vpa=200&amp;vtp=1"/>
          <p:cNvSpPr/>
          <p:nvPr/>
        </p:nvSpPr>
        <p:spPr>
          <a:xfrm>
            <a:off x="1112901" y="29159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7" name="QC_6_AS.458_1#fadf38216?vja=1&amp;pid=9cc116591&amp;color=0,0,0&amp;vtp=1"/>
          <p:cNvSpPr/>
          <p:nvPr/>
        </p:nvSpPr>
        <p:spPr>
          <a:xfrm>
            <a:off x="722376" y="33401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longest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run—15</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miles和下文“Between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girl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seem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pure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boredom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jogging</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running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me!”可推知,作者并不喜欢跑步。hate意为“讨厌”，符合语境。make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it意为“获得成功”；believe意为“相信”；deserve意为“值得”。</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458_2#fadf38216?vja=1&amp;pid=9cc116591&amp;color=0,0,0&amp;mp=1&amp;vtp=1&amp;bt=1"/>
          <p:cNvSpPr/>
          <p:nvPr/>
        </p:nvSpPr>
        <p:spPr>
          <a:xfrm>
            <a:off x="722376" y="900000"/>
            <a:ext cx="10753344" cy="1524000"/>
          </a:xfrm>
          <a:prstGeom prst="rect">
            <a:avLst/>
          </a:prstGeom>
          <a:noFill/>
        </p:spPr>
        <p:txBody>
          <a:bodyPr wrap="square" lIns="0" tIns="0" rIns="0" bIns="0" rtlCol="0" anchor="t"/>
          <a:lstStyle/>
          <a:p>
            <a:pPr algn="just">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易错警示</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本题易误选A项。若不看下文，只看“Then,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longest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run—15</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miles.To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honest,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it!”，易将此处理解为“第二天我跑了自己跑过的最远距离——15英里（约24千米）。说实话，我做到了！”，从而选</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made。但是根据下文可知作者并不喜欢跑步，觉得它很无聊,所以应是讨厌它，只能选C项。</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59_1#55bcf5be8.choices?vja=1&amp;pid=9cc116591&amp;color=0,0,0&amp;vtp=1&amp;bt=1"/>
          <p:cNvSpPr/>
          <p:nvPr/>
        </p:nvSpPr>
        <p:spPr>
          <a:xfrm>
            <a:off x="722376" y="896112"/>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500755" algn="l"/>
                <a:tab pos="6112510" algn="l"/>
                <a:tab pos="867346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A.advantage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B.achievement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C.contribution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D.influence</a:t>
            </a:r>
            <a:endParaRPr lang="en-US" altLang="zh-CN" sz="2000" dirty="0"/>
          </a:p>
        </p:txBody>
      </p:sp>
      <p:sp>
        <p:nvSpPr>
          <p:cNvPr id="3" name="QC_6_AN.460_1#55bcf5be8.bracket?vja=1&amp;pid=9cc116591&amp;color=0,0,0&amp;vpa=201&amp;vtp=1"/>
          <p:cNvSpPr/>
          <p:nvPr/>
        </p:nvSpPr>
        <p:spPr>
          <a:xfrm>
            <a:off x="1112901"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6_AS.461_1#55bcf5be8?vja=1&amp;pid=9cc116591&amp;color=0,0,0&amp;vtp=1"/>
          <p:cNvSpPr/>
          <p:nvPr/>
        </p:nvSpPr>
        <p:spPr>
          <a:xfrm>
            <a:off x="722376" y="1320800"/>
            <a:ext cx="10753344" cy="1943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motivated—and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demotivated—by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folks’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hievements可知，作者一直因为其他人的成就而变得有动力或失去动力。作者因为一个女孩在为“超级马拉松”训练而延长了自己跑步的距离，然而比起那个女孩的高强度训练，自己跑15英里（约24千米）的成就显得很渺小。此处为原词复现，achievement意为“成就；成绩”，符合语境。advantage意为“优势”；contribution意为“贡献”；influence意为“影响”。</a:t>
            </a:r>
            <a:endParaRPr lang="en-US" altLang="zh-CN" sz="2200" dirty="0"/>
          </a:p>
        </p:txBody>
      </p:sp>
      <p:sp>
        <p:nvSpPr>
          <p:cNvPr id="5" name="QC_6_BD.462_1#66319a710.choices?vja=1&amp;pid=9cc116591&amp;color=0,0,0&amp;vtp=1"/>
          <p:cNvSpPr/>
          <p:nvPr/>
        </p:nvSpPr>
        <p:spPr>
          <a:xfrm>
            <a:off x="722376" y="32969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522980" algn="l"/>
                <a:tab pos="5852160" algn="l"/>
                <a:tab pos="83337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B.risk</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C.place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D.reason</a:t>
            </a:r>
            <a:endParaRPr lang="en-US" altLang="zh-CN" sz="2000" dirty="0"/>
          </a:p>
        </p:txBody>
      </p:sp>
      <p:sp>
        <p:nvSpPr>
          <p:cNvPr id="6" name="QC_6_AN.463_1#66319a710.bracket?vja=1&amp;pid=9cc116591&amp;color=0,0,0&amp;vpa=202&amp;vtp=1"/>
          <p:cNvSpPr/>
          <p:nvPr/>
        </p:nvSpPr>
        <p:spPr>
          <a:xfrm>
            <a:off x="1112901" y="32969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7" name="QC_6_AS.464_1#66319a710?vja=1&amp;pid=9cc116591&amp;color=0,0,0&amp;vtp=1"/>
          <p:cNvSpPr/>
          <p:nvPr/>
        </p:nvSpPr>
        <p:spPr>
          <a:xfrm>
            <a:off x="722376" y="3721100"/>
            <a:ext cx="10753344" cy="1562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可知,与那个为“超级马拉松”训练的女孩相比，作者的成绩相形见绌，而且跑步很无聊，作者讨厌跑步。根据下文可知,除非当一只大狗追着作者时,作者才会再次开始跑步，这是作者跑步的理由。reason意为“理由；原因”，符合语境。way意为“方式”；risk意为“风险”；place意为“地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464_2#66319a710?vja=1&amp;pid=9cc116591&amp;color=0,0,0&amp;mp=1&amp;vtp=1&amp;bt=1"/>
          <p:cNvSpPr/>
          <p:nvPr/>
        </p:nvSpPr>
        <p:spPr>
          <a:xfrm>
            <a:off x="722376" y="900000"/>
            <a:ext cx="10753344" cy="1905000"/>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方法总结</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根据上下文语境体会细节</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做完形填空一定要先通读全文，不确定选什么答案时，不要急于作出选择，要结合上下文语境判断细节。比如本文的第4到6题是一个完整的语境，第5题最易得出答案，将选项代入后我们可知“这个女孩让‘我’的成就看起来很渺小”，由此可判断第4题所在语境为“说实话，‘我’很讨厌它（跑步）！”，最后完成第6题：以后再次跑步的原因只有一个，那就是被狗追着。</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65_1#a23df7a5c.choices?vja=1&amp;pid=9cc116591&amp;color=0,0,0&amp;vtp=1&amp;bt=1"/>
          <p:cNvSpPr/>
          <p:nvPr/>
        </p:nvSpPr>
        <p:spPr>
          <a:xfrm>
            <a:off x="722376" y="896112"/>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513455" algn="l"/>
                <a:tab pos="5896610" algn="l"/>
                <a:tab pos="836866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A.gave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B.went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C.turned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D.dealt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endParaRPr lang="en-US" altLang="zh-CN" sz="2000" dirty="0"/>
          </a:p>
        </p:txBody>
      </p:sp>
      <p:sp>
        <p:nvSpPr>
          <p:cNvPr id="3" name="QC_6_AN.466_1#a23df7a5c.bracket?vja=1&amp;pid=9cc116591&amp;color=0,0,0&amp;vpa=203&amp;vtp=1"/>
          <p:cNvSpPr/>
          <p:nvPr/>
        </p:nvSpPr>
        <p:spPr>
          <a:xfrm>
            <a:off x="1112901"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6_AS.467_1#a23df7a5c?vja=1&amp;pid=9cc116591&amp;color=0,0,0&amp;vtp=1"/>
          <p:cNvSpPr/>
          <p:nvPr/>
        </p:nvSpPr>
        <p:spPr>
          <a:xfrm>
            <a:off x="722376" y="13208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根据上文语境和空后的“I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bike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rode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lot.”可知作者并不喜欢跑步，所以开始骑行。turn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to意为“改用；求助于”，符合语境。give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up意为“放弃”；go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on意为“继续”；deal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with意为“处理”。</a:t>
            </a:r>
            <a:endParaRPr lang="en-US" altLang="zh-CN" sz="2200" dirty="0"/>
          </a:p>
        </p:txBody>
      </p:sp>
      <p:sp>
        <p:nvSpPr>
          <p:cNvPr id="5" name="QC_6_BD.468_1#d3e3501f1.choices?vja=1&amp;pid=9cc116591&amp;color=0,0,0&amp;vtp=1"/>
          <p:cNvSpPr/>
          <p:nvPr/>
        </p:nvSpPr>
        <p:spPr>
          <a:xfrm>
            <a:off x="722376" y="25349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272155" algn="l"/>
                <a:tab pos="5706110" algn="l"/>
                <a:tab pos="844486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A.heard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B.dreamed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C.complained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D.approved</a:t>
            </a:r>
            <a:endParaRPr lang="en-US" altLang="zh-CN" sz="2000" dirty="0"/>
          </a:p>
        </p:txBody>
      </p:sp>
      <p:sp>
        <p:nvSpPr>
          <p:cNvPr id="6" name="QC_6_AN.469_1#d3e3501f1.bracket?vja=1&amp;pid=9cc116591&amp;color=0,0,0&amp;vpa=204&amp;vtp=1"/>
          <p:cNvSpPr/>
          <p:nvPr/>
        </p:nvSpPr>
        <p:spPr>
          <a:xfrm>
            <a:off x="1112901" y="25349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7" name="QC_6_AS.470_1#d3e3501f1?vja=1&amp;pid=9cc116591&amp;color=0,0,0&amp;vtp=1"/>
          <p:cNvSpPr/>
          <p:nvPr/>
        </p:nvSpPr>
        <p:spPr>
          <a:xfrm>
            <a:off x="722376" y="29591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bike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rode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lot.”及下文语境可知，此处指作者梦想着参加自行车比赛。dream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of意为“梦想”，符合语境。hear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of意为“听说”；complain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of意为“抱怨”；approve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of意为“赞同”。</a:t>
            </a:r>
            <a:endParaRPr lang="en-US" altLang="zh-CN" sz="2200" dirty="0"/>
          </a:p>
        </p:txBody>
      </p:sp>
      <p:sp>
        <p:nvSpPr>
          <p:cNvPr id="8" name="QC_6_BD.471_1#7fcfb4ea4.choices?vja=1&amp;pid=9cc116591&amp;color=0,0,0&amp;vtp=1"/>
          <p:cNvSpPr/>
          <p:nvPr/>
        </p:nvSpPr>
        <p:spPr>
          <a:xfrm>
            <a:off x="722376" y="41605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564255" algn="l"/>
                <a:tab pos="6214110" algn="l"/>
                <a:tab pos="858456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A.painted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B.borrowed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C.bought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D.parked</a:t>
            </a:r>
            <a:endParaRPr lang="en-US" altLang="zh-CN" sz="2000" dirty="0"/>
          </a:p>
        </p:txBody>
      </p:sp>
      <p:sp>
        <p:nvSpPr>
          <p:cNvPr id="9" name="QC_6_AN.472_1#7fcfb4ea4.bracket?vja=1&amp;pid=9cc116591&amp;color=0,0,0&amp;vpa=205&amp;vtp=1"/>
          <p:cNvSpPr/>
          <p:nvPr/>
        </p:nvSpPr>
        <p:spPr>
          <a:xfrm>
            <a:off x="1112901" y="41605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10" name="QC_6_AS.473_1#7fcfb4ea4?vja=1&amp;pid=9cc116591&amp;color=0,0,0&amp;vtp=1"/>
          <p:cNvSpPr/>
          <p:nvPr/>
        </p:nvSpPr>
        <p:spPr>
          <a:xfrm>
            <a:off x="722376" y="45847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根据设空处所在句“While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bike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ride.”可推断作者在姐姐上班时，借了她的自行车去骑车兜风。borrow意为“借”，符合语境。paint意为“在</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上刷油漆”；buy意为“买”；park意为“停（车）”。</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65_1#57e88d9b4?vja=1&amp;pid=7e368e627&amp;color=0,0,0&amp;vtp=1&amp;bt=1"/>
          <p:cNvSpPr/>
          <p:nvPr/>
        </p:nvSpPr>
        <p:spPr>
          <a:xfrm>
            <a:off x="722376" y="896112"/>
            <a:ext cx="10753344" cy="495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阅读下面短文,在空白处填入1个适当的单词或括号内单词的正确形式。</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several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strange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happened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Tangshan.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cracks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appeared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unusual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behaviour.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asleep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usual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3:42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28</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deadly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（earthquake）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century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minute,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Tangshan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killed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（terrible）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injured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quake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400,000.Later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afternoon,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struck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Tangshan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electricity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organised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trapped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doctors,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again.</a:t>
            </a:r>
            <a:endParaRPr lang="en-US" altLang="zh-CN" sz="2000" dirty="0"/>
          </a:p>
          <a:p>
            <a:pPr algn="just">
              <a:lnSpc>
                <a:spcPct val="125000"/>
              </a:lnSpc>
            </a:pPr>
            <a:endParaRPr lang="en-US" altLang="zh-CN" sz="2000" dirty="0"/>
          </a:p>
        </p:txBody>
      </p:sp>
      <p:sp>
        <p:nvSpPr>
          <p:cNvPr id="3" name="QM_6_AN.66_1#57e88d9b4.blank?vja=1&amp;pid=7e368e627&amp;color=0,0,0&amp;vpa=40&amp;vtp=1"/>
          <p:cNvSpPr/>
          <p:nvPr/>
        </p:nvSpPr>
        <p:spPr>
          <a:xfrm>
            <a:off x="6020499" y="1607312"/>
            <a:ext cx="8588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smelly</a:t>
            </a:r>
            <a:endParaRPr lang="en-US" altLang="zh-CN" sz="2000" dirty="0"/>
          </a:p>
        </p:txBody>
      </p:sp>
      <p:sp>
        <p:nvSpPr>
          <p:cNvPr id="4" name="QM_6_AN.67_1#57e88d9b4.blank?vja=1&amp;pid=7e368e627&amp;color=0,0,0&amp;vpa=41&amp;vtp=1"/>
          <p:cNvSpPr/>
          <p:nvPr/>
        </p:nvSpPr>
        <p:spPr>
          <a:xfrm>
            <a:off x="7997889" y="2001012"/>
            <a:ext cx="622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who</a:t>
            </a:r>
            <a:endParaRPr lang="en-US" altLang="zh-CN" sz="2000" dirty="0"/>
          </a:p>
        </p:txBody>
      </p:sp>
      <p:sp>
        <p:nvSpPr>
          <p:cNvPr id="5" name="QM_6_AN.68_1#57e88d9b4.blank?vja=1&amp;pid=7e368e627&amp;color=0,0,0&amp;vpa=42&amp;vtp=1"/>
          <p:cNvSpPr/>
          <p:nvPr/>
        </p:nvSpPr>
        <p:spPr>
          <a:xfrm>
            <a:off x="6948551" y="2750312"/>
            <a:ext cx="13954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earthquakes</a:t>
            </a:r>
            <a:endParaRPr lang="en-US" altLang="zh-CN" sz="2000" dirty="0"/>
          </a:p>
        </p:txBody>
      </p:sp>
      <p:sp>
        <p:nvSpPr>
          <p:cNvPr id="6" name="QM_6_AN.69_1#57e88d9b4.blank?vja=1&amp;pid=7e368e627&amp;color=0,0,0&amp;vpa=43&amp;vtp=1"/>
          <p:cNvSpPr/>
          <p:nvPr/>
        </p:nvSpPr>
        <p:spPr>
          <a:xfrm>
            <a:off x="7126796" y="3131312"/>
            <a:ext cx="4937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lay</a:t>
            </a:r>
            <a:endParaRPr lang="en-US" altLang="zh-CN" sz="2000" dirty="0"/>
          </a:p>
        </p:txBody>
      </p:sp>
      <p:sp>
        <p:nvSpPr>
          <p:cNvPr id="7" name="QM_6_AN.70_1#57e88d9b4.blank?vja=1&amp;pid=7e368e627&amp;color=0,0,0&amp;vpa=44&amp;vtp=1"/>
          <p:cNvSpPr/>
          <p:nvPr/>
        </p:nvSpPr>
        <p:spPr>
          <a:xfrm>
            <a:off x="4095179" y="3512312"/>
            <a:ext cx="9286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terribly</a:t>
            </a:r>
            <a:endParaRPr lang="en-US" altLang="zh-CN" sz="2000" dirty="0"/>
          </a:p>
        </p:txBody>
      </p:sp>
      <p:sp>
        <p:nvSpPr>
          <p:cNvPr id="8" name="QM_6_AN.71_1#57e88d9b4.blank?vja=1&amp;pid=7e368e627&amp;color=0,0,0&amp;vpa=45&amp;vtp=1"/>
          <p:cNvSpPr/>
          <p:nvPr/>
        </p:nvSpPr>
        <p:spPr>
          <a:xfrm>
            <a:off x="9274937" y="3525012"/>
            <a:ext cx="5794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endParaRPr lang="en-US" altLang="zh-CN" sz="2000" dirty="0"/>
          </a:p>
        </p:txBody>
      </p:sp>
      <p:sp>
        <p:nvSpPr>
          <p:cNvPr id="9" name="QM_6_AN.72_1#57e88d9b4.blank?vja=1&amp;pid=7e368e627&amp;color=0,0,0&amp;vpa=46&amp;vtp=1"/>
          <p:cNvSpPr/>
          <p:nvPr/>
        </p:nvSpPr>
        <p:spPr>
          <a:xfrm>
            <a:off x="3259201" y="4274312"/>
            <a:ext cx="817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get</a:t>
            </a:r>
            <a:endParaRPr lang="en-US" altLang="zh-CN" sz="2000" dirty="0"/>
          </a:p>
        </p:txBody>
      </p:sp>
      <p:sp>
        <p:nvSpPr>
          <p:cNvPr id="10" name="QM_6_AN.73_1#57e88d9b4.blank?vja=1&amp;pid=7e368e627&amp;color=0,0,0&amp;vpa=47&amp;vtp=1"/>
          <p:cNvSpPr/>
          <p:nvPr/>
        </p:nvSpPr>
        <p:spPr>
          <a:xfrm>
            <a:off x="5458079" y="5036312"/>
            <a:ext cx="11414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including</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Effect transition="in" filter="fade">
                                      <p:cBhvr>
                                        <p:cTn id="55" dur="500"/>
                                        <p:tgtEl>
                                          <p:spTgt spid="9">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9">
                                            <p:txEl>
                                              <p:pRg st="0" end="0"/>
                                            </p:txEl>
                                          </p:spTgt>
                                        </p:tgtEl>
                                        <p:attrNameLst>
                                          <p:attrName>style.visibility</p:attrName>
                                        </p:attrNameLst>
                                      </p:cBhvr>
                                      <p:to>
                                        <p:strVal val="visible"/>
                                      </p:to>
                                    </p:set>
                                    <p:animEffect transition="in" filter="fade">
                                      <p:cBhvr>
                                        <p:cTn id="58" dur="500"/>
                                        <p:tgtEl>
                                          <p:spTgt spid="9">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0">
                                            <p:bg/>
                                          </p:spTgt>
                                        </p:tgtEl>
                                        <p:attrNameLst>
                                          <p:attrName>style.visibility</p:attrName>
                                        </p:attrNameLst>
                                      </p:cBhvr>
                                      <p:to>
                                        <p:strVal val="visible"/>
                                      </p:to>
                                    </p:set>
                                    <p:animEffect transition="in" filter="fade">
                                      <p:cBhvr>
                                        <p:cTn id="63" dur="500"/>
                                        <p:tgtEl>
                                          <p:spTgt spid="10">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0">
                                            <p:txEl>
                                              <p:pRg st="0" end="0"/>
                                            </p:txEl>
                                          </p:spTgt>
                                        </p:tgtEl>
                                        <p:attrNameLst>
                                          <p:attrName>style.visibility</p:attrName>
                                        </p:attrNameLst>
                                      </p:cBhvr>
                                      <p:to>
                                        <p:strVal val="visible"/>
                                      </p:to>
                                    </p:set>
                                    <p:animEffect transition="in" filter="fade">
                                      <p:cBhvr>
                                        <p:cTn id="66"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P spid="9" grpId="0" animBg="1" build="p"/>
      <p:bldP spid="10" grpId="0" animBg="1" build="p"/>
    </p:bld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74_1#6c5c95cda.choices?vja=1&amp;pid=9cc116591&amp;color=0,0,0&amp;vtp=1&amp;bt=1"/>
          <p:cNvSpPr/>
          <p:nvPr/>
        </p:nvSpPr>
        <p:spPr>
          <a:xfrm>
            <a:off x="722376" y="896112"/>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789680" algn="l"/>
                <a:tab pos="6042660" algn="l"/>
                <a:tab pos="86131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A.problem</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B.secret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C.principle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D.advice</a:t>
            </a:r>
            <a:endParaRPr lang="en-US" altLang="zh-CN" sz="2000" dirty="0"/>
          </a:p>
        </p:txBody>
      </p:sp>
      <p:sp>
        <p:nvSpPr>
          <p:cNvPr id="3" name="QC_6_AN.475_1#6c5c95cda.bracket?vja=1&amp;pid=9cc116591&amp;color=0,0,0&amp;vpa=206&amp;vtp=1"/>
          <p:cNvSpPr/>
          <p:nvPr/>
        </p:nvSpPr>
        <p:spPr>
          <a:xfrm>
            <a:off x="1239901"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6_AS.476_1#6c5c95cda?vja=1&amp;pid=9cc116591&amp;color=0,0,0&amp;vtp=1"/>
          <p:cNvSpPr/>
          <p:nvPr/>
        </p:nvSpPr>
        <p:spPr>
          <a:xfrm>
            <a:off x="722376" y="13208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roads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large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valleys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riding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uphill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miles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time可知，作者在骑行过程中遇到了问题。problem意为“问题”，符合语境。secret意为“秘密”；principle意为“原则”；advice意为“建议”。</a:t>
            </a:r>
            <a:endParaRPr lang="en-US" altLang="zh-CN" sz="2200" dirty="0"/>
          </a:p>
        </p:txBody>
      </p:sp>
      <p:sp>
        <p:nvSpPr>
          <p:cNvPr id="5" name="QC_6_BD.477_1#25ae6a76a.choices?vja=1&amp;pid=9cc116591&amp;color=0,0,0&amp;vtp=1"/>
          <p:cNvSpPr/>
          <p:nvPr/>
        </p:nvSpPr>
        <p:spPr>
          <a:xfrm>
            <a:off x="722376" y="25349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589655" algn="l"/>
                <a:tab pos="5769610" algn="l"/>
                <a:tab pos="834326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A.dangers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B.events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C.opponents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D.challenges</a:t>
            </a:r>
            <a:endParaRPr lang="en-US" altLang="zh-CN" sz="2000" dirty="0"/>
          </a:p>
        </p:txBody>
      </p:sp>
      <p:sp>
        <p:nvSpPr>
          <p:cNvPr id="6" name="QC_6_AN.478_1#25ae6a76a.bracket?vja=1&amp;pid=9cc116591&amp;color=0,0,0&amp;vpa=207&amp;vtp=1"/>
          <p:cNvSpPr/>
          <p:nvPr/>
        </p:nvSpPr>
        <p:spPr>
          <a:xfrm>
            <a:off x="1230503" y="25349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7" name="QC_6_AS.479_1#25ae6a76a?vja=1&amp;pid=9cc116591&amp;color=0,0,0&amp;vtp=1"/>
          <p:cNvSpPr/>
          <p:nvPr/>
        </p:nvSpPr>
        <p:spPr>
          <a:xfrm>
            <a:off x="722376" y="29591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根据上文可知，穿越大山谷和一次骑行爬坡数千米对于作者而言很艰难，所以是挑战。challenge意为“挑战”，符合语境。danger意为“危险”；event意为“事件，比赛项目”；opponent意为“对手”。</a:t>
            </a:r>
            <a:endParaRPr lang="en-US" altLang="zh-CN" sz="2200" dirty="0"/>
          </a:p>
        </p:txBody>
      </p:sp>
      <p:sp>
        <p:nvSpPr>
          <p:cNvPr id="8" name="QC_6_BD.480_1#ede720b44.choices?vja=1&amp;pid=9cc116591&amp;color=0,0,0&amp;vtp=1"/>
          <p:cNvSpPr/>
          <p:nvPr/>
        </p:nvSpPr>
        <p:spPr>
          <a:xfrm>
            <a:off x="722376" y="41605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538855" algn="l"/>
                <a:tab pos="6163310" algn="l"/>
                <a:tab pos="857186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A.passed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B.convinced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C.admired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D.stopped</a:t>
            </a:r>
            <a:endParaRPr lang="en-US" altLang="zh-CN" sz="2000" dirty="0"/>
          </a:p>
        </p:txBody>
      </p:sp>
      <p:sp>
        <p:nvSpPr>
          <p:cNvPr id="9" name="QC_6_AN.481_1#ede720b44.bracket?vja=1&amp;pid=9cc116591&amp;color=0,0,0&amp;vpa=208&amp;vtp=1"/>
          <p:cNvSpPr/>
          <p:nvPr/>
        </p:nvSpPr>
        <p:spPr>
          <a:xfrm>
            <a:off x="1239901" y="41605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0" name="QC_6_AS.482_1#ede720b44?vja=1&amp;pid=9cc116591&amp;color=0,0,0&amp;vtp=1"/>
          <p:cNvSpPr/>
          <p:nvPr/>
        </p:nvSpPr>
        <p:spPr>
          <a:xfrm>
            <a:off x="722376" y="45847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根据下文who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roads可知，这些“本地”骑行者已经习惯了这样的道路,故此处指作者被这些骑行者超越。pass意为“经过；越过”，符合语境。convince意为“使相信”；admire意为“赞赏”；stop意为“（使）停止”。</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83_1#8c05d6485.choices?vja=1&amp;pid=9cc116591&amp;color=0,0,0&amp;vtp=1&amp;bt=1"/>
          <p:cNvSpPr/>
          <p:nvPr/>
        </p:nvSpPr>
        <p:spPr>
          <a:xfrm>
            <a:off x="722376" y="896112"/>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532505" algn="l"/>
                <a:tab pos="6150610" algn="l"/>
                <a:tab pos="845121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A.reliable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B.convenient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C.familiar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D.appealing</a:t>
            </a:r>
            <a:endParaRPr lang="en-US" altLang="zh-CN" sz="2000" dirty="0"/>
          </a:p>
        </p:txBody>
      </p:sp>
      <p:sp>
        <p:nvSpPr>
          <p:cNvPr id="3" name="QC_6_AN.484_1#8c05d6485.bracket?vja=1&amp;pid=9cc116591&amp;color=0,0,0&amp;vpa=209&amp;vtp=1"/>
          <p:cNvSpPr/>
          <p:nvPr/>
        </p:nvSpPr>
        <p:spPr>
          <a:xfrm>
            <a:off x="1239901"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6_AS.485_1#8c05d6485?vja=1&amp;pid=9cc116591&amp;color=0,0,0&amp;vtp=1"/>
          <p:cNvSpPr/>
          <p:nvPr/>
        </p:nvSpPr>
        <p:spPr>
          <a:xfrm>
            <a:off x="722376" y="13208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作者在圣迭戈的山谷道路中艰难骑行且被适应路况的当地人超越的受挫经历可知,当作者回到家时，突然感觉骑自行车似乎就不那么吸引人了。appealing意为“有吸引力的”，符合语境。reliable意为“可靠的”；convenient意为“方便的”；familiar意为“熟悉的”。</a:t>
            </a:r>
            <a:endParaRPr lang="en-US" altLang="zh-CN" sz="2200" dirty="0"/>
          </a:p>
        </p:txBody>
      </p:sp>
      <p:sp>
        <p:nvSpPr>
          <p:cNvPr id="5" name="QC_6_BD.486_1#0446ba52f.choices?vja=1&amp;pid=9cc116591&amp;color=0,0,0&amp;vtp=1"/>
          <p:cNvSpPr/>
          <p:nvPr/>
        </p:nvSpPr>
        <p:spPr>
          <a:xfrm>
            <a:off x="722376" y="25349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729355" algn="l"/>
                <a:tab pos="6188710" algn="l"/>
                <a:tab pos="852106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A.traveled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B.matured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C.missed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D.worried</a:t>
            </a:r>
            <a:endParaRPr lang="en-US" altLang="zh-CN" sz="2000" dirty="0"/>
          </a:p>
        </p:txBody>
      </p:sp>
      <p:sp>
        <p:nvSpPr>
          <p:cNvPr id="6" name="QC_6_AN.487_1#0446ba52f.bracket?vja=1&amp;pid=9cc116591&amp;color=0,0,0&amp;vpa=210&amp;vtp=1"/>
          <p:cNvSpPr/>
          <p:nvPr/>
        </p:nvSpPr>
        <p:spPr>
          <a:xfrm>
            <a:off x="1239901" y="25349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7" name="QC_6_AS.488_1#0446ba52f?vja=1&amp;pid=9cc116591&amp;color=0,0,0&amp;vtp=1"/>
          <p:cNvSpPr/>
          <p:nvPr/>
        </p:nvSpPr>
        <p:spPr>
          <a:xfrm>
            <a:off x="722376" y="29591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根据作者的经历及下文“I’ve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accept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whatever____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myself,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own.”可知，自那以后作者不再轻易被他人的成就所影响，开始关注自己的想法，变得成熟许多。mature意为“（情感和认识）成熟”，符合语境。travel意为“旅行”；miss意为“错过,思念”；worry意为“担心”。</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89_1#79a7fe7b3.choices?vja=1&amp;pid=9cc116591&amp;color=0,0,0&amp;vtp=1&amp;bt=1"/>
          <p:cNvSpPr/>
          <p:nvPr/>
        </p:nvSpPr>
        <p:spPr>
          <a:xfrm>
            <a:off x="722376" y="896112"/>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751580" algn="l"/>
                <a:tab pos="6169660" algn="l"/>
                <a:tab pos="86004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A.limits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B.dates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C.goals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D.tests</a:t>
            </a:r>
            <a:endParaRPr lang="en-US" altLang="zh-CN" sz="2000" dirty="0"/>
          </a:p>
        </p:txBody>
      </p:sp>
      <p:sp>
        <p:nvSpPr>
          <p:cNvPr id="3" name="QC_6_AN.490_1#79a7fe7b3.bracket?vja=1&amp;pid=9cc116591&amp;color=0,0,0&amp;vpa=211&amp;vtp=1"/>
          <p:cNvSpPr/>
          <p:nvPr/>
        </p:nvSpPr>
        <p:spPr>
          <a:xfrm>
            <a:off x="1239901"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6_AS.491_1#79a7fe7b3?vja=1&amp;pid=9cc116591&amp;color=0,0,0&amp;vtp=1"/>
          <p:cNvSpPr/>
          <p:nvPr/>
        </p:nvSpPr>
        <p:spPr>
          <a:xfrm>
            <a:off x="722376" y="1320800"/>
            <a:ext cx="10753344" cy="1562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根据文章首句和作者提及的两段经历可知，作者之前根据其他人的成就（other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folks’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hievements）来确定自己要达成的目标，成熟之后作者不再追随他人，而且明白了不管为自己设定什么目标，它们都必须是基于自身情况的。goal意为“目标”，与achievements呼应，符合语境。limit意为“极限”；date意为“日期”；test意为“考验”。</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92_1#5373cdc5c?vja=1&amp;pid=85613194c&amp;color=0,0,0&amp;vtp=1&amp;bt=1"/>
          <p:cNvSpPr/>
          <p:nvPr/>
        </p:nvSpPr>
        <p:spPr>
          <a:xfrm>
            <a:off x="722376" y="900000"/>
            <a:ext cx="10753344" cy="4953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［山东威海2024高一期末］</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mountains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Yunnan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Honghe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Terraces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160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square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kilometres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spectacular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landscape.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channelled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mountains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forests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terraced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fields.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terraces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football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fields,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climb</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riverbank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heights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1,800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description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“stairways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suitable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remained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unknown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（century）.Nobody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terraces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until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2000s.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roads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arrived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government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determined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terraces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UNESCO’s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2013.Over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impossible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wraps.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Photography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crowded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postcard-perfect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pictures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media.</a:t>
            </a:r>
            <a:endParaRPr lang="en-US" altLang="zh-CN" sz="2000" dirty="0"/>
          </a:p>
          <a:p>
            <a:pPr algn="just">
              <a:lnSpc>
                <a:spcPct val="125000"/>
              </a:lnSpc>
            </a:pPr>
            <a:endParaRPr lang="en-US" altLang="zh-CN" sz="2000" dirty="0"/>
          </a:p>
        </p:txBody>
      </p:sp>
      <p:sp>
        <p:nvSpPr>
          <p:cNvPr id="3" name="QM_5_AN.493_1#5373cdc5c.blank?vja=1&amp;pid=85613194c&amp;color=0,0,0&amp;vpa=212&amp;vtp=1"/>
          <p:cNvSpPr/>
          <p:nvPr/>
        </p:nvSpPr>
        <p:spPr>
          <a:xfrm>
            <a:off x="1757680" y="2004900"/>
            <a:ext cx="1071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water</a:t>
            </a:r>
            <a:endParaRPr lang="en-US" altLang="zh-CN" sz="2000" dirty="0"/>
          </a:p>
        </p:txBody>
      </p:sp>
      <p:sp>
        <p:nvSpPr>
          <p:cNvPr id="4" name="QM_5_AN.494_1#5373cdc5c.blank?vja=1&amp;pid=85613194c&amp;color=0,0,0&amp;vpa=213&amp;vtp=1"/>
          <p:cNvSpPr/>
          <p:nvPr/>
        </p:nvSpPr>
        <p:spPr>
          <a:xfrm>
            <a:off x="6678295" y="2385900"/>
            <a:ext cx="6762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from</a:t>
            </a:r>
            <a:endParaRPr lang="en-US" altLang="zh-CN" sz="2000" dirty="0"/>
          </a:p>
        </p:txBody>
      </p:sp>
      <p:sp>
        <p:nvSpPr>
          <p:cNvPr id="5" name="QM_5_AN.495_1#5373cdc5c.blank?vja=1&amp;pid=85613194c&amp;color=0,0,0&amp;vpa=214&amp;vtp=1"/>
          <p:cNvSpPr/>
          <p:nvPr/>
        </p:nvSpPr>
        <p:spPr>
          <a:xfrm>
            <a:off x="8639620" y="2754200"/>
            <a:ext cx="12684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commonly</a:t>
            </a:r>
            <a:endParaRPr lang="en-US" altLang="zh-CN" sz="2000" dirty="0"/>
          </a:p>
        </p:txBody>
      </p:sp>
      <p:sp>
        <p:nvSpPr>
          <p:cNvPr id="6" name="QM_5_AN.496_1#5373cdc5c.blank?vja=1&amp;pid=85613194c&amp;color=0,0,0&amp;vpa=215&amp;vtp=1"/>
          <p:cNvSpPr/>
          <p:nvPr/>
        </p:nvSpPr>
        <p:spPr>
          <a:xfrm>
            <a:off x="10328339" y="3528900"/>
            <a:ext cx="10985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centuries</a:t>
            </a:r>
            <a:endParaRPr lang="en-US" altLang="zh-CN" sz="2000" dirty="0"/>
          </a:p>
        </p:txBody>
      </p:sp>
      <p:sp>
        <p:nvSpPr>
          <p:cNvPr id="7" name="QM_5_AN.497_1#5373cdc5c.blank?vja=1&amp;pid=85613194c&amp;color=0,0,0&amp;vpa=216&amp;vtp=1"/>
          <p:cNvSpPr/>
          <p:nvPr/>
        </p:nvSpPr>
        <p:spPr>
          <a:xfrm>
            <a:off x="7989570" y="3909900"/>
            <a:ext cx="4937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
        <p:nvSpPr>
          <p:cNvPr id="8" name="QM_5_AN.498_1#5373cdc5c.blank?vja=1&amp;pid=85613194c&amp;color=0,0,0&amp;vpa=217&amp;vtp=1"/>
          <p:cNvSpPr/>
          <p:nvPr/>
        </p:nvSpPr>
        <p:spPr>
          <a:xfrm>
            <a:off x="7712456" y="4278200"/>
            <a:ext cx="8461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placed</a:t>
            </a:r>
            <a:endParaRPr lang="en-US" altLang="zh-CN" sz="2000" dirty="0"/>
          </a:p>
        </p:txBody>
      </p:sp>
      <p:sp>
        <p:nvSpPr>
          <p:cNvPr id="9" name="QM_5_AN.499_1#5373cdc5c.blank?vja=1&amp;pid=85613194c&amp;color=0,0,0&amp;vpa=218&amp;vtp=1"/>
          <p:cNvSpPr/>
          <p:nvPr/>
        </p:nvSpPr>
        <p:spPr>
          <a:xfrm>
            <a:off x="3893439" y="4671900"/>
            <a:ext cx="16081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achieved</a:t>
            </a:r>
            <a:endParaRPr lang="en-US" altLang="zh-CN" sz="2000" dirty="0"/>
          </a:p>
        </p:txBody>
      </p:sp>
      <p:sp>
        <p:nvSpPr>
          <p:cNvPr id="10" name="QM_5_AN.500_1#5373cdc5c.blank?vja=1&amp;pid=85613194c&amp;color=0,0,0&amp;vpa=219&amp;vtp=1"/>
          <p:cNvSpPr/>
          <p:nvPr/>
        </p:nvSpPr>
        <p:spPr>
          <a:xfrm>
            <a:off x="5842064" y="5421200"/>
            <a:ext cx="9302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posting</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Effect transition="in" filter="fade">
                                      <p:cBhvr>
                                        <p:cTn id="55" dur="500"/>
                                        <p:tgtEl>
                                          <p:spTgt spid="9">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9">
                                            <p:txEl>
                                              <p:pRg st="0" end="0"/>
                                            </p:txEl>
                                          </p:spTgt>
                                        </p:tgtEl>
                                        <p:attrNameLst>
                                          <p:attrName>style.visibility</p:attrName>
                                        </p:attrNameLst>
                                      </p:cBhvr>
                                      <p:to>
                                        <p:strVal val="visible"/>
                                      </p:to>
                                    </p:set>
                                    <p:animEffect transition="in" filter="fade">
                                      <p:cBhvr>
                                        <p:cTn id="58" dur="500"/>
                                        <p:tgtEl>
                                          <p:spTgt spid="9">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0">
                                            <p:bg/>
                                          </p:spTgt>
                                        </p:tgtEl>
                                        <p:attrNameLst>
                                          <p:attrName>style.visibility</p:attrName>
                                        </p:attrNameLst>
                                      </p:cBhvr>
                                      <p:to>
                                        <p:strVal val="visible"/>
                                      </p:to>
                                    </p:set>
                                    <p:animEffect transition="in" filter="fade">
                                      <p:cBhvr>
                                        <p:cTn id="63" dur="500"/>
                                        <p:tgtEl>
                                          <p:spTgt spid="10">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0">
                                            <p:txEl>
                                              <p:pRg st="0" end="0"/>
                                            </p:txEl>
                                          </p:spTgt>
                                        </p:tgtEl>
                                        <p:attrNameLst>
                                          <p:attrName>style.visibility</p:attrName>
                                        </p:attrNameLst>
                                      </p:cBhvr>
                                      <p:to>
                                        <p:strVal val="visible"/>
                                      </p:to>
                                    </p:set>
                                    <p:animEffect transition="in" filter="fade">
                                      <p:cBhvr>
                                        <p:cTn id="66"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P spid="9" grpId="0" animBg="1" build="p"/>
      <p:bldP spid="10" grpId="0" animBg="1" build="p"/>
    </p:bld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92_1#5373cdc5c?vja=1&amp;pid=85613194c&amp;color=0,0,0&amp;vtp=1&amp;bt=1"/>
          <p:cNvSpPr/>
          <p:nvPr/>
        </p:nvSpPr>
        <p:spPr>
          <a:xfrm>
            <a:off x="722376" y="899999"/>
            <a:ext cx="10753344" cy="1524000"/>
          </a:xfrm>
          <a:prstGeom prst="rect">
            <a:avLst/>
          </a:prstGeom>
          <a:noFill/>
        </p:spPr>
        <p:txBody>
          <a:bodyPr wrap="square" lIns="0" tIns="0" rIns="0" bIns="0" rtlCol="0" anchor="t"/>
          <a:lstStyle/>
          <a:p>
            <a:pPr algn="just">
              <a:lnSpc>
                <a:spcPct val="125000"/>
              </a:lnSpc>
            </a:pPr>
            <a:endPar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just">
              <a:lnSpc>
                <a:spcPct val="125000"/>
              </a:lnSpc>
            </a:pP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Although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terraces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summer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landscape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November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April.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period,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water-filled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terraces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mirrors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reflect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sunrise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sunset.</a:t>
            </a:r>
            <a:endParaRPr lang="en-US" altLang="zh-CN" sz="2000" dirty="0"/>
          </a:p>
        </p:txBody>
      </p:sp>
      <p:sp>
        <p:nvSpPr>
          <p:cNvPr id="3" name="QM_5_EX.503_1#5373cdc5c?vja=1&amp;pid=85613194c&amp;color=0,0,0&amp;vtp=1"/>
          <p:cNvSpPr/>
          <p:nvPr/>
        </p:nvSpPr>
        <p:spPr>
          <a:xfrm>
            <a:off x="722376" y="2446087"/>
            <a:ext cx="10753344" cy="381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本文是一篇说明文，主要介绍了云南省著名的农耕文明奇观——红河哈尼梯田。</a:t>
            </a:r>
            <a:endParaRPr lang="en-US" altLang="zh-CN" sz="2000" dirty="0"/>
          </a:p>
        </p:txBody>
      </p:sp>
      <p:sp>
        <p:nvSpPr>
          <p:cNvPr id="4" name="QM_5_AN.501_1#5373cdc5c.blank?vja=1&amp;pid=85613194c&amp;color=0,0,0&amp;vpa=220&amp;vtp=1"/>
          <p:cNvSpPr/>
          <p:nvPr/>
        </p:nvSpPr>
        <p:spPr>
          <a:xfrm>
            <a:off x="2938082" y="1611199"/>
            <a:ext cx="11699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appealing</a:t>
            </a:r>
            <a:endParaRPr lang="en-US" altLang="zh-CN" sz="2000" dirty="0"/>
          </a:p>
        </p:txBody>
      </p:sp>
      <p:sp>
        <p:nvSpPr>
          <p:cNvPr id="5" name="QM_5_AN.502_1#5373cdc5c.blank?vja=1&amp;pid=85613194c&amp;color=0,0,0&amp;vpa=221&amp;vtp=1"/>
          <p:cNvSpPr/>
          <p:nvPr/>
        </p:nvSpPr>
        <p:spPr>
          <a:xfrm>
            <a:off x="5998909" y="2004899"/>
            <a:ext cx="12541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which/that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bg/>
                                          </p:spTgt>
                                        </p:tgtEl>
                                        <p:attrNameLst>
                                          <p:attrName>style.visibility</p:attrName>
                                        </p:attrNameLst>
                                      </p:cBhvr>
                                      <p:to>
                                        <p:strVal val="visible"/>
                                      </p:to>
                                    </p:set>
                                    <p:animEffect transition="in" filter="fade">
                                      <p:cBhvr>
                                        <p:cTn id="23" dur="500"/>
                                        <p:tgtEl>
                                          <p:spTgt spid="3">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
                                            <p:txEl>
                                              <p:pRg st="0" end="0"/>
                                            </p:txEl>
                                          </p:spTgt>
                                        </p:tgtEl>
                                        <p:attrNameLst>
                                          <p:attrName>style.visibility</p:attrName>
                                        </p:attrNameLst>
                                      </p:cBhvr>
                                      <p:to>
                                        <p:strVal val="visible"/>
                                      </p:to>
                                    </p:set>
                                    <p:animEffect transition="in" filter="fade">
                                      <p:cBhvr>
                                        <p:cTn id="26"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04_1#1d7614ba6?vja=1&amp;pid=5373cdc5c&amp;color=0,0,0&amp;vtp=1&amp;bt=1"/>
          <p:cNvSpPr/>
          <p:nvPr/>
        </p:nvSpPr>
        <p:spPr>
          <a:xfrm>
            <a:off x="722376" y="896111"/>
            <a:ext cx="10753344" cy="374904"/>
          </a:xfrm>
          <a:prstGeom prst="rect">
            <a:avLst/>
          </a:prstGeom>
          <a:noFill/>
        </p:spPr>
        <p:txBody>
          <a:bodyPr wrap="square" lIns="0" tIns="0" rIns="0" bIns="0" rtlCol="0" anchor="t"/>
          <a:lstStyle/>
          <a:p>
            <a:pPr algn="l">
              <a:lnSpc>
                <a:spcPct val="123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3" name="QB_6_AN.505_1#1d7614ba6.blank?vja=1&amp;pid=5373cdc5c&amp;color=0,0,0&amp;vpa=222&amp;vtp=1"/>
          <p:cNvSpPr/>
          <p:nvPr/>
        </p:nvSpPr>
        <p:spPr>
          <a:xfrm>
            <a:off x="922401" y="858011"/>
            <a:ext cx="1071563"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water</a:t>
            </a:r>
            <a:endParaRPr lang="en-US" altLang="zh-CN" sz="2000" dirty="0"/>
          </a:p>
        </p:txBody>
      </p:sp>
      <p:sp>
        <p:nvSpPr>
          <p:cNvPr id="4" name="QB_6_AS.506_1#1d7614ba6?vja=1&amp;pid=5373cdc5c&amp;color=0,0,0&amp;vtp=1"/>
          <p:cNvSpPr/>
          <p:nvPr/>
        </p:nvSpPr>
        <p:spPr>
          <a:xfrm>
            <a:off x="722376" y="1320165"/>
            <a:ext cx="10753344" cy="1162177"/>
          </a:xfrm>
          <a:prstGeom prst="rect">
            <a:avLst/>
          </a:prstGeom>
          <a:noFill/>
        </p:spPr>
        <p:txBody>
          <a:bodyPr wrap="square" lIns="0" tIns="0" rIns="0" bIns="0" rtlCol="0" anchor="t"/>
          <a:lstStyle/>
          <a:p>
            <a:pPr algn="l">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句意为：自古以来，当地哈尼族人就从山峰和森林中引来泉水灌溉梯田。句中已有谓语have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channelled，设空处与其之间无连词连接，应用非谓语形式，结合句意可知，此处表示目的，应用不定式作目的状语。故填to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water。</a:t>
            </a:r>
            <a:endParaRPr lang="en-US" altLang="zh-CN" sz="2200" dirty="0"/>
          </a:p>
        </p:txBody>
      </p:sp>
      <p:sp>
        <p:nvSpPr>
          <p:cNvPr id="5" name="QB_6_BD.507_1#f42a03194?vja=1&amp;pid=5373cdc5c&amp;color=0,0,0&amp;vtp=1"/>
          <p:cNvSpPr/>
          <p:nvPr/>
        </p:nvSpPr>
        <p:spPr>
          <a:xfrm>
            <a:off x="722376" y="2509586"/>
            <a:ext cx="10753344" cy="374904"/>
          </a:xfrm>
          <a:prstGeom prst="rect">
            <a:avLst/>
          </a:prstGeom>
          <a:noFill/>
        </p:spPr>
        <p:txBody>
          <a:bodyPr wrap="square" lIns="0" tIns="0" rIns="0" bIns="0" rtlCol="0" anchor="t"/>
          <a:lstStyle/>
          <a:p>
            <a:pPr algn="l">
              <a:lnSpc>
                <a:spcPct val="123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dirty="0"/>
          </a:p>
        </p:txBody>
      </p:sp>
      <p:sp>
        <p:nvSpPr>
          <p:cNvPr id="6" name="QB_6_AN.508_1#f42a03194.blank?vja=1&amp;pid=5373cdc5c&amp;color=0,0,0&amp;vpa=223&amp;vtp=1"/>
          <p:cNvSpPr/>
          <p:nvPr/>
        </p:nvSpPr>
        <p:spPr>
          <a:xfrm>
            <a:off x="935101" y="2471486"/>
            <a:ext cx="676275"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from</a:t>
            </a:r>
            <a:endParaRPr lang="en-US" altLang="zh-CN" sz="2000" dirty="0"/>
          </a:p>
        </p:txBody>
      </p:sp>
      <p:sp>
        <p:nvSpPr>
          <p:cNvPr id="7" name="QB_6_AS.509_1#f42a03194?vja=1&amp;pid=5373cdc5c&amp;color=0,0,0&amp;vtp=1"/>
          <p:cNvSpPr/>
          <p:nvPr/>
        </p:nvSpPr>
        <p:spPr>
          <a:xfrm>
            <a:off x="722376" y="2933065"/>
            <a:ext cx="10753344" cy="787273"/>
          </a:xfrm>
          <a:prstGeom prst="rect">
            <a:avLst/>
          </a:prstGeom>
          <a:noFill/>
        </p:spPr>
        <p:txBody>
          <a:bodyPr wrap="square" lIns="0" tIns="0" rIns="0" bIns="0" rtlCol="0" anchor="t"/>
          <a:lstStyle/>
          <a:p>
            <a:pPr algn="l">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句意为：它们从海拔不到500米的河岸位置向上延伸到海拔超过1,800米的地方。根据句意可知，此处为固定搭配from</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，表示“从</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到</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”。故填from。</a:t>
            </a:r>
            <a:endParaRPr lang="en-US" altLang="zh-CN" sz="2200" dirty="0"/>
          </a:p>
        </p:txBody>
      </p:sp>
      <p:sp>
        <p:nvSpPr>
          <p:cNvPr id="8" name="QB_6_BD.510_1#e817270a6?vja=1&amp;pid=5373cdc5c&amp;color=0,0,0&amp;vtp=1"/>
          <p:cNvSpPr/>
          <p:nvPr/>
        </p:nvSpPr>
        <p:spPr>
          <a:xfrm>
            <a:off x="722376" y="3741486"/>
            <a:ext cx="10753344" cy="374904"/>
          </a:xfrm>
          <a:prstGeom prst="rect">
            <a:avLst/>
          </a:prstGeom>
          <a:noFill/>
        </p:spPr>
        <p:txBody>
          <a:bodyPr wrap="square" lIns="0" tIns="0" rIns="0" bIns="0" rtlCol="0" anchor="t"/>
          <a:lstStyle/>
          <a:p>
            <a:pPr algn="l">
              <a:lnSpc>
                <a:spcPct val="123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9" name="QB_6_AN.511_1#e817270a6.blank?vja=1&amp;pid=5373cdc5c&amp;color=0,0,0&amp;vpa=224&amp;vtp=1"/>
          <p:cNvSpPr/>
          <p:nvPr/>
        </p:nvSpPr>
        <p:spPr>
          <a:xfrm>
            <a:off x="897001" y="3690686"/>
            <a:ext cx="1268413"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commonly</a:t>
            </a:r>
            <a:endParaRPr lang="en-US" altLang="zh-CN" sz="2000" dirty="0"/>
          </a:p>
        </p:txBody>
      </p:sp>
      <p:sp>
        <p:nvSpPr>
          <p:cNvPr id="10" name="QB_6_AS.512_1#e817270a6?vja=1&amp;pid=5373cdc5c&amp;color=0,0,0&amp;vtp=1"/>
          <p:cNvSpPr/>
          <p:nvPr/>
        </p:nvSpPr>
        <p:spPr>
          <a:xfrm>
            <a:off x="722376" y="4164965"/>
            <a:ext cx="10753344" cy="787273"/>
          </a:xfrm>
          <a:prstGeom prst="rect">
            <a:avLst/>
          </a:prstGeom>
          <a:noFill/>
        </p:spPr>
        <p:txBody>
          <a:bodyPr wrap="square" lIns="0" tIns="0" rIns="0" bIns="0" rtlCol="0" anchor="t"/>
          <a:lstStyle/>
          <a:p>
            <a:pPr algn="l">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句意为：这里通常最适合用“通往天堂的阶梯”来形容。设空处修饰动词used，应用副词作状语，故填commonly。</a:t>
            </a:r>
            <a:endParaRPr lang="en-US" altLang="zh-CN" sz="2200" dirty="0"/>
          </a:p>
        </p:txBody>
      </p:sp>
      <p:sp>
        <p:nvSpPr>
          <p:cNvPr id="11" name="QB_6_BD.513_1#ea7867e76?vja=1&amp;pid=5373cdc5c&amp;color=0,0,0&amp;vtp=1"/>
          <p:cNvSpPr/>
          <p:nvPr/>
        </p:nvSpPr>
        <p:spPr>
          <a:xfrm>
            <a:off x="722376" y="4973386"/>
            <a:ext cx="10753344" cy="374904"/>
          </a:xfrm>
          <a:prstGeom prst="rect">
            <a:avLst/>
          </a:prstGeom>
          <a:noFill/>
        </p:spPr>
        <p:txBody>
          <a:bodyPr wrap="square" lIns="0" tIns="0" rIns="0" bIns="0" rtlCol="0" anchor="t"/>
          <a:lstStyle/>
          <a:p>
            <a:pPr algn="l">
              <a:lnSpc>
                <a:spcPct val="123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12" name="QB_6_AN.514_1#ea7867e76.blank?vja=1&amp;pid=5373cdc5c&amp;color=0,0,0&amp;vpa=225&amp;vtp=1"/>
          <p:cNvSpPr/>
          <p:nvPr/>
        </p:nvSpPr>
        <p:spPr>
          <a:xfrm>
            <a:off x="909701" y="4935286"/>
            <a:ext cx="1098550"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centuries</a:t>
            </a:r>
            <a:endParaRPr lang="en-US" altLang="zh-CN" sz="2000" dirty="0"/>
          </a:p>
        </p:txBody>
      </p:sp>
      <p:sp>
        <p:nvSpPr>
          <p:cNvPr id="13" name="QB_6_AS.515_1#ea7867e76?vja=1&amp;pid=5373cdc5c&amp;color=0,0,0&amp;vtp=1"/>
          <p:cNvSpPr/>
          <p:nvPr/>
        </p:nvSpPr>
        <p:spPr>
          <a:xfrm>
            <a:off x="722376" y="5396865"/>
            <a:ext cx="10753344" cy="787273"/>
          </a:xfrm>
          <a:prstGeom prst="rect">
            <a:avLst/>
          </a:prstGeom>
          <a:noFill/>
        </p:spPr>
        <p:txBody>
          <a:bodyPr wrap="square" lIns="0" tIns="0" rIns="0" bIns="0" rtlCol="0" anchor="t"/>
          <a:lstStyle/>
          <a:p>
            <a:pPr algn="l">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句意为：然而，几个世纪以来，这个奇观基本不为世界其他地方所知。for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centuries表示“几个世纪以来”，为固定表达。故填centuries。</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16_1#085ae471d?vja=1&amp;pid=5373cdc5c&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2000" dirty="0"/>
          </a:p>
        </p:txBody>
      </p:sp>
      <p:sp>
        <p:nvSpPr>
          <p:cNvPr id="3" name="QB_6_AN.517_1#085ae471d.blank?vja=1&amp;pid=5373cdc5c&amp;color=0,0,0&amp;vpa=226&amp;vtp=1"/>
          <p:cNvSpPr/>
          <p:nvPr/>
        </p:nvSpPr>
        <p:spPr>
          <a:xfrm>
            <a:off x="897001" y="858012"/>
            <a:ext cx="4937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
        <p:nvSpPr>
          <p:cNvPr id="4" name="QB_6_AS.518_1#085ae471d?vja=1&amp;pid=5373cdc5c&amp;color=0,0,0&amp;vtp=1"/>
          <p:cNvSpPr/>
          <p:nvPr/>
        </p:nvSpPr>
        <p:spPr>
          <a:xfrm>
            <a:off x="722376" y="1320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句意为：直到21世纪初，才有人开始关注这些梯田。此处表示“21世纪初”，世纪、年代前常用定冠词the。</a:t>
            </a:r>
            <a:endParaRPr lang="en-US" altLang="zh-CN" sz="2200" dirty="0"/>
          </a:p>
        </p:txBody>
      </p:sp>
      <p:sp>
        <p:nvSpPr>
          <p:cNvPr id="5" name="QB_6_BD.519_1#508078bb3?vja=1&amp;pid=5373cdc5c&amp;color=0,0,0&amp;vtp=1"/>
          <p:cNvSpPr/>
          <p:nvPr/>
        </p:nvSpPr>
        <p:spPr>
          <a:xfrm>
            <a:off x="722376" y="2153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6" name="QB_6_AN.520_1#508078bb3.blank?vja=1&amp;pid=5373cdc5c&amp;color=0,0,0&amp;vpa=227&amp;vtp=1"/>
          <p:cNvSpPr/>
          <p:nvPr/>
        </p:nvSpPr>
        <p:spPr>
          <a:xfrm>
            <a:off x="909701" y="2103187"/>
            <a:ext cx="8461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placed</a:t>
            </a:r>
            <a:endParaRPr lang="en-US" altLang="zh-CN" sz="2000" dirty="0"/>
          </a:p>
        </p:txBody>
      </p:sp>
      <p:sp>
        <p:nvSpPr>
          <p:cNvPr id="7" name="QB_6_AS.521_1#508078bb3?vja=1&amp;pid=5373cdc5c&amp;color=0,0,0&amp;vtp=1"/>
          <p:cNvSpPr/>
          <p:nvPr/>
        </p:nvSpPr>
        <p:spPr>
          <a:xfrm>
            <a:off x="722376" y="25781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句意为：新的道路得以铺设，当地政府决心使这些梯田被列入联合国教科文组织的世界遗产名录。此处为“get+宾语+宾补”结构，结合语境可知，此处表示“使梯田被列入世界遗产名录”，the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terraces和place之间为逻辑上的被动关系，应用过去分词作宾补。故填placed。</a:t>
            </a:r>
            <a:endParaRPr lang="en-US" altLang="zh-CN" sz="2200" dirty="0"/>
          </a:p>
        </p:txBody>
      </p:sp>
      <p:sp>
        <p:nvSpPr>
          <p:cNvPr id="8" name="QB_6_BD.522_1#9519db4ec?vja=1&amp;pid=5373cdc5c&amp;color=0,0,0&amp;vtp=1"/>
          <p:cNvSpPr/>
          <p:nvPr/>
        </p:nvSpPr>
        <p:spPr>
          <a:xfrm>
            <a:off x="722376" y="37795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endParaRPr lang="en-US" altLang="zh-CN" sz="2000" dirty="0"/>
          </a:p>
        </p:txBody>
      </p:sp>
      <p:sp>
        <p:nvSpPr>
          <p:cNvPr id="9" name="QB_6_AN.523_1#9519db4ec.blank?vja=1&amp;pid=5373cdc5c&amp;color=0,0,0&amp;vpa=228&amp;vtp=1"/>
          <p:cNvSpPr/>
          <p:nvPr/>
        </p:nvSpPr>
        <p:spPr>
          <a:xfrm>
            <a:off x="909701" y="3741487"/>
            <a:ext cx="16081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achieved</a:t>
            </a:r>
            <a:endParaRPr lang="en-US" altLang="zh-CN" sz="2000" dirty="0"/>
          </a:p>
        </p:txBody>
      </p:sp>
      <p:sp>
        <p:nvSpPr>
          <p:cNvPr id="10" name="QB_6_AS.524_1#9519db4ec?vja=1&amp;pid=5373cdc5c&amp;color=0,0,0&amp;vtp=1"/>
          <p:cNvSpPr/>
          <p:nvPr/>
        </p:nvSpPr>
        <p:spPr>
          <a:xfrm>
            <a:off x="722376" y="42037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句意为：这一目标在2013年实现。设空处在句中作谓语，主语This指代上文提到的“当地政府决心使梯田被列入世界遗产名录”这件事，和achieve之间为被动关系，再由in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2013可知，此处应用一般过去时，主语This为单数概念，谓语也用单数形式。故填was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achieved。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25_1#3b4896b96?vja=1&amp;pid=5373cdc5c&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3" name="QB_6_AN.526_1#3b4896b96.blank?vja=1&amp;pid=5373cdc5c&amp;color=0,0,0&amp;vpa=229&amp;vtp=1"/>
          <p:cNvSpPr/>
          <p:nvPr/>
        </p:nvSpPr>
        <p:spPr>
          <a:xfrm>
            <a:off x="935101" y="845312"/>
            <a:ext cx="9302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posting</a:t>
            </a:r>
            <a:endParaRPr lang="en-US" altLang="zh-CN" sz="2000" dirty="0"/>
          </a:p>
        </p:txBody>
      </p:sp>
      <p:sp>
        <p:nvSpPr>
          <p:cNvPr id="4" name="QB_6_AS.527_1#3b4896b96?vja=1&amp;pid=5373cdc5c&amp;color=0,0,0&amp;vtp=1"/>
          <p:cNvSpPr/>
          <p:nvPr/>
        </p:nvSpPr>
        <p:spPr>
          <a:xfrm>
            <a:off x="722376" y="1320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句意为：摄影迷们蜂拥而至，拍下明信片般的完美照片，然后将它们发布在社交媒体上。句中的谓语为have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crowded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in，设空处与taking并列，应用现在分词作状语。</a:t>
            </a:r>
            <a:endParaRPr lang="en-US" altLang="zh-CN" sz="2200" dirty="0"/>
          </a:p>
        </p:txBody>
      </p:sp>
      <p:sp>
        <p:nvSpPr>
          <p:cNvPr id="5" name="QB_6_BD.528_1#52c6c494d?vja=1&amp;pid=5373cdc5c&amp;color=0,0,0&amp;vtp=1"/>
          <p:cNvSpPr/>
          <p:nvPr/>
        </p:nvSpPr>
        <p:spPr>
          <a:xfrm>
            <a:off x="722376" y="2153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6" name="QB_6_AN.529_1#52c6c494d.blank?vja=1&amp;pid=5373cdc5c&amp;color=0,0,0&amp;vpa=230&amp;vtp=1"/>
          <p:cNvSpPr/>
          <p:nvPr/>
        </p:nvSpPr>
        <p:spPr>
          <a:xfrm>
            <a:off x="871601" y="2103187"/>
            <a:ext cx="11699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appealing</a:t>
            </a:r>
            <a:endParaRPr lang="en-US" altLang="zh-CN" sz="2000" dirty="0"/>
          </a:p>
        </p:txBody>
      </p:sp>
      <p:sp>
        <p:nvSpPr>
          <p:cNvPr id="7" name="QB_6_AS.530_1#52c6c494d?vja=1&amp;pid=5373cdc5c&amp;color=0,0,0&amp;vtp=1"/>
          <p:cNvSpPr/>
          <p:nvPr/>
        </p:nvSpPr>
        <p:spPr>
          <a:xfrm>
            <a:off x="722376" y="25781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句意为：尽管梯田在夏季生长季节闪耀着明亮的绿色，但11月至4月下旬的景观最具吸引力。设空处在句中作is的表语，且其前有most修饰，再结合句意可知，此处表示“吸引人的”，应填形容词。故填appealing。</a:t>
            </a:r>
            <a:endParaRPr lang="en-US" altLang="zh-CN" sz="2200" dirty="0"/>
          </a:p>
        </p:txBody>
      </p:sp>
      <p:sp>
        <p:nvSpPr>
          <p:cNvPr id="8" name="QB_6_BD.531_1#853433e15?vja=1&amp;pid=5373cdc5c&amp;color=0,0,0&amp;vtp=1"/>
          <p:cNvSpPr/>
          <p:nvPr/>
        </p:nvSpPr>
        <p:spPr>
          <a:xfrm>
            <a:off x="722376" y="37795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9" name="QB_6_AN.532_1#853433e15.blank?vja=1&amp;pid=5373cdc5c&amp;color=0,0,0&amp;vpa=231&amp;vtp=1"/>
          <p:cNvSpPr/>
          <p:nvPr/>
        </p:nvSpPr>
        <p:spPr>
          <a:xfrm>
            <a:off x="1024001" y="3741487"/>
            <a:ext cx="12541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which/that</a:t>
            </a:r>
            <a:endParaRPr lang="en-US" altLang="zh-CN" sz="2000" dirty="0"/>
          </a:p>
        </p:txBody>
      </p:sp>
      <p:sp>
        <p:nvSpPr>
          <p:cNvPr id="10" name="QB_6_AS.533_1#853433e15?vja=1&amp;pid=5373cdc5c&amp;color=0,0,0&amp;vtp=1"/>
          <p:cNvSpPr/>
          <p:nvPr/>
        </p:nvSpPr>
        <p:spPr>
          <a:xfrm>
            <a:off x="722376" y="42037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句意为：在这一时期，充满水的梯田会变成天然的镜子，映出每一次日出和日落。设空处引导限制性定语从句，先行词为natural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mirrors，指物，关系词在从句中作主语，所以应用关系代词which或that引导该从句。</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534_1#335d6715c?vja=1&amp;pid=af1442de7&amp;color=0,0,0&amp;vtp=1&amp;bt=1"/>
          <p:cNvSpPr/>
          <p:nvPr/>
        </p:nvSpPr>
        <p:spPr>
          <a:xfrm>
            <a:off x="722376" y="896112"/>
            <a:ext cx="10753344" cy="5291328"/>
          </a:xfrm>
          <a:prstGeom prst="rect">
            <a:avLst/>
          </a:prstGeom>
          <a:noFill/>
        </p:spPr>
        <p:txBody>
          <a:bodyPr wrap="square" lIns="0" tIns="0" rIns="0" bIns="0" rtlCol="0" anchor="t"/>
          <a:lstStyle/>
          <a:p>
            <a:pPr algn="l">
              <a:lnSpc>
                <a:spcPct val="124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阅读下面材料，根据其内容和所给段落开头语续写两段，使之构成一篇完整的短文。</a:t>
            </a:r>
            <a:endParaRPr lang="en-US" altLang="zh-CN" sz="2000" dirty="0"/>
          </a:p>
          <a:p>
            <a:pPr algn="just">
              <a:lnSpc>
                <a:spcPct val="124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overcast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kept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advancing.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reached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smoothly,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buzzing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flooding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various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endParaRPr lang="en-US" altLang="zh-CN" sz="2000" dirty="0"/>
          </a:p>
          <a:p>
            <a:pPr algn="just">
              <a:lnSpc>
                <a:spcPct val="124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window,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colleagues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steady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drizzle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（毛毛雨）</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downpour.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nervous,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forgotten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floods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ago.</a:t>
            </a:r>
            <a:endParaRPr lang="en-US" altLang="zh-CN" sz="2000" dirty="0"/>
          </a:p>
          <a:p>
            <a:pPr algn="just">
              <a:lnSpc>
                <a:spcPct val="124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12:30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alert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government,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staff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colleagues,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already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left,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stranded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（被滞留的）.The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services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stalled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（停止运转）</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transport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available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either.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senior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colleague,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happened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district,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agreed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colleagues,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risky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rain.</a:t>
            </a:r>
            <a:endParaRPr lang="en-US" altLang="zh-CN" sz="2000" dirty="0"/>
          </a:p>
        </p:txBody>
      </p:sp>
    </p:spTree>
  </p:cSld>
  <p:clrMapOvr>
    <a:masterClrMapping/>
  </p:clrMapOvr>
  <p:transition>
    <p:fade/>
  </p:transition>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534_2#335d6715c?vja=1&amp;pid=af1442de7&amp;color=0,0,0&amp;mp=1&amp;vtp=1&amp;bt=1"/>
          <p:cNvSpPr/>
          <p:nvPr/>
        </p:nvSpPr>
        <p:spPr>
          <a:xfrm>
            <a:off x="722376" y="896112"/>
            <a:ext cx="10753344" cy="457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poured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continuously,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waist-high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midway,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rainwater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reached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nearby.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spotted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nearby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ourselves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much-needed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refreshments.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tracking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situation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TV</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anxious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updates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mobile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tense—home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portable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（便携的）</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power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dead.</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suddenly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interrupted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balcony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behind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“Please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yourselves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comfortable.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continued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wait.</a:t>
            </a:r>
            <a:endParaRPr lang="en-US" altLang="zh-CN" sz="2000" dirty="0"/>
          </a:p>
        </p:txBody>
      </p:sp>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65_1#57e88d9b4?vja=1&amp;pid=7e368e627&amp;color=0,0,0&amp;vtp=1&amp;bt=1"/>
          <p:cNvSpPr/>
          <p:nvPr/>
        </p:nvSpPr>
        <p:spPr>
          <a:xfrm>
            <a:off x="722376" y="899999"/>
            <a:ext cx="10753344" cy="1143000"/>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Today,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Tangshan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earthquake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disaster,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unify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wisdom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positive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rebuild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brighter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endParaRPr lang="en-US" altLang="zh-CN" sz="2000" dirty="0"/>
          </a:p>
        </p:txBody>
      </p:sp>
      <p:sp>
        <p:nvSpPr>
          <p:cNvPr id="3" name="QM_6_AN.74_1#57e88d9b4.blank?vja=1&amp;pid=7e368e627&amp;color=0,0,0&amp;vpa=48&amp;vtp=1"/>
          <p:cNvSpPr/>
          <p:nvPr/>
        </p:nvSpPr>
        <p:spPr>
          <a:xfrm>
            <a:off x="2287461" y="861899"/>
            <a:ext cx="296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M_6_AN.75_1#57e88d9b4.blank?vja=1&amp;pid=7e368e627&amp;color=0,0,0&amp;vpa=49&amp;vtp=1"/>
          <p:cNvSpPr/>
          <p:nvPr/>
        </p:nvSpPr>
        <p:spPr>
          <a:xfrm>
            <a:off x="1024001" y="1242899"/>
            <a:ext cx="381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534_3#335d6715c?vja=1&amp;pid=af1442de7&amp;color=0,0,0&amp;mp=1&amp;vtp=1&amp;bt=1"/>
          <p:cNvSpPr/>
          <p:nvPr/>
        </p:nvSpPr>
        <p:spPr>
          <a:xfrm>
            <a:off x="722376" y="896112"/>
            <a:ext cx="10753344" cy="1905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注意：续写词数应为150个左右。</a:t>
            </a:r>
            <a:endParaRPr lang="en-US" altLang="zh-CN" sz="2000" dirty="0"/>
          </a:p>
          <a:p>
            <a:pPr algn="just" latinLnBrk="1" hangingPunct="0">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shoulder._____________________________________________________________________________</a:t>
            </a:r>
            <a:endParaRPr lang="en-US" altLang="zh-CN" sz="2000" dirty="0"/>
          </a:p>
          <a:p>
            <a:pPr algn="just" latinLnBrk="1">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further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favours,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night.___________________________________________________________________________________________________________________________________</a:t>
            </a:r>
            <a:endParaRPr lang="en-US" altLang="zh-CN" sz="2000" dirty="0"/>
          </a:p>
        </p:txBody>
      </p:sp>
    </p:spTree>
  </p:cSld>
  <p:clrMapOvr>
    <a:masterClrMapping/>
  </p:clrMapOvr>
  <p:transition>
    <p:fade/>
  </p:transition>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536_1#335d6715c?vja=1&amp;pid=af1442de7&amp;color=0,0,0&amp;vtp=1&amp;bt=1"/>
          <p:cNvSpPr/>
          <p:nvPr/>
        </p:nvSpPr>
        <p:spPr>
          <a:xfrm>
            <a:off x="722376" y="900000"/>
            <a:ext cx="10753344" cy="762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【写作提示】</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1.材料导读</a:t>
            </a:r>
            <a:endParaRPr lang="en-US" altLang="zh-CN" sz="2000" dirty="0"/>
          </a:p>
        </p:txBody>
      </p:sp>
      <p:graphicFrame>
        <p:nvGraphicFramePr>
          <p:cNvPr id="135" name="QO_5_AS.536_2#335d6715c?colgroup=4,36&amp;vja=1&amp;pid=af1442de7&amp;color=0,0,0&amp;vtp=1"/>
          <p:cNvGraphicFramePr>
            <a:graphicFrameLocks noGrp="1"/>
          </p:cNvGraphicFramePr>
          <p:nvPr/>
        </p:nvGraphicFramePr>
        <p:xfrm>
          <a:off x="722376" y="1790524"/>
          <a:ext cx="10725912" cy="2964180"/>
        </p:xfrm>
        <a:graphic>
          <a:graphicData uri="http://schemas.openxmlformats.org/drawingml/2006/table">
            <a:tbl>
              <a:tblPr/>
              <a:tblGrid>
                <a:gridCol w="1271016"/>
                <a:gridCol w="9454896"/>
              </a:tblGrid>
              <a:tr h="1648460">
                <a:tc>
                  <a:txBody>
                    <a:bodyPr/>
                    <a:lstStyle/>
                    <a:p>
                      <a:pPr algn="ctr" hangingPunct="0">
                        <a:lnSpc>
                          <a:spcPct val="130000"/>
                        </a:lnSpc>
                      </a:pPr>
                      <a:r>
                        <a:rPr lang="en-US" altLang="zh-CN" sz="2000" b="1" i="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材料大意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两年前的一个雨天，作者去上班，到达办公室几小时后，毛毛细雨变成倾盆大雨。雨势凶猛，公司要求职员回家。但列车停运了，作者乘同事的车返回。返回路上，齐腰的水没过汽车的发动机，作者和同事不得不把车停在附近。他们有幸找到一个干燥的地方。这时身后一栋楼的阳台上有一位女士让作者和同事进自己家休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hangingPunct="0">
                        <a:lnSpc>
                          <a:spcPct val="130000"/>
                        </a:lnSpc>
                      </a:pPr>
                      <a:r>
                        <a:rPr lang="en-US" altLang="zh-CN" sz="2000" b="1" i="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主要角色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作者、作者的同事、善良的女士</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55980">
                <a:tc>
                  <a:txBody>
                    <a:bodyPr/>
                    <a:lstStyle/>
                    <a:p>
                      <a:pPr algn="ctr" hangingPunct="0">
                        <a:lnSpc>
                          <a:spcPct val="130000"/>
                        </a:lnSpc>
                      </a:pPr>
                      <a:r>
                        <a:rPr lang="en-US" altLang="zh-CN" sz="2000" b="1" i="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需要解决的问题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雨一直在下，路面上积水太深导致汽车无法继续行驶，作者和同事无法回家。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135"/>
                                        </p:tgtEl>
                                        <p:attrNameLst>
                                          <p:attrName>style.visibility</p:attrName>
                                        </p:attrNameLst>
                                      </p:cBhvr>
                                      <p:to>
                                        <p:strVal val="visible"/>
                                      </p:to>
                                    </p:set>
                                    <p:animEffect transition="in" filter="fade">
                                      <p:cBhvr>
                                        <p:cTn id="16" dur="500"/>
                                        <p:tgtEl>
                                          <p:spTgt spid="1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536_3#335d6715c?vja=1&amp;pid=af1442de7&amp;color=0,0,0&amp;mp=1&amp;vtp=1&amp;bt=1"/>
          <p:cNvSpPr/>
          <p:nvPr/>
        </p:nvSpPr>
        <p:spPr>
          <a:xfrm>
            <a:off x="722376" y="900000"/>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2.续写分析</a:t>
            </a:r>
            <a:endParaRPr lang="en-US" altLang="zh-CN" sz="2000" dirty="0"/>
          </a:p>
        </p:txBody>
      </p:sp>
      <p:graphicFrame>
        <p:nvGraphicFramePr>
          <p:cNvPr id="136" name="QO_5_AS.536_4#335d6715c?colgroup=13,27&amp;vja=1&amp;pid=af1442de7&amp;color=0,0,0&amp;mp=1&amp;vtp=1"/>
          <p:cNvGraphicFramePr>
            <a:graphicFrameLocks noGrp="1"/>
          </p:cNvGraphicFramePr>
          <p:nvPr/>
        </p:nvGraphicFramePr>
        <p:xfrm>
          <a:off x="722376" y="1409524"/>
          <a:ext cx="10735056" cy="3296920"/>
        </p:xfrm>
        <a:graphic>
          <a:graphicData uri="http://schemas.openxmlformats.org/drawingml/2006/table">
            <a:tbl>
              <a:tblPr/>
              <a:tblGrid>
                <a:gridCol w="3529584"/>
                <a:gridCol w="7205472"/>
              </a:tblGrid>
              <a:tr h="1648460">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续写第一段（提示句：大约过了半个小时，我感到有人碰了一下我的肩膀。）</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根据第一段首句内容可知，本段可描述拍作者肩膀的正是刚刚那位女士，她说服作者和同事去自己家，作者一行人去那位女士家并受到了款待，与此同时作者一行人也保证等洪水退去他们就离开。</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648460">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续写第二段（提示句：我们不想再得到更多帮助了，但这家人似乎感觉到了我们需要在这里过夜。）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根据第二段首句内容可知，本段可描述作者和同事最终留下过夜，这家人的行为令他们感动万分。他们按承诺在洪水退去时安静离开，并留下了感谢的话语。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36"/>
                                        </p:tgtEl>
                                        <p:attrNameLst>
                                          <p:attrName>style.visibility</p:attrName>
                                        </p:attrNameLst>
                                      </p:cBhvr>
                                      <p:to>
                                        <p:strVal val="visible"/>
                                      </p:to>
                                    </p:set>
                                    <p:animEffect transition="in" filter="fade">
                                      <p:cBhvr>
                                        <p:cTn id="13" dur="500"/>
                                        <p:tgtEl>
                                          <p:spTgt spid="1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7" name="QO_5_AS.536_5#335d6715c?colgroup=13,27&amp;vja=1&amp;pid=af1442de7&amp;color=0,0,0&amp;mp=1&amp;vtp=1&amp;bt=1"/>
          <p:cNvGraphicFramePr>
            <a:graphicFrameLocks noGrp="1"/>
          </p:cNvGraphicFramePr>
          <p:nvPr/>
        </p:nvGraphicFramePr>
        <p:xfrm>
          <a:off x="722376" y="1485900"/>
          <a:ext cx="10735056" cy="1711960"/>
        </p:xfrm>
        <a:graphic>
          <a:graphicData uri="http://schemas.openxmlformats.org/drawingml/2006/table">
            <a:tbl>
              <a:tblPr/>
              <a:tblGrid>
                <a:gridCol w="3529584"/>
                <a:gridCol w="7205472"/>
              </a:tblGrid>
              <a:tr h="1252220">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情节线索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作者接到通知离开公司——同事让作者搭便车——车被洪水困住无法行驶——被善良女士邀请到家里——受到款待并留宿——洪水退去后离开</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情感线索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作者：焦虑与担忧——得到帮助后的欣喜——感动与感激</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2" name="QO_5_AS.536_5#335d6715c?colgroup=13,27&amp;vja=1&amp;pid=af1442de7&amp;color=0,0,0&amp;mp=1&amp;vtp=1&amp;bt=1"/>
          <p:cNvSpPr txBox="1"/>
          <p:nvPr/>
        </p:nvSpPr>
        <p:spPr>
          <a:xfrm>
            <a:off x="8917432" y="896112"/>
            <a:ext cx="2540000" cy="461665"/>
          </a:xfrm>
          <a:prstGeom prst="rect">
            <a:avLst/>
          </a:prstGeom>
          <a:noFill/>
        </p:spPr>
        <p:txBody>
          <a:bodyPr vert="horz" lIns="0" tIns="0" rIns="0" bIns="0" rtlCol="0">
            <a:spAutoFit/>
          </a:bodyPr>
          <a:lstStyle/>
          <a:p>
            <a:pPr algn="r">
              <a:lnSpc>
                <a:spcPct val="150000"/>
              </a:lnSpc>
            </a:pPr>
            <a:r>
              <a:rPr lang="zh-CN" altLang="en-US" sz="2000">
                <a:latin typeface="Times New Roman" panose="02020603050405020304" pitchFamily="34" charset="0"/>
              </a:rPr>
              <a:t>续表</a:t>
            </a:r>
            <a:endParaRPr lang="zh-CN" altLang="en-US" sz="2000">
              <a:latin typeface="Times New Roman" panose="02020603050405020304"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37"/>
                                        </p:tgtEl>
                                        <p:attrNameLst>
                                          <p:attrName>style.visibility</p:attrName>
                                        </p:attrNameLst>
                                      </p:cBhvr>
                                      <p:to>
                                        <p:strVal val="visible"/>
                                      </p:to>
                                    </p:set>
                                    <p:animEffect transition="in" filter="fade">
                                      <p:cBhvr>
                                        <p:cTn id="10" dur="500"/>
                                        <p:tgtEl>
                                          <p:spTgt spid="1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N.535_1#335d6715c?vja=1&amp;pid=af1442de7&amp;color=0,0,0&amp;vtp=1&amp;bt=1"/>
          <p:cNvSpPr/>
          <p:nvPr/>
        </p:nvSpPr>
        <p:spPr>
          <a:xfrm>
            <a:off x="722376" y="900000"/>
            <a:ext cx="10753344" cy="4572000"/>
          </a:xfrm>
          <a:prstGeom prst="rect">
            <a:avLst/>
          </a:prstGeom>
          <a:noFill/>
        </p:spPr>
        <p:txBody>
          <a:bodyPr wrap="square" lIns="0" tIns="0" rIns="0" bIns="0" rtlCol="0" anchor="t"/>
          <a:lstStyle/>
          <a:p>
            <a:pPr algn="l">
              <a:lnSpc>
                <a:spcPct val="125000"/>
              </a:lnSpc>
            </a:pPr>
            <a:r>
              <a:rPr lang="en-US" altLang="zh-CN" sz="2000" b="1"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【参考范文】</a:t>
            </a:r>
            <a:endParaRPr lang="en-US" altLang="zh-CN" sz="2000" dirty="0">
              <a:solidFill>
                <a:schemeClr val="tx1"/>
              </a:solidFill>
            </a:endParaRPr>
          </a:p>
          <a:p>
            <a:pPr algn="just">
              <a:lnSpc>
                <a:spcPct val="125000"/>
              </a:lnSpc>
            </a:pP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half</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hour</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felt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touch</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shoulder.The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lady</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balcony</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brother.They</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persuaded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follow</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them.We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pleased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meet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family.We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offered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tea</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washroom.Grateful</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everything,</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assured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leave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soon</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went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down.However,</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insisted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dinner</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cooked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us.</a:t>
            </a:r>
            <a:endParaRPr lang="en-US" altLang="zh-CN" sz="2000" dirty="0">
              <a:solidFill>
                <a:schemeClr val="tx1"/>
              </a:solidFill>
            </a:endParaRPr>
          </a:p>
          <a:p>
            <a:pPr algn="just">
              <a:lnSpc>
                <a:spcPct val="125000"/>
              </a:lnSpc>
            </a:pP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further</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favours,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seemed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sense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must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spend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night.Despite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hesitation,</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brought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carpets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mats,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spread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ourselves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comfortable.We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simply</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touched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kindness.At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am,the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floodwaters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finally</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started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down.Extremely</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relieved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this,we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started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heading</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out.Not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wanting</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disturb</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sleeping</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hosts,we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quietly</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slipped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thank-you</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note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under</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door</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left.</a:t>
            </a:r>
            <a:endPar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fade">
                                      <p:cBhvr>
                                        <p:cTn id="10" dur="500"/>
                                        <p:tgtEl>
                                          <p:spTgt spid="2">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Effect transition="in" filter="fade">
                                      <p:cBhvr>
                                        <p:cTn id="13"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流程图: 手动输入 5"/>
          <p:cNvSpPr/>
          <p:nvPr>
            <p:custDataLst>
              <p:tags r:id="rId1"/>
            </p:custDataLst>
          </p:nvPr>
        </p:nvSpPr>
        <p:spPr>
          <a:xfrm rot="16200000">
            <a:off x="5311775" y="-22225"/>
            <a:ext cx="6858000" cy="6901815"/>
          </a:xfrm>
          <a:prstGeom prst="flowChartManualInput">
            <a:avLst/>
          </a:prstGeom>
          <a:solidFill>
            <a:srgbClr val="6393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流程图: 手动输入 2"/>
          <p:cNvSpPr/>
          <p:nvPr>
            <p:custDataLst>
              <p:tags r:id="rId2"/>
            </p:custDataLst>
          </p:nvPr>
        </p:nvSpPr>
        <p:spPr>
          <a:xfrm rot="5400000">
            <a:off x="1858010" y="-1334770"/>
            <a:ext cx="6858000" cy="9527540"/>
          </a:xfrm>
          <a:prstGeom prst="flowChartManualInput">
            <a:avLst/>
          </a:prstGeom>
          <a:solidFill>
            <a:srgbClr val="9DD1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 name="流程图: 手动输入 1"/>
          <p:cNvSpPr/>
          <p:nvPr/>
        </p:nvSpPr>
        <p:spPr>
          <a:xfrm rot="5400000">
            <a:off x="21590" y="-22225"/>
            <a:ext cx="6858000" cy="6901815"/>
          </a:xfrm>
          <a:prstGeom prst="flowChartManualInput">
            <a:avLst/>
          </a:prstGeom>
          <a:solidFill>
            <a:srgbClr val="B4DF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圆角矩形 4"/>
          <p:cNvSpPr/>
          <p:nvPr/>
        </p:nvSpPr>
        <p:spPr>
          <a:xfrm>
            <a:off x="210000" y="243000"/>
            <a:ext cx="11772000" cy="6372000"/>
          </a:xfrm>
          <a:prstGeom prst="roundRect">
            <a:avLst>
              <a:gd name="adj" fmla="val 2898"/>
            </a:avLst>
          </a:prstGeom>
          <a:solidFill>
            <a:schemeClr val="bg1"/>
          </a:solidFill>
          <a:ln w="19050">
            <a:solidFill>
              <a:schemeClr val="tx1">
                <a:lumMod val="75000"/>
                <a:lumOff val="25000"/>
              </a:schemeClr>
            </a:solidFill>
          </a:ln>
          <a:effectLst>
            <a:outerShdw blurRad="50800" dist="38100" algn="l"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7" name="椭圆 16"/>
          <p:cNvSpPr/>
          <p:nvPr/>
        </p:nvSpPr>
        <p:spPr>
          <a:xfrm>
            <a:off x="10784205" y="6190298"/>
            <a:ext cx="104775" cy="104775"/>
          </a:xfrm>
          <a:prstGeom prst="ellipse">
            <a:avLst/>
          </a:prstGeom>
          <a:solidFill>
            <a:srgbClr val="FF88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8" name="椭圆 17"/>
          <p:cNvSpPr/>
          <p:nvPr>
            <p:custDataLst>
              <p:tags r:id="rId3"/>
            </p:custDataLst>
          </p:nvPr>
        </p:nvSpPr>
        <p:spPr>
          <a:xfrm>
            <a:off x="10574655" y="6190298"/>
            <a:ext cx="104775" cy="104775"/>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9" name="椭圆 18"/>
          <p:cNvSpPr/>
          <p:nvPr>
            <p:custDataLst>
              <p:tags r:id="rId4"/>
            </p:custDataLst>
          </p:nvPr>
        </p:nvSpPr>
        <p:spPr>
          <a:xfrm>
            <a:off x="11203305" y="6190298"/>
            <a:ext cx="104775" cy="104775"/>
          </a:xfrm>
          <a:prstGeom prst="ellipse">
            <a:avLst/>
          </a:prstGeom>
          <a:solidFill>
            <a:srgbClr val="FF88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0" name="椭圆 19"/>
          <p:cNvSpPr/>
          <p:nvPr>
            <p:custDataLst>
              <p:tags r:id="rId5"/>
            </p:custDataLst>
          </p:nvPr>
        </p:nvSpPr>
        <p:spPr>
          <a:xfrm>
            <a:off x="10993755" y="6190298"/>
            <a:ext cx="104775" cy="104775"/>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2" name="文本框 21"/>
          <p:cNvSpPr txBox="1"/>
          <p:nvPr>
            <p:custDataLst>
              <p:tags r:id="rId6"/>
            </p:custDataLst>
          </p:nvPr>
        </p:nvSpPr>
        <p:spPr>
          <a:xfrm>
            <a:off x="6010910" y="5163820"/>
            <a:ext cx="944245" cy="337185"/>
          </a:xfrm>
          <a:prstGeom prst="rect">
            <a:avLst/>
          </a:prstGeom>
          <a:noFill/>
        </p:spPr>
        <p:txBody>
          <a:bodyPr wrap="square" rtlCol="0" anchor="t">
            <a:spAutoFit/>
          </a:bodyPr>
          <a:p>
            <a:pPr algn="ctr"/>
            <a:r>
              <a:rPr lang="zh-CN" altLang="en-US" sz="1600">
                <a:solidFill>
                  <a:schemeClr val="bg1"/>
                </a:solidFill>
                <a:latin typeface="汉仪雅酷黑 75W" panose="020B0804020202020204" charset="-122"/>
                <a:ea typeface="汉仪雅酷黑 75W" panose="020B0804020202020204" charset="-122"/>
                <a:cs typeface="汉仪太极体简" panose="02010600000101010101" charset="-122"/>
                <a:sym typeface="+mn-ea"/>
              </a:rPr>
              <a:t>稻壳儿</a:t>
            </a:r>
            <a:endParaRPr lang="zh-CN" altLang="en-US" sz="1600">
              <a:solidFill>
                <a:schemeClr val="bg1"/>
              </a:solidFill>
              <a:latin typeface="汉仪雅酷黑 75W" panose="020B0804020202020204" charset="-122"/>
              <a:ea typeface="汉仪雅酷黑 75W" panose="020B0804020202020204" charset="-122"/>
              <a:cs typeface="汉仪太极体简" panose="02010600000101010101" charset="-122"/>
              <a:sym typeface="+mn-ea"/>
            </a:endParaRPr>
          </a:p>
        </p:txBody>
      </p:sp>
      <p:pic>
        <p:nvPicPr>
          <p:cNvPr id="4" name="图片 3"/>
          <p:cNvPicPr>
            <a:picLocks noChangeAspect="1"/>
          </p:cNvPicPr>
          <p:nvPr>
            <p:custDataLst>
              <p:tags r:id="rId7"/>
            </p:custDataLst>
          </p:nvPr>
        </p:nvPicPr>
        <p:blipFill>
          <a:blip r:embed="rId8"/>
          <a:stretch>
            <a:fillRect/>
          </a:stretch>
        </p:blipFill>
        <p:spPr>
          <a:xfrm>
            <a:off x="9840595" y="451485"/>
            <a:ext cx="1932940" cy="576580"/>
          </a:xfrm>
          <a:prstGeom prst="rect">
            <a:avLst/>
          </a:prstGeom>
        </p:spPr>
      </p:pic>
      <p:sp>
        <p:nvSpPr>
          <p:cNvPr id="7" name="文本框 6"/>
          <p:cNvSpPr txBox="1"/>
          <p:nvPr>
            <p:custDataLst>
              <p:tags r:id="rId9"/>
            </p:custDataLst>
          </p:nvPr>
        </p:nvSpPr>
        <p:spPr>
          <a:xfrm>
            <a:off x="1194435" y="567690"/>
            <a:ext cx="5946775" cy="521970"/>
          </a:xfrm>
          <a:prstGeom prst="rect">
            <a:avLst/>
          </a:prstGeom>
          <a:noFill/>
        </p:spPr>
        <p:txBody>
          <a:bodyPr wrap="square" rtlCol="0">
            <a:spAutoFit/>
          </a:bodyPr>
          <a:p>
            <a:pPr algn="l"/>
            <a:r>
              <a:rPr lang="zh-CN" sz="2800" b="1">
                <a:solidFill>
                  <a:schemeClr val="tx1"/>
                </a:solidFill>
                <a:latin typeface="汉仪舒圆黑简体" pitchFamily="34" charset="-122"/>
                <a:ea typeface="汉仪舒圆黑简体" pitchFamily="34" charset="-122"/>
                <a:sym typeface="汉仪舒圆黑简体" pitchFamily="34" charset="-122"/>
              </a:rPr>
              <a:t>词汇加油站</a:t>
            </a:r>
            <a:endParaRPr lang="zh-CN" sz="2800" b="1">
              <a:solidFill>
                <a:schemeClr val="tx1"/>
              </a:solidFill>
              <a:latin typeface="汉仪舒圆黑简体" pitchFamily="34" charset="-122"/>
              <a:ea typeface="汉仪舒圆黑简体" pitchFamily="34" charset="-122"/>
              <a:sym typeface="汉仪舒圆黑简体" pitchFamily="34" charset="-122"/>
            </a:endParaRPr>
          </a:p>
        </p:txBody>
      </p:sp>
      <p:pic>
        <p:nvPicPr>
          <p:cNvPr id="8" name="图片 7" descr="32313534343132333b32313534343131333bcad3c6b5"/>
          <p:cNvPicPr>
            <a:picLocks noChangeAspect="1"/>
          </p:cNvPicPr>
          <p:nvPr>
            <p:custDataLst>
              <p:tags r:id="rId10"/>
            </p:custDataLst>
          </p:nvPr>
        </p:nvPicPr>
        <p:blipFill>
          <a:blip r:embed="rId11"/>
          <a:stretch>
            <a:fillRect/>
          </a:stretch>
        </p:blipFill>
        <p:spPr>
          <a:xfrm>
            <a:off x="726440" y="579120"/>
            <a:ext cx="448945" cy="448945"/>
          </a:xfrm>
          <a:prstGeom prst="rect">
            <a:avLst/>
          </a:prstGeom>
        </p:spPr>
      </p:pic>
      <p:pic>
        <p:nvPicPr>
          <p:cNvPr id="9" name="P_5_BD#7c05f1694?vja=1&amp;pid=af1442de7&amp;color=0,0,0&amp;tib=255,255,255&amp;vtp=1&amp;bt=1" descr="preencoded.png"/>
          <p:cNvPicPr>
            <a:picLocks noChangeAspect="1"/>
          </p:cNvPicPr>
          <p:nvPr/>
        </p:nvPicPr>
        <p:blipFill>
          <a:blip r:embed="rId12">
            <a:clrChange>
              <a:clrFrom>
                <a:srgbClr val="FFFFFF"/>
              </a:clrFrom>
              <a:clrTo>
                <a:srgbClr val="FFFFFF">
                  <a:alpha val="0"/>
                </a:srgbClr>
              </a:clrTo>
            </a:clrChange>
          </a:blip>
          <a:stretch>
            <a:fillRect/>
          </a:stretch>
        </p:blipFill>
        <p:spPr>
          <a:xfrm>
            <a:off x="816229" y="1334340"/>
            <a:ext cx="557784" cy="74066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10" name="P_5#7c05f1694?vja=1&amp;pid=af1442de7&amp;color=0,0,0&amp;vtp=1"/>
          <p:cNvSpPr/>
          <p:nvPr/>
        </p:nvSpPr>
        <p:spPr>
          <a:xfrm>
            <a:off x="797941" y="2209624"/>
            <a:ext cx="10753344" cy="2667000"/>
          </a:xfrm>
          <a:prstGeom prst="rect">
            <a:avLst/>
          </a:prstGeom>
          <a:noFill/>
        </p:spPr>
        <p:txBody>
          <a:bodyPr wrap="square" lIns="0" tIns="0" rIns="0" bIns="0" rtlCol="0" anchor="t"/>
          <a:p>
            <a:pPr algn="l">
              <a:lnSpc>
                <a:spcPct val="125000"/>
              </a:lnSpc>
            </a:pP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核心词汇</a:t>
            </a:r>
            <a:endPar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1.significant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adj</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.重要的；显著的</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2.present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adj</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.存在的；在场的</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3.response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.反应；响应</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4.reflect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仔细思考；深思</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5.proper</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adj</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.合适的；恰当的</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6.allow</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考虑到，顾及</a:t>
            </a:r>
            <a:endParaRPr lang="en-US" altLang="zh-CN" sz="2000" dirty="0"/>
          </a:p>
        </p:txBody>
      </p:sp>
    </p:spTree>
    <p:custDataLst>
      <p:tags r:id="rId13"/>
    </p:custDataLst>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流程图: 手动输入 5"/>
          <p:cNvSpPr/>
          <p:nvPr>
            <p:custDataLst>
              <p:tags r:id="rId1"/>
            </p:custDataLst>
          </p:nvPr>
        </p:nvSpPr>
        <p:spPr>
          <a:xfrm rot="16200000">
            <a:off x="5311775" y="-22225"/>
            <a:ext cx="6858000" cy="6901815"/>
          </a:xfrm>
          <a:prstGeom prst="flowChartManualInput">
            <a:avLst/>
          </a:prstGeom>
          <a:solidFill>
            <a:srgbClr val="6393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流程图: 手动输入 2"/>
          <p:cNvSpPr/>
          <p:nvPr>
            <p:custDataLst>
              <p:tags r:id="rId2"/>
            </p:custDataLst>
          </p:nvPr>
        </p:nvSpPr>
        <p:spPr>
          <a:xfrm rot="5400000">
            <a:off x="1858010" y="-1334770"/>
            <a:ext cx="6858000" cy="9527540"/>
          </a:xfrm>
          <a:prstGeom prst="flowChartManualInput">
            <a:avLst/>
          </a:prstGeom>
          <a:solidFill>
            <a:srgbClr val="9DD1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 name="流程图: 手动输入 1"/>
          <p:cNvSpPr/>
          <p:nvPr/>
        </p:nvSpPr>
        <p:spPr>
          <a:xfrm rot="5400000">
            <a:off x="21590" y="-22225"/>
            <a:ext cx="6858000" cy="6901815"/>
          </a:xfrm>
          <a:prstGeom prst="flowChartManualInput">
            <a:avLst/>
          </a:prstGeom>
          <a:solidFill>
            <a:srgbClr val="B4DF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圆角矩形 4"/>
          <p:cNvSpPr/>
          <p:nvPr/>
        </p:nvSpPr>
        <p:spPr>
          <a:xfrm>
            <a:off x="210000" y="243000"/>
            <a:ext cx="11772000" cy="6372000"/>
          </a:xfrm>
          <a:prstGeom prst="roundRect">
            <a:avLst>
              <a:gd name="adj" fmla="val 2898"/>
            </a:avLst>
          </a:prstGeom>
          <a:solidFill>
            <a:schemeClr val="bg1"/>
          </a:solidFill>
          <a:ln w="19050">
            <a:solidFill>
              <a:schemeClr val="tx1">
                <a:lumMod val="75000"/>
                <a:lumOff val="25000"/>
              </a:schemeClr>
            </a:solidFill>
          </a:ln>
          <a:effectLst>
            <a:outerShdw blurRad="50800" dist="38100" algn="l"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7" name="椭圆 16"/>
          <p:cNvSpPr/>
          <p:nvPr/>
        </p:nvSpPr>
        <p:spPr>
          <a:xfrm>
            <a:off x="10784205" y="6190298"/>
            <a:ext cx="104775" cy="104775"/>
          </a:xfrm>
          <a:prstGeom prst="ellipse">
            <a:avLst/>
          </a:prstGeom>
          <a:solidFill>
            <a:srgbClr val="FF88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8" name="椭圆 17"/>
          <p:cNvSpPr/>
          <p:nvPr>
            <p:custDataLst>
              <p:tags r:id="rId3"/>
            </p:custDataLst>
          </p:nvPr>
        </p:nvSpPr>
        <p:spPr>
          <a:xfrm>
            <a:off x="10574655" y="6190298"/>
            <a:ext cx="104775" cy="104775"/>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9" name="椭圆 18"/>
          <p:cNvSpPr/>
          <p:nvPr>
            <p:custDataLst>
              <p:tags r:id="rId4"/>
            </p:custDataLst>
          </p:nvPr>
        </p:nvSpPr>
        <p:spPr>
          <a:xfrm>
            <a:off x="11203305" y="6190298"/>
            <a:ext cx="104775" cy="104775"/>
          </a:xfrm>
          <a:prstGeom prst="ellipse">
            <a:avLst/>
          </a:prstGeom>
          <a:solidFill>
            <a:srgbClr val="FF88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0" name="椭圆 19"/>
          <p:cNvSpPr/>
          <p:nvPr>
            <p:custDataLst>
              <p:tags r:id="rId5"/>
            </p:custDataLst>
          </p:nvPr>
        </p:nvSpPr>
        <p:spPr>
          <a:xfrm>
            <a:off x="10993755" y="6190298"/>
            <a:ext cx="104775" cy="104775"/>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2" name="文本框 21"/>
          <p:cNvSpPr txBox="1"/>
          <p:nvPr>
            <p:custDataLst>
              <p:tags r:id="rId6"/>
            </p:custDataLst>
          </p:nvPr>
        </p:nvSpPr>
        <p:spPr>
          <a:xfrm>
            <a:off x="6010910" y="5163820"/>
            <a:ext cx="944245" cy="337185"/>
          </a:xfrm>
          <a:prstGeom prst="rect">
            <a:avLst/>
          </a:prstGeom>
          <a:noFill/>
        </p:spPr>
        <p:txBody>
          <a:bodyPr wrap="square" rtlCol="0" anchor="t">
            <a:spAutoFit/>
          </a:bodyPr>
          <a:p>
            <a:pPr algn="ctr"/>
            <a:r>
              <a:rPr lang="zh-CN" altLang="en-US" sz="1600">
                <a:solidFill>
                  <a:schemeClr val="bg1"/>
                </a:solidFill>
                <a:latin typeface="汉仪雅酷黑 75W" panose="020B0804020202020204" charset="-122"/>
                <a:ea typeface="汉仪雅酷黑 75W" panose="020B0804020202020204" charset="-122"/>
                <a:cs typeface="汉仪太极体简" panose="02010600000101010101" charset="-122"/>
                <a:sym typeface="+mn-ea"/>
              </a:rPr>
              <a:t>稻壳儿</a:t>
            </a:r>
            <a:endParaRPr lang="zh-CN" altLang="en-US" sz="1600">
              <a:solidFill>
                <a:schemeClr val="bg1"/>
              </a:solidFill>
              <a:latin typeface="汉仪雅酷黑 75W" panose="020B0804020202020204" charset="-122"/>
              <a:ea typeface="汉仪雅酷黑 75W" panose="020B0804020202020204" charset="-122"/>
              <a:cs typeface="汉仪太极体简" panose="02010600000101010101" charset="-122"/>
              <a:sym typeface="+mn-ea"/>
            </a:endParaRPr>
          </a:p>
        </p:txBody>
      </p:sp>
      <p:pic>
        <p:nvPicPr>
          <p:cNvPr id="4" name="图片 3"/>
          <p:cNvPicPr>
            <a:picLocks noChangeAspect="1"/>
          </p:cNvPicPr>
          <p:nvPr>
            <p:custDataLst>
              <p:tags r:id="rId7"/>
            </p:custDataLst>
          </p:nvPr>
        </p:nvPicPr>
        <p:blipFill>
          <a:blip r:embed="rId8"/>
          <a:stretch>
            <a:fillRect/>
          </a:stretch>
        </p:blipFill>
        <p:spPr>
          <a:xfrm>
            <a:off x="9840595" y="451485"/>
            <a:ext cx="1932940" cy="576580"/>
          </a:xfrm>
          <a:prstGeom prst="rect">
            <a:avLst/>
          </a:prstGeom>
        </p:spPr>
      </p:pic>
      <p:sp>
        <p:nvSpPr>
          <p:cNvPr id="7" name="文本框 6"/>
          <p:cNvSpPr txBox="1"/>
          <p:nvPr>
            <p:custDataLst>
              <p:tags r:id="rId9"/>
            </p:custDataLst>
          </p:nvPr>
        </p:nvSpPr>
        <p:spPr>
          <a:xfrm>
            <a:off x="1194435" y="567690"/>
            <a:ext cx="5946775" cy="521970"/>
          </a:xfrm>
          <a:prstGeom prst="rect">
            <a:avLst/>
          </a:prstGeom>
          <a:noFill/>
        </p:spPr>
        <p:txBody>
          <a:bodyPr wrap="square" rtlCol="0">
            <a:spAutoFit/>
          </a:bodyPr>
          <a:p>
            <a:pPr algn="l"/>
            <a:r>
              <a:rPr lang="zh-CN" sz="2800" b="1">
                <a:solidFill>
                  <a:schemeClr val="tx1"/>
                </a:solidFill>
                <a:latin typeface="汉仪舒圆黑简体" pitchFamily="34" charset="-122"/>
                <a:ea typeface="汉仪舒圆黑简体" pitchFamily="34" charset="-122"/>
                <a:sym typeface="汉仪舒圆黑简体" pitchFamily="34" charset="-122"/>
              </a:rPr>
              <a:t>词汇加油站</a:t>
            </a:r>
            <a:endParaRPr lang="zh-CN" sz="2800" b="1">
              <a:solidFill>
                <a:schemeClr val="tx1"/>
              </a:solidFill>
              <a:latin typeface="汉仪舒圆黑简体" pitchFamily="34" charset="-122"/>
              <a:ea typeface="汉仪舒圆黑简体" pitchFamily="34" charset="-122"/>
              <a:sym typeface="汉仪舒圆黑简体" pitchFamily="34" charset="-122"/>
            </a:endParaRPr>
          </a:p>
        </p:txBody>
      </p:sp>
      <p:pic>
        <p:nvPicPr>
          <p:cNvPr id="8" name="图片 7" descr="32313534343132333b32313534343131333bcad3c6b5"/>
          <p:cNvPicPr>
            <a:picLocks noChangeAspect="1"/>
          </p:cNvPicPr>
          <p:nvPr>
            <p:custDataLst>
              <p:tags r:id="rId10"/>
            </p:custDataLst>
          </p:nvPr>
        </p:nvPicPr>
        <p:blipFill>
          <a:blip r:embed="rId11"/>
          <a:stretch>
            <a:fillRect/>
          </a:stretch>
        </p:blipFill>
        <p:spPr>
          <a:xfrm>
            <a:off x="726440" y="579120"/>
            <a:ext cx="448945" cy="448945"/>
          </a:xfrm>
          <a:prstGeom prst="rect">
            <a:avLst/>
          </a:prstGeom>
        </p:spPr>
      </p:pic>
      <p:sp>
        <p:nvSpPr>
          <p:cNvPr id="9" name="P_5#7c05f1694?vja=1&amp;pid=af1442de7&amp;color=0,0,0&amp;mp=1&amp;vtp=1&amp;bt=1"/>
          <p:cNvSpPr/>
          <p:nvPr/>
        </p:nvSpPr>
        <p:spPr>
          <a:xfrm>
            <a:off x="726186" y="1448005"/>
            <a:ext cx="10753344" cy="2286000"/>
          </a:xfrm>
          <a:prstGeom prst="rect">
            <a:avLst/>
          </a:prstGeom>
          <a:noFill/>
        </p:spPr>
        <p:txBody>
          <a:bodyPr wrap="square" lIns="0" tIns="0" rIns="0" bIns="0" rtlCol="0" anchor="t"/>
          <a:p>
            <a:pPr algn="l">
              <a:lnSpc>
                <a:spcPct val="125000"/>
              </a:lnSpc>
            </a:pP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进阶词汇</a:t>
            </a:r>
            <a:endPar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1.imitate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vt</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.模仿；仿效</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2.uncover</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vt</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.发现；揭露</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3.relatively</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.相对地</a:t>
            </a:r>
            <a:endParaRPr lang="en-US" altLang="zh-CN" sz="2000">
              <a:solidFill>
                <a:prstClr val="black"/>
              </a:solidFill>
            </a:endParaRPr>
          </a:p>
          <a:p>
            <a:pPr lvl="0">
              <a:lnSpc>
                <a:spcPct val="125000"/>
              </a:lnSpc>
            </a:pPr>
            <a:r>
              <a:rPr lang="en-US" altLang="zh-CN" sz="2000" b="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熟词生义</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fool</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熟义：</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.蠢人</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生义：</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vt</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.欺骗，愚弄</a:t>
            </a:r>
            <a:endParaRPr lang="en-US" altLang="zh-CN" sz="2000" dirty="0"/>
          </a:p>
        </p:txBody>
      </p:sp>
    </p:spTree>
    <p:custDataLst>
      <p:tags r:id="rId12"/>
    </p:custDataLst>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76_1#e54b049df?vja=1&amp;pid=57e88d9b4&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3" name="QB_7_AN.77_1#e54b049df.blank?vja=1&amp;pid=57e88d9b4&amp;color=0,0,0&amp;vpa=50&amp;vtp=1"/>
          <p:cNvSpPr/>
          <p:nvPr/>
        </p:nvSpPr>
        <p:spPr>
          <a:xfrm>
            <a:off x="909701" y="845312"/>
            <a:ext cx="8588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smelly</a:t>
            </a:r>
            <a:endParaRPr lang="en-US" altLang="zh-CN" sz="2000" dirty="0"/>
          </a:p>
        </p:txBody>
      </p:sp>
      <p:sp>
        <p:nvSpPr>
          <p:cNvPr id="4" name="QB_7_AS.78_1#e54b049df?vja=1&amp;pid=57e88d9b4&amp;color=0,0,0&amp;vtp=1"/>
          <p:cNvSpPr/>
          <p:nvPr/>
        </p:nvSpPr>
        <p:spPr>
          <a:xfrm>
            <a:off x="722376" y="1320800"/>
            <a:ext cx="10753344" cy="419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此处修饰名词gas，应用形容词。smelly意为“有臭味的;有难闻气味的”。故填smelly。</a:t>
            </a:r>
            <a:endParaRPr lang="en-US" altLang="zh-CN" sz="2200" dirty="0"/>
          </a:p>
        </p:txBody>
      </p:sp>
      <p:sp>
        <p:nvSpPr>
          <p:cNvPr id="5" name="QB_7_BD.79_1#101506691?vja=1&amp;pid=57e88d9b4&amp;color=0,0,0&amp;vtp=1"/>
          <p:cNvSpPr/>
          <p:nvPr/>
        </p:nvSpPr>
        <p:spPr>
          <a:xfrm>
            <a:off x="722376" y="1752600"/>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2000" dirty="0"/>
          </a:p>
        </p:txBody>
      </p:sp>
      <p:sp>
        <p:nvSpPr>
          <p:cNvPr id="6" name="QB_7_AN.80_1#101506691.blank?vja=1&amp;pid=57e88d9b4&amp;color=0,0,0&amp;vpa=51&amp;vtp=1"/>
          <p:cNvSpPr/>
          <p:nvPr/>
        </p:nvSpPr>
        <p:spPr>
          <a:xfrm>
            <a:off x="897001" y="1714500"/>
            <a:ext cx="622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who</a:t>
            </a:r>
            <a:endParaRPr lang="en-US" altLang="zh-CN" sz="2000" dirty="0"/>
          </a:p>
        </p:txBody>
      </p:sp>
      <p:sp>
        <p:nvSpPr>
          <p:cNvPr id="7" name="QB_7_AS.81_1#101506691?vja=1&amp;pid=57e88d9b4&amp;color=0,0,0&amp;vtp=1"/>
          <p:cNvSpPr/>
          <p:nvPr/>
        </p:nvSpPr>
        <p:spPr>
          <a:xfrm>
            <a:off x="722376" y="21717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设空处引导非限制性定语从句，先行词为people，指人，关系词在从句中作主语，应用关系代词who引导该从句。</a:t>
            </a:r>
            <a:endParaRPr lang="en-US" altLang="zh-CN" sz="2200" dirty="0"/>
          </a:p>
        </p:txBody>
      </p:sp>
      <p:sp>
        <p:nvSpPr>
          <p:cNvPr id="8" name="QB_7_BD.82_1#6259a079f?vja=1&amp;pid=57e88d9b4&amp;color=0,0,0&amp;vtp=1"/>
          <p:cNvSpPr/>
          <p:nvPr/>
        </p:nvSpPr>
        <p:spPr>
          <a:xfrm>
            <a:off x="722376" y="29921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endParaRPr lang="en-US" altLang="zh-CN" sz="2000" dirty="0"/>
          </a:p>
        </p:txBody>
      </p:sp>
      <p:sp>
        <p:nvSpPr>
          <p:cNvPr id="9" name="QB_7_AN.83_1#6259a079f.blank?vja=1&amp;pid=57e88d9b4&amp;color=0,0,0&amp;vpa=52&amp;vtp=1"/>
          <p:cNvSpPr/>
          <p:nvPr/>
        </p:nvSpPr>
        <p:spPr>
          <a:xfrm>
            <a:off x="897001" y="2941387"/>
            <a:ext cx="13954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earthquakes</a:t>
            </a:r>
            <a:endParaRPr lang="en-US" altLang="zh-CN" sz="2000" dirty="0"/>
          </a:p>
        </p:txBody>
      </p:sp>
      <p:sp>
        <p:nvSpPr>
          <p:cNvPr id="10" name="QB_7_AS.84_1#6259a079f?vja=1&amp;pid=57e88d9b4&amp;color=0,0,0&amp;vtp=1"/>
          <p:cNvSpPr/>
          <p:nvPr/>
        </p:nvSpPr>
        <p:spPr>
          <a:xfrm>
            <a:off x="722376" y="34163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of+the+形容词最高级+可数名词复数”为固定结构，意为“最</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之一”。故填earthquakes。</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85_1#3241f1674?vja=1&amp;pid=57e88d9b4&amp;color=0,0,0&amp;mp=1&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2000" dirty="0"/>
          </a:p>
        </p:txBody>
      </p:sp>
      <p:sp>
        <p:nvSpPr>
          <p:cNvPr id="3" name="QB_7_AN.86_1#3241f1674.blank?vja=1&amp;pid=57e88d9b4&amp;color=0,0,0&amp;mp=1&amp;vpa=53&amp;vtp=1"/>
          <p:cNvSpPr/>
          <p:nvPr/>
        </p:nvSpPr>
        <p:spPr>
          <a:xfrm>
            <a:off x="897001" y="845312"/>
            <a:ext cx="4937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lay</a:t>
            </a:r>
            <a:endParaRPr lang="en-US" altLang="zh-CN" sz="2000" dirty="0"/>
          </a:p>
        </p:txBody>
      </p:sp>
      <p:sp>
        <p:nvSpPr>
          <p:cNvPr id="4" name="QB_7_AS.87_1#3241f1674?vja=1&amp;pid=57e88d9b4&amp;color=0,0,0&amp;vtp=1"/>
          <p:cNvSpPr/>
          <p:nvPr/>
        </p:nvSpPr>
        <p:spPr>
          <a:xfrm>
            <a:off x="722376" y="13208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lie在此处意为“处于，保持（某种状态）”，与主语Tangshan之间是主动关系，结合语境可知，此处叙述的是过去的事情，所以应用一般过去时。故填lay。lie作“处于，保持（某种状态）”讲时，过去式是lay。</a:t>
            </a:r>
            <a:endParaRPr lang="en-US" altLang="zh-CN" sz="2200" dirty="0"/>
          </a:p>
        </p:txBody>
      </p:sp>
      <p:sp>
        <p:nvSpPr>
          <p:cNvPr id="5" name="QB_7_BD.88_1#5b28594d3?vja=1&amp;pid=57e88d9b4&amp;color=0,0,0&amp;vtp=1"/>
          <p:cNvSpPr/>
          <p:nvPr/>
        </p:nvSpPr>
        <p:spPr>
          <a:xfrm>
            <a:off x="722376" y="2534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6" name="QB_7_AN.89_1#5b28594d3.blank?vja=1&amp;pid=57e88d9b4&amp;color=0,0,0&amp;vpa=54&amp;vtp=1"/>
          <p:cNvSpPr/>
          <p:nvPr/>
        </p:nvSpPr>
        <p:spPr>
          <a:xfrm>
            <a:off x="935101" y="2484187"/>
            <a:ext cx="9286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terribly</a:t>
            </a:r>
            <a:endParaRPr lang="en-US" altLang="zh-CN" sz="2000" dirty="0"/>
          </a:p>
        </p:txBody>
      </p:sp>
      <p:sp>
        <p:nvSpPr>
          <p:cNvPr id="7" name="QB_7_AS.90_1#5b28594d3?vja=1&amp;pid=57e88d9b4&amp;color=0,0,0&amp;vtp=1"/>
          <p:cNvSpPr/>
          <p:nvPr/>
        </p:nvSpPr>
        <p:spPr>
          <a:xfrm>
            <a:off x="722376" y="2959100"/>
            <a:ext cx="10753344" cy="419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设空处修饰形容词injured，应用副词。故填terribly。</a:t>
            </a:r>
            <a:endParaRPr lang="en-US" altLang="zh-CN" sz="2200" dirty="0"/>
          </a:p>
        </p:txBody>
      </p:sp>
      <p:sp>
        <p:nvSpPr>
          <p:cNvPr id="8" name="QB_7_BD.91_1#66bbf1b08?vja=1&amp;pid=57e88d9b4&amp;color=0,0,0&amp;vtp=1"/>
          <p:cNvSpPr/>
          <p:nvPr/>
        </p:nvSpPr>
        <p:spPr>
          <a:xfrm>
            <a:off x="722376" y="3378200"/>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2000" dirty="0"/>
          </a:p>
        </p:txBody>
      </p:sp>
      <p:sp>
        <p:nvSpPr>
          <p:cNvPr id="9" name="QB_7_AN.92_1#66bbf1b08.blank?vja=1&amp;pid=57e88d9b4&amp;color=0,0,0&amp;vpa=55&amp;vtp=1"/>
          <p:cNvSpPr/>
          <p:nvPr/>
        </p:nvSpPr>
        <p:spPr>
          <a:xfrm>
            <a:off x="922401" y="3340100"/>
            <a:ext cx="5794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endParaRPr lang="en-US" altLang="zh-CN" sz="2000" dirty="0"/>
          </a:p>
        </p:txBody>
      </p:sp>
      <p:sp>
        <p:nvSpPr>
          <p:cNvPr id="10" name="QB_7_AS.93_1#66bbf1b08?vja=1&amp;pid=57e88d9b4&amp;color=0,0,0&amp;vtp=1"/>
          <p:cNvSpPr/>
          <p:nvPr/>
        </p:nvSpPr>
        <p:spPr>
          <a:xfrm>
            <a:off x="722376" y="37973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分析句子结构可知，设空处是主句中的系动词，主句的主语是The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number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people，所以be动词应用单数形式，结合语境可知，此处应用一般过去时。故填was。</a:t>
            </a:r>
            <a:endParaRPr lang="en-US" altLang="zh-CN" sz="2200" dirty="0"/>
          </a:p>
        </p:txBody>
      </p:sp>
      <p:sp>
        <p:nvSpPr>
          <p:cNvPr id="11" name="QB_7_BD.94_1#686a45c68?vja=1&amp;pid=57e88d9b4&amp;color=0,0,0&amp;vtp=1"/>
          <p:cNvSpPr/>
          <p:nvPr/>
        </p:nvSpPr>
        <p:spPr>
          <a:xfrm>
            <a:off x="722376" y="46177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12" name="QB_7_AN.95_1#686a45c68.blank?vja=1&amp;pid=57e88d9b4&amp;color=0,0,0&amp;vpa=56&amp;vtp=1"/>
          <p:cNvSpPr/>
          <p:nvPr/>
        </p:nvSpPr>
        <p:spPr>
          <a:xfrm>
            <a:off x="922401" y="4566987"/>
            <a:ext cx="817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get</a:t>
            </a:r>
            <a:endParaRPr lang="en-US" altLang="zh-CN" sz="2000" dirty="0"/>
          </a:p>
        </p:txBody>
      </p:sp>
      <p:sp>
        <p:nvSpPr>
          <p:cNvPr id="13" name="QB_7_AS.96_1#686a45c68?vja=1&amp;pid=57e88d9b4&amp;color=0,0,0&amp;vtp=1"/>
          <p:cNvSpPr/>
          <p:nvPr/>
        </p:nvSpPr>
        <p:spPr>
          <a:xfrm>
            <a:off x="722376" y="5041900"/>
            <a:ext cx="10990453" cy="419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“名词/代词+be+形容词（easy、hard、difficult、heavy、comfortable等）+to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do”为固定结构。</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AS.96_2#686a45c68?vja=1&amp;pid=57e88d9b4&amp;color=0,0,0&amp;mp=1&amp;vtp=1&amp;bt=1"/>
          <p:cNvSpPr/>
          <p:nvPr/>
        </p:nvSpPr>
        <p:spPr>
          <a:xfrm>
            <a:off x="722376" y="900000"/>
            <a:ext cx="10753344" cy="1143000"/>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知识拓展</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“be+表性质的形容词+不定式”结构</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该结构中不定式的主动形式表被动含义。该结构中的主语与动词之间是逻辑上的被动关系，如果动词是不及物动词则要在其后加介词。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97_1#dcc8e0230?vja=1&amp;pid=57e88d9b4&amp;color=0,0,0&amp;mp=1&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3" name="QB_7_AN.98_1#dcc8e0230.blank?vja=1&amp;pid=57e88d9b4&amp;color=0,0,0&amp;mp=1&amp;vpa=57&amp;vtp=1"/>
          <p:cNvSpPr/>
          <p:nvPr/>
        </p:nvSpPr>
        <p:spPr>
          <a:xfrm>
            <a:off x="897001" y="845312"/>
            <a:ext cx="11414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including</a:t>
            </a:r>
            <a:endParaRPr lang="en-US" altLang="zh-CN" sz="2000" dirty="0"/>
          </a:p>
        </p:txBody>
      </p:sp>
      <p:sp>
        <p:nvSpPr>
          <p:cNvPr id="4" name="QB_7_AS.99_1#dcc8e0230?vja=1&amp;pid=57e88d9b4&amp;color=0,0,0&amp;vtp=1"/>
          <p:cNvSpPr/>
          <p:nvPr/>
        </p:nvSpPr>
        <p:spPr>
          <a:xfrm>
            <a:off x="722376" y="1320800"/>
            <a:ext cx="10753344" cy="419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including为介词，意为“包括</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在内”。</a:t>
            </a:r>
            <a:endParaRPr lang="en-US" altLang="zh-CN" sz="2200" dirty="0"/>
          </a:p>
        </p:txBody>
      </p:sp>
      <p:sp>
        <p:nvSpPr>
          <p:cNvPr id="5" name="QB_7_BD.100_1#f19c2261c?vja=1&amp;pid=57e88d9b4&amp;color=0,0,0&amp;vtp=1"/>
          <p:cNvSpPr/>
          <p:nvPr/>
        </p:nvSpPr>
        <p:spPr>
          <a:xfrm>
            <a:off x="722376" y="1752600"/>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7_AN.101_1#f19c2261c.blank?vja=1&amp;pid=57e88d9b4&amp;color=0,0,0&amp;vpa=58&amp;vtp=1"/>
          <p:cNvSpPr/>
          <p:nvPr/>
        </p:nvSpPr>
        <p:spPr>
          <a:xfrm>
            <a:off x="935101" y="1714500"/>
            <a:ext cx="296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B_7_AS.102_1#f19c2261c?vja=1&amp;pid=57e88d9b4&amp;color=0,0,0&amp;vtp=1"/>
          <p:cNvSpPr/>
          <p:nvPr/>
        </p:nvSpPr>
        <p:spPr>
          <a:xfrm>
            <a:off x="722376" y="2171700"/>
            <a:ext cx="10753344" cy="1562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句意为：今天，一个新的唐山已在地震废墟上建立起来，这向全世界证明在灾难时刻，人们必须团结起来，展现出智慧，以保持积极的心态，重建一个更美好的未来。Tangshan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是专有名词，但是此处前有形容词new修饰，表示某时的情况或某种样子，应用不定冠词修饰,new的发音以辅音音素开头，故填a。</a:t>
            </a:r>
            <a:endParaRPr lang="en-US" altLang="zh-CN" sz="2200" dirty="0"/>
          </a:p>
        </p:txBody>
      </p:sp>
      <p:sp>
        <p:nvSpPr>
          <p:cNvPr id="8" name="QB_7_BD.103_1#a66129649?vja=1&amp;pid=57e88d9b4&amp;color=0,0,0&amp;vtp=1"/>
          <p:cNvSpPr/>
          <p:nvPr/>
        </p:nvSpPr>
        <p:spPr>
          <a:xfrm>
            <a:off x="722376" y="37541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9" name="QB_7_AN.104_1#a66129649.blank?vja=1&amp;pid=57e88d9b4&amp;color=0,0,0&amp;vpa=59&amp;vtp=1"/>
          <p:cNvSpPr/>
          <p:nvPr/>
        </p:nvSpPr>
        <p:spPr>
          <a:xfrm>
            <a:off x="1024001" y="3716087"/>
            <a:ext cx="381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10" name="QB_7_AS.105_1#a66129649?vja=1&amp;pid=57e88d9b4&amp;color=0,0,0&amp;vtp=1"/>
          <p:cNvSpPr/>
          <p:nvPr/>
        </p:nvSpPr>
        <p:spPr>
          <a:xfrm>
            <a:off x="722376" y="4178300"/>
            <a:ext cx="10753344" cy="419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句意见上一题解析。prove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意为“向</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证明”。</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06_1#1d8ab9c7b?vja=1&amp;pid=2007e5acb&amp;color=0,0,0&amp;vtp=1&amp;bt=1"/>
          <p:cNvSpPr/>
          <p:nvPr/>
        </p:nvSpPr>
        <p:spPr>
          <a:xfrm>
            <a:off x="722376" y="900000"/>
            <a:ext cx="10753344" cy="419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［广东省2025高一期末］</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阅读下面短文，在空白处填入1个适当的单词或括号内单词的正确形式。</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typhoon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Meranti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bridges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Taishun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Zhejiang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2016.The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immediate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（measure）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original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components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construction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techniques.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swift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restorations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global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setting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overcoming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climate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government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attaches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（preserve）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relics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extreme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Administration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（issue）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notices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strengthening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safety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provinces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preparing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challenges.</a:t>
            </a:r>
            <a:endParaRPr lang="en-US" altLang="zh-CN" sz="2000" dirty="0"/>
          </a:p>
        </p:txBody>
      </p:sp>
      <p:sp>
        <p:nvSpPr>
          <p:cNvPr id="3" name="QM_6_AN.107_1#1d8ab9c7b.blank?vja=1&amp;pid=2007e5acb&amp;color=0,0,0&amp;vpa=60&amp;vtp=1"/>
          <p:cNvSpPr/>
          <p:nvPr/>
        </p:nvSpPr>
        <p:spPr>
          <a:xfrm>
            <a:off x="7634351" y="2004900"/>
            <a:ext cx="11271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measures</a:t>
            </a:r>
            <a:endParaRPr lang="en-US" altLang="zh-CN" sz="2000" dirty="0"/>
          </a:p>
        </p:txBody>
      </p:sp>
      <p:sp>
        <p:nvSpPr>
          <p:cNvPr id="4" name="QM_6_AN.108_1#1d8ab9c7b.blank?vja=1&amp;pid=2007e5acb&amp;color=0,0,0&amp;vpa=61&amp;vtp=1"/>
          <p:cNvSpPr/>
          <p:nvPr/>
        </p:nvSpPr>
        <p:spPr>
          <a:xfrm>
            <a:off x="5842191" y="2385900"/>
            <a:ext cx="12239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traditional</a:t>
            </a:r>
            <a:endParaRPr lang="en-US" altLang="zh-CN" sz="2000" dirty="0"/>
          </a:p>
        </p:txBody>
      </p:sp>
      <p:sp>
        <p:nvSpPr>
          <p:cNvPr id="5" name="QM_6_AN.109_1#1d8ab9c7b.blank?vja=1&amp;pid=2007e5acb&amp;color=0,0,0&amp;vpa=62&amp;vtp=1"/>
          <p:cNvSpPr/>
          <p:nvPr/>
        </p:nvSpPr>
        <p:spPr>
          <a:xfrm>
            <a:off x="9674860" y="2766900"/>
            <a:ext cx="423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a:t>
            </a:r>
            <a:endParaRPr lang="en-US" altLang="zh-CN" sz="2000" dirty="0"/>
          </a:p>
        </p:txBody>
      </p:sp>
      <p:sp>
        <p:nvSpPr>
          <p:cNvPr id="6" name="QM_6_AN.110_1#1d8ab9c7b.blank?vja=1&amp;pid=2007e5acb&amp;color=0,0,0&amp;vpa=63&amp;vtp=1"/>
          <p:cNvSpPr/>
          <p:nvPr/>
        </p:nvSpPr>
        <p:spPr>
          <a:xfrm>
            <a:off x="7600633" y="3516200"/>
            <a:ext cx="12541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preserving</a:t>
            </a:r>
            <a:endParaRPr lang="en-US" altLang="zh-CN" sz="2000" dirty="0"/>
          </a:p>
        </p:txBody>
      </p:sp>
      <p:sp>
        <p:nvSpPr>
          <p:cNvPr id="7" name="QM_6_AN.111_1#1d8ab9c7b.blank?vja=1&amp;pid=2007e5acb&amp;color=0,0,0&amp;vpa=64&amp;vtp=1"/>
          <p:cNvSpPr/>
          <p:nvPr/>
        </p:nvSpPr>
        <p:spPr>
          <a:xfrm>
            <a:off x="2564765" y="4290900"/>
            <a:ext cx="7889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issues</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12_1#1d8ab9c7b?vja=1&amp;pid=2007e5acb&amp;color=0,0,0&amp;mp=1&amp;vtp=1&amp;bt=1"/>
          <p:cNvSpPr/>
          <p:nvPr/>
        </p:nvSpPr>
        <p:spPr>
          <a:xfrm>
            <a:off x="722376" y="896112"/>
            <a:ext cx="10753344" cy="3429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2015,</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Monitoring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（establish）.China’s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monitoring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classifies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types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disasters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summarizes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occurrence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extreme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potential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disasters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managers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prevent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disasters.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Foreign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spoke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Andrew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Potts,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specialist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hopes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discussions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contribute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charter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issued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30th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session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Conference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（COP30）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Framework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Convention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Climate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Brazil.</a:t>
            </a:r>
            <a:endParaRPr lang="en-US" altLang="zh-CN" sz="2000" dirty="0"/>
          </a:p>
        </p:txBody>
      </p:sp>
      <p:sp>
        <p:nvSpPr>
          <p:cNvPr id="3" name="QM_6_AN.113_1#1d8ab9c7b.blank?vja=1&amp;pid=2007e5acb&amp;color=0,0,0&amp;mp=1&amp;vpa=65&amp;vtp=1"/>
          <p:cNvSpPr/>
          <p:nvPr/>
        </p:nvSpPr>
        <p:spPr>
          <a:xfrm>
            <a:off x="9579039" y="858012"/>
            <a:ext cx="18319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established</a:t>
            </a:r>
            <a:endParaRPr lang="en-US" altLang="zh-CN" sz="2000" dirty="0"/>
          </a:p>
        </p:txBody>
      </p:sp>
      <p:sp>
        <p:nvSpPr>
          <p:cNvPr id="4" name="QM_6_AN.114_1#1d8ab9c7b.blank?vja=1&amp;pid=2007e5acb&amp;color=0,0,0&amp;mp=1&amp;vpa=66&amp;vtp=1"/>
          <p:cNvSpPr/>
          <p:nvPr/>
        </p:nvSpPr>
        <p:spPr>
          <a:xfrm>
            <a:off x="10696639" y="1239012"/>
            <a:ext cx="762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based</a:t>
            </a:r>
            <a:endParaRPr lang="en-US" altLang="zh-CN" sz="2000" dirty="0"/>
          </a:p>
        </p:txBody>
      </p:sp>
      <p:sp>
        <p:nvSpPr>
          <p:cNvPr id="5" name="QM_6_AN.115_1#1d8ab9c7b.blank?vja=1&amp;pid=2007e5acb&amp;color=0,0,0&amp;mp=1&amp;vpa=67&amp;vtp=1"/>
          <p:cNvSpPr/>
          <p:nvPr/>
        </p:nvSpPr>
        <p:spPr>
          <a:xfrm>
            <a:off x="3980307" y="2369312"/>
            <a:ext cx="8318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highly</a:t>
            </a:r>
            <a:endParaRPr lang="en-US" altLang="zh-CN" sz="2000" dirty="0"/>
          </a:p>
        </p:txBody>
      </p:sp>
      <p:sp>
        <p:nvSpPr>
          <p:cNvPr id="6" name="QM_6_AN.116_1#1d8ab9c7b.blank?vja=1&amp;pid=2007e5acb&amp;color=0,0,0&amp;mp=1&amp;vpa=68&amp;vtp=1"/>
          <p:cNvSpPr/>
          <p:nvPr/>
        </p:nvSpPr>
        <p:spPr>
          <a:xfrm>
            <a:off x="9081770" y="2763012"/>
            <a:ext cx="381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endParaRPr lang="en-US" altLang="zh-CN" sz="2000" dirty="0"/>
          </a:p>
        </p:txBody>
      </p:sp>
      <p:sp>
        <p:nvSpPr>
          <p:cNvPr id="7" name="QM_6_AN.117_1#1d8ab9c7b.blank?vja=1&amp;pid=2007e5acb&amp;color=0,0,0&amp;mp=1&amp;vpa=69&amp;vtp=1"/>
          <p:cNvSpPr/>
          <p:nvPr/>
        </p:nvSpPr>
        <p:spPr>
          <a:xfrm>
            <a:off x="4436491" y="3144012"/>
            <a:ext cx="12541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that/which</a:t>
            </a:r>
            <a:endParaRPr lang="en-US" altLang="zh-CN" sz="2000" dirty="0"/>
          </a:p>
        </p:txBody>
      </p:sp>
      <p:sp>
        <p:nvSpPr>
          <p:cNvPr id="8" name="QM_6_EX.118_1#1d8ab9c7b?vja=1&amp;pid=2007e5acb&amp;color=0,0,0&amp;vtp=1"/>
          <p:cNvSpPr/>
          <p:nvPr/>
        </p:nvSpPr>
        <p:spPr>
          <a:xfrm>
            <a:off x="722376" y="4351087"/>
            <a:ext cx="11042650" cy="381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本文是一篇说明文。文章主要介绍了中国对灾难后历史遗迹的修复工作所作的努力。</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19_1#7c1f2fc6b?vja=1&amp;pid=1d8ab9c7b&amp;color=0,0,0&amp;vtp=1&amp;bt=1"/>
          <p:cNvSpPr/>
          <p:nvPr/>
        </p:nvSpPr>
        <p:spPr>
          <a:xfrm>
            <a:off x="722376" y="896111"/>
            <a:ext cx="10753344" cy="374904"/>
          </a:xfrm>
          <a:prstGeom prst="rect">
            <a:avLst/>
          </a:prstGeom>
          <a:noFill/>
        </p:spPr>
        <p:txBody>
          <a:bodyPr wrap="square" lIns="0" tIns="0" rIns="0" bIns="0" rtlCol="0" anchor="t"/>
          <a:lstStyle/>
          <a:p>
            <a:pPr algn="l">
              <a:lnSpc>
                <a:spcPct val="123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3" name="QB_7_AN.120_1#7c1f2fc6b.blank?vja=1&amp;pid=1d8ab9c7b&amp;color=0,0,0&amp;vpa=70&amp;vtp=1"/>
          <p:cNvSpPr/>
          <p:nvPr/>
        </p:nvSpPr>
        <p:spPr>
          <a:xfrm>
            <a:off x="897001" y="858011"/>
            <a:ext cx="1127125"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measures</a:t>
            </a:r>
            <a:endParaRPr lang="en-US" altLang="zh-CN" sz="2000" dirty="0"/>
          </a:p>
        </p:txBody>
      </p:sp>
      <p:sp>
        <p:nvSpPr>
          <p:cNvPr id="4" name="QB_7_AS.121_1#7c1f2fc6b?vja=1&amp;pid=1d8ab9c7b&amp;color=0,0,0&amp;vtp=1"/>
          <p:cNvSpPr/>
          <p:nvPr/>
        </p:nvSpPr>
        <p:spPr>
          <a:xfrm>
            <a:off x="722376" y="1320165"/>
            <a:ext cx="10753344" cy="787273"/>
          </a:xfrm>
          <a:prstGeom prst="rect">
            <a:avLst/>
          </a:prstGeom>
          <a:noFill/>
        </p:spPr>
        <p:txBody>
          <a:bodyPr wrap="square" lIns="0" tIns="0" rIns="0" bIns="0" rtlCol="0" anchor="t"/>
          <a:lstStyle/>
          <a:p>
            <a:pPr algn="l">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句意为：社区立即采取措施，利用原有构件和传统建造技术对它们进行修复。take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measures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sth为固定短语，意为“采取措施做某事”。故填measures。</a:t>
            </a:r>
            <a:endParaRPr lang="en-US" altLang="zh-CN" sz="2200" dirty="0"/>
          </a:p>
        </p:txBody>
      </p:sp>
      <p:sp>
        <p:nvSpPr>
          <p:cNvPr id="5" name="QB_7_BD.122_1#5c62abb71?vja=1&amp;pid=1d8ab9c7b&amp;color=0,0,0&amp;vtp=1"/>
          <p:cNvSpPr/>
          <p:nvPr/>
        </p:nvSpPr>
        <p:spPr>
          <a:xfrm>
            <a:off x="722376" y="2128586"/>
            <a:ext cx="10753344" cy="374904"/>
          </a:xfrm>
          <a:prstGeom prst="rect">
            <a:avLst/>
          </a:prstGeom>
          <a:noFill/>
        </p:spPr>
        <p:txBody>
          <a:bodyPr wrap="square" lIns="0" tIns="0" rIns="0" bIns="0" rtlCol="0" anchor="t"/>
          <a:lstStyle/>
          <a:p>
            <a:pPr algn="l">
              <a:lnSpc>
                <a:spcPct val="123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6" name="QB_7_AN.123_1#5c62abb71.blank?vja=1&amp;pid=1d8ab9c7b&amp;color=0,0,0&amp;vpa=71&amp;vtp=1"/>
          <p:cNvSpPr/>
          <p:nvPr/>
        </p:nvSpPr>
        <p:spPr>
          <a:xfrm>
            <a:off x="909701" y="2090486"/>
            <a:ext cx="1223963"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traditional</a:t>
            </a:r>
            <a:endParaRPr lang="en-US" altLang="zh-CN" sz="2000" dirty="0"/>
          </a:p>
        </p:txBody>
      </p:sp>
      <p:sp>
        <p:nvSpPr>
          <p:cNvPr id="7" name="QB_7_AS.124_1#5c62abb71?vja=1&amp;pid=1d8ab9c7b&amp;color=0,0,0&amp;vtp=1"/>
          <p:cNvSpPr/>
          <p:nvPr/>
        </p:nvSpPr>
        <p:spPr>
          <a:xfrm>
            <a:off x="722376" y="2552065"/>
            <a:ext cx="10753344" cy="787273"/>
          </a:xfrm>
          <a:prstGeom prst="rect">
            <a:avLst/>
          </a:prstGeom>
          <a:noFill/>
        </p:spPr>
        <p:txBody>
          <a:bodyPr wrap="square" lIns="0" tIns="0" rIns="0" bIns="0" rtlCol="0" anchor="t"/>
          <a:lstStyle/>
          <a:p>
            <a:pPr algn="just">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句意见上一题解析。设空处修饰名词短语construction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techniques，作定语，应用形容词，意为“传统的”。故填traditional。</a:t>
            </a:r>
            <a:endParaRPr lang="en-US" altLang="zh-CN" sz="2200" dirty="0"/>
          </a:p>
        </p:txBody>
      </p:sp>
      <p:sp>
        <p:nvSpPr>
          <p:cNvPr id="8" name="QB_7_BD.125_1#55f450a09?vja=1&amp;pid=1d8ab9c7b&amp;color=0,0,0&amp;vtp=1"/>
          <p:cNvSpPr/>
          <p:nvPr/>
        </p:nvSpPr>
        <p:spPr>
          <a:xfrm>
            <a:off x="722376" y="3360486"/>
            <a:ext cx="10753344" cy="374904"/>
          </a:xfrm>
          <a:prstGeom prst="rect">
            <a:avLst/>
          </a:prstGeom>
          <a:noFill/>
        </p:spPr>
        <p:txBody>
          <a:bodyPr wrap="square" lIns="0" tIns="0" rIns="0" bIns="0" rtlCol="0" anchor="t"/>
          <a:lstStyle/>
          <a:p>
            <a:pPr algn="l">
              <a:lnSpc>
                <a:spcPct val="123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2000" dirty="0"/>
          </a:p>
        </p:txBody>
      </p:sp>
      <p:sp>
        <p:nvSpPr>
          <p:cNvPr id="9" name="QB_7_AN.126_1#55f450a09.blank?vja=1&amp;pid=1d8ab9c7b&amp;color=0,0,0&amp;vpa=72&amp;vtp=1"/>
          <p:cNvSpPr/>
          <p:nvPr/>
        </p:nvSpPr>
        <p:spPr>
          <a:xfrm>
            <a:off x="935101" y="3322386"/>
            <a:ext cx="423863"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a:t>
            </a:r>
            <a:endParaRPr lang="en-US" altLang="zh-CN" sz="2000" dirty="0"/>
          </a:p>
        </p:txBody>
      </p:sp>
      <p:sp>
        <p:nvSpPr>
          <p:cNvPr id="10" name="QB_7_AS.127_1#55f450a09?vja=1&amp;pid=1d8ab9c7b&amp;color=0,0,0&amp;vtp=1"/>
          <p:cNvSpPr/>
          <p:nvPr/>
        </p:nvSpPr>
        <p:spPr>
          <a:xfrm>
            <a:off x="722376" y="3783965"/>
            <a:ext cx="10753344" cy="1162177"/>
          </a:xfrm>
          <a:prstGeom prst="rect">
            <a:avLst/>
          </a:prstGeom>
          <a:noFill/>
        </p:spPr>
        <p:txBody>
          <a:bodyPr wrap="square" lIns="0" tIns="0" rIns="0" bIns="0" rtlCol="0" anchor="t"/>
          <a:lstStyle/>
          <a:p>
            <a:pPr algn="l">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句意为：中国对历史遗迹的迅速修复赢得了全球的赞誉，在应对气候变化方面树立了榜样。example是可数名词，此处表示泛指，且example的发音以元音音素开头，故用不定冠词an修饰，set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example意为“树立榜样”。故填an。</a:t>
            </a:r>
            <a:endParaRPr lang="en-US" altLang="zh-CN" sz="2200" dirty="0"/>
          </a:p>
        </p:txBody>
      </p:sp>
      <p:sp>
        <p:nvSpPr>
          <p:cNvPr id="11" name="QB_7_BD.128_1#f5c6c51cc?vja=1&amp;pid=1d8ab9c7b&amp;color=0,0,0&amp;vtp=1"/>
          <p:cNvSpPr/>
          <p:nvPr/>
        </p:nvSpPr>
        <p:spPr>
          <a:xfrm>
            <a:off x="722376" y="4973386"/>
            <a:ext cx="10753344" cy="374904"/>
          </a:xfrm>
          <a:prstGeom prst="rect">
            <a:avLst/>
          </a:prstGeom>
          <a:noFill/>
        </p:spPr>
        <p:txBody>
          <a:bodyPr wrap="square" lIns="0" tIns="0" rIns="0" bIns="0" rtlCol="0" anchor="t"/>
          <a:lstStyle/>
          <a:p>
            <a:pPr algn="l">
              <a:lnSpc>
                <a:spcPct val="123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12" name="QB_7_AN.129_1#f5c6c51cc.blank?vja=1&amp;pid=1d8ab9c7b&amp;color=0,0,0&amp;vpa=73&amp;vtp=1"/>
          <p:cNvSpPr/>
          <p:nvPr/>
        </p:nvSpPr>
        <p:spPr>
          <a:xfrm>
            <a:off x="897001" y="4922586"/>
            <a:ext cx="1254125"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preserving</a:t>
            </a:r>
            <a:endParaRPr lang="en-US" altLang="zh-CN" sz="2000" dirty="0"/>
          </a:p>
        </p:txBody>
      </p:sp>
      <p:sp>
        <p:nvSpPr>
          <p:cNvPr id="13" name="QB_7_AS.130_1#f5c6c51cc?vja=1&amp;pid=1d8ab9c7b&amp;color=0,0,0&amp;vtp=1"/>
          <p:cNvSpPr/>
          <p:nvPr/>
        </p:nvSpPr>
        <p:spPr>
          <a:xfrm>
            <a:off x="722376" y="5396865"/>
            <a:ext cx="10753344" cy="787273"/>
          </a:xfrm>
          <a:prstGeom prst="rect">
            <a:avLst/>
          </a:prstGeom>
          <a:noFill/>
        </p:spPr>
        <p:txBody>
          <a:bodyPr wrap="square" lIns="0" tIns="0" rIns="0" bIns="0" rtlCol="0" anchor="t"/>
          <a:lstStyle/>
          <a:p>
            <a:pPr algn="l">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句意为：中国政府非常重视极端天气下对遗迹的保护工作。attach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importance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为固定短语，意为“重视</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”；设空处作介词to的宾语，应用动名词形式。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a7bbadadf.fixed?vja=1&amp;pid=13897a923&amp;color=100,146,38&amp;vtp=1"/>
          <p:cNvSpPr/>
          <p:nvPr/>
        </p:nvSpPr>
        <p:spPr>
          <a:xfrm>
            <a:off x="5367528" y="1106424"/>
            <a:ext cx="1453896" cy="795528"/>
          </a:xfrm>
          <a:prstGeom prst="rect">
            <a:avLst/>
          </a:prstGeom>
          <a:noFill/>
        </p:spPr>
        <p:txBody>
          <a:bodyPr wrap="square" lIns="0" tIns="0" rIns="0" bIns="0" rtlCol="0" anchor="ctr"/>
          <a:lstStyle/>
          <a:p>
            <a:pPr algn="ctr">
              <a:lnSpc>
                <a:spcPct val="130000"/>
              </a:lnSpc>
            </a:pPr>
            <a:r>
              <a:rPr lang="en-US" altLang="zh-CN" sz="2000" b="1" i="0" dirty="0">
                <a:solidFill>
                  <a:srgbClr val="649226"/>
                </a:solidFill>
                <a:latin typeface="Times New Roman" panose="02020603050405020304" pitchFamily="34" charset="0"/>
                <a:ea typeface="微软雅黑" panose="020B0503020204020204" pitchFamily="34" charset="-122"/>
                <a:cs typeface="Times New Roman" panose="02020603050405020304" pitchFamily="34" charset="-120"/>
              </a:rPr>
              <a:t>必修第一册</a:t>
            </a:r>
            <a:endParaRPr lang="en-US" altLang="zh-CN" sz="2000" dirty="0"/>
          </a:p>
        </p:txBody>
      </p:sp>
      <p:sp>
        <p:nvSpPr>
          <p:cNvPr id="3" name="C_2_BD#a7bbadadf.fixed?vja=1&amp;pid=13897a923&amp;color=255,255,255&amp;vtp=1"/>
          <p:cNvSpPr/>
          <p:nvPr/>
        </p:nvSpPr>
        <p:spPr>
          <a:xfrm>
            <a:off x="0" y="3493008"/>
            <a:ext cx="12188952" cy="768096"/>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Unit</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4</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Natural</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Disasters</a:t>
            </a:r>
            <a:endParaRPr lang="en-US" altLang="zh-CN" sz="4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AS.130_2#f5c6c51cc?vja=1&amp;pid=1d8ab9c7b&amp;color=0,0,0&amp;mp=1&amp;vtp=1&amp;bt=1"/>
          <p:cNvSpPr/>
          <p:nvPr/>
        </p:nvSpPr>
        <p:spPr>
          <a:xfrm>
            <a:off x="722376" y="900000"/>
            <a:ext cx="10753344" cy="2667000"/>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写作语料库</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表示“重视；强调”的多种表达</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attach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importance/significance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（高度）重视</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endParaRPr lang="en-US" altLang="zh-CN" sz="2000" dirty="0">
              <a:latin typeface="宋体" panose="02010600030101010101" pitchFamily="2" charset="-122"/>
            </a:endParaRPr>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stress/highlight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强调/突出</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emphasise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importance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强调</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的重要性</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place/put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emphasis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on/upon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强调/重视</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value/prize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highly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高度重视/珍视某事/物</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weight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重视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31_1#1ad60c9b2?vja=1&amp;pid=1d8ab9c7b&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dirty="0"/>
          </a:p>
        </p:txBody>
      </p:sp>
      <p:sp>
        <p:nvSpPr>
          <p:cNvPr id="3" name="QB_7_AN.132_1#1ad60c9b2.blank?vja=1&amp;pid=1d8ab9c7b&amp;color=0,0,0&amp;vpa=74&amp;vtp=1"/>
          <p:cNvSpPr/>
          <p:nvPr/>
        </p:nvSpPr>
        <p:spPr>
          <a:xfrm>
            <a:off x="871601" y="858012"/>
            <a:ext cx="7889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issues</a:t>
            </a:r>
            <a:endParaRPr lang="en-US" altLang="zh-CN" sz="2000" dirty="0"/>
          </a:p>
        </p:txBody>
      </p:sp>
      <p:sp>
        <p:nvSpPr>
          <p:cNvPr id="4" name="QB_7_AS.133_1#1ad60c9b2?vja=1&amp;pid=1d8ab9c7b&amp;color=0,0,0&amp;vtp=1"/>
          <p:cNvSpPr/>
          <p:nvPr/>
        </p:nvSpPr>
        <p:spPr>
          <a:xfrm>
            <a:off x="722376" y="1320800"/>
            <a:ext cx="10753344" cy="1562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句意为：每年在汛期来临之前，国家文物局都会发布关于加强文化遗产安全的通知，然后各省市作出响应，为应对自然挑战做好准备。设空处作第一个分句的谓语，根据时间状语Every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flood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season可知，应用一般现在时；issue在此处作动词，表示“发表，公布”，且主语为单数概念，故谓语动词应用第三人称单数形式。故填issues。</a:t>
            </a:r>
            <a:endParaRPr lang="en-US" altLang="zh-CN" sz="2200" dirty="0"/>
          </a:p>
        </p:txBody>
      </p:sp>
      <p:sp>
        <p:nvSpPr>
          <p:cNvPr id="5" name="QB_7_BD.134_1#54e703fc6?vja=1&amp;pid=1d8ab9c7b&amp;color=0,0,0&amp;vtp=1"/>
          <p:cNvSpPr/>
          <p:nvPr/>
        </p:nvSpPr>
        <p:spPr>
          <a:xfrm>
            <a:off x="722376" y="2915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a:t>
            </a:r>
            <a:endParaRPr lang="en-US" altLang="zh-CN" sz="2000" dirty="0"/>
          </a:p>
        </p:txBody>
      </p:sp>
      <p:sp>
        <p:nvSpPr>
          <p:cNvPr id="6" name="QB_7_AN.135_1#54e703fc6.blank?vja=1&amp;pid=1d8ab9c7b&amp;color=0,0,0&amp;vpa=75&amp;vtp=1"/>
          <p:cNvSpPr/>
          <p:nvPr/>
        </p:nvSpPr>
        <p:spPr>
          <a:xfrm>
            <a:off x="922401" y="2877887"/>
            <a:ext cx="18319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established</a:t>
            </a:r>
            <a:endParaRPr lang="en-US" altLang="zh-CN" sz="2000" dirty="0"/>
          </a:p>
        </p:txBody>
      </p:sp>
      <p:sp>
        <p:nvSpPr>
          <p:cNvPr id="7" name="QB_7_AS.136_1#54e703fc6?vja=1&amp;pid=1d8ab9c7b&amp;color=0,0,0&amp;vtp=1"/>
          <p:cNvSpPr/>
          <p:nvPr/>
        </p:nvSpPr>
        <p:spPr>
          <a:xfrm>
            <a:off x="722376" y="33401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句意为：2015年，中国世界文化遗产监测中心成立。设空处作句子的谓语，根据时间状语In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2015可知，此处应用一般过去时；主语the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Monitoring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Center与establish之间是被动关系，所以此处应用被动语态；主语为单数概念，助动词用was。故填was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established。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37_1#26ff66c87?vja=1&amp;pid=1d8ab9c7b&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dirty="0"/>
          </a:p>
        </p:txBody>
      </p:sp>
      <p:sp>
        <p:nvSpPr>
          <p:cNvPr id="3" name="QB_7_AN.138_1#26ff66c87.blank?vja=1&amp;pid=1d8ab9c7b&amp;color=0,0,0&amp;vpa=76&amp;vtp=1"/>
          <p:cNvSpPr/>
          <p:nvPr/>
        </p:nvSpPr>
        <p:spPr>
          <a:xfrm>
            <a:off x="897001" y="858012"/>
            <a:ext cx="762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based</a:t>
            </a:r>
            <a:endParaRPr lang="en-US" altLang="zh-CN" sz="2000" dirty="0"/>
          </a:p>
        </p:txBody>
      </p:sp>
      <p:sp>
        <p:nvSpPr>
          <p:cNvPr id="4" name="QB_7_AS.139_1#26ff66c87?vja=1&amp;pid=1d8ab9c7b&amp;color=0,0,0&amp;vtp=1"/>
          <p:cNvSpPr/>
          <p:nvPr/>
        </p:nvSpPr>
        <p:spPr>
          <a:xfrm>
            <a:off x="722376" y="1320800"/>
            <a:ext cx="10753344" cy="1562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句意为：中国的遗产监测工作不仅对灾害类型进行分类，而且基于数据总结出每年极端天气事件和潜在灾害发生的时间，为遗产管理者提供预防灾害的基础。分析句子成分可知，not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连接并列谓语classifies和summarizes，设空处应用非谓语动词作状语。be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on为固定搭配，意为“基于</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”，故此处应用过去分词形式。故填based。</a:t>
            </a:r>
            <a:endParaRPr lang="en-US" altLang="zh-CN" sz="2200" dirty="0"/>
          </a:p>
        </p:txBody>
      </p:sp>
      <p:sp>
        <p:nvSpPr>
          <p:cNvPr id="5" name="QB_7_BD.140_1#a6eee3884?vja=1&amp;pid=1d8ab9c7b&amp;color=0,0,0&amp;vtp=1"/>
          <p:cNvSpPr/>
          <p:nvPr/>
        </p:nvSpPr>
        <p:spPr>
          <a:xfrm>
            <a:off x="722376" y="2915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6" name="QB_7_AN.141_1#a6eee3884.blank?vja=1&amp;pid=1d8ab9c7b&amp;color=0,0,0&amp;vpa=77&amp;vtp=1"/>
          <p:cNvSpPr/>
          <p:nvPr/>
        </p:nvSpPr>
        <p:spPr>
          <a:xfrm>
            <a:off x="922401" y="2865187"/>
            <a:ext cx="8318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highly</a:t>
            </a:r>
            <a:endParaRPr lang="en-US" altLang="zh-CN" sz="2000" dirty="0"/>
          </a:p>
        </p:txBody>
      </p:sp>
      <p:sp>
        <p:nvSpPr>
          <p:cNvPr id="7" name="QB_7_AS.142_1#a6eee3884?vja=1&amp;pid=1d8ab9c7b&amp;color=0,0,0&amp;vtp=1"/>
          <p:cNvSpPr/>
          <p:nvPr/>
        </p:nvSpPr>
        <p:spPr>
          <a:xfrm>
            <a:off x="722376" y="33401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句意为：外国专家对中国的努力给予高度评价。固定短语speak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highly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of意为“高度评价”。故填highly。</a:t>
            </a:r>
            <a:endParaRPr lang="en-US" altLang="zh-CN" sz="2200" dirty="0"/>
          </a:p>
        </p:txBody>
      </p:sp>
      <p:sp>
        <p:nvSpPr>
          <p:cNvPr id="8" name="QB_7_BD.143_1#e9377c55f?vja=1&amp;pid=1d8ab9c7b&amp;color=0,0,0&amp;vtp=1"/>
          <p:cNvSpPr/>
          <p:nvPr/>
        </p:nvSpPr>
        <p:spPr>
          <a:xfrm>
            <a:off x="722376" y="41605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9" name="QB_7_AN.144_1#e9377c55f.blank?vja=1&amp;pid=1d8ab9c7b&amp;color=0,0,0&amp;vpa=78&amp;vtp=1"/>
          <p:cNvSpPr/>
          <p:nvPr/>
        </p:nvSpPr>
        <p:spPr>
          <a:xfrm>
            <a:off x="897001" y="4122487"/>
            <a:ext cx="381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endParaRPr lang="en-US" altLang="zh-CN" sz="2000" dirty="0"/>
          </a:p>
        </p:txBody>
      </p:sp>
      <p:sp>
        <p:nvSpPr>
          <p:cNvPr id="10" name="QB_7_AS.145_1#e9377c55f?vja=1&amp;pid=1d8ab9c7b&amp;color=0,0,0&amp;vtp=1"/>
          <p:cNvSpPr/>
          <p:nvPr/>
        </p:nvSpPr>
        <p:spPr>
          <a:xfrm>
            <a:off x="722376" y="45847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句意为：来自美国的该领域专家安德鲁·波茨希望中国专家能够参与更多的讨论，并为在巴西举行的《联合国气候变化框架公约》第30次缔约方大会（COP30）上发布的一项章程作出贡献。take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in为固定短语，意为“参加”。故填in。</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46_1#58f53b608?vja=1&amp;pid=1d8ab9c7b&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3" name="QB_7_AN.147_1#58f53b608.blank?vja=1&amp;pid=1d8ab9c7b&amp;color=0,0,0&amp;vpa=79&amp;vtp=1"/>
          <p:cNvSpPr/>
          <p:nvPr/>
        </p:nvSpPr>
        <p:spPr>
          <a:xfrm>
            <a:off x="1024001" y="858012"/>
            <a:ext cx="12541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that/which</a:t>
            </a:r>
            <a:endParaRPr lang="en-US" altLang="zh-CN" sz="2000" dirty="0"/>
          </a:p>
        </p:txBody>
      </p:sp>
      <p:sp>
        <p:nvSpPr>
          <p:cNvPr id="4" name="QB_7_AS.148_1#58f53b608?vja=1&amp;pid=1d8ab9c7b&amp;color=0,0,0&amp;vtp=1"/>
          <p:cNvSpPr/>
          <p:nvPr/>
        </p:nvSpPr>
        <p:spPr>
          <a:xfrm>
            <a:off x="722376" y="1320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句意见上一题解析。设空处引导限制性定语从句，修饰先行词a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charter，先行词指物，关系词在从句中作主语，所以应用关系代词that或which引导该从句。</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8d945da1c.fixed?vja=1&amp;pid=d01f957f6&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01</a:t>
            </a:r>
            <a:endParaRPr lang="en-US" altLang="zh-CN" sz="7200" dirty="0"/>
          </a:p>
        </p:txBody>
      </p:sp>
      <p:sp>
        <p:nvSpPr>
          <p:cNvPr id="3" name="C_4#8d945da1c.fixed?vja=1&amp;pid=d01f957f6&amp;color=255,255,255&amp;vtp=1"/>
          <p:cNvSpPr/>
          <p:nvPr/>
        </p:nvSpPr>
        <p:spPr>
          <a:xfrm>
            <a:off x="0" y="3157728"/>
            <a:ext cx="12188952" cy="1310640"/>
          </a:xfrm>
          <a:prstGeom prst="rect">
            <a:avLst/>
          </a:prstGeom>
          <a:noFill/>
        </p:spPr>
        <p:txBody>
          <a:bodyPr wrap="square" lIns="0" tIns="0" rIns="0" bIns="0" rtlCol="0" anchor="ctr"/>
          <a:lstStyle/>
          <a:p>
            <a:pPr algn="ctr">
              <a:lnSpc>
                <a:spcPct val="100000"/>
              </a:lnSpc>
            </a:pP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Listening</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and</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Speaking</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&amp;Reading</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and</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Thinking</a:t>
            </a:r>
            <a:endParaRPr lang="en-US" altLang="zh-CN" sz="4300" dirty="0"/>
          </a:p>
        </p:txBody>
      </p:sp>
      <p:pic>
        <p:nvPicPr>
          <p:cNvPr id="4" name="C_4#8d945da1c.fixed?vja=1&amp;pid=d01f957f6&amp;color=0,0,0&amp;tib=255,255,255&amp;vtp=1" descr="preencoded.png"/>
          <p:cNvPicPr>
            <a:picLocks noChangeAspect="1"/>
          </p:cNvPicPr>
          <p:nvPr/>
        </p:nvPicPr>
        <p:blipFill>
          <a:blip r:embed="rId1"/>
          <a:stretch>
            <a:fillRect/>
          </a:stretch>
        </p:blipFill>
        <p:spPr>
          <a:xfrm>
            <a:off x="6336792" y="4517136"/>
            <a:ext cx="365760" cy="457200"/>
          </a:xfrm>
          <a:prstGeom prst="rect">
            <a:avLst/>
          </a:prstGeom>
        </p:spPr>
      </p:pic>
      <p:sp>
        <p:nvSpPr>
          <p:cNvPr id="5" name="C_4_BD#8d945da1c.fixed?vja=1&amp;pid=d01f957f6&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拓展阅读训练</a:t>
            </a:r>
            <a:endParaRPr lang="en-US" altLang="zh-CN" sz="2800" dirty="0"/>
          </a:p>
        </p:txBody>
      </p:sp>
    </p:spTree>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49_1#69af183c1?sp=1&amp;vja=1&amp;pid=f69ba5096&amp;color=0,0,0&amp;vtp=1&amp;bt=1"/>
          <p:cNvSpPr/>
          <p:nvPr/>
        </p:nvSpPr>
        <p:spPr>
          <a:xfrm>
            <a:off x="722376" y="900000"/>
            <a:ext cx="10753344" cy="4953000"/>
          </a:xfrm>
          <a:prstGeom prst="rect">
            <a:avLst/>
          </a:prstGeom>
          <a:noFill/>
        </p:spPr>
        <p:txBody>
          <a:bodyPr wrap="square" lIns="0" tIns="0" rIns="0" bIns="0" rtlCol="0" anchor="t"/>
          <a:lstStyle/>
          <a:p>
            <a:pPr algn="ctr">
              <a:lnSpc>
                <a:spcPct val="125000"/>
              </a:lnSpc>
            </a:pP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［辽宁沈阳二中2025高一月考］</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floods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destroyed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Bangkok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landscape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architect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Voraakhom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determined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deadly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climate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climate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primarily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crisis,”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architect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integrates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landscapes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flooding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greenery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densely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cities.“To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Thailand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tackle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flooding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arguing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approach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solution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fear.“The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question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Bangkok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fear.”</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Voraakhom’s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innovative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Chulalongkorn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Centenary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amounts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rainwater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prevents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surrounding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streets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flooding.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Voraakhom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Bangkok’s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rooftop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recycles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restaurants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fertiliser.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slows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endParaRPr lang="en-US" altLang="zh-CN" sz="2000" dirty="0"/>
          </a:p>
        </p:txBody>
      </p:sp>
    </p:spTree>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49_1#69af183c1?sp=1&amp;vja=1&amp;pid=f69ba5096&amp;color=0,0,0&amp;vtp=1&amp;bt=1"/>
          <p:cNvSpPr/>
          <p:nvPr/>
        </p:nvSpPr>
        <p:spPr>
          <a:xfrm>
            <a:off x="722376" y="900000"/>
            <a:ext cx="10753344" cy="3429000"/>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amounts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rainwater.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Thailand’s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agricultural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architect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landscape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allows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rainwater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gardens.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fellow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Stockholm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Institute,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Diane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Archer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Voraakhom’s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urban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tackle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flooding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contribute</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essential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oases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concrete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jungle,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physical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scale,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beneficial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residents,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Voraakhom’s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expanding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beyond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Thailand.“Green,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climate-resilient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long-term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investment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solution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generation.”</a:t>
            </a:r>
            <a:endParaRPr lang="en-US" altLang="zh-CN" sz="2000" dirty="0"/>
          </a:p>
        </p:txBody>
      </p:sp>
      <p:sp>
        <p:nvSpPr>
          <p:cNvPr id="3" name="QM_6_EX.150_1#69af183c1?vja=1&amp;pid=f69ba5096&amp;color=0,0,0&amp;vtp=1"/>
          <p:cNvSpPr/>
          <p:nvPr/>
        </p:nvSpPr>
        <p:spPr>
          <a:xfrm>
            <a:off x="722376" y="4351087"/>
            <a:ext cx="10753344" cy="762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本文是一篇说明文，介绍了泰国景观设计师沃拉霍姆决心帮助她下沉的家乡对抗洪水的威胁，将自然和水融入她的设计中，创造出有助于缓解洪水的景观。</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51_1#9a299f07d?vja=1&amp;pid=69af183c1&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Voraakhom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flooding?(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52_1#9a299f07d.bracket?vja=1&amp;pid=69af183c1&amp;color=0,0,0&amp;vpa=80&amp;vtp=1"/>
          <p:cNvSpPr/>
          <p:nvPr/>
        </p:nvSpPr>
        <p:spPr>
          <a:xfrm>
            <a:off x="9684576"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BD.151_2#9a299f07d.choices?vja=1&amp;pid=69af183c1&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dams.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countering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residents.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incorporating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painting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landscapes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cities.</a:t>
            </a:r>
            <a:endParaRPr lang="en-US" altLang="zh-CN" sz="2000" dirty="0"/>
          </a:p>
        </p:txBody>
      </p:sp>
      <p:sp>
        <p:nvSpPr>
          <p:cNvPr id="5" name="QC_7_AS.153_1#9a299f07d?vja=1&amp;pid=69af183c1&amp;color=0,0,0&amp;vtp=1"/>
          <p:cNvSpPr/>
          <p:nvPr/>
        </p:nvSpPr>
        <p:spPr>
          <a:xfrm>
            <a:off x="722376" y="28702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细节理解题。根据第二段中的“The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architect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integrates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nature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designs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landscapes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ease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flooding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add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greenery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densely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populated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cities.”可知，沃拉霍姆通过将自然和水融入她的设计来帮助人口密集的城市缓解洪水问题。故选C项。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54_1#2b9aa1fa0?vja=1&amp;pid=69af183c1&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55_1#2b9aa1fa0.bracket?vja=1&amp;pid=69af183c1&amp;color=0,0,0&amp;vpa=81&amp;vtp=1"/>
          <p:cNvSpPr/>
          <p:nvPr/>
        </p:nvSpPr>
        <p:spPr>
          <a:xfrm>
            <a:off x="6905689"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154_2#2b9aa1fa0.choices?vja=1&amp;pid=69af183c1&amp;color=0,0,0&amp;vtp=1"/>
          <p:cNvSpPr/>
          <p:nvPr/>
        </p:nvSpPr>
        <p:spPr>
          <a:xfrm>
            <a:off x="722376" y="1303087"/>
            <a:ext cx="10753344" cy="762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A.Store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rainwater.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B.Fertilise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plants.</a:t>
            </a:r>
            <a:endParaRPr lang="en-US" altLang="zh-CN" sz="2000" dirty="0"/>
          </a:p>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C.Create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landscape.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D.Be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recycled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restaurants.</a:t>
            </a:r>
            <a:endParaRPr lang="en-US" altLang="zh-CN" sz="2000" dirty="0"/>
          </a:p>
        </p:txBody>
      </p:sp>
      <p:sp>
        <p:nvSpPr>
          <p:cNvPr id="5" name="QC_7_AS.156_1#2b9aa1fa0?vja=1&amp;pid=69af183c1&amp;color=0,0,0&amp;vtp=1"/>
          <p:cNvSpPr/>
          <p:nvPr/>
        </p:nvSpPr>
        <p:spPr>
          <a:xfrm>
            <a:off x="722376" y="21082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细节理解题。根据第三段中的“Voraakhom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created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Bangkok’s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largest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rooftop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farm,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Siam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Sky,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recycles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restaurants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building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plant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fertiliser.”可知，Siam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Sky屋顶农场将食物垃圾回收以给植物施肥。故选B项。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57_1#dc4fac0f7?vja=1&amp;pid=69af183c1&amp;color=0,0,0&amp;mp=1&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Archer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Voraakhom’s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58_1#dc4fac0f7.bracket?vja=1&amp;pid=69af183c1&amp;color=0,0,0&amp;mp=1&amp;vpa=82&amp;vtp=1"/>
          <p:cNvSpPr/>
          <p:nvPr/>
        </p:nvSpPr>
        <p:spPr>
          <a:xfrm>
            <a:off x="6533452"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157_2#dc4fac0f7.choices?vja=1&amp;pid=69af183c1&amp;color=0,0,0&amp;vtp=1"/>
          <p:cNvSpPr/>
          <p:nvPr/>
        </p:nvSpPr>
        <p:spPr>
          <a:xfrm>
            <a:off x="722376" y="1303087"/>
            <a:ext cx="10753344" cy="762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oases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cities.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B.They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benefit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citizens.</a:t>
            </a:r>
            <a:endParaRPr lang="en-US" altLang="zh-CN" sz="2000" dirty="0"/>
          </a:p>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biggest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cleaner.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D.They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concrete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cities.</a:t>
            </a:r>
            <a:endParaRPr lang="en-US" altLang="zh-CN" sz="2000" dirty="0"/>
          </a:p>
        </p:txBody>
      </p:sp>
      <p:sp>
        <p:nvSpPr>
          <p:cNvPr id="5" name="QC_7_AS.159_1#dc4fac0f7?vja=1&amp;pid=69af183c1&amp;color=0,0,0&amp;vtp=1"/>
          <p:cNvSpPr/>
          <p:nvPr/>
        </p:nvSpPr>
        <p:spPr>
          <a:xfrm>
            <a:off x="722376" y="21082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细节理解题。根据倒数第二段中的“For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Voraakhom’s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urban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spaces</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contribute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cleaning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providing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essential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oases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concrete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jungle,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mental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physical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health.”可知，阿彻认为沃拉霍姆的设计不仅有助于应对洪水，还能清洁空气，提供绿色空间，对居民的身心健康有益。故选B项。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59571998f.fixed?vja=1&amp;pid=d01f957f6&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01</a:t>
            </a:r>
            <a:endParaRPr lang="en-US" altLang="zh-CN" sz="7200" dirty="0"/>
          </a:p>
        </p:txBody>
      </p:sp>
      <p:sp>
        <p:nvSpPr>
          <p:cNvPr id="3" name="C_4#59571998f.fixed?vja=1&amp;pid=d01f957f6&amp;color=255,255,255&amp;vtp=1"/>
          <p:cNvSpPr/>
          <p:nvPr/>
        </p:nvSpPr>
        <p:spPr>
          <a:xfrm>
            <a:off x="0" y="3157728"/>
            <a:ext cx="12188952" cy="1310640"/>
          </a:xfrm>
          <a:prstGeom prst="rect">
            <a:avLst/>
          </a:prstGeom>
          <a:noFill/>
        </p:spPr>
        <p:txBody>
          <a:bodyPr wrap="square" lIns="0" tIns="0" rIns="0" bIns="0" rtlCol="0" anchor="ctr"/>
          <a:lstStyle/>
          <a:p>
            <a:pPr algn="ctr">
              <a:lnSpc>
                <a:spcPct val="100000"/>
              </a:lnSpc>
            </a:pP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Listening</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and</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Speaking</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&amp;Reading</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and</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Thinking</a:t>
            </a:r>
            <a:endParaRPr lang="en-US" altLang="zh-CN" sz="4300" dirty="0"/>
          </a:p>
        </p:txBody>
      </p:sp>
      <p:pic>
        <p:nvPicPr>
          <p:cNvPr id="4" name="C_4#59571998f.fixed?vja=1&amp;pid=d01f957f6&amp;color=0,0,0&amp;tib=255,255,255&amp;vtp=1" descr="preencoded.png"/>
          <p:cNvPicPr>
            <a:picLocks noChangeAspect="1"/>
          </p:cNvPicPr>
          <p:nvPr/>
        </p:nvPicPr>
        <p:blipFill>
          <a:blip r:embed="rId1"/>
          <a:stretch>
            <a:fillRect/>
          </a:stretch>
        </p:blipFill>
        <p:spPr>
          <a:xfrm>
            <a:off x="6336792" y="4517136"/>
            <a:ext cx="365760" cy="457200"/>
          </a:xfrm>
          <a:prstGeom prst="rect">
            <a:avLst/>
          </a:prstGeom>
        </p:spPr>
      </p:pic>
      <p:sp>
        <p:nvSpPr>
          <p:cNvPr id="5" name="C_4_BD#59571998f.fixed?vja=1&amp;pid=d01f957f6&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Vocabulary</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Grammar</a:t>
            </a:r>
            <a:endParaRPr lang="en-US" altLang="zh-CN" sz="28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60_1#159d8a875?vja=1&amp;pid=69af183c1&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describe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Voraakhom?(</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61_1#159d8a875.bracket?vja=1&amp;pid=69af183c1&amp;color=0,0,0&amp;vpa=83&amp;vtp=1"/>
          <p:cNvSpPr/>
          <p:nvPr/>
        </p:nvSpPr>
        <p:spPr>
          <a:xfrm>
            <a:off x="7336473"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160_2#159d8a875.choices?vja=1&amp;pid=69af183c1&amp;color=0,0,0&amp;vtp=1"/>
          <p:cNvSpPr/>
          <p:nvPr/>
        </p:nvSpPr>
        <p:spPr>
          <a:xfrm>
            <a:off x="722376" y="1303087"/>
            <a:ext cx="10753344" cy="762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A.Practical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self-focused.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B.Generous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business-minded.</a:t>
            </a:r>
            <a:endParaRPr lang="en-US" altLang="zh-CN" sz="2000" dirty="0"/>
          </a:p>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C.Ambitious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ironhearted.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D.Creative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strong-willed.</a:t>
            </a:r>
            <a:endParaRPr lang="en-US" altLang="zh-CN" sz="2000" dirty="0"/>
          </a:p>
        </p:txBody>
      </p:sp>
      <p:sp>
        <p:nvSpPr>
          <p:cNvPr id="5" name="QC_7_AS.162_1#159d8a875?vja=1&amp;pid=69af183c1&amp;color=0,0,0&amp;vtp=1"/>
          <p:cNvSpPr/>
          <p:nvPr/>
        </p:nvSpPr>
        <p:spPr>
          <a:xfrm>
            <a:off x="722376" y="2108200"/>
            <a:ext cx="10753344" cy="1943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推理判断题。根据第一段中的Thai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landscape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architect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Voraakhom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became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determined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sinking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town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fight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deadly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climate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threat可知，沃拉霍姆意志坚定；根据第三段中的“One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Voraakhom’s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innovative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designs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Chulalongkorn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Centenary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Park</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”可知，她富有创造力。A项意为“明智且以自我为中心”，与原文不符；B项意为“慷慨且有商业头脑”，文中未提及；C项意为“雄心勃勃且铁石心肠”，与原文不符。故选D项。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6_BD#71690fc6b?vja=1&amp;pid=f69ba5096&amp;color=0,0,0&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0664" y="900000"/>
            <a:ext cx="521208" cy="70408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P_6#71690fc6b?vja=1&amp;pid=f69ba5096&amp;color=0,0,0&amp;vtp=1"/>
          <p:cNvSpPr/>
          <p:nvPr/>
        </p:nvSpPr>
        <p:spPr>
          <a:xfrm>
            <a:off x="722376" y="1737184"/>
            <a:ext cx="10753344" cy="2286000"/>
          </a:xfrm>
          <a:prstGeom prst="rect">
            <a:avLst/>
          </a:prstGeom>
          <a:noFill/>
        </p:spPr>
        <p:txBody>
          <a:bodyPr wrap="square" lIns="0" tIns="0" rIns="0" bIns="0" rtlCol="0" anchor="t"/>
          <a:lstStyle/>
          <a:p>
            <a:pPr algn="l">
              <a:lnSpc>
                <a:spcPct val="125000"/>
              </a:lnSpc>
            </a:pP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核心词汇</a:t>
            </a:r>
            <a:endPar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1.ease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vt</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.&amp;</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.缓解，减轻；放松</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2.contribute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促成；有助于；为</a:t>
            </a:r>
            <a:r>
              <a:rPr lang="en-US" altLang="zh-CN" sz="200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作出贡献</a:t>
            </a:r>
            <a:endParaRPr lang="en-US" altLang="zh-CN" sz="2000">
              <a:solidFill>
                <a:prstClr val="black"/>
              </a:solidFill>
            </a:endParaRPr>
          </a:p>
          <a:p>
            <a:pPr lvl="0">
              <a:lnSpc>
                <a:spcPct val="125000"/>
              </a:lnSpc>
            </a:pPr>
            <a:r>
              <a:rPr lang="en-US" altLang="zh-CN" sz="2000" b="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进阶词汇</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1.integrate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vt</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.&amp;</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.（使）合并，成为一体</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2.tackle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vt</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.应付，处理</a:t>
            </a:r>
            <a:endParaRPr lang="en-US" altLang="zh-CN" sz="2000" dirty="0"/>
          </a:p>
        </p:txBody>
      </p:sp>
    </p:spTree>
  </p:cSld>
  <p:clrMapOvr>
    <a:masterClrMapping/>
  </p:clrMapOvr>
  <p:transition>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63_1#e02936a84?sp=1&amp;vja=1&amp;pid=f69ba5096&amp;color=0,0,0&amp;vtp=1&amp;bt=1"/>
          <p:cNvSpPr/>
          <p:nvPr/>
        </p:nvSpPr>
        <p:spPr>
          <a:xfrm>
            <a:off x="722376" y="900000"/>
            <a:ext cx="10753344" cy="3810000"/>
          </a:xfrm>
          <a:prstGeom prst="rect">
            <a:avLst/>
          </a:prstGeom>
          <a:noFill/>
        </p:spPr>
        <p:txBody>
          <a:bodyPr wrap="square" lIns="0" tIns="0" rIns="0" bIns="0" rtlCol="0" anchor="t"/>
          <a:lstStyle/>
          <a:p>
            <a:pPr algn="ctr">
              <a:lnSpc>
                <a:spcPct val="125000"/>
              </a:lnSpc>
            </a:pP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［河北衡水中学2025综合评价］</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disaster—a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hurricane,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volcanic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eruption,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catastrophes—minutes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seconds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scientists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predict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disasters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analyse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communicate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obtained.</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September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1998,</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Hurricane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Georges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landfall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Biloxi,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Mississippi,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damaging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Haiti,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Dominican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Republic,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Puerto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Rico,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several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islands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Caribbean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badly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heavy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160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although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hundreds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Caribbean.</a:t>
            </a:r>
            <a:endParaRPr lang="en-US" altLang="zh-CN" sz="2000" dirty="0"/>
          </a:p>
        </p:txBody>
      </p:sp>
    </p:spTree>
  </p:cSld>
  <p:clrMapOvr>
    <a:masterClrMapping/>
  </p:clrMapOvr>
  <p:transition>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63_2#e02936a84?vja=1&amp;pid=f69ba5096&amp;color=0,0,0&amp;mp=1&amp;vtp=1&amp;bt=1"/>
          <p:cNvSpPr/>
          <p:nvPr/>
        </p:nvSpPr>
        <p:spPr>
          <a:xfrm>
            <a:off x="722376" y="896112"/>
            <a:ext cx="10753344" cy="457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result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powerful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hurricane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unexpected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direct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Galveston,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killing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6,000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Vastly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hurricane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systems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century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explained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circumstances—residents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Galveston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approaching,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residents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Biloxi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extensive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safety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precautions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（预防措施）.At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Biloxi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thankful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residents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Orleans,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Louisiana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satisfied.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Georges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landfall,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forecasters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predicting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hurricane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striking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Orleans.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Emergency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management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officials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arrange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evacuation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strikes.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evacuation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Orleans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estimated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preparations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Georges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million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dollars.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Georges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Orleans,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residents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questioned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hurricane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forecasts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costs.</a:t>
            </a:r>
            <a:endParaRPr lang="en-US" altLang="zh-CN" sz="2000" dirty="0"/>
          </a:p>
        </p:txBody>
      </p:sp>
    </p:spTree>
  </p:cSld>
  <p:clrMapOvr>
    <a:masterClrMapping/>
  </p:clrMapOvr>
  <p:transition>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63_3#e02936a84?vja=1&amp;pid=f69ba5096&amp;color=0,0,0&amp;mp=1&amp;vtp=1&amp;bt=1"/>
          <p:cNvSpPr/>
          <p:nvPr/>
        </p:nvSpPr>
        <p:spPr>
          <a:xfrm>
            <a:off x="722376" y="896112"/>
            <a:ext cx="10753344" cy="1524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views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Hurricane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Georges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complexities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（复杂之处）</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predicting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disasters.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Disaster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prediction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process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scientific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government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officials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decision-makers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predictions.</a:t>
            </a:r>
            <a:endParaRPr lang="en-US" altLang="zh-CN" sz="2000" dirty="0"/>
          </a:p>
        </p:txBody>
      </p:sp>
      <p:sp>
        <p:nvSpPr>
          <p:cNvPr id="3" name="QM_6_EX.164_1#e02936a84?vja=1&amp;pid=f69ba5096&amp;color=0,0,0&amp;vtp=1"/>
          <p:cNvSpPr/>
          <p:nvPr/>
        </p:nvSpPr>
        <p:spPr>
          <a:xfrm>
            <a:off x="722376" y="2446087"/>
            <a:ext cx="10753344" cy="762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本文是一篇说明文，主要介绍了灾害预测的重要性和不确定性，灾害预测是为了挽救人们的生命，但目前技术还有局限性。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65_1#3789ff5a2?vja=1&amp;pid=e02936a84&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purpose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disaster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prediction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according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66_1#3789ff5a2.bracket?vja=1&amp;pid=e02936a84&amp;color=0,0,0&amp;vpa=84&amp;vtp=1"/>
          <p:cNvSpPr/>
          <p:nvPr/>
        </p:nvSpPr>
        <p:spPr>
          <a:xfrm>
            <a:off x="8223314"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BD.165_2#3789ff5a2.choices?vja=1&amp;pid=e02936a84&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disasters.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prevent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disasters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happening.</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advanced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disaster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prediction.</a:t>
            </a:r>
            <a:endParaRPr lang="en-US" altLang="zh-CN" sz="2000" dirty="0"/>
          </a:p>
        </p:txBody>
      </p:sp>
      <p:sp>
        <p:nvSpPr>
          <p:cNvPr id="5" name="QC_7_AS.167_1#3789ff5a2?vja=1&amp;pid=e02936a84&amp;color=0,0,0&amp;vtp=1"/>
          <p:cNvSpPr/>
          <p:nvPr/>
        </p:nvSpPr>
        <p:spPr>
          <a:xfrm>
            <a:off x="722376" y="2870200"/>
            <a:ext cx="10753344" cy="1943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细节理解题。根据第一段中的“In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natural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disaster</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minutes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seconds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warning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difference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death.Because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scientists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latest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technologies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predict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disasters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happen.”可知，在自然灾害中几分钟甚至几秒钟的预警都可以决定生死，因此科学家们致力于利用最新技术预测灾难发生的时间和地点，由此可知，灾害预测的目的是挽救人们的生命。故选A项。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68_1#be5331d4e?vja=1&amp;pid=e02936a84&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2.According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hurricane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deaths?(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69_1#be5331d4e.bracket?vja=1&amp;pid=e02936a84&amp;color=0,0,0&amp;vpa=85&amp;vtp=1"/>
          <p:cNvSpPr/>
          <p:nvPr/>
        </p:nvSpPr>
        <p:spPr>
          <a:xfrm>
            <a:off x="9953689"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BD.168_2#be5331d4e.choices?vja=1&amp;pid=e02936a84&amp;color=0,0,0&amp;vtp=1"/>
          <p:cNvSpPr/>
          <p:nvPr/>
        </p:nvSpPr>
        <p:spPr>
          <a:xfrm>
            <a:off x="722376" y="13030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2306955" algn="l"/>
                <a:tab pos="5350510" algn="l"/>
                <a:tab pos="802576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A.Biloxi.</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B.New</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Orleans.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C.Galveston.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D.Puerto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Rico.</a:t>
            </a:r>
            <a:endParaRPr lang="en-US" altLang="zh-CN" sz="2000" dirty="0"/>
          </a:p>
        </p:txBody>
      </p:sp>
      <p:sp>
        <p:nvSpPr>
          <p:cNvPr id="5" name="QC_7_AS.170_1#be5331d4e?vja=1&amp;pid=e02936a84&amp;color=0,0,0&amp;vtp=1"/>
          <p:cNvSpPr/>
          <p:nvPr/>
        </p:nvSpPr>
        <p:spPr>
          <a:xfrm>
            <a:off x="722376" y="17272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细节理解题。根据第二段内容和第三段中的“This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result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1900,</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powerful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hurricane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unexpected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direct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attack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Galveston,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Texas,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killing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least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6,000</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people.Vastly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improved</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circumstances”可知，20世纪末飓风预警系统有很大提升，故在加尔维斯敦飓风导致的死亡人数最多。故选C项。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71_1#0e83ba8ff?vja=1&amp;pid=e02936a84&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Orleans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unsatisfied?(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72_1#0e83ba8ff.bracket?vja=1&amp;pid=e02936a84&amp;color=0,0,0&amp;vpa=86&amp;vtp=1"/>
          <p:cNvSpPr/>
          <p:nvPr/>
        </p:nvSpPr>
        <p:spPr>
          <a:xfrm>
            <a:off x="6891401"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BD.171_2#0e83ba8ff.choices?vja=1&amp;pid=e02936a84&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preparations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vain.</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suffered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heavy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hurricane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attack.</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hurricane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arrived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forecast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hurricane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endParaRPr lang="en-US" altLang="zh-CN" sz="2000" dirty="0"/>
          </a:p>
        </p:txBody>
      </p:sp>
      <p:sp>
        <p:nvSpPr>
          <p:cNvPr id="5" name="QC_7_AS.173_1#0e83ba8ff?vja=1&amp;pid=e02936a84&amp;color=0,0,0&amp;vtp=1"/>
          <p:cNvSpPr/>
          <p:nvPr/>
        </p:nvSpPr>
        <p:spPr>
          <a:xfrm>
            <a:off x="722376" y="2870200"/>
            <a:ext cx="10753344" cy="2324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推理判断题。根据第三段中的“A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Georges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landfall,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forecasters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predicting</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estimated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city’s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preparations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Georges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50</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million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dollars.After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Georges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missed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Orleans,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residents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questioned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value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hurricane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forecasts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sts.”可知，天气预报说飓风很可能会袭击新奥尔良，新奥尔良为应对飓风花费了大量资金以进行人员疏散，但飓风最终未袭击该市，由此可推知，一些居民不满意的原因是他们认为这些高成本的准备工作是徒劳的。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74_1#afaedfa10?vja=1&amp;pid=e02936a84&amp;color=0,0,0&amp;vtp=1&amp;bt=1"/>
          <p:cNvSpPr/>
          <p:nvPr/>
        </p:nvSpPr>
        <p:spPr>
          <a:xfrm>
            <a:off x="722376" y="896111"/>
            <a:ext cx="10753344" cy="368808"/>
          </a:xfrm>
          <a:prstGeom prst="rect">
            <a:avLst/>
          </a:prstGeom>
          <a:noFill/>
        </p:spPr>
        <p:txBody>
          <a:bodyPr wrap="square" lIns="0" tIns="0" rIns="0" bIns="0" rtlCol="0" anchor="t"/>
          <a:lstStyle/>
          <a:p>
            <a:pPr algn="l">
              <a:lnSpc>
                <a:spcPct val="121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75_1#afaedfa10.bracket?vja=1&amp;pid=e02936a84&amp;color=0,0,0&amp;vpa=87&amp;vtp=1"/>
          <p:cNvSpPr/>
          <p:nvPr/>
        </p:nvSpPr>
        <p:spPr>
          <a:xfrm>
            <a:off x="5337239" y="896111"/>
            <a:ext cx="368300"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174_2#afaedfa10.choices?vja=1&amp;pid=e02936a84&amp;color=0,0,0&amp;vtp=1"/>
          <p:cNvSpPr/>
          <p:nvPr/>
        </p:nvSpPr>
        <p:spPr>
          <a:xfrm>
            <a:off x="722376" y="1290387"/>
            <a:ext cx="10753344" cy="1475232"/>
          </a:xfrm>
          <a:prstGeom prst="rect">
            <a:avLst/>
          </a:prstGeom>
          <a:noFill/>
        </p:spPr>
        <p:txBody>
          <a:bodyPr wrap="square" lIns="0" tIns="0" rIns="0" bIns="0" rtlCol="0" anchor="t"/>
          <a:lstStyle/>
          <a:p>
            <a:pPr algn="l">
              <a:lnSpc>
                <a:spcPct val="121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disaster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prediction.</a:t>
            </a:r>
            <a:endParaRPr lang="en-US" altLang="zh-CN" sz="2000" dirty="0"/>
          </a:p>
          <a:p>
            <a:pPr algn="l">
              <a:lnSpc>
                <a:spcPct val="121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B.Technological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advances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disaster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prediction.</a:t>
            </a:r>
            <a:endParaRPr lang="en-US" altLang="zh-CN" sz="2000" dirty="0"/>
          </a:p>
          <a:p>
            <a:pPr algn="l">
              <a:lnSpc>
                <a:spcPct val="121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benefits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preparations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disaster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prediction.</a:t>
            </a:r>
            <a:endParaRPr lang="en-US" altLang="zh-CN" sz="2000" dirty="0"/>
          </a:p>
          <a:p>
            <a:pPr algn="l">
              <a:lnSpc>
                <a:spcPct val="121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uncertainty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disaster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prediction.</a:t>
            </a:r>
            <a:endParaRPr lang="en-US" altLang="zh-CN" sz="2000" dirty="0"/>
          </a:p>
        </p:txBody>
      </p:sp>
      <p:sp>
        <p:nvSpPr>
          <p:cNvPr id="6" name="QC_7_AS.176_2#afaedfa10?htil=1&amp;vja=1&amp;pid=e02936a84&amp;color=0,0,0&amp;vtp=1"/>
          <p:cNvSpPr/>
          <p:nvPr/>
        </p:nvSpPr>
        <p:spPr>
          <a:xfrm>
            <a:off x="722375" y="2805494"/>
            <a:ext cx="10753343" cy="1686993"/>
          </a:xfrm>
          <a:prstGeom prst="rect">
            <a:avLst/>
          </a:prstGeom>
          <a:noFill/>
        </p:spPr>
        <p:txBody>
          <a:bodyPr wrap="square" lIns="0" tIns="0" rIns="0" bIns="0" rtlCol="0" anchor="t"/>
          <a:lstStyle/>
          <a:p>
            <a:pPr algn="l">
              <a:lnSpc>
                <a:spcPct val="121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主旨大意题。通读全文可知，文章开篇强调灾害预警的关键作用，接着用实例说明灾害预警系统可以减少伤亡，同时也通过新奥尔良的例子指出了灾害预测的复杂性，文章最后一段再次指出飓风预警可以为决策者提供科学信息，但是人们的不同看法显示了灾害预测的复杂性，由此可知，D项（灾害预测的重要性和不确定性）能够概括本文内容。</a:t>
            </a:r>
            <a:endParaRPr lang="en-US" altLang="zh-CN" sz="2200" dirty="0"/>
          </a:p>
          <a:p>
            <a:pPr algn="l">
              <a:lnSpc>
                <a:spcPct val="121000"/>
              </a:lnSpc>
            </a:pP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bg/>
                                          </p:spTgt>
                                        </p:tgtEl>
                                        <p:attrNameLst>
                                          <p:attrName>style.visibility</p:attrName>
                                        </p:attrNameLst>
                                      </p:cBhvr>
                                      <p:to>
                                        <p:strVal val="visible"/>
                                      </p:to>
                                    </p:set>
                                    <p:animEffect transition="in" filter="fade">
                                      <p:cBhvr>
                                        <p:cTn id="13" dur="500"/>
                                        <p:tgtEl>
                                          <p:spTgt spid="6">
                                            <p:bg/>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6">
                                            <p:txEl>
                                              <p:pRg st="0" end="0"/>
                                            </p:txEl>
                                          </p:spTgt>
                                        </p:tgtEl>
                                        <p:attrNameLst>
                                          <p:attrName>style.visibility</p:attrName>
                                        </p:attrNameLst>
                                      </p:cBhvr>
                                      <p:to>
                                        <p:strVal val="visible"/>
                                      </p:to>
                                    </p:set>
                                    <p:animEffect transition="in" filter="fade">
                                      <p:cBhvr>
                                        <p:cTn id="16"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6"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QC_7_AS.176_1#afaedfa10?htil=1&amp;vja=1&amp;pid=e02936a84&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13046" y="1743995"/>
            <a:ext cx="6523250" cy="3613926"/>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6" name="QC_7_AS.176_2#afaedfa10?htil=1&amp;vja=1&amp;pid=e02936a84&amp;color=0,0,0&amp;vtp=1"/>
          <p:cNvSpPr/>
          <p:nvPr/>
        </p:nvSpPr>
        <p:spPr>
          <a:xfrm>
            <a:off x="613046" y="1145659"/>
            <a:ext cx="5367528" cy="474419"/>
          </a:xfrm>
          <a:prstGeom prst="rect">
            <a:avLst/>
          </a:prstGeom>
          <a:noFill/>
        </p:spPr>
        <p:txBody>
          <a:bodyPr wrap="square" lIns="0" tIns="0" rIns="0" bIns="0" rtlCol="0" anchor="t"/>
          <a:lstStyle/>
          <a:p>
            <a:pPr algn="l">
              <a:lnSpc>
                <a:spcPct val="121000"/>
              </a:lnSpc>
            </a:pPr>
            <a:r>
              <a:rPr lang="en-US" altLang="zh-CN" sz="2000" b="0" i="0" dirty="0" err="1">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文本解构</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bg/>
                                          </p:spTgt>
                                        </p:tgtEl>
                                        <p:attrNameLst>
                                          <p:attrName>style.visibility</p:attrName>
                                        </p:attrNameLst>
                                      </p:cBhvr>
                                      <p:to>
                                        <p:strVal val="visible"/>
                                      </p:to>
                                    </p:set>
                                    <p:animEffect transition="in" filter="fade">
                                      <p:cBhvr>
                                        <p:cTn id="10" dur="500"/>
                                        <p:tgtEl>
                                          <p:spTgt spid="6">
                                            <p:bg/>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Effect transition="in" filter="fade">
                                      <p:cBhvr>
                                        <p:cTn id="13"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630afa421?vja=1&amp;pid=23b3b1b85&amp;color=0,0,0&amp;vtp=1&amp;bt=1"/>
          <p:cNvSpPr/>
          <p:nvPr/>
        </p:nvSpPr>
        <p:spPr>
          <a:xfrm>
            <a:off x="722376" y="896112"/>
            <a:ext cx="10753344" cy="114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在空白处填入1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algn="just">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1.The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fifth</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mass</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extinction</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occurred</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66</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million</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ago,</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causing</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______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dinosaurs.</a:t>
            </a:r>
            <a:endParaRPr lang="en-US" altLang="zh-CN" sz="2000" dirty="0"/>
          </a:p>
        </p:txBody>
      </p:sp>
      <p:sp>
        <p:nvSpPr>
          <p:cNvPr id="4" name="QB_6_AN.2_1#630afa421.blank?vja=1&amp;pid=23b3b1b85&amp;color=0,0,0&amp;vpa=1&amp;vtp=1"/>
          <p:cNvSpPr/>
          <p:nvPr/>
        </p:nvSpPr>
        <p:spPr>
          <a:xfrm>
            <a:off x="9404033" y="1239012"/>
            <a:ext cx="7334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death</a:t>
            </a:r>
            <a:endParaRPr lang="en-US" altLang="zh-CN" sz="2000" dirty="0"/>
          </a:p>
        </p:txBody>
      </p:sp>
      <p:sp>
        <p:nvSpPr>
          <p:cNvPr id="5" name="QB_6_AS.3_1#e735b9d30?vja=1&amp;pid=23b3b1b85&amp;color=0,0,0&amp;vtp=1"/>
          <p:cNvSpPr/>
          <p:nvPr/>
        </p:nvSpPr>
        <p:spPr>
          <a:xfrm>
            <a:off x="722376" y="2082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句意为：第五次大灭绝发生在约6,600万年前，导致恐龙灭绝。设空处作causing的宾语，且被定冠词the修饰，应用名词；death在此意为“永久的灭亡”，作不可数名词。</a:t>
            </a:r>
            <a:endParaRPr lang="en-US" altLang="zh-CN" sz="2200" dirty="0"/>
          </a:p>
        </p:txBody>
      </p:sp>
      <p:sp>
        <p:nvSpPr>
          <p:cNvPr id="6" name="QB_6_BD.4_1#ec29d5bd5?vja=1&amp;pid=23b3b1b85&amp;color=0,0,0&amp;vtp=1"/>
          <p:cNvSpPr/>
          <p:nvPr/>
        </p:nvSpPr>
        <p:spPr>
          <a:xfrm>
            <a:off x="722376" y="2915987"/>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calm</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impressed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endParaRPr lang="en-US" altLang="zh-CN" sz="2000" dirty="0"/>
          </a:p>
        </p:txBody>
      </p:sp>
      <p:sp>
        <p:nvSpPr>
          <p:cNvPr id="7" name="QB_6_AN.5_1#ec29d5bd5.blank?vja=1&amp;pid=23b3b1b85&amp;color=0,0,0&amp;vpa=2&amp;vtp=1"/>
          <p:cNvSpPr/>
          <p:nvPr/>
        </p:nvSpPr>
        <p:spPr>
          <a:xfrm>
            <a:off x="3317812" y="2877887"/>
            <a:ext cx="9874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wisdom</a:t>
            </a:r>
            <a:endParaRPr lang="en-US" altLang="zh-CN" sz="2000" dirty="0"/>
          </a:p>
        </p:txBody>
      </p:sp>
      <p:sp>
        <p:nvSpPr>
          <p:cNvPr id="8" name="QB_6_AS.6_1#ec29d5bd5?vja=1&amp;pid=23b3b1b85&amp;color=0,0,0&amp;vtp=1"/>
          <p:cNvSpPr/>
          <p:nvPr/>
        </p:nvSpPr>
        <p:spPr>
          <a:xfrm>
            <a:off x="722376" y="37211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句意为：当我对未来的生活感到困惑时，这位老人话中的那种冷静的智慧给我留下了深刻的印象。此处为there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be句型，设空处被定冠词the和形容词calm修饰，应用名词。故填wisdom，为不可数名词。</a:t>
            </a:r>
            <a:endParaRPr lang="en-US" altLang="zh-CN" sz="2200" dirty="0"/>
          </a:p>
        </p:txBody>
      </p:sp>
      <p:sp>
        <p:nvSpPr>
          <p:cNvPr id="9" name="QB_6_BD.7_1#da3e3074a?vja=1&amp;pid=23b3b1b85&amp;color=0,0,0&amp;vtp=1"/>
          <p:cNvSpPr/>
          <p:nvPr/>
        </p:nvSpPr>
        <p:spPr>
          <a:xfrm>
            <a:off x="722376" y="4922587"/>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necessary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（destroy）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rainforest.</a:t>
            </a:r>
            <a:endParaRPr lang="en-US" altLang="zh-CN" sz="2000" dirty="0"/>
          </a:p>
        </p:txBody>
      </p:sp>
      <p:sp>
        <p:nvSpPr>
          <p:cNvPr id="10" name="QB_6_AN.8_1#da3e3074a.blank?vja=1&amp;pid=23b3b1b85&amp;color=0,0,0&amp;vpa=3&amp;vtp=1"/>
          <p:cNvSpPr/>
          <p:nvPr/>
        </p:nvSpPr>
        <p:spPr>
          <a:xfrm>
            <a:off x="5286439" y="4884487"/>
            <a:ext cx="13096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destruction</a:t>
            </a:r>
            <a:endParaRPr lang="en-US" altLang="zh-CN" sz="2000" dirty="0"/>
          </a:p>
        </p:txBody>
      </p:sp>
      <p:sp>
        <p:nvSpPr>
          <p:cNvPr id="11" name="QB_6_AS.9_1#da3e3074a?vja=1&amp;pid=23b3b1b85&amp;color=0,0,0&amp;vtp=1"/>
          <p:cNvSpPr/>
          <p:nvPr/>
        </p:nvSpPr>
        <p:spPr>
          <a:xfrm>
            <a:off x="722376" y="53467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句意为：我们有必要采取行动阻止对热带雨林的破坏。设空处被定冠词the修饰，后接介词of，且设空处作动词stop的宾语，应用名词形式。故填destruction，为不可数名词。</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7" grpId="0" animBg="1" build="p"/>
      <p:bldP spid="8" grpId="0" animBg="1" build="p"/>
      <p:bldP spid="10" grpId="0" animBg="1" build="p"/>
      <p:bldP spid="11"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77_1#ac41dba3d?vja=1&amp;pid=de9469ba3&amp;color=0,0,0&amp;vtp=1&amp;bt=1"/>
          <p:cNvSpPr/>
          <p:nvPr/>
        </p:nvSpPr>
        <p:spPr>
          <a:xfrm>
            <a:off x="722376" y="900000"/>
            <a:ext cx="10753344" cy="4953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［广东肇庆2025高一期末］</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disasters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exception.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survive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disaster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schools.</a:t>
            </a:r>
            <a:endParaRPr lang="en-US" altLang="zh-CN" sz="2000" dirty="0"/>
          </a:p>
          <a:p>
            <a:pPr algn="just">
              <a:lnSpc>
                <a:spcPct val="125000"/>
              </a:lnSpc>
            </a:pP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emergency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essential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flashlight,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batteries,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nonperishable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ensure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prepared.</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regular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drills.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Regular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disaster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drills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drills.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emergency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situations.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conduct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drills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regularly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ensure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disaster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occurs.2.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Identify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zones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lifesaver.3.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hallways,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shelter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predetermined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types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disasters.</a:t>
            </a:r>
            <a:endParaRPr lang="en-US" altLang="zh-CN" sz="2000" dirty="0"/>
          </a:p>
        </p:txBody>
      </p:sp>
      <p:sp>
        <p:nvSpPr>
          <p:cNvPr id="3" name="QM_6_AN.178_1#ac41dba3d.blank?vja=1&amp;pid=de9469ba3&amp;color=0,0,0&amp;vpa=88&amp;vtp=1"/>
          <p:cNvSpPr/>
          <p:nvPr/>
        </p:nvSpPr>
        <p:spPr>
          <a:xfrm>
            <a:off x="1417701" y="2004900"/>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M_6_AN.179_1#ac41dba3d.blank?vja=1&amp;pid=de9469ba3&amp;color=0,0,0&amp;vpa=89&amp;vtp=1"/>
          <p:cNvSpPr/>
          <p:nvPr/>
        </p:nvSpPr>
        <p:spPr>
          <a:xfrm>
            <a:off x="9607614" y="3909900"/>
            <a:ext cx="3254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t>
            </a:r>
            <a:endParaRPr lang="en-US" altLang="zh-CN" sz="2000" dirty="0"/>
          </a:p>
        </p:txBody>
      </p:sp>
      <p:sp>
        <p:nvSpPr>
          <p:cNvPr id="5" name="QM_6_AN.180_1#ac41dba3d.blank?vja=1&amp;pid=de9469ba3&amp;color=0,0,0&amp;vpa=90&amp;vtp=1"/>
          <p:cNvSpPr/>
          <p:nvPr/>
        </p:nvSpPr>
        <p:spPr>
          <a:xfrm>
            <a:off x="11077639" y="4290900"/>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81_1#ac41dba3d?vja=1&amp;pid=de9469ba3&amp;color=0,0,0&amp;mp=1&amp;vtp=1&amp;bt=1"/>
          <p:cNvSpPr/>
          <p:nvPr/>
        </p:nvSpPr>
        <p:spPr>
          <a:xfrm>
            <a:off x="722376" y="896112"/>
            <a:ext cx="10753344" cy="3810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risk</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types.4.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coastal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hurricanes,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landslides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mountainous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knowledge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specific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type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appropriate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disaster.</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situations.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immediate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situations.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tornado,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lowest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stable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furniture.5.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Earthquakes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require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until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stops.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survival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minimise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impact.</a:t>
            </a:r>
            <a:endParaRPr lang="en-US" altLang="zh-CN" sz="2000" dirty="0"/>
          </a:p>
        </p:txBody>
      </p:sp>
      <p:sp>
        <p:nvSpPr>
          <p:cNvPr id="3" name="QM_6_AN.182_1#ac41dba3d.blank?vja=1&amp;pid=de9469ba3&amp;color=0,0,0&amp;mp=1&amp;vpa=91&amp;vtp=1"/>
          <p:cNvSpPr/>
          <p:nvPr/>
        </p:nvSpPr>
        <p:spPr>
          <a:xfrm>
            <a:off x="4378833" y="8580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M_6_AN.183_1#ac41dba3d.blank?vja=1&amp;pid=de9469ba3&amp;color=0,0,0&amp;mp=1&amp;vpa=92&amp;vtp=1"/>
          <p:cNvSpPr/>
          <p:nvPr/>
        </p:nvSpPr>
        <p:spPr>
          <a:xfrm>
            <a:off x="7506526" y="31440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84_1#ac41dba3d?vja=1&amp;pid=de9469ba3&amp;color=0,0,0&amp;mp=1&amp;vtp=1&amp;bt=1"/>
          <p:cNvSpPr/>
          <p:nvPr/>
        </p:nvSpPr>
        <p:spPr>
          <a:xfrm>
            <a:off x="722376" y="896112"/>
            <a:ext cx="10753344" cy="2667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A.Offer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immediate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B.Prepare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emergency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kit.</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types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disasters.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ground.</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disaster,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staff.</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drills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quickly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minimise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risk.</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disaster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nearest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quickly.</a:t>
            </a:r>
            <a:endParaRPr lang="en-US" altLang="zh-CN" sz="2000" dirty="0"/>
          </a:p>
        </p:txBody>
      </p:sp>
      <p:sp>
        <p:nvSpPr>
          <p:cNvPr id="3" name="QM_6_EX.185_1#ac41dba3d?vja=1&amp;pid=de9469ba3&amp;color=0,0,0&amp;vtp=1"/>
          <p:cNvSpPr/>
          <p:nvPr/>
        </p:nvSpPr>
        <p:spPr>
          <a:xfrm>
            <a:off x="722376" y="3589087"/>
            <a:ext cx="10753344" cy="381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本文是一篇说明文。文章介绍了一些帮助学生应对自然灾害的措施。</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86_1#b4fa6d8dc?vja=1&amp;pid=ac41dba3d&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7_AN.187_1#b4fa6d8dc.blank?vja=1&amp;pid=ac41dba3d&amp;color=0,0,0&amp;vpa=93&amp;vtp=1"/>
          <p:cNvSpPr/>
          <p:nvPr/>
        </p:nvSpPr>
        <p:spPr>
          <a:xfrm>
            <a:off x="909701" y="8580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B_7_AS.188_1#b4fa6d8dc?vja=1&amp;pid=ac41dba3d&amp;color=0,0,0&amp;vtp=1"/>
          <p:cNvSpPr/>
          <p:nvPr/>
        </p:nvSpPr>
        <p:spPr>
          <a:xfrm>
            <a:off x="722376" y="13208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是该段的主题句，下文具体说明了每个学生应准备的个人应急包中的物品，包括手电筒、电池、急救箱、水和不易腐烂的食物等，并强调了随身携带该应急包的重要性。因此，B项（准备一个应急包）能够概括本段内容，适合作为本段的主旨句。故选B项。</a:t>
            </a:r>
            <a:endParaRPr lang="en-US" altLang="zh-CN" sz="2200" dirty="0"/>
          </a:p>
        </p:txBody>
      </p:sp>
      <p:sp>
        <p:nvSpPr>
          <p:cNvPr id="5" name="QB_7_BD.189_1#c614babde?vja=1&amp;pid=ac41dba3d&amp;color=0,0,0&amp;vtp=1"/>
          <p:cNvSpPr/>
          <p:nvPr/>
        </p:nvSpPr>
        <p:spPr>
          <a:xfrm>
            <a:off x="722376" y="2534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7_AN.190_1#c614babde.blank?vja=1&amp;pid=ac41dba3d&amp;color=0,0,0&amp;vpa=94&amp;vtp=1"/>
          <p:cNvSpPr/>
          <p:nvPr/>
        </p:nvSpPr>
        <p:spPr>
          <a:xfrm>
            <a:off x="922401" y="2496887"/>
            <a:ext cx="3254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t>
            </a:r>
            <a:endParaRPr lang="en-US" altLang="zh-CN" sz="2000" dirty="0"/>
          </a:p>
        </p:txBody>
      </p:sp>
      <p:sp>
        <p:nvSpPr>
          <p:cNvPr id="7" name="QB_7_AS.191_1#c614babde?vja=1&amp;pid=ac41dba3d&amp;color=0,0,0&amp;vtp=1"/>
          <p:cNvSpPr/>
          <p:nvPr/>
        </p:nvSpPr>
        <p:spPr>
          <a:xfrm>
            <a:off x="722376" y="2959100"/>
            <a:ext cx="10753344" cy="1562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空前提到定期的灾害演练和消防演练同样重要，它们能帮助学生学习在真实的紧急情况下的应对方法，因此学校应该进行定期的灾害演练。F项（这些演练将帮助学生快速反应并将风险降至最低）承接上文，进一步说明了演练的具体意义，选项中的The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drills为关键信息。故选F项。</a:t>
            </a:r>
            <a:endParaRPr lang="en-US" altLang="zh-CN" sz="2200" dirty="0"/>
          </a:p>
        </p:txBody>
      </p:sp>
      <p:sp>
        <p:nvSpPr>
          <p:cNvPr id="8" name="QB_7_BD.192_1#ac3ff5a26?vja=1&amp;pid=ac41dba3d&amp;color=0,0,0&amp;vtp=1"/>
          <p:cNvSpPr/>
          <p:nvPr/>
        </p:nvSpPr>
        <p:spPr>
          <a:xfrm>
            <a:off x="722376" y="45415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9" name="QB_7_AN.193_1#ac3ff5a26.blank?vja=1&amp;pid=ac41dba3d&amp;color=0,0,0&amp;vpa=95&amp;vtp=1"/>
          <p:cNvSpPr/>
          <p:nvPr/>
        </p:nvSpPr>
        <p:spPr>
          <a:xfrm>
            <a:off x="897001" y="45034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a:t>
            </a:r>
            <a:endParaRPr lang="en-US" altLang="zh-CN" sz="2000" dirty="0"/>
          </a:p>
        </p:txBody>
      </p:sp>
      <p:sp>
        <p:nvSpPr>
          <p:cNvPr id="10" name="QB_7_AS.194_1#ac3ff5a26?vja=1&amp;pid=ac41dba3d&amp;color=0,0,0&amp;vtp=1"/>
          <p:cNvSpPr/>
          <p:nvPr/>
        </p:nvSpPr>
        <p:spPr>
          <a:xfrm>
            <a:off x="722376" y="49657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空前提到了确定安全区域的意义，设空处应进一步说明灾难发生时学生应如何利用这些安全区域。G项（当灾难发生时，学生应迅速前往最近的安全区域）与上文衔接自然，并引出下文对具体安全区域的介绍，符合语境，选项中的saf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area为关键信息。故选G项。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95_1#4db6b32dd?vja=1&amp;pid=ac41dba3d&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7_AN.196_1#4db6b32dd.blank?vja=1&amp;pid=ac41dba3d&amp;color=0,0,0&amp;vpa=96&amp;vtp=1"/>
          <p:cNvSpPr/>
          <p:nvPr/>
        </p:nvSpPr>
        <p:spPr>
          <a:xfrm>
            <a:off x="909701" y="8580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B_7_AS.197_1#4db6b32dd?vja=1&amp;pid=ac41dba3d&amp;color=0,0,0&amp;vtp=1"/>
          <p:cNvSpPr/>
          <p:nvPr/>
        </p:nvSpPr>
        <p:spPr>
          <a:xfrm>
            <a:off x="722376" y="13208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段的主题句指出要了解风险类型。下文举例说明沿海地区更容易遭遇飓风，而山区则面临山体滑坡的威胁。C项（不同地区可能面临不同类型的自然灾害）引出了下文对不同地区灾害类型的举例说明，符合语境。故选C项。</a:t>
            </a:r>
            <a:endParaRPr lang="en-US" altLang="zh-CN" sz="2200" dirty="0"/>
          </a:p>
        </p:txBody>
      </p:sp>
      <p:sp>
        <p:nvSpPr>
          <p:cNvPr id="5" name="QB_7_BD.198_1#e2cce4cd2?vja=1&amp;pid=ac41dba3d&amp;color=0,0,0&amp;vtp=1"/>
          <p:cNvSpPr/>
          <p:nvPr/>
        </p:nvSpPr>
        <p:spPr>
          <a:xfrm>
            <a:off x="722376" y="2534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7_AN.199_1#e2cce4cd2.blank?vja=1&amp;pid=ac41dba3d&amp;color=0,0,0&amp;vpa=97&amp;vtp=1"/>
          <p:cNvSpPr/>
          <p:nvPr/>
        </p:nvSpPr>
        <p:spPr>
          <a:xfrm>
            <a:off x="897001" y="24968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7" name="QB_7_AS.200_1#e2cce4cd2?vja=1&amp;pid=ac41dba3d&amp;color=0,0,0&amp;vtp=1"/>
          <p:cNvSpPr/>
          <p:nvPr/>
        </p:nvSpPr>
        <p:spPr>
          <a:xfrm>
            <a:off x="722376" y="2959100"/>
            <a:ext cx="10753344" cy="1181100"/>
          </a:xfrm>
          <a:prstGeom prst="rect">
            <a:avLst/>
          </a:prstGeom>
          <a:noFill/>
        </p:spPr>
        <p:txBody>
          <a:bodyPr wrap="square" lIns="0" tIns="0" rIns="0" bIns="0" rtlCol="0" anchor="t"/>
          <a:lstStyle/>
          <a:p>
            <a:pPr algn="l">
              <a:lnSpc>
                <a:spcPct val="125000"/>
              </a:lnSpc>
            </a:pPr>
            <a:r>
              <a:rPr lang="en-US" altLang="zh-CN" sz="2200" b="1" i="0" spc="-5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段的主题句指出要在不同情况下采取行动，设空处前后分别列举了发生龙卷风和地震时的应对措施。设空处应补充另一种自然灾害及应对方法。D项（如果发生洪水，学生应转移到地势较高的地方）与本段主旨一致，且与设空处前后的其他例子形成并列关系，符合语境。故选D项。</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6_BD#092a61169?vja=1&amp;pid=de9469ba3&amp;color=0,0,0&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0664" y="900000"/>
            <a:ext cx="521208" cy="70408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P_6#092a61169?vja=1&amp;pid=de9469ba3&amp;color=0,0,0&amp;vtp=1"/>
          <p:cNvSpPr/>
          <p:nvPr/>
        </p:nvSpPr>
        <p:spPr>
          <a:xfrm>
            <a:off x="722376" y="1737184"/>
            <a:ext cx="10753344" cy="2667000"/>
          </a:xfrm>
          <a:prstGeom prst="rect">
            <a:avLst/>
          </a:prstGeom>
          <a:noFill/>
        </p:spPr>
        <p:txBody>
          <a:bodyPr wrap="square" lIns="0" tIns="0" rIns="0" bIns="0" rtlCol="0" anchor="t"/>
          <a:lstStyle/>
          <a:p>
            <a:pPr algn="l">
              <a:lnSpc>
                <a:spcPct val="125000"/>
              </a:lnSpc>
            </a:pP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核心词汇</a:t>
            </a:r>
            <a:endPar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1.strike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vt</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.&amp;</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.侵袭；爆发；碰</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vt</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.打；击</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2.emergency</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.紧急情况</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3.minimise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vt</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.使减少到最低限度</a:t>
            </a:r>
            <a:endParaRPr lang="en-US" altLang="zh-CN" sz="2000">
              <a:solidFill>
                <a:prstClr val="black"/>
              </a:solidFill>
            </a:endParaRPr>
          </a:p>
          <a:p>
            <a:pPr lvl="0">
              <a:lnSpc>
                <a:spcPct val="125000"/>
              </a:lnSpc>
            </a:pPr>
            <a:r>
              <a:rPr lang="en-US" altLang="zh-CN" sz="2000" b="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构词法</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prefix</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预先；在</a:t>
            </a:r>
            <a:r>
              <a:rPr lang="en-US" altLang="zh-CN" sz="200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之前</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predetermined</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adj</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.预先确定的</a:t>
            </a:r>
            <a:endParaRPr lang="en-US" altLang="zh-CN" sz="2000" dirty="0"/>
          </a:p>
        </p:txBody>
      </p:sp>
    </p:spTree>
  </p:cSld>
  <p:clrMapOvr>
    <a:masterClrMapping/>
  </p:clrMapOvr>
  <p:transition>
    <p:fad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708bae859.fixed?vja=1&amp;pid=ee42da2ef&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02</a:t>
            </a:r>
            <a:endParaRPr lang="en-US" altLang="zh-CN" sz="7200" dirty="0"/>
          </a:p>
        </p:txBody>
      </p:sp>
      <p:sp>
        <p:nvSpPr>
          <p:cNvPr id="3" name="C_4#708bae859.fixed?vja=1&amp;pid=ee42da2ef&amp;color=255,255,255&amp;vtp=1"/>
          <p:cNvSpPr/>
          <p:nvPr/>
        </p:nvSpPr>
        <p:spPr>
          <a:xfrm>
            <a:off x="0" y="3142488"/>
            <a:ext cx="12188952" cy="1341120"/>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Discovering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Useful</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Structures—Reading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for</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Writing</a:t>
            </a:r>
            <a:endParaRPr lang="en-US" altLang="zh-CN" sz="4400" dirty="0"/>
          </a:p>
        </p:txBody>
      </p:sp>
      <p:pic>
        <p:nvPicPr>
          <p:cNvPr id="4" name="C_4#708bae859.fixed?vja=1&amp;pid=ee42da2ef&amp;color=0,0,0&amp;tib=255,255,255&amp;vtp=1" descr="preencoded.png"/>
          <p:cNvPicPr>
            <a:picLocks noChangeAspect="1"/>
          </p:cNvPicPr>
          <p:nvPr/>
        </p:nvPicPr>
        <p:blipFill>
          <a:blip r:embed="rId1"/>
          <a:stretch>
            <a:fillRect/>
          </a:stretch>
        </p:blipFill>
        <p:spPr>
          <a:xfrm>
            <a:off x="6336792" y="4517136"/>
            <a:ext cx="365760" cy="457200"/>
          </a:xfrm>
          <a:prstGeom prst="rect">
            <a:avLst/>
          </a:prstGeom>
        </p:spPr>
      </p:pic>
      <p:sp>
        <p:nvSpPr>
          <p:cNvPr id="5" name="C_4_BD#708bae859.fixed?vja=1&amp;pid=ee42da2ef&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Vocabulary</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Grammar</a:t>
            </a:r>
            <a:endParaRPr lang="en-US" altLang="zh-CN" sz="2800" dirty="0"/>
          </a:p>
        </p:txBody>
      </p:sp>
    </p:spTree>
  </p:cSld>
  <p:clrMapOvr>
    <a:masterClrMapping/>
  </p:clrMapOvr>
  <p:transition>
    <p:fad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49286e649?vja=1&amp;pid=2663deded&amp;color=0,0,0&amp;vtp=1&amp;bt=1"/>
          <p:cNvSpPr/>
          <p:nvPr/>
        </p:nvSpPr>
        <p:spPr>
          <a:xfrm>
            <a:off x="722376" y="896112"/>
            <a:ext cx="10753344" cy="762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在空白处填入1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1.The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lies</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_______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days</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endParaRPr lang="en-US" altLang="zh-CN" sz="2000" dirty="0"/>
          </a:p>
        </p:txBody>
      </p:sp>
      <p:sp>
        <p:nvSpPr>
          <p:cNvPr id="4" name="QB_6_AN.202_1#49286e649.blank?vja=1&amp;pid=2663deded&amp;color=0,0,0&amp;vpa=98&amp;vtp=1"/>
          <p:cNvSpPr/>
          <p:nvPr/>
        </p:nvSpPr>
        <p:spPr>
          <a:xfrm>
            <a:off x="4611751" y="1226312"/>
            <a:ext cx="817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length</a:t>
            </a:r>
            <a:endParaRPr lang="en-US" altLang="zh-CN" sz="2000" dirty="0"/>
          </a:p>
        </p:txBody>
      </p:sp>
      <p:sp>
        <p:nvSpPr>
          <p:cNvPr id="5" name="QB_6_AS.203_1#e7e7e8444?vja=1&amp;pid=2663deded&amp;color=0,0,0&amp;vtp=1"/>
          <p:cNvSpPr/>
          <p:nvPr/>
        </p:nvSpPr>
        <p:spPr>
          <a:xfrm>
            <a:off x="722376" y="1701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句意为：生命的价值不在于时间的长短，而在于我们如何利用这些时间。设空处被定冠词the修饰，作lies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in的宾语，应用名词。故填length。</a:t>
            </a:r>
            <a:endParaRPr lang="en-US" altLang="zh-CN" sz="2200" dirty="0"/>
          </a:p>
        </p:txBody>
      </p:sp>
      <p:sp>
        <p:nvSpPr>
          <p:cNvPr id="6" name="QB_6_BD.204_1#65c234a3f?vja=1&amp;pid=2663deded&amp;color=0,0,0&amp;vtp=1"/>
          <p:cNvSpPr/>
          <p:nvPr/>
        </p:nvSpPr>
        <p:spPr>
          <a:xfrm>
            <a:off x="722376" y="2534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（power）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7.2-magnitude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earthquake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killing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endParaRPr lang="en-US" altLang="zh-CN" sz="2000" dirty="0"/>
          </a:p>
        </p:txBody>
      </p:sp>
      <p:sp>
        <p:nvSpPr>
          <p:cNvPr id="7" name="QB_6_AN.205_1#65c234a3f.blank?vja=1&amp;pid=2663deded&amp;color=0,0,0&amp;vpa=99&amp;vtp=1"/>
          <p:cNvSpPr/>
          <p:nvPr/>
        </p:nvSpPr>
        <p:spPr>
          <a:xfrm>
            <a:off x="1220851" y="2484187"/>
            <a:ext cx="11001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powerful</a:t>
            </a:r>
            <a:endParaRPr lang="en-US" altLang="zh-CN" sz="2000" dirty="0"/>
          </a:p>
        </p:txBody>
      </p:sp>
      <p:sp>
        <p:nvSpPr>
          <p:cNvPr id="8" name="QB_6_AS.206_1#65c234a3f?vja=1&amp;pid=2663deded&amp;color=0,0,0&amp;vtp=1"/>
          <p:cNvSpPr/>
          <p:nvPr/>
        </p:nvSpPr>
        <p:spPr>
          <a:xfrm>
            <a:off x="722376" y="29591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句意为：一场7.2级的强烈地震袭击了这座城市，造成至少200人死亡。设空处作定语，修饰earthquake，结合语境可知，此处表示“猛烈的”。故填powerful。</a:t>
            </a:r>
            <a:endParaRPr lang="en-US" altLang="zh-CN" sz="2200" dirty="0"/>
          </a:p>
        </p:txBody>
      </p:sp>
      <p:sp>
        <p:nvSpPr>
          <p:cNvPr id="9" name="QB_6_BD.207_1#b9481346b?vja=1&amp;pid=2663deded&amp;color=0,0,0&amp;vtp=1"/>
          <p:cNvSpPr/>
          <p:nvPr/>
        </p:nvSpPr>
        <p:spPr>
          <a:xfrm>
            <a:off x="722376" y="3779587"/>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（survive）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destroyed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wooden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endParaRPr lang="en-US" altLang="zh-CN" sz="2000" dirty="0"/>
          </a:p>
        </p:txBody>
      </p:sp>
      <p:sp>
        <p:nvSpPr>
          <p:cNvPr id="10" name="QB_6_AN.208_1#b9481346b.blank?vja=1&amp;pid=2663deded&amp;color=0,0,0&amp;vpa=100&amp;vtp=1"/>
          <p:cNvSpPr/>
          <p:nvPr/>
        </p:nvSpPr>
        <p:spPr>
          <a:xfrm>
            <a:off x="3691001" y="3741487"/>
            <a:ext cx="10287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survivor</a:t>
            </a:r>
            <a:endParaRPr lang="en-US" altLang="zh-CN" sz="2000" dirty="0"/>
          </a:p>
        </p:txBody>
      </p:sp>
      <p:sp>
        <p:nvSpPr>
          <p:cNvPr id="11" name="QB_6_AS.209_1#b9481346b?vja=1&amp;pid=2663deded&amp;color=0,0,0&amp;vtp=1"/>
          <p:cNvSpPr/>
          <p:nvPr/>
        </p:nvSpPr>
        <p:spPr>
          <a:xfrm>
            <a:off x="722376" y="45847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句意为：大火摧毁了这家人的木屋，这位父亲是唯一的幸存者。主句的主语是The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father，设空处在主句中作表语且前面有the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only修饰，应用名词单数形式，且根据语境可知，此处表示“幸存者”。故填survivor。</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7" grpId="0" animBg="1" build="p"/>
      <p:bldP spid="8" grpId="0" animBg="1" build="p"/>
      <p:bldP spid="10" grpId="0" animBg="1" build="p"/>
      <p:bldP spid="11" grpId="0" animBg="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10_1#14215bcd1?vja=1&amp;pid=2663deded&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confirm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（deliver）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tomorrow.</a:t>
            </a:r>
            <a:endParaRPr lang="en-US" altLang="zh-CN" sz="2000" dirty="0"/>
          </a:p>
        </p:txBody>
      </p:sp>
      <p:sp>
        <p:nvSpPr>
          <p:cNvPr id="3" name="QB_6_AN.211_1#14215bcd1.blank?vja=1&amp;pid=2663deded&amp;color=0,0,0&amp;vpa=101&amp;vtp=1"/>
          <p:cNvSpPr/>
          <p:nvPr/>
        </p:nvSpPr>
        <p:spPr>
          <a:xfrm>
            <a:off x="3894201" y="845312"/>
            <a:ext cx="10144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delivery</a:t>
            </a:r>
            <a:endParaRPr lang="en-US" altLang="zh-CN" sz="2000" dirty="0"/>
          </a:p>
        </p:txBody>
      </p:sp>
      <p:sp>
        <p:nvSpPr>
          <p:cNvPr id="4" name="QB_6_AS.212_1#14215bcd1?vja=1&amp;pid=2663deded&amp;color=0,0,0&amp;vtp=1"/>
          <p:cNvSpPr/>
          <p:nvPr/>
        </p:nvSpPr>
        <p:spPr>
          <a:xfrm>
            <a:off x="722376" y="1320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句意为：我正打电话确认明天是否送货。设空处在句中作confirm的宾语，且被定冠词the修饰，应用名词，此处表示“递送”，故填delivery。</a:t>
            </a:r>
            <a:endParaRPr lang="en-US" altLang="zh-CN" sz="2200" dirty="0"/>
          </a:p>
        </p:txBody>
      </p:sp>
      <p:sp>
        <p:nvSpPr>
          <p:cNvPr id="5" name="QB_6_BD.213_1#80b1be3d1?vja=1&amp;pid=2663deded&amp;color=0,0,0&amp;vtp=1"/>
          <p:cNvSpPr/>
          <p:nvPr/>
        </p:nvSpPr>
        <p:spPr>
          <a:xfrm>
            <a:off x="722376" y="2153987"/>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gasoline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low?</a:t>
            </a:r>
            <a:endParaRPr lang="en-US" altLang="zh-CN" sz="2000" dirty="0"/>
          </a:p>
        </p:txBody>
      </p:sp>
      <p:sp>
        <p:nvSpPr>
          <p:cNvPr id="6" name="QB_6_AN.214_1#80b1be3d1.blank?vja=1&amp;pid=2663deded&amp;color=0,0,0&amp;vpa=102&amp;vtp=1"/>
          <p:cNvSpPr/>
          <p:nvPr/>
        </p:nvSpPr>
        <p:spPr>
          <a:xfrm>
            <a:off x="5267389" y="2103187"/>
            <a:ext cx="10144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supplies</a:t>
            </a:r>
            <a:endParaRPr lang="en-US" altLang="zh-CN" sz="2000" dirty="0"/>
          </a:p>
        </p:txBody>
      </p:sp>
      <p:sp>
        <p:nvSpPr>
          <p:cNvPr id="7" name="QB_6_AS.215_1#80b1be3d1?vja=1&amp;pid=2663deded&amp;color=0,0,0&amp;vtp=1"/>
          <p:cNvSpPr/>
          <p:nvPr/>
        </p:nvSpPr>
        <p:spPr>
          <a:xfrm>
            <a:off x="722376" y="25781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句意为：如果食物和汽油供应减少，会出现什么情况呢？supply作“供应量；储备”讲时，是可数名词，结合从句谓语run可知，此处应用名词复数形式。故填supplies。</a:t>
            </a:r>
            <a:endParaRPr lang="en-US" altLang="zh-CN" sz="2200" dirty="0"/>
          </a:p>
        </p:txBody>
      </p:sp>
      <p:sp>
        <p:nvSpPr>
          <p:cNvPr id="8" name="QB_6_BD.216_1#97ad01a2c?vja=1&amp;pid=2663deded&amp;color=0,0,0&amp;vtp=1"/>
          <p:cNvSpPr/>
          <p:nvPr/>
        </p:nvSpPr>
        <p:spPr>
          <a:xfrm>
            <a:off x="722376" y="3398587"/>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smartphone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eyesight.</a:t>
            </a:r>
            <a:endParaRPr lang="en-US" altLang="zh-CN" sz="2000" dirty="0"/>
          </a:p>
        </p:txBody>
      </p:sp>
      <p:sp>
        <p:nvSpPr>
          <p:cNvPr id="9" name="QB_6_AN.217_1#97ad01a2c.blank?vja=1&amp;pid=2663deded&amp;color=0,0,0&amp;vpa=103&amp;vtp=1"/>
          <p:cNvSpPr/>
          <p:nvPr/>
        </p:nvSpPr>
        <p:spPr>
          <a:xfrm>
            <a:off x="10474071" y="3360487"/>
            <a:ext cx="4381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on</a:t>
            </a:r>
            <a:endParaRPr lang="en-US" altLang="zh-CN" sz="2000" dirty="0"/>
          </a:p>
        </p:txBody>
      </p:sp>
      <p:sp>
        <p:nvSpPr>
          <p:cNvPr id="10" name="QB_6_AS.218_1#97ad01a2c?vja=1&amp;pid=2663deded&amp;color=0,0,0&amp;vtp=1"/>
          <p:cNvSpPr/>
          <p:nvPr/>
        </p:nvSpPr>
        <p:spPr>
          <a:xfrm>
            <a:off x="722376" y="42037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句意为：我们都知道长时间玩智能手机会对我们的视力造成不良影响。have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effect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on为固定搭配，意为“对</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有影响”。故填on。</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19_1#aed301d2b?vja=1&amp;pid=2663deded&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experts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times.</a:t>
            </a:r>
            <a:endParaRPr lang="en-US" altLang="zh-CN" sz="2000" dirty="0"/>
          </a:p>
        </p:txBody>
      </p:sp>
      <p:sp>
        <p:nvSpPr>
          <p:cNvPr id="3" name="QB_6_AN.220_1#aed301d2b.blank?vja=1&amp;pid=2663deded&amp;color=0,0,0&amp;vpa=104&amp;vtp=1"/>
          <p:cNvSpPr/>
          <p:nvPr/>
        </p:nvSpPr>
        <p:spPr>
          <a:xfrm>
            <a:off x="4029456" y="858012"/>
            <a:ext cx="4381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on</a:t>
            </a:r>
            <a:endParaRPr lang="en-US" altLang="zh-CN" sz="2000" dirty="0"/>
          </a:p>
        </p:txBody>
      </p:sp>
      <p:sp>
        <p:nvSpPr>
          <p:cNvPr id="4" name="QB_6_AS.221_1#aed301d2b?vja=1&amp;pid=2663deded&amp;color=0,0,0&amp;vtp=1"/>
          <p:cNvSpPr/>
          <p:nvPr/>
        </p:nvSpPr>
        <p:spPr>
          <a:xfrm>
            <a:off x="722376" y="1320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句意为：我们将随时都有专家为您提供所需要的任何帮助。on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为固定搭配，意为“现有（尤指提供帮助）”。</a:t>
            </a:r>
            <a:endParaRPr lang="en-US" altLang="zh-CN" sz="2200" dirty="0"/>
          </a:p>
        </p:txBody>
      </p:sp>
      <p:sp>
        <p:nvSpPr>
          <p:cNvPr id="5" name="QB_6_BD.222_1#91fe7593d?vja=1&amp;pid=2663deded&amp;color=0,0,0&amp;vtp=1"/>
          <p:cNvSpPr/>
          <p:nvPr/>
        </p:nvSpPr>
        <p:spPr>
          <a:xfrm>
            <a:off x="722376" y="2153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summary,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judge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appearance.</a:t>
            </a:r>
            <a:endParaRPr lang="en-US" altLang="zh-CN" sz="2000" dirty="0"/>
          </a:p>
        </p:txBody>
      </p:sp>
      <p:sp>
        <p:nvSpPr>
          <p:cNvPr id="6" name="QB_6_AN.223_1#91fe7593d.blank?vja=1&amp;pid=2663deded&amp;color=0,0,0&amp;vpa=105&amp;vtp=1"/>
          <p:cNvSpPr/>
          <p:nvPr/>
        </p:nvSpPr>
        <p:spPr>
          <a:xfrm>
            <a:off x="884301" y="2115887"/>
            <a:ext cx="3952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endParaRPr lang="en-US" altLang="zh-CN" sz="2000" dirty="0"/>
          </a:p>
        </p:txBody>
      </p:sp>
      <p:sp>
        <p:nvSpPr>
          <p:cNvPr id="7" name="QB_6_AS.224_1#91fe7593d?vja=1&amp;pid=2663deded&amp;color=0,0,0&amp;vtp=1"/>
          <p:cNvSpPr/>
          <p:nvPr/>
        </p:nvSpPr>
        <p:spPr>
          <a:xfrm>
            <a:off x="722376" y="25781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句意为：总之，我们不应该以貌取人。in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summary为固定搭配，意为“总之”，且设空处位于句首，单词首字母应大写。</a:t>
            </a:r>
            <a:endParaRPr lang="en-US" altLang="zh-CN" sz="2200" dirty="0"/>
          </a:p>
        </p:txBody>
      </p:sp>
      <p:sp>
        <p:nvSpPr>
          <p:cNvPr id="8" name="QB_6_BD.225_1#f6b08bc75?vja=1&amp;pid=2663deded&amp;color=0,0,0&amp;vtp=1"/>
          <p:cNvSpPr/>
          <p:nvPr/>
        </p:nvSpPr>
        <p:spPr>
          <a:xfrm>
            <a:off x="722376" y="33985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9.What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movie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father’s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son.</a:t>
            </a:r>
            <a:endParaRPr lang="en-US" altLang="zh-CN" sz="2000" dirty="0"/>
          </a:p>
        </p:txBody>
      </p:sp>
      <p:sp>
        <p:nvSpPr>
          <p:cNvPr id="9" name="QB_6_AN.226_1#f6b08bc75.blank?vja=1&amp;pid=2663deded&amp;color=0,0,0&amp;vpa=106&amp;vtp=1"/>
          <p:cNvSpPr/>
          <p:nvPr/>
        </p:nvSpPr>
        <p:spPr>
          <a:xfrm>
            <a:off x="1611376" y="3360487"/>
            <a:ext cx="8032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struck</a:t>
            </a:r>
            <a:endParaRPr lang="en-US" altLang="zh-CN" sz="2000" dirty="0"/>
          </a:p>
        </p:txBody>
      </p:sp>
      <p:sp>
        <p:nvSpPr>
          <p:cNvPr id="10" name="QB_6_AS.227_1#f6b08bc75?vja=1&amp;pid=2663deded&amp;color=0,0,0&amp;vtp=1"/>
          <p:cNvSpPr/>
          <p:nvPr/>
        </p:nvSpPr>
        <p:spPr>
          <a:xfrm>
            <a:off x="722376" y="38227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分析句子结构可知，设空处为主语从句的谓语动词，strike与What之间是主动关系，应用主动语态；根据was可知，本句描述过去的动作，所以应用一般过去时。故填struck。</a:t>
            </a:r>
            <a:endParaRPr lang="en-US" altLang="zh-CN" sz="2200" dirty="0"/>
          </a:p>
        </p:txBody>
      </p:sp>
      <p:sp>
        <p:nvSpPr>
          <p:cNvPr id="11" name="QB_6_BD.228_1#7de42bb88?vja=1&amp;pid=2663deded&amp;color=0,0,0&amp;vtp=1"/>
          <p:cNvSpPr/>
          <p:nvPr/>
        </p:nvSpPr>
        <p:spPr>
          <a:xfrm>
            <a:off x="722376" y="4643187"/>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park</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unusual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attention.</a:t>
            </a:r>
            <a:endParaRPr lang="en-US" altLang="zh-CN" sz="2000" dirty="0"/>
          </a:p>
        </p:txBody>
      </p:sp>
      <p:sp>
        <p:nvSpPr>
          <p:cNvPr id="12" name="QB_6_AN.229_1#7de42bb88.blank?vja=1&amp;pid=2663deded&amp;color=0,0,0&amp;vpa=107&amp;vtp=1"/>
          <p:cNvSpPr/>
          <p:nvPr/>
        </p:nvSpPr>
        <p:spPr>
          <a:xfrm>
            <a:off x="4997514" y="4605087"/>
            <a:ext cx="735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when</a:t>
            </a:r>
            <a:endParaRPr lang="en-US" altLang="zh-CN" sz="2000" dirty="0"/>
          </a:p>
        </p:txBody>
      </p:sp>
      <p:sp>
        <p:nvSpPr>
          <p:cNvPr id="13" name="QB_6_AS.230_1#7de42bb88?vja=1&amp;pid=2663deded&amp;color=0,0,0&amp;vtp=1"/>
          <p:cNvSpPr/>
          <p:nvPr/>
        </p:nvSpPr>
        <p:spPr>
          <a:xfrm>
            <a:off x="722376" y="5067300"/>
            <a:ext cx="10753344" cy="419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为固定句型，意为“正在做某事时，这时突然</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”。故填when。</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0_1#731355bf1?vja=1&amp;pid=23b3b1b85&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heavily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damage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crops.</a:t>
            </a:r>
            <a:endParaRPr lang="en-US" altLang="zh-CN" sz="2000" dirty="0"/>
          </a:p>
        </p:txBody>
      </p:sp>
      <p:sp>
        <p:nvSpPr>
          <p:cNvPr id="3" name="QB_6_AN.11_1#731355bf1.blank?vja=1&amp;pid=23b3b1b85&amp;color=0,0,0&amp;vpa=4&amp;vtp=1"/>
          <p:cNvSpPr/>
          <p:nvPr/>
        </p:nvSpPr>
        <p:spPr>
          <a:xfrm>
            <a:off x="7944866" y="858012"/>
            <a:ext cx="381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4" name="QB_6_AS.12_1#731355bf1?vja=1&amp;pid=23b3b1b85&amp;color=0,0,0&amp;vtp=1"/>
          <p:cNvSpPr/>
          <p:nvPr/>
        </p:nvSpPr>
        <p:spPr>
          <a:xfrm>
            <a:off x="722376" y="1320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句意为：大雨连续下了三个小时，对庄稼造成了很大的损害。do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damage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to为固定搭配，意为“对</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造成损害”。</a:t>
            </a:r>
            <a:endParaRPr lang="en-US" altLang="zh-CN" sz="2200" dirty="0"/>
          </a:p>
        </p:txBody>
      </p:sp>
      <p:sp>
        <p:nvSpPr>
          <p:cNvPr id="5" name="QB_6_BD.13_1#7a3112d09?vja=1&amp;pid=23b3b1b85&amp;color=0,0,0&amp;vtp=1"/>
          <p:cNvSpPr/>
          <p:nvPr/>
        </p:nvSpPr>
        <p:spPr>
          <a:xfrm>
            <a:off x="722376" y="2153987"/>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night.</a:t>
            </a:r>
            <a:endParaRPr lang="en-US" altLang="zh-CN" sz="2000" dirty="0"/>
          </a:p>
        </p:txBody>
      </p:sp>
      <p:sp>
        <p:nvSpPr>
          <p:cNvPr id="6" name="QB_6_AN.14_1#7a3112d09.blank?vja=1&amp;pid=23b3b1b85&amp;color=0,0,0&amp;vpa=5&amp;vtp=1"/>
          <p:cNvSpPr/>
          <p:nvPr/>
        </p:nvSpPr>
        <p:spPr>
          <a:xfrm>
            <a:off x="6348794" y="2115887"/>
            <a:ext cx="690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ruins</a:t>
            </a:r>
            <a:endParaRPr lang="en-US" altLang="zh-CN" sz="2000" dirty="0"/>
          </a:p>
        </p:txBody>
      </p:sp>
      <p:sp>
        <p:nvSpPr>
          <p:cNvPr id="7" name="QB_6_AS.15_1#7a3112d09?vja=1&amp;pid=23b3b1b85&amp;color=0,0,0&amp;vtp=1"/>
          <p:cNvSpPr/>
          <p:nvPr/>
        </p:nvSpPr>
        <p:spPr>
          <a:xfrm>
            <a:off x="722376" y="29591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句意为：难怪整座大楼现在成了一片废墟，昨晚它着了那么大的火。</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ruins为固定搭配，意为“严重受损；破败不堪”。故填ruins。</a:t>
            </a:r>
            <a:endParaRPr lang="en-US" altLang="zh-CN" sz="2200" dirty="0"/>
          </a:p>
        </p:txBody>
      </p:sp>
      <p:sp>
        <p:nvSpPr>
          <p:cNvPr id="8" name="QB_6_BD.16_1#5a0fdbc21?vja=1&amp;pid=23b3b1b85&amp;color=0,0,0&amp;vtp=1"/>
          <p:cNvSpPr/>
          <p:nvPr/>
        </p:nvSpPr>
        <p:spPr>
          <a:xfrm>
            <a:off x="722376" y="3779587"/>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heavy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shelter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supermarket.</a:t>
            </a:r>
            <a:endParaRPr lang="en-US" altLang="zh-CN" sz="2000" dirty="0"/>
          </a:p>
        </p:txBody>
      </p:sp>
      <p:sp>
        <p:nvSpPr>
          <p:cNvPr id="9" name="QB_6_AN.17_1#5a0fdbc21.blank?vja=1&amp;pid=23b3b1b85&amp;color=0,0,0&amp;vpa=6&amp;vtp=1"/>
          <p:cNvSpPr/>
          <p:nvPr/>
        </p:nvSpPr>
        <p:spPr>
          <a:xfrm>
            <a:off x="6642164" y="3741487"/>
            <a:ext cx="6762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from</a:t>
            </a:r>
            <a:endParaRPr lang="en-US" altLang="zh-CN" sz="2000" dirty="0"/>
          </a:p>
        </p:txBody>
      </p:sp>
      <p:sp>
        <p:nvSpPr>
          <p:cNvPr id="10" name="QB_6_AS.18_1#5a0fdbc21?vja=1&amp;pid=23b3b1b85&amp;color=0,0,0&amp;vtp=1"/>
          <p:cNvSpPr/>
          <p:nvPr/>
        </p:nvSpPr>
        <p:spPr>
          <a:xfrm>
            <a:off x="722376" y="42037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句意为：雨下得太大了，我们不得不在超市里避雨。take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shelter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为固定搭配，意为“躲避</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”。故填from。</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d3d9fd47b?vja=1&amp;pid=bd19436b7&amp;color=0,0,0&amp;vtp=1&amp;bt=1"/>
          <p:cNvSpPr/>
          <p:nvPr/>
        </p:nvSpPr>
        <p:spPr>
          <a:xfrm>
            <a:off x="722376" y="896112"/>
            <a:ext cx="10753344" cy="365760"/>
          </a:xfrm>
          <a:prstGeom prst="rect">
            <a:avLst/>
          </a:prstGeom>
          <a:noFill/>
        </p:spPr>
        <p:txBody>
          <a:bodyPr wrap="square" lIns="0" tIns="0" rIns="0" bIns="0" rtlCol="0" anchor="t"/>
          <a:lstStyle/>
          <a:p>
            <a:pPr algn="l">
              <a:lnSpc>
                <a:spcPct val="120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根据提示补全句子。</a:t>
            </a:r>
            <a:endParaRPr lang="en-US" altLang="zh-CN" sz="2000" dirty="0"/>
          </a:p>
        </p:txBody>
      </p:sp>
      <p:sp>
        <p:nvSpPr>
          <p:cNvPr id="3" name="QB_6_BD.231_1#15f5da8d9?sp=1&amp;vja=1&amp;pid=bd19436b7&amp;color=0,0,0&amp;vtp=1"/>
          <p:cNvSpPr/>
          <p:nvPr/>
        </p:nvSpPr>
        <p:spPr>
          <a:xfrm>
            <a:off x="722376" y="1290387"/>
            <a:ext cx="10753344" cy="1097280"/>
          </a:xfrm>
          <a:prstGeom prst="rect">
            <a:avLst/>
          </a:prstGeom>
          <a:noFill/>
        </p:spPr>
        <p:txBody>
          <a:bodyPr wrap="square" lIns="0" tIns="0" rIns="0" bIns="0" rtlCol="0" anchor="t"/>
          <a:lstStyle/>
          <a:p>
            <a:pPr algn="l">
              <a:lnSpc>
                <a:spcPct val="120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1.一些父母想要保护他们的孩子免受各种危险，无论是真实的还是想象出来的。（动词shelter）</a:t>
            </a:r>
            <a:endParaRPr lang="en-US" altLang="zh-CN" sz="2000" dirty="0"/>
          </a:p>
          <a:p>
            <a:pPr algn="just">
              <a:lnSpc>
                <a:spcPct val="120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danger,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imagined.</a:t>
            </a:r>
            <a:endParaRPr lang="en-US" altLang="zh-CN" sz="2000" dirty="0"/>
          </a:p>
        </p:txBody>
      </p:sp>
      <p:sp>
        <p:nvSpPr>
          <p:cNvPr id="4" name="QB_6_AN.232_1#15f5da8d9.blank?vja=1&amp;pid=bd19436b7&amp;color=0,0,0&amp;vpa=108&amp;vtp=1"/>
          <p:cNvSpPr/>
          <p:nvPr/>
        </p:nvSpPr>
        <p:spPr>
          <a:xfrm>
            <a:off x="3452495" y="1618047"/>
            <a:ext cx="858838" cy="365760"/>
          </a:xfrm>
          <a:prstGeom prst="rect">
            <a:avLst/>
          </a:prstGeom>
          <a:noFill/>
        </p:spPr>
        <p:txBody>
          <a:bodyPr wrap="square" lIns="0" tIns="0" rIns="0" bIns="0" rtlCol="0" anchor="t"/>
          <a:lstStyle/>
          <a:p>
            <a:pPr algn="ctr">
              <a:lnSpc>
                <a:spcPct val="120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shelter</a:t>
            </a:r>
            <a:endParaRPr lang="en-US" altLang="zh-CN" sz="2000" dirty="0"/>
          </a:p>
        </p:txBody>
      </p:sp>
      <p:sp>
        <p:nvSpPr>
          <p:cNvPr id="5" name="QB_6_AN.233_1#15f5da8d9.blank?vja=1&amp;pid=bd19436b7&amp;color=0,0,0&amp;vpa=109&amp;vtp=1"/>
          <p:cNvSpPr/>
          <p:nvPr/>
        </p:nvSpPr>
        <p:spPr>
          <a:xfrm>
            <a:off x="4499356" y="1618047"/>
            <a:ext cx="647700" cy="365760"/>
          </a:xfrm>
          <a:prstGeom prst="rect">
            <a:avLst/>
          </a:prstGeom>
          <a:noFill/>
        </p:spPr>
        <p:txBody>
          <a:bodyPr wrap="square" lIns="0" tIns="0" rIns="0" bIns="0" rtlCol="0" anchor="t"/>
          <a:lstStyle/>
          <a:p>
            <a:pPr algn="ctr">
              <a:lnSpc>
                <a:spcPct val="120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their</a:t>
            </a:r>
            <a:endParaRPr lang="en-US" altLang="zh-CN" sz="2000" dirty="0"/>
          </a:p>
        </p:txBody>
      </p:sp>
      <p:sp>
        <p:nvSpPr>
          <p:cNvPr id="6" name="QB_6_AN.234_1#15f5da8d9.blank?vja=1&amp;pid=bd19436b7&amp;color=0,0,0&amp;vpa=110&amp;vtp=1"/>
          <p:cNvSpPr/>
          <p:nvPr/>
        </p:nvSpPr>
        <p:spPr>
          <a:xfrm>
            <a:off x="5330254" y="1618047"/>
            <a:ext cx="1506538" cy="365760"/>
          </a:xfrm>
          <a:prstGeom prst="rect">
            <a:avLst/>
          </a:prstGeom>
          <a:noFill/>
        </p:spPr>
        <p:txBody>
          <a:bodyPr wrap="square" lIns="0" tIns="0" rIns="0" bIns="0" rtlCol="0" anchor="t"/>
          <a:lstStyle/>
          <a:p>
            <a:pPr algn="ctr">
              <a:lnSpc>
                <a:spcPct val="120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kids/children</a:t>
            </a:r>
            <a:endParaRPr lang="en-US" altLang="zh-CN" sz="2000" dirty="0"/>
          </a:p>
        </p:txBody>
      </p:sp>
      <p:sp>
        <p:nvSpPr>
          <p:cNvPr id="7" name="QB_6_AN.235_1#15f5da8d9.blank?vja=1&amp;pid=bd19436b7&amp;color=0,0,0&amp;vpa=111&amp;vtp=1"/>
          <p:cNvSpPr/>
          <p:nvPr/>
        </p:nvSpPr>
        <p:spPr>
          <a:xfrm>
            <a:off x="7075551" y="1618047"/>
            <a:ext cx="676275" cy="365760"/>
          </a:xfrm>
          <a:prstGeom prst="rect">
            <a:avLst/>
          </a:prstGeom>
          <a:noFill/>
        </p:spPr>
        <p:txBody>
          <a:bodyPr wrap="square" lIns="0" tIns="0" rIns="0" bIns="0" rtlCol="0" anchor="t"/>
          <a:lstStyle/>
          <a:p>
            <a:pPr algn="ctr">
              <a:lnSpc>
                <a:spcPct val="120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from</a:t>
            </a:r>
            <a:endParaRPr lang="en-US" altLang="zh-CN" sz="2000" dirty="0"/>
          </a:p>
        </p:txBody>
      </p:sp>
      <p:sp>
        <p:nvSpPr>
          <p:cNvPr id="8" name="QB_6_BD.236_1#ed07bd883?sp=1&amp;vja=1&amp;pid=bd19436b7&amp;color=0,0,0&amp;vtp=1"/>
          <p:cNvSpPr/>
          <p:nvPr/>
        </p:nvSpPr>
        <p:spPr>
          <a:xfrm>
            <a:off x="722376" y="2420687"/>
            <a:ext cx="10753344" cy="3657600"/>
          </a:xfrm>
          <a:prstGeom prst="rect">
            <a:avLst/>
          </a:prstGeom>
          <a:noFill/>
        </p:spPr>
        <p:txBody>
          <a:bodyPr wrap="square" lIns="0" tIns="0" rIns="0" bIns="0" rtlCol="0" anchor="t"/>
          <a:lstStyle/>
          <a:p>
            <a:pPr algn="l">
              <a:lnSpc>
                <a:spcPct val="120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2.在这个受灾严重的地区，救援物资供应不足。</a:t>
            </a:r>
            <a:endParaRPr lang="en-US" altLang="zh-CN" sz="2000" dirty="0"/>
          </a:p>
          <a:p>
            <a:pPr algn="l">
              <a:lnSpc>
                <a:spcPct val="120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severely-hit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relief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a:lnSpc>
                <a:spcPct val="120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3.被困在孤岛上的那位旅行者靠在海里捕到的鱼活了下来。</a:t>
            </a:r>
            <a:endParaRPr lang="en-US" altLang="zh-CN" sz="2000">
              <a:solidFill>
                <a:prstClr val="black"/>
              </a:solidFill>
            </a:endParaRPr>
          </a:p>
          <a:p>
            <a:pPr lvl="0">
              <a:lnSpc>
                <a:spcPct val="120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traveller</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trapped</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lonely</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island</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_________ ____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fish</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caught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a:t>
            </a:r>
            <a:endParaRPr lang="en-US" altLang="zh-CN" sz="2000">
              <a:solidFill>
                <a:prstClr val="black"/>
              </a:solidFill>
            </a:endParaRPr>
          </a:p>
          <a:p>
            <a:pPr lvl="0">
              <a:lnSpc>
                <a:spcPct val="120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4.这对双胞胎姐妹的父母一进来，她们就安静了下来。</a:t>
            </a:r>
            <a:endParaRPr lang="en-US" altLang="zh-CN" sz="2000">
              <a:solidFill>
                <a:prstClr val="black"/>
              </a:solidFill>
            </a:endParaRPr>
          </a:p>
          <a:p>
            <a:pPr lvl="0">
              <a:lnSpc>
                <a:spcPct val="120000"/>
              </a:lnSpc>
            </a:pP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____ _____ ____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parents</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in，the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twin</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sisters</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_______ ______</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a:solidFill>
                <a:prstClr val="black"/>
              </a:solidFill>
            </a:endParaRPr>
          </a:p>
          <a:p>
            <a:pPr lvl="0">
              <a:lnSpc>
                <a:spcPct val="120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5.我突然想到，我应该拜访我的老师。（strike）</a:t>
            </a:r>
            <a:endParaRPr lang="en-US" altLang="zh-CN" sz="2000">
              <a:solidFill>
                <a:prstClr val="black"/>
              </a:solidFill>
            </a:endParaRPr>
          </a:p>
          <a:p>
            <a:pPr lvl="0">
              <a:lnSpc>
                <a:spcPct val="120000"/>
              </a:lnSpc>
            </a:pP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___ ____________ ____ _____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pay</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a:t>
            </a:r>
            <a:endParaRPr lang="en-US" altLang="zh-CN" sz="2000">
              <a:solidFill>
                <a:prstClr val="black"/>
              </a:solidFill>
            </a:endParaRPr>
          </a:p>
          <a:p>
            <a:pPr lvl="0">
              <a:lnSpc>
                <a:spcPct val="120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6.汉斯被邀请在开幕式上发表演讲。</a:t>
            </a:r>
            <a:endParaRPr lang="en-US" altLang="zh-CN" sz="2000">
              <a:solidFill>
                <a:prstClr val="black"/>
              </a:solidFill>
            </a:endParaRPr>
          </a:p>
          <a:p>
            <a:pPr lvl="0">
              <a:lnSpc>
                <a:spcPct val="120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Hans</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___ ________________ ___ _______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opening</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ceremony.</a:t>
            </a:r>
            <a:endParaRPr lang="en-US" altLang="zh-CN" sz="2000" dirty="0"/>
          </a:p>
        </p:txBody>
      </p:sp>
      <p:sp>
        <p:nvSpPr>
          <p:cNvPr id="9" name="QB_6_AN.237_1#ed07bd883.blank?vja=1&amp;pid=bd19436b7&amp;color=0,0,0&amp;vpa=112&amp;vtp=1"/>
          <p:cNvSpPr/>
          <p:nvPr/>
        </p:nvSpPr>
        <p:spPr>
          <a:xfrm>
            <a:off x="5430901" y="2748347"/>
            <a:ext cx="381000" cy="365760"/>
          </a:xfrm>
          <a:prstGeom prst="rect">
            <a:avLst/>
          </a:prstGeom>
          <a:noFill/>
        </p:spPr>
        <p:txBody>
          <a:bodyPr wrap="square" lIns="0" tIns="0" rIns="0" bIns="0" rtlCol="0" anchor="t"/>
          <a:lstStyle/>
          <a:p>
            <a:pPr algn="ctr">
              <a:lnSpc>
                <a:spcPct val="120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endParaRPr lang="en-US" altLang="zh-CN" sz="2000" dirty="0"/>
          </a:p>
        </p:txBody>
      </p:sp>
      <p:sp>
        <p:nvSpPr>
          <p:cNvPr id="10" name="QB_6_AN.238_1#ed07bd883.blank?vja=1&amp;pid=bd19436b7&amp;color=0,0,0&amp;vpa=113&amp;vtp=1"/>
          <p:cNvSpPr/>
          <p:nvPr/>
        </p:nvSpPr>
        <p:spPr>
          <a:xfrm>
            <a:off x="5964301" y="2748347"/>
            <a:ext cx="690563" cy="365760"/>
          </a:xfrm>
          <a:prstGeom prst="rect">
            <a:avLst/>
          </a:prstGeom>
          <a:noFill/>
        </p:spPr>
        <p:txBody>
          <a:bodyPr wrap="square" lIns="0" tIns="0" rIns="0" bIns="0" rtlCol="0" anchor="t"/>
          <a:lstStyle/>
          <a:p>
            <a:pPr algn="ctr">
              <a:lnSpc>
                <a:spcPct val="120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short</a:t>
            </a:r>
            <a:endParaRPr lang="en-US" altLang="zh-CN" sz="2000" dirty="0"/>
          </a:p>
        </p:txBody>
      </p:sp>
      <p:sp>
        <p:nvSpPr>
          <p:cNvPr id="11" name="QB_6_AN.239_1#ed07bd883.blank?vja=1&amp;pid=bd19436b7&amp;color=0,0,0&amp;vpa=114&amp;vtp=1"/>
          <p:cNvSpPr/>
          <p:nvPr/>
        </p:nvSpPr>
        <p:spPr>
          <a:xfrm>
            <a:off x="6840601" y="2735647"/>
            <a:ext cx="860425" cy="365760"/>
          </a:xfrm>
          <a:prstGeom prst="rect">
            <a:avLst/>
          </a:prstGeom>
          <a:noFill/>
        </p:spPr>
        <p:txBody>
          <a:bodyPr wrap="square" lIns="0" tIns="0" rIns="0" bIns="0" rtlCol="0" anchor="t"/>
          <a:lstStyle/>
          <a:p>
            <a:pPr algn="ctr">
              <a:lnSpc>
                <a:spcPct val="120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supply</a:t>
            </a:r>
            <a:endParaRPr lang="en-US" altLang="zh-CN" sz="2000" dirty="0"/>
          </a:p>
        </p:txBody>
      </p:sp>
      <p:sp>
        <p:nvSpPr>
          <p:cNvPr id="13" name="QB_6_AN.241_1#ed07bd883.blank?vja=1&amp;pid=bd19436b7&amp;color=0,0,0&amp;vpa=115&amp;vtp=1"/>
          <p:cNvSpPr/>
          <p:nvPr/>
        </p:nvSpPr>
        <p:spPr>
          <a:xfrm>
            <a:off x="5434076" y="3479867"/>
            <a:ext cx="1057275" cy="365760"/>
          </a:xfrm>
          <a:prstGeom prst="rect">
            <a:avLst/>
          </a:prstGeom>
          <a:noFill/>
        </p:spPr>
        <p:txBody>
          <a:bodyPr wrap="square" lIns="0" tIns="0" rIns="0" bIns="0" rtlCol="0" anchor="t"/>
          <a:lstStyle/>
          <a:p>
            <a:pPr algn="ctr">
              <a:lnSpc>
                <a:spcPct val="120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survived</a:t>
            </a:r>
            <a:endParaRPr lang="en-US" altLang="zh-CN" sz="2000" dirty="0"/>
          </a:p>
        </p:txBody>
      </p:sp>
      <p:sp>
        <p:nvSpPr>
          <p:cNvPr id="14" name="QB_6_AN.242_1#ed07bd883.blank?vja=1&amp;pid=bd19436b7&amp;color=0,0,0&amp;vpa=116&amp;vtp=1"/>
          <p:cNvSpPr/>
          <p:nvPr/>
        </p:nvSpPr>
        <p:spPr>
          <a:xfrm>
            <a:off x="6691376" y="3479867"/>
            <a:ext cx="438150" cy="365760"/>
          </a:xfrm>
          <a:prstGeom prst="rect">
            <a:avLst/>
          </a:prstGeom>
          <a:noFill/>
        </p:spPr>
        <p:txBody>
          <a:bodyPr wrap="square" lIns="0" tIns="0" rIns="0" bIns="0" rtlCol="0" anchor="t"/>
          <a:lstStyle/>
          <a:p>
            <a:pPr algn="ctr">
              <a:lnSpc>
                <a:spcPct val="120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on</a:t>
            </a:r>
            <a:endParaRPr lang="en-US" altLang="zh-CN" sz="2000" dirty="0"/>
          </a:p>
        </p:txBody>
      </p:sp>
      <p:sp>
        <p:nvSpPr>
          <p:cNvPr id="16" name="QB_6_AN.244_1#ed07bd883.blank?vja=1&amp;pid=bd19436b7&amp;color=0,0,0&amp;vpa=117&amp;vtp=1"/>
          <p:cNvSpPr/>
          <p:nvPr/>
        </p:nvSpPr>
        <p:spPr>
          <a:xfrm>
            <a:off x="719201" y="4211387"/>
            <a:ext cx="466725" cy="365760"/>
          </a:xfrm>
          <a:prstGeom prst="rect">
            <a:avLst/>
          </a:prstGeom>
          <a:noFill/>
        </p:spPr>
        <p:txBody>
          <a:bodyPr wrap="square" lIns="0" tIns="0" rIns="0" bIns="0" rtlCol="0" anchor="t"/>
          <a:lstStyle/>
          <a:p>
            <a:pPr algn="ctr">
              <a:lnSpc>
                <a:spcPct val="120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As</a:t>
            </a:r>
            <a:endParaRPr lang="en-US" altLang="zh-CN" sz="2000" dirty="0"/>
          </a:p>
        </p:txBody>
      </p:sp>
      <p:sp>
        <p:nvSpPr>
          <p:cNvPr id="17" name="QB_6_AN.245_1#ed07bd883.blank?vja=1&amp;pid=bd19436b7&amp;color=0,0,0&amp;vpa=118&amp;vtp=1"/>
          <p:cNvSpPr/>
          <p:nvPr/>
        </p:nvSpPr>
        <p:spPr>
          <a:xfrm>
            <a:off x="1316101" y="4211387"/>
            <a:ext cx="663575" cy="365760"/>
          </a:xfrm>
          <a:prstGeom prst="rect">
            <a:avLst/>
          </a:prstGeom>
          <a:noFill/>
        </p:spPr>
        <p:txBody>
          <a:bodyPr wrap="square" lIns="0" tIns="0" rIns="0" bIns="0" rtlCol="0" anchor="t"/>
          <a:lstStyle/>
          <a:p>
            <a:pPr algn="ctr">
              <a:lnSpc>
                <a:spcPct val="120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soon</a:t>
            </a:r>
            <a:endParaRPr lang="en-US" altLang="zh-CN" sz="2000" dirty="0"/>
          </a:p>
        </p:txBody>
      </p:sp>
      <p:sp>
        <p:nvSpPr>
          <p:cNvPr id="18" name="QB_6_AN.246_1#ed07bd883.blank?vja=1&amp;pid=bd19436b7&amp;color=0,0,0&amp;vpa=119&amp;vtp=1"/>
          <p:cNvSpPr/>
          <p:nvPr/>
        </p:nvSpPr>
        <p:spPr>
          <a:xfrm>
            <a:off x="2116201" y="4211387"/>
            <a:ext cx="465138" cy="365760"/>
          </a:xfrm>
          <a:prstGeom prst="rect">
            <a:avLst/>
          </a:prstGeom>
          <a:noFill/>
        </p:spPr>
        <p:txBody>
          <a:bodyPr wrap="square" lIns="0" tIns="0" rIns="0" bIns="0" rtlCol="0" anchor="t"/>
          <a:lstStyle/>
          <a:p>
            <a:pPr algn="ctr">
              <a:lnSpc>
                <a:spcPct val="120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as;</a:t>
            </a:r>
            <a:endParaRPr lang="en-US" altLang="zh-CN" sz="2000" dirty="0"/>
          </a:p>
        </p:txBody>
      </p:sp>
      <p:sp>
        <p:nvSpPr>
          <p:cNvPr id="19" name="QB_6_AN.247_1#ed07bd883.blank?vja=1&amp;pid=bd19436b7&amp;color=0,0,0&amp;vpa=120&amp;vtp=1"/>
          <p:cNvSpPr/>
          <p:nvPr/>
        </p:nvSpPr>
        <p:spPr>
          <a:xfrm>
            <a:off x="7048564" y="4211387"/>
            <a:ext cx="915988" cy="365760"/>
          </a:xfrm>
          <a:prstGeom prst="rect">
            <a:avLst/>
          </a:prstGeom>
          <a:noFill/>
        </p:spPr>
        <p:txBody>
          <a:bodyPr wrap="square" lIns="0" tIns="0" rIns="0" bIns="0" rtlCol="0" anchor="t"/>
          <a:lstStyle/>
          <a:p>
            <a:pPr algn="ctr">
              <a:lnSpc>
                <a:spcPct val="120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calmed</a:t>
            </a:r>
            <a:endParaRPr lang="en-US" altLang="zh-CN" sz="2000" dirty="0"/>
          </a:p>
        </p:txBody>
      </p:sp>
      <p:sp>
        <p:nvSpPr>
          <p:cNvPr id="20" name="QB_6_AN.248_1#ed07bd883.blank?vja=1&amp;pid=bd19436b7&amp;color=0,0,0&amp;vpa=121&amp;vtp=1"/>
          <p:cNvSpPr/>
          <p:nvPr/>
        </p:nvSpPr>
        <p:spPr>
          <a:xfrm>
            <a:off x="8089964" y="4211387"/>
            <a:ext cx="749300" cy="365760"/>
          </a:xfrm>
          <a:prstGeom prst="rect">
            <a:avLst/>
          </a:prstGeom>
          <a:noFill/>
        </p:spPr>
        <p:txBody>
          <a:bodyPr wrap="square" lIns="0" tIns="0" rIns="0" bIns="0" rtlCol="0" anchor="t"/>
          <a:lstStyle/>
          <a:p>
            <a:pPr algn="ctr">
              <a:lnSpc>
                <a:spcPct val="120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down</a:t>
            </a:r>
            <a:endParaRPr lang="en-US" altLang="zh-CN" sz="2000" dirty="0"/>
          </a:p>
        </p:txBody>
      </p:sp>
      <p:sp>
        <p:nvSpPr>
          <p:cNvPr id="22" name="QB_6_AN.250_1#ed07bd883.blank?vja=1&amp;pid=bd19436b7&amp;color=0,0,0&amp;vpa=122&amp;vtp=1"/>
          <p:cNvSpPr/>
          <p:nvPr/>
        </p:nvSpPr>
        <p:spPr>
          <a:xfrm>
            <a:off x="719201" y="4942907"/>
            <a:ext cx="338138" cy="365760"/>
          </a:xfrm>
          <a:prstGeom prst="rect">
            <a:avLst/>
          </a:prstGeom>
          <a:noFill/>
        </p:spPr>
        <p:txBody>
          <a:bodyPr wrap="square" lIns="0" tIns="0" rIns="0" bIns="0" rtlCol="0" anchor="t"/>
          <a:lstStyle/>
          <a:p>
            <a:pPr algn="ctr">
              <a:lnSpc>
                <a:spcPct val="120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It</a:t>
            </a:r>
            <a:endParaRPr lang="en-US" altLang="zh-CN" sz="2000" dirty="0"/>
          </a:p>
        </p:txBody>
      </p:sp>
      <p:sp>
        <p:nvSpPr>
          <p:cNvPr id="23" name="QB_6_AN.251_1#ed07bd883.blank?vja=1&amp;pid=bd19436b7&amp;color=0,0,0&amp;vpa=123&amp;vtp=1"/>
          <p:cNvSpPr/>
          <p:nvPr/>
        </p:nvSpPr>
        <p:spPr>
          <a:xfrm>
            <a:off x="1201801" y="4942907"/>
            <a:ext cx="1533525" cy="365760"/>
          </a:xfrm>
          <a:prstGeom prst="rect">
            <a:avLst/>
          </a:prstGeom>
          <a:noFill/>
        </p:spPr>
        <p:txBody>
          <a:bodyPr wrap="square" lIns="0" tIns="0" rIns="0" bIns="0" rtlCol="0" anchor="t"/>
          <a:lstStyle/>
          <a:p>
            <a:pPr algn="ctr">
              <a:lnSpc>
                <a:spcPct val="120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strikes/struck</a:t>
            </a:r>
            <a:endParaRPr lang="en-US" altLang="zh-CN" sz="2000" dirty="0"/>
          </a:p>
        </p:txBody>
      </p:sp>
      <p:sp>
        <p:nvSpPr>
          <p:cNvPr id="24" name="QB_6_AN.252_1#ed07bd883.blank?vja=1&amp;pid=bd19436b7&amp;color=0,0,0&amp;vpa=124&amp;vtp=1"/>
          <p:cNvSpPr/>
          <p:nvPr/>
        </p:nvSpPr>
        <p:spPr>
          <a:xfrm>
            <a:off x="2865501" y="4942907"/>
            <a:ext cx="493713" cy="365760"/>
          </a:xfrm>
          <a:prstGeom prst="rect">
            <a:avLst/>
          </a:prstGeom>
          <a:noFill/>
        </p:spPr>
        <p:txBody>
          <a:bodyPr wrap="square" lIns="0" tIns="0" rIns="0" bIns="0" rtlCol="0" anchor="t"/>
          <a:lstStyle/>
          <a:p>
            <a:pPr algn="ctr">
              <a:lnSpc>
                <a:spcPct val="120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me</a:t>
            </a:r>
            <a:endParaRPr lang="en-US" altLang="zh-CN" sz="2000" dirty="0"/>
          </a:p>
        </p:txBody>
      </p:sp>
      <p:sp>
        <p:nvSpPr>
          <p:cNvPr id="25" name="QB_6_AN.253_1#ed07bd883.blank?vja=1&amp;pid=bd19436b7&amp;color=0,0,0&amp;vpa=125&amp;vtp=1"/>
          <p:cNvSpPr/>
          <p:nvPr/>
        </p:nvSpPr>
        <p:spPr>
          <a:xfrm>
            <a:off x="3525901" y="4942907"/>
            <a:ext cx="563563" cy="365760"/>
          </a:xfrm>
          <a:prstGeom prst="rect">
            <a:avLst/>
          </a:prstGeom>
          <a:noFill/>
        </p:spPr>
        <p:txBody>
          <a:bodyPr wrap="square" lIns="0" tIns="0" rIns="0" bIns="0" rtlCol="0" anchor="t"/>
          <a:lstStyle/>
          <a:p>
            <a:pPr algn="ctr">
              <a:lnSpc>
                <a:spcPct val="120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2000" dirty="0"/>
          </a:p>
        </p:txBody>
      </p:sp>
      <p:sp>
        <p:nvSpPr>
          <p:cNvPr id="27" name="QB_6_AN.255_1#ed07bd883.blank?vja=1&amp;pid=bd19436b7&amp;color=0,0,0&amp;vpa=126&amp;vtp=1"/>
          <p:cNvSpPr/>
          <p:nvPr/>
        </p:nvSpPr>
        <p:spPr>
          <a:xfrm>
            <a:off x="2582926" y="5674427"/>
            <a:ext cx="381000" cy="365760"/>
          </a:xfrm>
          <a:prstGeom prst="rect">
            <a:avLst/>
          </a:prstGeom>
          <a:noFill/>
        </p:spPr>
        <p:txBody>
          <a:bodyPr wrap="square" lIns="0" tIns="0" rIns="0" bIns="0" rtlCol="0" anchor="t"/>
          <a:lstStyle/>
          <a:p>
            <a:pPr algn="ctr">
              <a:lnSpc>
                <a:spcPct val="120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28" name="QB_6_AN.256_1#ed07bd883.blank?vja=1&amp;pid=bd19436b7&amp;color=0,0,0&amp;vpa=127&amp;vtp=1"/>
          <p:cNvSpPr/>
          <p:nvPr/>
        </p:nvSpPr>
        <p:spPr>
          <a:xfrm>
            <a:off x="3090926" y="5661727"/>
            <a:ext cx="2012950" cy="365760"/>
          </a:xfrm>
          <a:prstGeom prst="rect">
            <a:avLst/>
          </a:prstGeom>
          <a:noFill/>
        </p:spPr>
        <p:txBody>
          <a:bodyPr wrap="square" lIns="0" tIns="0" rIns="0" bIns="0" rtlCol="0" anchor="t"/>
          <a:lstStyle/>
          <a:p>
            <a:pPr algn="ctr">
              <a:lnSpc>
                <a:spcPct val="120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deliver/make/give</a:t>
            </a:r>
            <a:endParaRPr lang="en-US" altLang="zh-CN" sz="2000" dirty="0"/>
          </a:p>
        </p:txBody>
      </p:sp>
      <p:sp>
        <p:nvSpPr>
          <p:cNvPr id="29" name="QB_6_AN.257_1#ed07bd883.blank?vja=1&amp;pid=bd19436b7&amp;color=0,0,0&amp;vpa=128&amp;vtp=1"/>
          <p:cNvSpPr/>
          <p:nvPr/>
        </p:nvSpPr>
        <p:spPr>
          <a:xfrm>
            <a:off x="5288026" y="5674427"/>
            <a:ext cx="296863" cy="365760"/>
          </a:xfrm>
          <a:prstGeom prst="rect">
            <a:avLst/>
          </a:prstGeom>
          <a:noFill/>
        </p:spPr>
        <p:txBody>
          <a:bodyPr wrap="square" lIns="0" tIns="0" rIns="0" bIns="0" rtlCol="0" anchor="t"/>
          <a:lstStyle/>
          <a:p>
            <a:pPr algn="ctr">
              <a:lnSpc>
                <a:spcPct val="120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30" name="QB_6_AN.258_1#ed07bd883.blank?vja=1&amp;pid=bd19436b7&amp;color=0,0,0&amp;vpa=129&amp;vtp=1"/>
          <p:cNvSpPr/>
          <p:nvPr/>
        </p:nvSpPr>
        <p:spPr>
          <a:xfrm>
            <a:off x="5757926" y="5661727"/>
            <a:ext cx="874713" cy="365760"/>
          </a:xfrm>
          <a:prstGeom prst="rect">
            <a:avLst/>
          </a:prstGeom>
          <a:noFill/>
        </p:spPr>
        <p:txBody>
          <a:bodyPr wrap="square" lIns="0" tIns="0" rIns="0" bIns="0" rtlCol="0" anchor="t"/>
          <a:lstStyle/>
          <a:p>
            <a:pPr algn="ctr">
              <a:lnSpc>
                <a:spcPct val="120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speech</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1">
                                            <p:bg/>
                                          </p:spTgt>
                                        </p:tgtEl>
                                        <p:attrNameLst>
                                          <p:attrName>style.visibility</p:attrName>
                                        </p:attrNameLst>
                                      </p:cBhvr>
                                      <p:to>
                                        <p:strVal val="visible"/>
                                      </p:to>
                                    </p:set>
                                    <p:animEffect transition="in" filter="fade">
                                      <p:cBhvr>
                                        <p:cTn id="55" dur="500"/>
                                        <p:tgtEl>
                                          <p:spTgt spid="11">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1">
                                            <p:txEl>
                                              <p:pRg st="0" end="0"/>
                                            </p:txEl>
                                          </p:spTgt>
                                        </p:tgtEl>
                                        <p:attrNameLst>
                                          <p:attrName>style.visibility</p:attrName>
                                        </p:attrNameLst>
                                      </p:cBhvr>
                                      <p:to>
                                        <p:strVal val="visible"/>
                                      </p:to>
                                    </p:set>
                                    <p:animEffect transition="in" filter="fade">
                                      <p:cBhvr>
                                        <p:cTn id="58" dur="500"/>
                                        <p:tgtEl>
                                          <p:spTgt spid="11">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4">
                                            <p:bg/>
                                          </p:spTgt>
                                        </p:tgtEl>
                                        <p:attrNameLst>
                                          <p:attrName>style.visibility</p:attrName>
                                        </p:attrNameLst>
                                      </p:cBhvr>
                                      <p:to>
                                        <p:strVal val="visible"/>
                                      </p:to>
                                    </p:set>
                                    <p:animEffect transition="in" filter="fade">
                                      <p:cBhvr>
                                        <p:cTn id="71" dur="500"/>
                                        <p:tgtEl>
                                          <p:spTgt spid="14">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4">
                                            <p:txEl>
                                              <p:pRg st="0" end="0"/>
                                            </p:txEl>
                                          </p:spTgt>
                                        </p:tgtEl>
                                        <p:attrNameLst>
                                          <p:attrName>style.visibility</p:attrName>
                                        </p:attrNameLst>
                                      </p:cBhvr>
                                      <p:to>
                                        <p:strVal val="visible"/>
                                      </p:to>
                                    </p:set>
                                    <p:animEffect transition="in" filter="fade">
                                      <p:cBhvr>
                                        <p:cTn id="74" dur="500"/>
                                        <p:tgtEl>
                                          <p:spTgt spid="14">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6">
                                            <p:bg/>
                                          </p:spTgt>
                                        </p:tgtEl>
                                        <p:attrNameLst>
                                          <p:attrName>style.visibility</p:attrName>
                                        </p:attrNameLst>
                                      </p:cBhvr>
                                      <p:to>
                                        <p:strVal val="visible"/>
                                      </p:to>
                                    </p:set>
                                    <p:animEffect transition="in" filter="fade">
                                      <p:cBhvr>
                                        <p:cTn id="79" dur="500"/>
                                        <p:tgtEl>
                                          <p:spTgt spid="16">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6">
                                            <p:txEl>
                                              <p:pRg st="0" end="0"/>
                                            </p:txEl>
                                          </p:spTgt>
                                        </p:tgtEl>
                                        <p:attrNameLst>
                                          <p:attrName>style.visibility</p:attrName>
                                        </p:attrNameLst>
                                      </p:cBhvr>
                                      <p:to>
                                        <p:strVal val="visible"/>
                                      </p:to>
                                    </p:set>
                                    <p:animEffect transition="in" filter="fade">
                                      <p:cBhvr>
                                        <p:cTn id="82" dur="500"/>
                                        <p:tgtEl>
                                          <p:spTgt spid="16">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7">
                                            <p:bg/>
                                          </p:spTgt>
                                        </p:tgtEl>
                                        <p:attrNameLst>
                                          <p:attrName>style.visibility</p:attrName>
                                        </p:attrNameLst>
                                      </p:cBhvr>
                                      <p:to>
                                        <p:strVal val="visible"/>
                                      </p:to>
                                    </p:set>
                                    <p:animEffect transition="in" filter="fade">
                                      <p:cBhvr>
                                        <p:cTn id="87" dur="500"/>
                                        <p:tgtEl>
                                          <p:spTgt spid="17">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7">
                                            <p:txEl>
                                              <p:pRg st="0" end="0"/>
                                            </p:txEl>
                                          </p:spTgt>
                                        </p:tgtEl>
                                        <p:attrNameLst>
                                          <p:attrName>style.visibility</p:attrName>
                                        </p:attrNameLst>
                                      </p:cBhvr>
                                      <p:to>
                                        <p:strVal val="visible"/>
                                      </p:to>
                                    </p:set>
                                    <p:animEffect transition="in" filter="fade">
                                      <p:cBhvr>
                                        <p:cTn id="90" dur="500"/>
                                        <p:tgtEl>
                                          <p:spTgt spid="17">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8">
                                            <p:bg/>
                                          </p:spTgt>
                                        </p:tgtEl>
                                        <p:attrNameLst>
                                          <p:attrName>style.visibility</p:attrName>
                                        </p:attrNameLst>
                                      </p:cBhvr>
                                      <p:to>
                                        <p:strVal val="visible"/>
                                      </p:to>
                                    </p:set>
                                    <p:animEffect transition="in" filter="fade">
                                      <p:cBhvr>
                                        <p:cTn id="95" dur="500"/>
                                        <p:tgtEl>
                                          <p:spTgt spid="18">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8">
                                            <p:txEl>
                                              <p:pRg st="0" end="0"/>
                                            </p:txEl>
                                          </p:spTgt>
                                        </p:tgtEl>
                                        <p:attrNameLst>
                                          <p:attrName>style.visibility</p:attrName>
                                        </p:attrNameLst>
                                      </p:cBhvr>
                                      <p:to>
                                        <p:strVal val="visible"/>
                                      </p:to>
                                    </p:set>
                                    <p:animEffect transition="in" filter="fade">
                                      <p:cBhvr>
                                        <p:cTn id="98" dur="500"/>
                                        <p:tgtEl>
                                          <p:spTgt spid="18">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19">
                                            <p:bg/>
                                          </p:spTgt>
                                        </p:tgtEl>
                                        <p:attrNameLst>
                                          <p:attrName>style.visibility</p:attrName>
                                        </p:attrNameLst>
                                      </p:cBhvr>
                                      <p:to>
                                        <p:strVal val="visible"/>
                                      </p:to>
                                    </p:set>
                                    <p:animEffect transition="in" filter="fade">
                                      <p:cBhvr>
                                        <p:cTn id="103" dur="500"/>
                                        <p:tgtEl>
                                          <p:spTgt spid="19">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9">
                                            <p:txEl>
                                              <p:pRg st="0" end="0"/>
                                            </p:txEl>
                                          </p:spTgt>
                                        </p:tgtEl>
                                        <p:attrNameLst>
                                          <p:attrName>style.visibility</p:attrName>
                                        </p:attrNameLst>
                                      </p:cBhvr>
                                      <p:to>
                                        <p:strVal val="visible"/>
                                      </p:to>
                                    </p:set>
                                    <p:animEffect transition="in" filter="fade">
                                      <p:cBhvr>
                                        <p:cTn id="106" dur="500"/>
                                        <p:tgtEl>
                                          <p:spTgt spid="19">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20">
                                            <p:bg/>
                                          </p:spTgt>
                                        </p:tgtEl>
                                        <p:attrNameLst>
                                          <p:attrName>style.visibility</p:attrName>
                                        </p:attrNameLst>
                                      </p:cBhvr>
                                      <p:to>
                                        <p:strVal val="visible"/>
                                      </p:to>
                                    </p:set>
                                    <p:animEffect transition="in" filter="fade">
                                      <p:cBhvr>
                                        <p:cTn id="111" dur="500"/>
                                        <p:tgtEl>
                                          <p:spTgt spid="20">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20">
                                            <p:txEl>
                                              <p:pRg st="0" end="0"/>
                                            </p:txEl>
                                          </p:spTgt>
                                        </p:tgtEl>
                                        <p:attrNameLst>
                                          <p:attrName>style.visibility</p:attrName>
                                        </p:attrNameLst>
                                      </p:cBhvr>
                                      <p:to>
                                        <p:strVal val="visible"/>
                                      </p:to>
                                    </p:set>
                                    <p:animEffect transition="in" filter="fade">
                                      <p:cBhvr>
                                        <p:cTn id="114" dur="500"/>
                                        <p:tgtEl>
                                          <p:spTgt spid="20">
                                            <p:txEl>
                                              <p:pRg st="0" end="0"/>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22">
                                            <p:bg/>
                                          </p:spTgt>
                                        </p:tgtEl>
                                        <p:attrNameLst>
                                          <p:attrName>style.visibility</p:attrName>
                                        </p:attrNameLst>
                                      </p:cBhvr>
                                      <p:to>
                                        <p:strVal val="visible"/>
                                      </p:to>
                                    </p:set>
                                    <p:animEffect transition="in" filter="fade">
                                      <p:cBhvr>
                                        <p:cTn id="119" dur="500"/>
                                        <p:tgtEl>
                                          <p:spTgt spid="22">
                                            <p:bg/>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22">
                                            <p:txEl>
                                              <p:pRg st="0" end="0"/>
                                            </p:txEl>
                                          </p:spTgt>
                                        </p:tgtEl>
                                        <p:attrNameLst>
                                          <p:attrName>style.visibility</p:attrName>
                                        </p:attrNameLst>
                                      </p:cBhvr>
                                      <p:to>
                                        <p:strVal val="visible"/>
                                      </p:to>
                                    </p:set>
                                    <p:animEffect transition="in" filter="fade">
                                      <p:cBhvr>
                                        <p:cTn id="122" dur="500"/>
                                        <p:tgtEl>
                                          <p:spTgt spid="22">
                                            <p:txEl>
                                              <p:pRg st="0" end="0"/>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23">
                                            <p:bg/>
                                          </p:spTgt>
                                        </p:tgtEl>
                                        <p:attrNameLst>
                                          <p:attrName>style.visibility</p:attrName>
                                        </p:attrNameLst>
                                      </p:cBhvr>
                                      <p:to>
                                        <p:strVal val="visible"/>
                                      </p:to>
                                    </p:set>
                                    <p:animEffect transition="in" filter="fade">
                                      <p:cBhvr>
                                        <p:cTn id="127" dur="500"/>
                                        <p:tgtEl>
                                          <p:spTgt spid="23">
                                            <p:bg/>
                                          </p:spTgt>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23">
                                            <p:txEl>
                                              <p:pRg st="0" end="0"/>
                                            </p:txEl>
                                          </p:spTgt>
                                        </p:tgtEl>
                                        <p:attrNameLst>
                                          <p:attrName>style.visibility</p:attrName>
                                        </p:attrNameLst>
                                      </p:cBhvr>
                                      <p:to>
                                        <p:strVal val="visible"/>
                                      </p:to>
                                    </p:set>
                                    <p:animEffect transition="in" filter="fade">
                                      <p:cBhvr>
                                        <p:cTn id="130" dur="500"/>
                                        <p:tgtEl>
                                          <p:spTgt spid="23">
                                            <p:txEl>
                                              <p:pRg st="0" end="0"/>
                                            </p:txEl>
                                          </p:spTgt>
                                        </p:tgtEl>
                                      </p:cBhvr>
                                    </p:animEffect>
                                  </p:childTnLst>
                                </p:cTn>
                              </p:par>
                            </p:childTnLst>
                          </p:cTn>
                        </p:par>
                      </p:childTnLst>
                    </p:cTn>
                  </p:par>
                  <p:par>
                    <p:cTn id="131" fill="hold">
                      <p:stCondLst>
                        <p:cond delay="indefinite"/>
                      </p:stCondLst>
                      <p:childTnLst>
                        <p:par>
                          <p:cTn id="132" fill="hold">
                            <p:stCondLst>
                              <p:cond delay="0"/>
                            </p:stCondLst>
                            <p:childTnLst>
                              <p:par>
                                <p:cTn id="133" presetID="10" presetClass="entr" presetSubtype="0" fill="hold" grpId="0" nodeType="clickEffect">
                                  <p:stCondLst>
                                    <p:cond delay="0"/>
                                  </p:stCondLst>
                                  <p:childTnLst>
                                    <p:set>
                                      <p:cBhvr>
                                        <p:cTn id="134" dur="1" fill="hold">
                                          <p:stCondLst>
                                            <p:cond delay="0"/>
                                          </p:stCondLst>
                                        </p:cTn>
                                        <p:tgtEl>
                                          <p:spTgt spid="24">
                                            <p:bg/>
                                          </p:spTgt>
                                        </p:tgtEl>
                                        <p:attrNameLst>
                                          <p:attrName>style.visibility</p:attrName>
                                        </p:attrNameLst>
                                      </p:cBhvr>
                                      <p:to>
                                        <p:strVal val="visible"/>
                                      </p:to>
                                    </p:set>
                                    <p:animEffect transition="in" filter="fade">
                                      <p:cBhvr>
                                        <p:cTn id="135" dur="500"/>
                                        <p:tgtEl>
                                          <p:spTgt spid="24">
                                            <p:bg/>
                                          </p:spTgt>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24">
                                            <p:txEl>
                                              <p:pRg st="0" end="0"/>
                                            </p:txEl>
                                          </p:spTgt>
                                        </p:tgtEl>
                                        <p:attrNameLst>
                                          <p:attrName>style.visibility</p:attrName>
                                        </p:attrNameLst>
                                      </p:cBhvr>
                                      <p:to>
                                        <p:strVal val="visible"/>
                                      </p:to>
                                    </p:set>
                                    <p:animEffect transition="in" filter="fade">
                                      <p:cBhvr>
                                        <p:cTn id="138" dur="500"/>
                                        <p:tgtEl>
                                          <p:spTgt spid="24">
                                            <p:txEl>
                                              <p:pRg st="0" end="0"/>
                                            </p:txEl>
                                          </p:spTgt>
                                        </p:tgtEl>
                                      </p:cBhvr>
                                    </p:animEffect>
                                  </p:childTnLst>
                                </p:cTn>
                              </p:par>
                            </p:childTnLst>
                          </p:cTn>
                        </p:par>
                      </p:childTnLst>
                    </p:cTn>
                  </p:par>
                  <p:par>
                    <p:cTn id="139" fill="hold">
                      <p:stCondLst>
                        <p:cond delay="indefinite"/>
                      </p:stCondLst>
                      <p:childTnLst>
                        <p:par>
                          <p:cTn id="140" fill="hold">
                            <p:stCondLst>
                              <p:cond delay="0"/>
                            </p:stCondLst>
                            <p:childTnLst>
                              <p:par>
                                <p:cTn id="141" presetID="10" presetClass="entr" presetSubtype="0" fill="hold" grpId="0" nodeType="clickEffect">
                                  <p:stCondLst>
                                    <p:cond delay="0"/>
                                  </p:stCondLst>
                                  <p:childTnLst>
                                    <p:set>
                                      <p:cBhvr>
                                        <p:cTn id="142" dur="1" fill="hold">
                                          <p:stCondLst>
                                            <p:cond delay="0"/>
                                          </p:stCondLst>
                                        </p:cTn>
                                        <p:tgtEl>
                                          <p:spTgt spid="25">
                                            <p:bg/>
                                          </p:spTgt>
                                        </p:tgtEl>
                                        <p:attrNameLst>
                                          <p:attrName>style.visibility</p:attrName>
                                        </p:attrNameLst>
                                      </p:cBhvr>
                                      <p:to>
                                        <p:strVal val="visible"/>
                                      </p:to>
                                    </p:set>
                                    <p:animEffect transition="in" filter="fade">
                                      <p:cBhvr>
                                        <p:cTn id="143" dur="500"/>
                                        <p:tgtEl>
                                          <p:spTgt spid="25">
                                            <p:bg/>
                                          </p:spTgt>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25">
                                            <p:txEl>
                                              <p:pRg st="0" end="0"/>
                                            </p:txEl>
                                          </p:spTgt>
                                        </p:tgtEl>
                                        <p:attrNameLst>
                                          <p:attrName>style.visibility</p:attrName>
                                        </p:attrNameLst>
                                      </p:cBhvr>
                                      <p:to>
                                        <p:strVal val="visible"/>
                                      </p:to>
                                    </p:set>
                                    <p:animEffect transition="in" filter="fade">
                                      <p:cBhvr>
                                        <p:cTn id="146" dur="500"/>
                                        <p:tgtEl>
                                          <p:spTgt spid="25">
                                            <p:txEl>
                                              <p:pRg st="0" end="0"/>
                                            </p:txEl>
                                          </p:spTgt>
                                        </p:tgtEl>
                                      </p:cBhvr>
                                    </p:animEffect>
                                  </p:childTnLst>
                                </p:cTn>
                              </p:par>
                            </p:childTnLst>
                          </p:cTn>
                        </p:par>
                      </p:childTnLst>
                    </p:cTn>
                  </p:par>
                  <p:par>
                    <p:cTn id="147" fill="hold">
                      <p:stCondLst>
                        <p:cond delay="indefinite"/>
                      </p:stCondLst>
                      <p:childTnLst>
                        <p:par>
                          <p:cTn id="148" fill="hold">
                            <p:stCondLst>
                              <p:cond delay="0"/>
                            </p:stCondLst>
                            <p:childTnLst>
                              <p:par>
                                <p:cTn id="149" presetID="10" presetClass="entr" presetSubtype="0" fill="hold" grpId="0" nodeType="clickEffect">
                                  <p:stCondLst>
                                    <p:cond delay="0"/>
                                  </p:stCondLst>
                                  <p:childTnLst>
                                    <p:set>
                                      <p:cBhvr>
                                        <p:cTn id="150" dur="1" fill="hold">
                                          <p:stCondLst>
                                            <p:cond delay="0"/>
                                          </p:stCondLst>
                                        </p:cTn>
                                        <p:tgtEl>
                                          <p:spTgt spid="27">
                                            <p:bg/>
                                          </p:spTgt>
                                        </p:tgtEl>
                                        <p:attrNameLst>
                                          <p:attrName>style.visibility</p:attrName>
                                        </p:attrNameLst>
                                      </p:cBhvr>
                                      <p:to>
                                        <p:strVal val="visible"/>
                                      </p:to>
                                    </p:set>
                                    <p:animEffect transition="in" filter="fade">
                                      <p:cBhvr>
                                        <p:cTn id="151" dur="500"/>
                                        <p:tgtEl>
                                          <p:spTgt spid="27">
                                            <p:bg/>
                                          </p:spTgt>
                                        </p:tgtEl>
                                      </p:cBhvr>
                                    </p:animEffect>
                                  </p:childTnLst>
                                </p:cTn>
                              </p:par>
                              <p:par>
                                <p:cTn id="152" presetID="10" presetClass="entr" presetSubtype="0" fill="hold" grpId="0" nodeType="withEffect">
                                  <p:stCondLst>
                                    <p:cond delay="0"/>
                                  </p:stCondLst>
                                  <p:childTnLst>
                                    <p:set>
                                      <p:cBhvr>
                                        <p:cTn id="153" dur="1" fill="hold">
                                          <p:stCondLst>
                                            <p:cond delay="0"/>
                                          </p:stCondLst>
                                        </p:cTn>
                                        <p:tgtEl>
                                          <p:spTgt spid="27">
                                            <p:txEl>
                                              <p:pRg st="0" end="0"/>
                                            </p:txEl>
                                          </p:spTgt>
                                        </p:tgtEl>
                                        <p:attrNameLst>
                                          <p:attrName>style.visibility</p:attrName>
                                        </p:attrNameLst>
                                      </p:cBhvr>
                                      <p:to>
                                        <p:strVal val="visible"/>
                                      </p:to>
                                    </p:set>
                                    <p:animEffect transition="in" filter="fade">
                                      <p:cBhvr>
                                        <p:cTn id="154" dur="500"/>
                                        <p:tgtEl>
                                          <p:spTgt spid="27">
                                            <p:txEl>
                                              <p:pRg st="0" end="0"/>
                                            </p:txEl>
                                          </p:spTgt>
                                        </p:tgtEl>
                                      </p:cBhvr>
                                    </p:animEffect>
                                  </p:childTnLst>
                                </p:cTn>
                              </p:par>
                            </p:childTnLst>
                          </p:cTn>
                        </p:par>
                      </p:childTnLst>
                    </p:cTn>
                  </p:par>
                  <p:par>
                    <p:cTn id="155" fill="hold">
                      <p:stCondLst>
                        <p:cond delay="indefinite"/>
                      </p:stCondLst>
                      <p:childTnLst>
                        <p:par>
                          <p:cTn id="156" fill="hold">
                            <p:stCondLst>
                              <p:cond delay="0"/>
                            </p:stCondLst>
                            <p:childTnLst>
                              <p:par>
                                <p:cTn id="157" presetID="10" presetClass="entr" presetSubtype="0" fill="hold" grpId="0" nodeType="clickEffect">
                                  <p:stCondLst>
                                    <p:cond delay="0"/>
                                  </p:stCondLst>
                                  <p:childTnLst>
                                    <p:set>
                                      <p:cBhvr>
                                        <p:cTn id="158" dur="1" fill="hold">
                                          <p:stCondLst>
                                            <p:cond delay="0"/>
                                          </p:stCondLst>
                                        </p:cTn>
                                        <p:tgtEl>
                                          <p:spTgt spid="28">
                                            <p:bg/>
                                          </p:spTgt>
                                        </p:tgtEl>
                                        <p:attrNameLst>
                                          <p:attrName>style.visibility</p:attrName>
                                        </p:attrNameLst>
                                      </p:cBhvr>
                                      <p:to>
                                        <p:strVal val="visible"/>
                                      </p:to>
                                    </p:set>
                                    <p:animEffect transition="in" filter="fade">
                                      <p:cBhvr>
                                        <p:cTn id="159" dur="500"/>
                                        <p:tgtEl>
                                          <p:spTgt spid="28">
                                            <p:bg/>
                                          </p:spTgt>
                                        </p:tgtEl>
                                      </p:cBhvr>
                                    </p:animEffect>
                                  </p:childTnLst>
                                </p:cTn>
                              </p:par>
                              <p:par>
                                <p:cTn id="160" presetID="10" presetClass="entr" presetSubtype="0" fill="hold" grpId="0" nodeType="withEffect">
                                  <p:stCondLst>
                                    <p:cond delay="0"/>
                                  </p:stCondLst>
                                  <p:childTnLst>
                                    <p:set>
                                      <p:cBhvr>
                                        <p:cTn id="161" dur="1" fill="hold">
                                          <p:stCondLst>
                                            <p:cond delay="0"/>
                                          </p:stCondLst>
                                        </p:cTn>
                                        <p:tgtEl>
                                          <p:spTgt spid="28">
                                            <p:txEl>
                                              <p:pRg st="0" end="0"/>
                                            </p:txEl>
                                          </p:spTgt>
                                        </p:tgtEl>
                                        <p:attrNameLst>
                                          <p:attrName>style.visibility</p:attrName>
                                        </p:attrNameLst>
                                      </p:cBhvr>
                                      <p:to>
                                        <p:strVal val="visible"/>
                                      </p:to>
                                    </p:set>
                                    <p:animEffect transition="in" filter="fade">
                                      <p:cBhvr>
                                        <p:cTn id="162" dur="500"/>
                                        <p:tgtEl>
                                          <p:spTgt spid="28">
                                            <p:txEl>
                                              <p:pRg st="0" end="0"/>
                                            </p:txEl>
                                          </p:spTgt>
                                        </p:tgtEl>
                                      </p:cBhvr>
                                    </p:animEffect>
                                  </p:childTnLst>
                                </p:cTn>
                              </p:par>
                            </p:childTnLst>
                          </p:cTn>
                        </p:par>
                      </p:childTnLst>
                    </p:cTn>
                  </p:par>
                  <p:par>
                    <p:cTn id="163" fill="hold">
                      <p:stCondLst>
                        <p:cond delay="indefinite"/>
                      </p:stCondLst>
                      <p:childTnLst>
                        <p:par>
                          <p:cTn id="164" fill="hold">
                            <p:stCondLst>
                              <p:cond delay="0"/>
                            </p:stCondLst>
                            <p:childTnLst>
                              <p:par>
                                <p:cTn id="165" presetID="10" presetClass="entr" presetSubtype="0" fill="hold" grpId="0" nodeType="clickEffect">
                                  <p:stCondLst>
                                    <p:cond delay="0"/>
                                  </p:stCondLst>
                                  <p:childTnLst>
                                    <p:set>
                                      <p:cBhvr>
                                        <p:cTn id="166" dur="1" fill="hold">
                                          <p:stCondLst>
                                            <p:cond delay="0"/>
                                          </p:stCondLst>
                                        </p:cTn>
                                        <p:tgtEl>
                                          <p:spTgt spid="29">
                                            <p:bg/>
                                          </p:spTgt>
                                        </p:tgtEl>
                                        <p:attrNameLst>
                                          <p:attrName>style.visibility</p:attrName>
                                        </p:attrNameLst>
                                      </p:cBhvr>
                                      <p:to>
                                        <p:strVal val="visible"/>
                                      </p:to>
                                    </p:set>
                                    <p:animEffect transition="in" filter="fade">
                                      <p:cBhvr>
                                        <p:cTn id="167" dur="500"/>
                                        <p:tgtEl>
                                          <p:spTgt spid="29">
                                            <p:bg/>
                                          </p:spTgt>
                                        </p:tgtEl>
                                      </p:cBhvr>
                                    </p:animEffect>
                                  </p:childTnLst>
                                </p:cTn>
                              </p:par>
                              <p:par>
                                <p:cTn id="168" presetID="10" presetClass="entr" presetSubtype="0" fill="hold" grpId="0" nodeType="withEffect">
                                  <p:stCondLst>
                                    <p:cond delay="0"/>
                                  </p:stCondLst>
                                  <p:childTnLst>
                                    <p:set>
                                      <p:cBhvr>
                                        <p:cTn id="169" dur="1" fill="hold">
                                          <p:stCondLst>
                                            <p:cond delay="0"/>
                                          </p:stCondLst>
                                        </p:cTn>
                                        <p:tgtEl>
                                          <p:spTgt spid="29">
                                            <p:txEl>
                                              <p:pRg st="0" end="0"/>
                                            </p:txEl>
                                          </p:spTgt>
                                        </p:tgtEl>
                                        <p:attrNameLst>
                                          <p:attrName>style.visibility</p:attrName>
                                        </p:attrNameLst>
                                      </p:cBhvr>
                                      <p:to>
                                        <p:strVal val="visible"/>
                                      </p:to>
                                    </p:set>
                                    <p:animEffect transition="in" filter="fade">
                                      <p:cBhvr>
                                        <p:cTn id="170" dur="500"/>
                                        <p:tgtEl>
                                          <p:spTgt spid="29">
                                            <p:txEl>
                                              <p:pRg st="0" end="0"/>
                                            </p:txEl>
                                          </p:spTgt>
                                        </p:tgtEl>
                                      </p:cBhvr>
                                    </p:animEffect>
                                  </p:childTnLst>
                                </p:cTn>
                              </p:par>
                            </p:childTnLst>
                          </p:cTn>
                        </p:par>
                      </p:childTnLst>
                    </p:cTn>
                  </p:par>
                  <p:par>
                    <p:cTn id="171" fill="hold">
                      <p:stCondLst>
                        <p:cond delay="indefinite"/>
                      </p:stCondLst>
                      <p:childTnLst>
                        <p:par>
                          <p:cTn id="172" fill="hold">
                            <p:stCondLst>
                              <p:cond delay="0"/>
                            </p:stCondLst>
                            <p:childTnLst>
                              <p:par>
                                <p:cTn id="173" presetID="10" presetClass="entr" presetSubtype="0" fill="hold" grpId="0" nodeType="clickEffect">
                                  <p:stCondLst>
                                    <p:cond delay="0"/>
                                  </p:stCondLst>
                                  <p:childTnLst>
                                    <p:set>
                                      <p:cBhvr>
                                        <p:cTn id="174" dur="1" fill="hold">
                                          <p:stCondLst>
                                            <p:cond delay="0"/>
                                          </p:stCondLst>
                                        </p:cTn>
                                        <p:tgtEl>
                                          <p:spTgt spid="30">
                                            <p:bg/>
                                          </p:spTgt>
                                        </p:tgtEl>
                                        <p:attrNameLst>
                                          <p:attrName>style.visibility</p:attrName>
                                        </p:attrNameLst>
                                      </p:cBhvr>
                                      <p:to>
                                        <p:strVal val="visible"/>
                                      </p:to>
                                    </p:set>
                                    <p:animEffect transition="in" filter="fade">
                                      <p:cBhvr>
                                        <p:cTn id="175" dur="500"/>
                                        <p:tgtEl>
                                          <p:spTgt spid="30">
                                            <p:bg/>
                                          </p:spTgt>
                                        </p:tgtEl>
                                      </p:cBhvr>
                                    </p:animEffect>
                                  </p:childTnLst>
                                </p:cTn>
                              </p:par>
                              <p:par>
                                <p:cTn id="176" presetID="10" presetClass="entr" presetSubtype="0" fill="hold" grpId="0" nodeType="withEffect">
                                  <p:stCondLst>
                                    <p:cond delay="0"/>
                                  </p:stCondLst>
                                  <p:childTnLst>
                                    <p:set>
                                      <p:cBhvr>
                                        <p:cTn id="177" dur="1" fill="hold">
                                          <p:stCondLst>
                                            <p:cond delay="0"/>
                                          </p:stCondLst>
                                        </p:cTn>
                                        <p:tgtEl>
                                          <p:spTgt spid="30">
                                            <p:txEl>
                                              <p:pRg st="0" end="0"/>
                                            </p:txEl>
                                          </p:spTgt>
                                        </p:tgtEl>
                                        <p:attrNameLst>
                                          <p:attrName>style.visibility</p:attrName>
                                        </p:attrNameLst>
                                      </p:cBhvr>
                                      <p:to>
                                        <p:strVal val="visible"/>
                                      </p:to>
                                    </p:set>
                                    <p:animEffect transition="in" filter="fade">
                                      <p:cBhvr>
                                        <p:cTn id="178" dur="500"/>
                                        <p:tgtEl>
                                          <p:spTgt spid="3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P spid="9" grpId="0" animBg="1" build="p"/>
      <p:bldP spid="10" grpId="0" animBg="1" build="p"/>
      <p:bldP spid="11" grpId="0" animBg="1" build="p"/>
      <p:bldP spid="13" grpId="0" animBg="1" build="p"/>
      <p:bldP spid="14" grpId="0" animBg="1" build="p"/>
      <p:bldP spid="16" grpId="0" animBg="1" build="p"/>
      <p:bldP spid="17" grpId="0" animBg="1" build="p"/>
      <p:bldP spid="18" grpId="0" animBg="1" build="p"/>
      <p:bldP spid="19" grpId="0" animBg="1" build="p"/>
      <p:bldP spid="20" grpId="0" animBg="1" build="p"/>
      <p:bldP spid="22" grpId="0" animBg="1" build="p"/>
      <p:bldP spid="23" grpId="0" animBg="1" build="p"/>
      <p:bldP spid="24" grpId="0" animBg="1" build="p"/>
      <p:bldP spid="25" grpId="0" animBg="1" build="p"/>
      <p:bldP spid="27" grpId="0" animBg="1" build="p"/>
      <p:bldP spid="28" grpId="0" animBg="1" build="p"/>
      <p:bldP spid="29" grpId="0" animBg="1" build="p"/>
      <p:bldP spid="30" grpId="0" animBg="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1e32f1d42?vja=1&amp;pid=1d6cbd3b6&amp;color=0,0,0&amp;vtp=1&amp;bt=1"/>
          <p:cNvSpPr/>
          <p:nvPr/>
        </p:nvSpPr>
        <p:spPr>
          <a:xfrm>
            <a:off x="722376" y="896112"/>
            <a:ext cx="10753344" cy="762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在空白处填入1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1.I</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forget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days</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__________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endParaRPr lang="en-US" altLang="zh-CN" sz="2000" dirty="0"/>
          </a:p>
        </p:txBody>
      </p:sp>
      <p:sp>
        <p:nvSpPr>
          <p:cNvPr id="4" name="QB_6_AN.260_1#1e32f1d42.blank?vja=1&amp;pid=1d6cbd3b6&amp;color=0,0,0&amp;vpa=130&amp;vtp=1"/>
          <p:cNvSpPr/>
          <p:nvPr/>
        </p:nvSpPr>
        <p:spPr>
          <a:xfrm>
            <a:off x="4075367" y="1239012"/>
            <a:ext cx="12541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that/which</a:t>
            </a:r>
            <a:endParaRPr lang="en-US" altLang="zh-CN" sz="2000" dirty="0"/>
          </a:p>
        </p:txBody>
      </p:sp>
      <p:sp>
        <p:nvSpPr>
          <p:cNvPr id="5" name="QB_6_AS.261_1#1913a85ed?vja=1&amp;pid=1d6cbd3b6&amp;color=0,0,0&amp;vtp=1"/>
          <p:cNvSpPr/>
          <p:nvPr/>
        </p:nvSpPr>
        <p:spPr>
          <a:xfrm>
            <a:off x="722376" y="17018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句意为：我永远不会忘记和你们一家一起度过的那些日子。分析句子结构可知，设空处引导限制性定语从句，先行词是days，指物，关系词在定语从句中作动词spent的宾语，应用关系代词that或which引导该从句。</a:t>
            </a:r>
            <a:endParaRPr lang="en-US" altLang="zh-CN" sz="2200" dirty="0"/>
          </a:p>
        </p:txBody>
      </p:sp>
      <p:sp>
        <p:nvSpPr>
          <p:cNvPr id="6" name="QB_6_BD.262_1#0c772c038?vja=1&amp;pid=1d6cbd3b6&amp;color=0,0,0&amp;vtp=1"/>
          <p:cNvSpPr/>
          <p:nvPr/>
        </p:nvSpPr>
        <p:spPr>
          <a:xfrm>
            <a:off x="722376" y="2915987"/>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room</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window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south.</a:t>
            </a:r>
            <a:endParaRPr lang="en-US" altLang="zh-CN" sz="2000" dirty="0"/>
          </a:p>
        </p:txBody>
      </p:sp>
      <p:sp>
        <p:nvSpPr>
          <p:cNvPr id="7" name="QB_6_AN.263_1#0c772c038.blank?vja=1&amp;pid=1d6cbd3b6&amp;color=0,0,0&amp;vpa=131&amp;vtp=1"/>
          <p:cNvSpPr/>
          <p:nvPr/>
        </p:nvSpPr>
        <p:spPr>
          <a:xfrm>
            <a:off x="3373501" y="2877887"/>
            <a:ext cx="8334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whose</a:t>
            </a:r>
            <a:endParaRPr lang="en-US" altLang="zh-CN" sz="2000" dirty="0"/>
          </a:p>
        </p:txBody>
      </p:sp>
      <p:sp>
        <p:nvSpPr>
          <p:cNvPr id="8" name="QB_6_AS.264_1#0c772c038?vja=1&amp;pid=1d6cbd3b6&amp;color=0,0,0&amp;vtp=1"/>
          <p:cNvSpPr/>
          <p:nvPr/>
        </p:nvSpPr>
        <p:spPr>
          <a:xfrm>
            <a:off x="722376" y="33401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句意为：他住在窗户朝南的房间里。设空处引导限制性定语从句，修饰先行词room，结合语境可知，此处表示“房间的窗户”，应用whose引导该从句，whose在从句中作window的定语。</a:t>
            </a:r>
            <a:endParaRPr lang="en-US" altLang="zh-CN" sz="2200" dirty="0"/>
          </a:p>
        </p:txBody>
      </p:sp>
      <p:sp>
        <p:nvSpPr>
          <p:cNvPr id="9" name="QB_6_BD.265_1#4c29fc38f?vja=1&amp;pid=1d6cbd3b6&amp;color=0,0,0&amp;vtp=1"/>
          <p:cNvSpPr/>
          <p:nvPr/>
        </p:nvSpPr>
        <p:spPr>
          <a:xfrm>
            <a:off x="722376" y="4160587"/>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inventions.</a:t>
            </a:r>
            <a:endParaRPr lang="en-US" altLang="zh-CN" sz="2000" dirty="0"/>
          </a:p>
        </p:txBody>
      </p:sp>
      <p:sp>
        <p:nvSpPr>
          <p:cNvPr id="10" name="QB_6_AN.266_1#4c29fc38f.blank?vja=1&amp;pid=1d6cbd3b6&amp;color=0,0,0&amp;vpa=132&amp;vtp=1"/>
          <p:cNvSpPr/>
          <p:nvPr/>
        </p:nvSpPr>
        <p:spPr>
          <a:xfrm>
            <a:off x="3140139" y="4122487"/>
            <a:ext cx="12541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that/which</a:t>
            </a:r>
            <a:endParaRPr lang="en-US" altLang="zh-CN" sz="2000" dirty="0"/>
          </a:p>
        </p:txBody>
      </p:sp>
      <p:sp>
        <p:nvSpPr>
          <p:cNvPr id="11" name="QB_6_AS.267_1#4c29fc38f?vja=1&amp;pid=1d6cbd3b6&amp;color=0,0,0&amp;vtp=1"/>
          <p:cNvSpPr/>
          <p:nvPr/>
        </p:nvSpPr>
        <p:spPr>
          <a:xfrm>
            <a:off x="722376" y="49657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句意为：我们在日常生活中遇到的小问题可能是伟大发明的灵感来源。设空处引导限制性定语从句，先行词problems指物，关系词在定语从句中作meet的宾语，应用关系代词that或which引导该从句。</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7" grpId="0" animBg="1" build="p"/>
      <p:bldP spid="8" grpId="0" animBg="1" build="p"/>
      <p:bldP spid="10" grpId="0" animBg="1" build="p"/>
      <p:bldP spid="11" grpId="0" animBg="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68_1#a627b0801?vja=1&amp;pid=1d6cbd3b6&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John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yesterday.</a:t>
            </a:r>
            <a:endParaRPr lang="en-US" altLang="zh-CN" sz="2000" dirty="0"/>
          </a:p>
        </p:txBody>
      </p:sp>
      <p:sp>
        <p:nvSpPr>
          <p:cNvPr id="3" name="QB_6_AN.269_1#a627b0801.blank?vja=1&amp;pid=1d6cbd3b6&amp;color=0,0,0&amp;vpa=133&amp;vtp=1"/>
          <p:cNvSpPr/>
          <p:nvPr/>
        </p:nvSpPr>
        <p:spPr>
          <a:xfrm>
            <a:off x="3260789" y="858012"/>
            <a:ext cx="8334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whose</a:t>
            </a:r>
            <a:endParaRPr lang="en-US" altLang="zh-CN" sz="2000" dirty="0"/>
          </a:p>
        </p:txBody>
      </p:sp>
      <p:sp>
        <p:nvSpPr>
          <p:cNvPr id="4" name="QB_6_AS.270_1#a627b0801?vja=1&amp;pid=1d6cbd3b6&amp;color=0,0,0&amp;vtp=1"/>
          <p:cNvSpPr/>
          <p:nvPr/>
        </p:nvSpPr>
        <p:spPr>
          <a:xfrm>
            <a:off x="722376" y="13208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句意为：这是约翰先生，昨天我给他的儿子买了一本书。设空处引导限制性定语从句，先行词为Mr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John，buy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sb为固定搭配，for被前置，____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son为for的宾语，关系词在从句中作son的定语，应用whose引导该从句。</a:t>
            </a:r>
            <a:endParaRPr lang="en-US" altLang="zh-CN" sz="2200" dirty="0"/>
          </a:p>
        </p:txBody>
      </p:sp>
      <p:sp>
        <p:nvSpPr>
          <p:cNvPr id="5" name="QB_6_BD.271_1#d5a1d8035?vja=1&amp;pid=1d6cbd3b6&amp;color=0,0,0&amp;vtp=1"/>
          <p:cNvSpPr/>
          <p:nvPr/>
        </p:nvSpPr>
        <p:spPr>
          <a:xfrm>
            <a:off x="722376" y="2534987"/>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Beijing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welcomes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fast-paced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［全国乙2023·改编］</a:t>
            </a:r>
            <a:endParaRPr lang="en-US" altLang="zh-CN" sz="2000" dirty="0"/>
          </a:p>
        </p:txBody>
      </p:sp>
      <p:sp>
        <p:nvSpPr>
          <p:cNvPr id="6" name="QB_6_AN.272_1#d5a1d8035.blank?vja=1&amp;pid=1d6cbd3b6&amp;color=0,0,0&amp;vpa=134&amp;vtp=1"/>
          <p:cNvSpPr/>
          <p:nvPr/>
        </p:nvSpPr>
        <p:spPr>
          <a:xfrm>
            <a:off x="7380732" y="2496887"/>
            <a:ext cx="12541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which/that</a:t>
            </a:r>
            <a:endParaRPr lang="en-US" altLang="zh-CN" sz="2000" dirty="0"/>
          </a:p>
        </p:txBody>
      </p:sp>
      <p:sp>
        <p:nvSpPr>
          <p:cNvPr id="7" name="QB_6_AS.273_1#d5a1d8035?vja=1&amp;pid=1d6cbd3b6&amp;color=0,0,0&amp;vtp=1"/>
          <p:cNvSpPr/>
          <p:nvPr/>
        </p:nvSpPr>
        <p:spPr>
          <a:xfrm>
            <a:off x="722376" y="33401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除了古建筑外，北京也是一个欣然接受现代生活快节奏发展的地方。分析句子结构可知，设空处引导限制性定语从句，修饰先行词place，关系词在定语从句中作主语，应用关系代词；先行词指物，关系词应用that或which。</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74_1#d9c081edd?vja=1&amp;pid=1d6cbd3b6&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thoughts.</a:t>
            </a:r>
            <a:endParaRPr lang="en-US" altLang="zh-CN" sz="2000" dirty="0"/>
          </a:p>
        </p:txBody>
      </p:sp>
      <p:sp>
        <p:nvSpPr>
          <p:cNvPr id="3" name="QB_6_AN.275_1#d9c081edd.blank?vja=1&amp;pid=1d6cbd3b6&amp;color=0,0,0&amp;vpa=135&amp;vtp=1"/>
          <p:cNvSpPr/>
          <p:nvPr/>
        </p:nvSpPr>
        <p:spPr>
          <a:xfrm>
            <a:off x="4135501" y="858012"/>
            <a:ext cx="8191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whom</a:t>
            </a:r>
            <a:endParaRPr lang="en-US" altLang="zh-CN" sz="2000" dirty="0"/>
          </a:p>
        </p:txBody>
      </p:sp>
      <p:sp>
        <p:nvSpPr>
          <p:cNvPr id="4" name="QB_6_AS.276_1#d9c081edd?vja=1&amp;pid=1d6cbd3b6&amp;color=0,0,0&amp;vtp=1"/>
          <p:cNvSpPr/>
          <p:nvPr/>
        </p:nvSpPr>
        <p:spPr>
          <a:xfrm>
            <a:off x="722376" y="13208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句意为：我一直想有一个能够与之分享我最深刻的感受和想法的朋友。先行词friend指人，关系词在从句中作介词with的宾语，应用whom，与with构成“介词+关系代词”结构，引导定语从句。share</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with为固定搭配，从句中介词with被前置。</a:t>
            </a:r>
            <a:endParaRPr lang="en-US" altLang="zh-CN" sz="2200" dirty="0"/>
          </a:p>
        </p:txBody>
      </p:sp>
      <p:sp>
        <p:nvSpPr>
          <p:cNvPr id="5" name="QB_6_BD.277_1#b8184811c?vja=1&amp;pid=1d6cbd3b6&amp;color=0,0,0&amp;vtp=1"/>
          <p:cNvSpPr/>
          <p:nvPr/>
        </p:nvSpPr>
        <p:spPr>
          <a:xfrm>
            <a:off x="722376" y="2534987"/>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7.Success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recognising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strengths.</a:t>
            </a:r>
            <a:endParaRPr lang="en-US" altLang="zh-CN" sz="2000" dirty="0"/>
          </a:p>
        </p:txBody>
      </p:sp>
      <p:sp>
        <p:nvSpPr>
          <p:cNvPr id="6" name="QB_6_AN.278_1#b8184811c.blank?vja=1&amp;pid=1d6cbd3b6&amp;color=0,0,0&amp;vpa=136&amp;vtp=1"/>
          <p:cNvSpPr/>
          <p:nvPr/>
        </p:nvSpPr>
        <p:spPr>
          <a:xfrm>
            <a:off x="4235514" y="2496887"/>
            <a:ext cx="622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who</a:t>
            </a:r>
            <a:endParaRPr lang="en-US" altLang="zh-CN" sz="2000" dirty="0"/>
          </a:p>
        </p:txBody>
      </p:sp>
      <p:sp>
        <p:nvSpPr>
          <p:cNvPr id="7" name="QB_6_AS.279_1#b8184811c?vja=1&amp;pid=1d6cbd3b6&amp;color=0,0,0&amp;vtp=1"/>
          <p:cNvSpPr/>
          <p:nvPr/>
        </p:nvSpPr>
        <p:spPr>
          <a:xfrm>
            <a:off x="722376" y="2959100"/>
            <a:ext cx="10753344" cy="419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设空处引导定语从句，先行词为those，指人，关系词在定语从句中作主语，故填who。</a:t>
            </a:r>
            <a:endParaRPr lang="en-US" altLang="zh-CN" sz="2200" dirty="0"/>
          </a:p>
        </p:txBody>
      </p:sp>
      <p:sp>
        <p:nvSpPr>
          <p:cNvPr id="8" name="QB_6_BD.280_1#7187617f1?vja=1&amp;pid=1d6cbd3b6&amp;color=0,0,0&amp;vtp=1"/>
          <p:cNvSpPr/>
          <p:nvPr/>
        </p:nvSpPr>
        <p:spPr>
          <a:xfrm>
            <a:off x="722376" y="3378200"/>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mysteries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dinosaurs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explanations.</a:t>
            </a:r>
            <a:endParaRPr lang="en-US" altLang="zh-CN" sz="2000" dirty="0"/>
          </a:p>
        </p:txBody>
      </p:sp>
      <p:sp>
        <p:nvSpPr>
          <p:cNvPr id="9" name="QB_6_AN.281_1#7187617f1.blank?vja=1&amp;pid=1d6cbd3b6&amp;color=0,0,0&amp;vpa=137&amp;vtp=1"/>
          <p:cNvSpPr/>
          <p:nvPr/>
        </p:nvSpPr>
        <p:spPr>
          <a:xfrm>
            <a:off x="6089714" y="3340100"/>
            <a:ext cx="804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a:t>
            </a:r>
            <a:endParaRPr lang="en-US" altLang="zh-CN" sz="2000" dirty="0"/>
          </a:p>
        </p:txBody>
      </p:sp>
      <p:sp>
        <p:nvSpPr>
          <p:cNvPr id="10" name="QB_6_AS.282_1#7187617f1?vja=1&amp;pid=1d6cbd3b6&amp;color=0,0,0&amp;vtp=1"/>
          <p:cNvSpPr/>
          <p:nvPr/>
        </p:nvSpPr>
        <p:spPr>
          <a:xfrm>
            <a:off x="722376" y="37973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句意为：关于恐龙有许多谜团，我们渴望找到解释。分析句子结构可知，设空处引导限制性定语从句，先行词为mysteries，指物，关系词在定语从句中作介词for的宾语，应用which引导该从句。固定搭配explanations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意为“对</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的解释”。</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83_1#af2724347?vja=1&amp;pid=1d6cbd3b6&amp;color=0,0,0&amp;vtp=1&amp;bt=1"/>
          <p:cNvSpPr/>
          <p:nvPr/>
        </p:nvSpPr>
        <p:spPr>
          <a:xfrm>
            <a:off x="722376" y="896112"/>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champion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athlete.</a:t>
            </a:r>
            <a:endParaRPr lang="en-US" altLang="zh-CN" sz="2000" dirty="0"/>
          </a:p>
        </p:txBody>
      </p:sp>
      <p:sp>
        <p:nvSpPr>
          <p:cNvPr id="3" name="QB_6_AN.284_1#af2724347.blank?vja=1&amp;pid=1d6cbd3b6&amp;color=0,0,0&amp;vpa=138&amp;vtp=1"/>
          <p:cNvSpPr/>
          <p:nvPr/>
        </p:nvSpPr>
        <p:spPr>
          <a:xfrm>
            <a:off x="7016814" y="858012"/>
            <a:ext cx="563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2000" dirty="0"/>
          </a:p>
        </p:txBody>
      </p:sp>
      <p:sp>
        <p:nvSpPr>
          <p:cNvPr id="4" name="QB_6_AS.285_1#af2724347?vja=1&amp;pid=1d6cbd3b6&amp;color=0,0,0&amp;vtp=1"/>
          <p:cNvSpPr/>
          <p:nvPr/>
        </p:nvSpPr>
        <p:spPr>
          <a:xfrm>
            <a:off x="722376" y="1701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句意为：这位冠军谈了很多帮助他成为一名成功运动员的事情和人。本句中先行词为things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people，关系词在从句中作主语，故用that。</a:t>
            </a:r>
            <a:endParaRPr lang="en-US" altLang="zh-CN" sz="2200" dirty="0"/>
          </a:p>
        </p:txBody>
      </p:sp>
      <p:sp>
        <p:nvSpPr>
          <p:cNvPr id="5" name="QB_6_BD.286_1#1d1dd592e?vja=1&amp;pid=1d6cbd3b6&amp;color=0,0,0&amp;vtp=1"/>
          <p:cNvSpPr/>
          <p:nvPr/>
        </p:nvSpPr>
        <p:spPr>
          <a:xfrm>
            <a:off x="722376" y="2534987"/>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system</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remember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lecture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notes.</a:t>
            </a:r>
            <a:endParaRPr lang="en-US" altLang="zh-CN" sz="2000" dirty="0"/>
          </a:p>
        </p:txBody>
      </p:sp>
      <p:sp>
        <p:nvSpPr>
          <p:cNvPr id="6" name="QB_6_AN.287_1#1d1dd592e.blank?vja=1&amp;pid=1d6cbd3b6&amp;color=0,0,0&amp;vpa=139&amp;vtp=1"/>
          <p:cNvSpPr/>
          <p:nvPr/>
        </p:nvSpPr>
        <p:spPr>
          <a:xfrm>
            <a:off x="2999804" y="2496887"/>
            <a:ext cx="563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2000" dirty="0"/>
          </a:p>
        </p:txBody>
      </p:sp>
      <p:sp>
        <p:nvSpPr>
          <p:cNvPr id="7" name="QB_6_AS.288_1#1d1dd592e?vja=1&amp;pid=1d6cbd3b6&amp;color=0,0,0&amp;vtp=1"/>
          <p:cNvSpPr/>
          <p:nvPr/>
        </p:nvSpPr>
        <p:spPr>
          <a:xfrm>
            <a:off x="722376" y="33401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句意为：唯一可以帮助你记住你在讲座上听到的东西的方法就是记笔记。设空处引导限制性定语从句，先行词为system，关系词在从句中作主语，因先行词前有The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only修饰，所以只能用关系代词that。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AS.288_2#1d1dd592e?vja=1&amp;pid=1d6cbd3b6&amp;color=0,0,0&amp;mp=1&amp;vtp=1&amp;bt=1"/>
          <p:cNvSpPr/>
          <p:nvPr/>
        </p:nvSpPr>
        <p:spPr>
          <a:xfrm>
            <a:off x="722376" y="900000"/>
            <a:ext cx="10753344" cy="1524000"/>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知识拓展</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定语从句中关系代词常用that的情况</a:t>
            </a:r>
            <a:endParaRPr lang="en-US" altLang="zh-CN" sz="2000" dirty="0"/>
          </a:p>
          <a:p>
            <a:pPr algn="just">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（1）先行词为指物的不定代词all、something、everything、nothing、anything等时；（2）先行词被the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only、the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very、the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last等修饰时；（3）先行词被序数词或形容词最高级修饰时；（4）先行词既有表示人又有表示物的词时。</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289_1#e2cfa0787?vja=1&amp;pid=7db2d5b2b&amp;color=0,0,0&amp;vtp=1&amp;bt=1"/>
          <p:cNvSpPr/>
          <p:nvPr/>
        </p:nvSpPr>
        <p:spPr>
          <a:xfrm>
            <a:off x="722376" y="900000"/>
            <a:ext cx="10753344" cy="4873752"/>
          </a:xfrm>
          <a:prstGeom prst="rect">
            <a:avLst/>
          </a:prstGeom>
          <a:noFill/>
        </p:spPr>
        <p:txBody>
          <a:bodyPr wrap="square" lIns="0" tIns="0" rIns="0" bIns="0" rtlCol="0" anchor="t"/>
          <a:lstStyle/>
          <a:p>
            <a:pPr algn="l">
              <a:lnSpc>
                <a:spcPct val="123000"/>
              </a:lnSpc>
            </a:pPr>
            <a:r>
              <a:rPr lang="en-US" altLang="zh-CN" sz="2000" b="0" i="0" spc="-5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仿宋" panose="02010609060101010101" pitchFamily="34" charset="-122"/>
                <a:ea typeface="仿宋" panose="02010609060101010101" pitchFamily="34" charset="-122"/>
                <a:cs typeface="仿宋" panose="02010609060101010101" pitchFamily="34" charset="-120"/>
              </a:rPr>
              <a:t>［湖北武汉2024段测］</a:t>
            </a:r>
            <a:r>
              <a:rPr lang="en-US" altLang="zh-CN" sz="20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阅读下面短文，在空白处填入1个适当的单词或括号内单词的正确形式。</a:t>
            </a:r>
            <a:endParaRPr lang="en-US" altLang="zh-CN" sz="2000" spc="-5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California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Prisha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Shroff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Angeles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watched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flames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（火焰）</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window.</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witnessed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arrived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Australian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Amazon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wildfires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Angeles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happening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scale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（规模）.</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global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solution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prevent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wildfires,”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says.</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Shroff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（solution）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wildfire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fighting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measures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wildfires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prevention.6.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Shroff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system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prevent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wildfires,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Lemelson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Invention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Broadcom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MASTERS,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science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（compete）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middle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endParaRPr lang="en-US" altLang="zh-CN" sz="2000" dirty="0"/>
          </a:p>
        </p:txBody>
      </p:sp>
      <p:sp>
        <p:nvSpPr>
          <p:cNvPr id="3" name="QM_6_AN.290_1#e2cfa0787.blank?vja=1&amp;pid=7db2d5b2b&amp;color=0,0,0&amp;vpa=140&amp;vtp=1"/>
          <p:cNvSpPr/>
          <p:nvPr/>
        </p:nvSpPr>
        <p:spPr>
          <a:xfrm>
            <a:off x="5469636" y="1236804"/>
            <a:ext cx="747713"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worst</a:t>
            </a:r>
            <a:endParaRPr lang="en-US" altLang="zh-CN" sz="2000" dirty="0"/>
          </a:p>
        </p:txBody>
      </p:sp>
      <p:sp>
        <p:nvSpPr>
          <p:cNvPr id="4" name="QM_6_AN.291_1#e2cfa0787.blank?vja=1&amp;pid=7db2d5b2b&amp;color=0,0,0&amp;vpa=141&amp;vtp=1"/>
          <p:cNvSpPr/>
          <p:nvPr/>
        </p:nvSpPr>
        <p:spPr>
          <a:xfrm>
            <a:off x="3734562" y="3098624"/>
            <a:ext cx="760413"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really</a:t>
            </a:r>
            <a:endParaRPr lang="en-US" altLang="zh-CN" sz="2000" dirty="0"/>
          </a:p>
        </p:txBody>
      </p:sp>
      <p:sp>
        <p:nvSpPr>
          <p:cNvPr id="5" name="QM_6_AN.292_1#e2cfa0787.blank?vja=1&amp;pid=7db2d5b2b&amp;color=0,0,0&amp;vpa=142&amp;vtp=1"/>
          <p:cNvSpPr/>
          <p:nvPr/>
        </p:nvSpPr>
        <p:spPr>
          <a:xfrm>
            <a:off x="3734499" y="3473528"/>
            <a:ext cx="1254125"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which/that</a:t>
            </a:r>
            <a:endParaRPr lang="en-US" altLang="zh-CN" sz="2000" dirty="0"/>
          </a:p>
        </p:txBody>
      </p:sp>
      <p:sp>
        <p:nvSpPr>
          <p:cNvPr id="6" name="QM_6_AN.293_1#e2cfa0787.blank?vja=1&amp;pid=7db2d5b2b&amp;color=0,0,0&amp;vpa=143&amp;vtp=1"/>
          <p:cNvSpPr/>
          <p:nvPr/>
        </p:nvSpPr>
        <p:spPr>
          <a:xfrm>
            <a:off x="4421632" y="3861132"/>
            <a:ext cx="1098550"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solutions</a:t>
            </a:r>
            <a:endParaRPr lang="en-US" altLang="zh-CN" sz="2000" dirty="0"/>
          </a:p>
        </p:txBody>
      </p:sp>
      <p:sp>
        <p:nvSpPr>
          <p:cNvPr id="7" name="QM_6_AN.294_1#e2cfa0787.blank?vja=1&amp;pid=7db2d5b2b&amp;color=0,0,0&amp;vpa=144&amp;vtp=1"/>
          <p:cNvSpPr/>
          <p:nvPr/>
        </p:nvSpPr>
        <p:spPr>
          <a:xfrm>
            <a:off x="2718562" y="4223336"/>
            <a:ext cx="1016000"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on/upon</a:t>
            </a:r>
            <a:endParaRPr lang="en-US" altLang="zh-CN" sz="2000" dirty="0"/>
          </a:p>
        </p:txBody>
      </p:sp>
      <p:sp>
        <p:nvSpPr>
          <p:cNvPr id="8" name="QM_6_AN.295_1#e2cfa0787.blank?vja=1&amp;pid=7db2d5b2b&amp;color=0,0,0&amp;vpa=145&amp;vtp=1"/>
          <p:cNvSpPr/>
          <p:nvPr/>
        </p:nvSpPr>
        <p:spPr>
          <a:xfrm>
            <a:off x="10442639" y="4223336"/>
            <a:ext cx="1014413"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Inspired</a:t>
            </a:r>
            <a:endParaRPr lang="en-US" altLang="zh-CN" sz="2000" dirty="0"/>
          </a:p>
        </p:txBody>
      </p:sp>
      <p:sp>
        <p:nvSpPr>
          <p:cNvPr id="9" name="QM_6_AN.296_1#e2cfa0787.blank?vja=1&amp;pid=7db2d5b2b&amp;color=0,0,0&amp;vpa=146&amp;vtp=1"/>
          <p:cNvSpPr/>
          <p:nvPr/>
        </p:nvSpPr>
        <p:spPr>
          <a:xfrm>
            <a:off x="8816404" y="4973144"/>
            <a:ext cx="1393825"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competition</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animEffect transition="in" filter="fade">
                                      <p:cBhvr>
                                        <p:cTn id="15" dur="500"/>
                                        <p:tgtEl>
                                          <p:spTgt spid="4">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5">
                                            <p:txEl>
                                              <p:pRg st="0" end="0"/>
                                            </p:txEl>
                                          </p:spTgt>
                                        </p:tgtEl>
                                        <p:attrNameLst>
                                          <p:attrName>style.visibility</p:attrName>
                                        </p:attrNameLst>
                                      </p:cBhvr>
                                      <p:to>
                                        <p:strVal val="visible"/>
                                      </p:to>
                                    </p:set>
                                    <p:animEffect transition="in" filter="fade">
                                      <p:cBhvr>
                                        <p:cTn id="20" dur="500"/>
                                        <p:tgtEl>
                                          <p:spTgt spid="5">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6">
                                            <p:bg/>
                                          </p:spTgt>
                                        </p:tgtEl>
                                        <p:attrNameLst>
                                          <p:attrName>style.visibility</p:attrName>
                                        </p:attrNameLst>
                                      </p:cBhvr>
                                      <p:to>
                                        <p:strVal val="visible"/>
                                      </p:to>
                                    </p:set>
                                    <p:animEffect transition="in" filter="fade">
                                      <p:cBhvr>
                                        <p:cTn id="25" dur="500"/>
                                        <p:tgtEl>
                                          <p:spTgt spid="6">
                                            <p:bg/>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6">
                                            <p:txEl>
                                              <p:pRg st="0" end="0"/>
                                            </p:txEl>
                                          </p:spTgt>
                                        </p:tgtEl>
                                        <p:attrNameLst>
                                          <p:attrName>style.visibility</p:attrName>
                                        </p:attrNameLst>
                                      </p:cBhvr>
                                      <p:to>
                                        <p:strVal val="visible"/>
                                      </p:to>
                                    </p:set>
                                    <p:animEffect transition="in" filter="fade">
                                      <p:cBhvr>
                                        <p:cTn id="28" dur="500"/>
                                        <p:tgtEl>
                                          <p:spTgt spid="6">
                                            <p:txEl>
                                              <p:pRg st="0" end="0"/>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7">
                                            <p:bg/>
                                          </p:spTgt>
                                        </p:tgtEl>
                                        <p:attrNameLst>
                                          <p:attrName>style.visibility</p:attrName>
                                        </p:attrNameLst>
                                      </p:cBhvr>
                                      <p:to>
                                        <p:strVal val="visible"/>
                                      </p:to>
                                    </p:set>
                                    <p:animEffect transition="in" filter="fade">
                                      <p:cBhvr>
                                        <p:cTn id="33" dur="500"/>
                                        <p:tgtEl>
                                          <p:spTgt spid="7">
                                            <p:bg/>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7">
                                            <p:txEl>
                                              <p:pRg st="0" end="0"/>
                                            </p:txEl>
                                          </p:spTgt>
                                        </p:tgtEl>
                                        <p:attrNameLst>
                                          <p:attrName>style.visibility</p:attrName>
                                        </p:attrNameLst>
                                      </p:cBhvr>
                                      <p:to>
                                        <p:strVal val="visible"/>
                                      </p:to>
                                    </p:set>
                                    <p:animEffect transition="in" filter="fade">
                                      <p:cBhvr>
                                        <p:cTn id="36" dur="500"/>
                                        <p:tgtEl>
                                          <p:spTgt spid="7">
                                            <p:txEl>
                                              <p:pRg st="0" end="0"/>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8">
                                            <p:bg/>
                                          </p:spTgt>
                                        </p:tgtEl>
                                        <p:attrNameLst>
                                          <p:attrName>style.visibility</p:attrName>
                                        </p:attrNameLst>
                                      </p:cBhvr>
                                      <p:to>
                                        <p:strVal val="visible"/>
                                      </p:to>
                                    </p:set>
                                    <p:animEffect transition="in" filter="fade">
                                      <p:cBhvr>
                                        <p:cTn id="41" dur="500"/>
                                        <p:tgtEl>
                                          <p:spTgt spid="8">
                                            <p:bg/>
                                          </p:spTgt>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8">
                                            <p:txEl>
                                              <p:pRg st="0" end="0"/>
                                            </p:txEl>
                                          </p:spTgt>
                                        </p:tgtEl>
                                        <p:attrNameLst>
                                          <p:attrName>style.visibility</p:attrName>
                                        </p:attrNameLst>
                                      </p:cBhvr>
                                      <p:to>
                                        <p:strVal val="visible"/>
                                      </p:to>
                                    </p:set>
                                    <p:animEffect transition="in" filter="fade">
                                      <p:cBhvr>
                                        <p:cTn id="44" dur="500"/>
                                        <p:tgtEl>
                                          <p:spTgt spid="8">
                                            <p:txEl>
                                              <p:pRg st="0" end="0"/>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9">
                                            <p:bg/>
                                          </p:spTgt>
                                        </p:tgtEl>
                                        <p:attrNameLst>
                                          <p:attrName>style.visibility</p:attrName>
                                        </p:attrNameLst>
                                      </p:cBhvr>
                                      <p:to>
                                        <p:strVal val="visible"/>
                                      </p:to>
                                    </p:set>
                                    <p:animEffect transition="in" filter="fade">
                                      <p:cBhvr>
                                        <p:cTn id="49" dur="500"/>
                                        <p:tgtEl>
                                          <p:spTgt spid="9">
                                            <p:bg/>
                                          </p:spTgt>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9">
                                            <p:txEl>
                                              <p:pRg st="0" end="0"/>
                                            </p:txEl>
                                          </p:spTgt>
                                        </p:tgtEl>
                                        <p:attrNameLst>
                                          <p:attrName>style.visibility</p:attrName>
                                        </p:attrNameLst>
                                      </p:cBhvr>
                                      <p:to>
                                        <p:strVal val="visible"/>
                                      </p:to>
                                    </p:set>
                                    <p:animEffect transition="in" filter="fade">
                                      <p:cBhvr>
                                        <p:cTn id="52"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P spid="9" grpId="0" animBg="1"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297_1#e2cfa0787?vja=1&amp;pid=7db2d5b2b&amp;color=0,0,0&amp;mp=1&amp;vtp=1&amp;bt=1"/>
          <p:cNvSpPr/>
          <p:nvPr/>
        </p:nvSpPr>
        <p:spPr>
          <a:xfrm>
            <a:off x="722376" y="896112"/>
            <a:ext cx="10753344" cy="1524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artificial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intelligence-based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system</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（predict）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vulnerable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（易受攻击的）</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wildfires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temperature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high-risk,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system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agencies.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millions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wildfire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points.</a:t>
            </a:r>
            <a:endParaRPr lang="en-US" altLang="zh-CN" sz="2000" dirty="0"/>
          </a:p>
        </p:txBody>
      </p:sp>
      <p:sp>
        <p:nvSpPr>
          <p:cNvPr id="3" name="QM_6_AN.298_1#e2cfa0787.blank?vja=1&amp;pid=7db2d5b2b&amp;color=0,0,0&amp;mp=1&amp;vpa=147&amp;vtp=1"/>
          <p:cNvSpPr/>
          <p:nvPr/>
        </p:nvSpPr>
        <p:spPr>
          <a:xfrm>
            <a:off x="5984621" y="845312"/>
            <a:ext cx="9858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predicts</a:t>
            </a:r>
            <a:endParaRPr lang="en-US" altLang="zh-CN" sz="2000" dirty="0"/>
          </a:p>
        </p:txBody>
      </p:sp>
      <p:sp>
        <p:nvSpPr>
          <p:cNvPr id="4" name="QM_6_AN.299_1#e2cfa0787.blank?vja=1&amp;pid=7db2d5b2b&amp;color=0,0,0&amp;mp=1&amp;vpa=148&amp;vtp=1"/>
          <p:cNvSpPr/>
          <p:nvPr/>
        </p:nvSpPr>
        <p:spPr>
          <a:xfrm>
            <a:off x="4864164" y="1620012"/>
            <a:ext cx="296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5" name="QM_6_AN.300_1#e2cfa0787.blank?vja=1&amp;pid=7db2d5b2b&amp;color=0,0,0&amp;mp=1&amp;vpa=149&amp;vtp=1"/>
          <p:cNvSpPr/>
          <p:nvPr/>
        </p:nvSpPr>
        <p:spPr>
          <a:xfrm>
            <a:off x="1036701" y="1988312"/>
            <a:ext cx="12398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improving</a:t>
            </a:r>
            <a:endParaRPr lang="en-US" altLang="zh-CN" sz="2000" dirty="0"/>
          </a:p>
        </p:txBody>
      </p:sp>
      <p:sp>
        <p:nvSpPr>
          <p:cNvPr id="6" name="QM_6_EX.301_1#e2cfa0787?vja=1&amp;pid=7db2d5b2b&amp;color=0,0,0&amp;vtp=1"/>
          <p:cNvSpPr/>
          <p:nvPr/>
        </p:nvSpPr>
        <p:spPr>
          <a:xfrm>
            <a:off x="722376" y="2446087"/>
            <a:ext cx="10753344" cy="762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本文是一篇记叙文。文章主要讲述了普里沙·什罗夫目睹洛杉矶严重的火灾后，创建了一个基于人工智能的系统来预防野火的故事。</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302_1#b863ca95b?vja=1&amp;pid=e2cfa0787&amp;color=0,0,0&amp;vtp=1&amp;bt=1"/>
          <p:cNvSpPr/>
          <p:nvPr/>
        </p:nvSpPr>
        <p:spPr>
          <a:xfrm>
            <a:off x="722376" y="896111"/>
            <a:ext cx="10753344" cy="374904"/>
          </a:xfrm>
          <a:prstGeom prst="rect">
            <a:avLst/>
          </a:prstGeom>
          <a:noFill/>
        </p:spPr>
        <p:txBody>
          <a:bodyPr wrap="square" lIns="0" tIns="0" rIns="0" bIns="0" rtlCol="0" anchor="t"/>
          <a:lstStyle/>
          <a:p>
            <a:pPr algn="l">
              <a:lnSpc>
                <a:spcPct val="123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dirty="0"/>
          </a:p>
        </p:txBody>
      </p:sp>
      <p:sp>
        <p:nvSpPr>
          <p:cNvPr id="3" name="QB_7_AN.303_1#b863ca95b.blank?vja=1&amp;pid=e2cfa0787&amp;color=0,0,0&amp;vpa=150&amp;vtp=1"/>
          <p:cNvSpPr/>
          <p:nvPr/>
        </p:nvSpPr>
        <p:spPr>
          <a:xfrm>
            <a:off x="897001" y="858011"/>
            <a:ext cx="747713"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worst</a:t>
            </a:r>
            <a:endParaRPr lang="en-US" altLang="zh-CN" sz="2000" dirty="0"/>
          </a:p>
        </p:txBody>
      </p:sp>
      <p:sp>
        <p:nvSpPr>
          <p:cNvPr id="4" name="QB_7_AS.304_1#b863ca95b?vja=1&amp;pid=e2cfa0787&amp;color=0,0,0&amp;vtp=1"/>
          <p:cNvSpPr/>
          <p:nvPr/>
        </p:nvSpPr>
        <p:spPr>
          <a:xfrm>
            <a:off x="722376" y="1320165"/>
            <a:ext cx="10753344" cy="787273"/>
          </a:xfrm>
          <a:prstGeom prst="rect">
            <a:avLst/>
          </a:prstGeom>
          <a:noFill/>
        </p:spPr>
        <p:txBody>
          <a:bodyPr wrap="square" lIns="0" tIns="0" rIns="0" bIns="0" rtlCol="0" anchor="t"/>
          <a:lstStyle/>
          <a:p>
            <a:pPr algn="l">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句意为：2020年，加利福尼亚州经历了有史以来最严重的火灾季。根据on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record可知，此处表示“有史以来最严重的火灾季”，表示最高级含义，故设空处应用形容词的最高级。</a:t>
            </a:r>
            <a:endParaRPr lang="en-US" altLang="zh-CN" sz="2200" dirty="0"/>
          </a:p>
        </p:txBody>
      </p:sp>
      <p:sp>
        <p:nvSpPr>
          <p:cNvPr id="5" name="QB_7_BD.305_1#802cedf8e?vja=1&amp;pid=e2cfa0787&amp;color=0,0,0&amp;vtp=1"/>
          <p:cNvSpPr/>
          <p:nvPr/>
        </p:nvSpPr>
        <p:spPr>
          <a:xfrm>
            <a:off x="722376" y="2128586"/>
            <a:ext cx="10753344" cy="374904"/>
          </a:xfrm>
          <a:prstGeom prst="rect">
            <a:avLst/>
          </a:prstGeom>
          <a:noFill/>
        </p:spPr>
        <p:txBody>
          <a:bodyPr wrap="square" lIns="0" tIns="0" rIns="0" bIns="0" rtlCol="0" anchor="t"/>
          <a:lstStyle/>
          <a:p>
            <a:pPr algn="l">
              <a:lnSpc>
                <a:spcPct val="123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dirty="0"/>
          </a:p>
        </p:txBody>
      </p:sp>
      <p:sp>
        <p:nvSpPr>
          <p:cNvPr id="6" name="QB_7_AN.306_1#802cedf8e.blank?vja=1&amp;pid=e2cfa0787&amp;color=0,0,0&amp;vpa=151&amp;vtp=1"/>
          <p:cNvSpPr/>
          <p:nvPr/>
        </p:nvSpPr>
        <p:spPr>
          <a:xfrm>
            <a:off x="897001" y="2077786"/>
            <a:ext cx="760413"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really</a:t>
            </a:r>
            <a:endParaRPr lang="en-US" altLang="zh-CN" sz="2000" dirty="0"/>
          </a:p>
        </p:txBody>
      </p:sp>
      <p:sp>
        <p:nvSpPr>
          <p:cNvPr id="7" name="QB_7_AS.307_1#802cedf8e?vja=1&amp;pid=e2cfa0787&amp;color=0,0,0&amp;vtp=1"/>
          <p:cNvSpPr/>
          <p:nvPr/>
        </p:nvSpPr>
        <p:spPr>
          <a:xfrm>
            <a:off x="722376" y="2552065"/>
            <a:ext cx="10753344" cy="787273"/>
          </a:xfrm>
          <a:prstGeom prst="rect">
            <a:avLst/>
          </a:prstGeom>
          <a:noFill/>
        </p:spPr>
        <p:txBody>
          <a:bodyPr wrap="square" lIns="0" tIns="0" rIns="0" bIns="0" rtlCol="0" anchor="t"/>
          <a:lstStyle/>
          <a:p>
            <a:pPr algn="l">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句意为：这真的向我证明了这是一个全球性的问题，我们需要一个解决方案来预防这些野火。设空处作状语，修饰动词proved，应用副词。故填really。</a:t>
            </a:r>
            <a:endParaRPr lang="en-US" altLang="zh-CN" sz="2200" dirty="0"/>
          </a:p>
        </p:txBody>
      </p:sp>
      <p:sp>
        <p:nvSpPr>
          <p:cNvPr id="8" name="QB_7_BD.308_1#934180a49?vja=1&amp;pid=e2cfa0787&amp;color=0,0,0&amp;vtp=1"/>
          <p:cNvSpPr/>
          <p:nvPr/>
        </p:nvSpPr>
        <p:spPr>
          <a:xfrm>
            <a:off x="722376" y="3360486"/>
            <a:ext cx="10753344" cy="374904"/>
          </a:xfrm>
          <a:prstGeom prst="rect">
            <a:avLst/>
          </a:prstGeom>
          <a:noFill/>
        </p:spPr>
        <p:txBody>
          <a:bodyPr wrap="square" lIns="0" tIns="0" rIns="0" bIns="0" rtlCol="0" anchor="t"/>
          <a:lstStyle/>
          <a:p>
            <a:pPr algn="l">
              <a:lnSpc>
                <a:spcPct val="123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9" name="QB_7_AN.309_1#934180a49.blank?vja=1&amp;pid=e2cfa0787&amp;color=0,0,0&amp;vpa=152&amp;vtp=1"/>
          <p:cNvSpPr/>
          <p:nvPr/>
        </p:nvSpPr>
        <p:spPr>
          <a:xfrm>
            <a:off x="897001" y="3322386"/>
            <a:ext cx="1254125"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which/that</a:t>
            </a:r>
            <a:endParaRPr lang="en-US" altLang="zh-CN" sz="2000" dirty="0"/>
          </a:p>
        </p:txBody>
      </p:sp>
      <p:sp>
        <p:nvSpPr>
          <p:cNvPr id="10" name="QB_7_AS.310_1#934180a49?vja=1&amp;pid=e2cfa0787&amp;color=0,0,0&amp;vtp=1"/>
          <p:cNvSpPr/>
          <p:nvPr/>
        </p:nvSpPr>
        <p:spPr>
          <a:xfrm>
            <a:off x="722376" y="3783965"/>
            <a:ext cx="10753344" cy="787273"/>
          </a:xfrm>
          <a:prstGeom prst="rect">
            <a:avLst/>
          </a:prstGeom>
          <a:noFill/>
        </p:spPr>
        <p:txBody>
          <a:bodyPr wrap="square" lIns="0" tIns="0" rIns="0" bIns="0" rtlCol="0" anchor="t"/>
          <a:lstStyle/>
          <a:p>
            <a:pPr algn="l">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句意见上一题解析。分析句子结构并结合句意可知，设空处引导定语从句，修饰solution，先行词指物，且关系词在从句中作主语，应用which或that引导该从句。</a:t>
            </a:r>
            <a:endParaRPr lang="en-US" altLang="zh-CN" sz="2200" dirty="0"/>
          </a:p>
        </p:txBody>
      </p:sp>
      <p:sp>
        <p:nvSpPr>
          <p:cNvPr id="11" name="QB_7_BD.311_1#7842f8801?vja=1&amp;pid=e2cfa0787&amp;color=0,0,0&amp;vtp=1"/>
          <p:cNvSpPr/>
          <p:nvPr/>
        </p:nvSpPr>
        <p:spPr>
          <a:xfrm>
            <a:off x="722376" y="4592386"/>
            <a:ext cx="10753344" cy="374904"/>
          </a:xfrm>
          <a:prstGeom prst="rect">
            <a:avLst/>
          </a:prstGeom>
          <a:noFill/>
        </p:spPr>
        <p:txBody>
          <a:bodyPr wrap="square" lIns="0" tIns="0" rIns="0" bIns="0" rtlCol="0" anchor="t"/>
          <a:lstStyle/>
          <a:p>
            <a:pPr algn="l">
              <a:lnSpc>
                <a:spcPct val="123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12" name="QB_7_AN.312_1#7842f8801.blank?vja=1&amp;pid=e2cfa0787&amp;color=0,0,0&amp;vpa=153&amp;vtp=1"/>
          <p:cNvSpPr/>
          <p:nvPr/>
        </p:nvSpPr>
        <p:spPr>
          <a:xfrm>
            <a:off x="909701" y="4554286"/>
            <a:ext cx="1098550"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solutions</a:t>
            </a:r>
            <a:endParaRPr lang="en-US" altLang="zh-CN" sz="2000" dirty="0"/>
          </a:p>
        </p:txBody>
      </p:sp>
      <p:sp>
        <p:nvSpPr>
          <p:cNvPr id="13" name="QB_7_AS.313_1#7842f8801?vja=1&amp;pid=e2cfa0787&amp;color=0,0,0&amp;vtp=1"/>
          <p:cNvSpPr/>
          <p:nvPr/>
        </p:nvSpPr>
        <p:spPr>
          <a:xfrm>
            <a:off x="722376" y="5015865"/>
            <a:ext cx="10753344" cy="1162177"/>
          </a:xfrm>
          <a:prstGeom prst="rect">
            <a:avLst/>
          </a:prstGeom>
          <a:noFill/>
        </p:spPr>
        <p:txBody>
          <a:bodyPr wrap="square" lIns="0" tIns="0" rIns="0" bIns="0" rtlCol="0" anchor="t"/>
          <a:lstStyle/>
          <a:p>
            <a:pPr algn="l">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什罗夫开始研究解决方案，但她了解到，大多数应对野火的措施都侧重于发现和扑灭野火，而不是预防。solution在此意为“解决方法”，为可数名词，此处表示泛指，且其前无限定词修饰，结合语境可知，此处表示不止一个解决办法，故用复数形式。故填solutions。</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314_1#809ee37b9?vja=1&amp;pid=e2cfa0787&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3" name="QB_7_AN.315_1#809ee37b9.blank?vja=1&amp;pid=e2cfa0787&amp;color=0,0,0&amp;vpa=154&amp;vtp=1"/>
          <p:cNvSpPr/>
          <p:nvPr/>
        </p:nvSpPr>
        <p:spPr>
          <a:xfrm>
            <a:off x="897001" y="845312"/>
            <a:ext cx="1016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on/upon</a:t>
            </a:r>
            <a:endParaRPr lang="en-US" altLang="zh-CN" sz="2000" dirty="0"/>
          </a:p>
        </p:txBody>
      </p:sp>
      <p:sp>
        <p:nvSpPr>
          <p:cNvPr id="4" name="QB_7_AS.316_1#809ee37b9?vja=1&amp;pid=e2cfa0787&amp;color=0,0,0&amp;vtp=1"/>
          <p:cNvSpPr/>
          <p:nvPr/>
        </p:nvSpPr>
        <p:spPr>
          <a:xfrm>
            <a:off x="722376" y="1320800"/>
            <a:ext cx="10753344" cy="419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句意见上一题解析。focus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on/upon为固定搭配，意为“集中于；聚焦于”。故填on/upon。</a:t>
            </a:r>
            <a:endParaRPr lang="en-US" altLang="zh-CN" sz="2200" dirty="0"/>
          </a:p>
        </p:txBody>
      </p:sp>
      <p:sp>
        <p:nvSpPr>
          <p:cNvPr id="5" name="QB_7_BD.317_1#36b9e749b?vja=1&amp;pid=e2cfa0787&amp;color=0,0,0&amp;vtp=1"/>
          <p:cNvSpPr/>
          <p:nvPr/>
        </p:nvSpPr>
        <p:spPr>
          <a:xfrm>
            <a:off x="722376" y="1752600"/>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6" name="QB_7_AN.318_1#36b9e749b.blank?vja=1&amp;pid=e2cfa0787&amp;color=0,0,0&amp;vpa=155&amp;vtp=1"/>
          <p:cNvSpPr/>
          <p:nvPr/>
        </p:nvSpPr>
        <p:spPr>
          <a:xfrm>
            <a:off x="897001" y="1701800"/>
            <a:ext cx="10144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Inspired</a:t>
            </a:r>
            <a:endParaRPr lang="en-US" altLang="zh-CN" sz="2000" dirty="0"/>
          </a:p>
        </p:txBody>
      </p:sp>
      <p:sp>
        <p:nvSpPr>
          <p:cNvPr id="7" name="QB_7_AS.319_1#36b9e749b?vja=1&amp;pid=e2cfa0787&amp;color=0,0,0&amp;vtp=1"/>
          <p:cNvSpPr/>
          <p:nvPr/>
        </p:nvSpPr>
        <p:spPr>
          <a:xfrm>
            <a:off x="722376" y="2171700"/>
            <a:ext cx="10753344" cy="1562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受到启发，什罗夫创造了一个旨在预防野火的系统，并因此赢得了一项面向中学生的科学竞赛博通大师赛的“勒梅尔森发明奖”。主句中已有谓语created，设空处与其之间无连词连接，故应用非谓语形式作状语，inspire与Shroff之间为逻辑上的被动关系，表示“受到启发”，应用过去分词，表示动作已完成。故填Inspired。</a:t>
            </a:r>
            <a:endParaRPr lang="en-US" altLang="zh-CN" sz="2200" dirty="0"/>
          </a:p>
        </p:txBody>
      </p:sp>
      <p:sp>
        <p:nvSpPr>
          <p:cNvPr id="8" name="QB_7_BD.320_1#716672ab9?vja=1&amp;pid=e2cfa0787&amp;color=0,0,0&amp;vtp=1"/>
          <p:cNvSpPr/>
          <p:nvPr/>
        </p:nvSpPr>
        <p:spPr>
          <a:xfrm>
            <a:off x="722376" y="37541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endParaRPr lang="en-US" altLang="zh-CN" sz="2000" dirty="0"/>
          </a:p>
        </p:txBody>
      </p:sp>
      <p:sp>
        <p:nvSpPr>
          <p:cNvPr id="9" name="QB_7_AN.321_1#716672ab9.blank?vja=1&amp;pid=e2cfa0787&amp;color=0,0,0&amp;vpa=156&amp;vtp=1"/>
          <p:cNvSpPr/>
          <p:nvPr/>
        </p:nvSpPr>
        <p:spPr>
          <a:xfrm>
            <a:off x="897001" y="3703387"/>
            <a:ext cx="13938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competition</a:t>
            </a:r>
            <a:endParaRPr lang="en-US" altLang="zh-CN" sz="2000" dirty="0"/>
          </a:p>
        </p:txBody>
      </p:sp>
      <p:sp>
        <p:nvSpPr>
          <p:cNvPr id="10" name="QB_7_AS.322_1#716672ab9?vja=1&amp;pid=e2cfa0787&amp;color=0,0,0&amp;vtp=1"/>
          <p:cNvSpPr/>
          <p:nvPr/>
        </p:nvSpPr>
        <p:spPr>
          <a:xfrm>
            <a:off x="722376" y="41783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句意见上一题解析。分析句子成分可知，a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science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middle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students作the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Broadcom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MASTERS的同位语，且设空处被不定冠词a修饰，应用名词单数形式，science为名词作定语，此处表示“科学竞赛”，故填competition。</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9_1#841b0afe3?vja=1&amp;pid=23b3b1b85&amp;color=0,0,0&amp;vtp=1"/>
          <p:cNvSpPr/>
          <p:nvPr/>
        </p:nvSpPr>
        <p:spPr>
          <a:xfrm>
            <a:off x="722376" y="900000"/>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7.Two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surface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a:t>
            </a:r>
            <a:endParaRPr lang="en-US" altLang="zh-CN" sz="2000" dirty="0"/>
          </a:p>
        </p:txBody>
      </p:sp>
      <p:sp>
        <p:nvSpPr>
          <p:cNvPr id="3" name="QB_6_AS.21_1#841b0afe3?vja=1&amp;pid=23b3b1b85&amp;color=0,0,0&amp;vtp=1"/>
          <p:cNvSpPr/>
          <p:nvPr/>
        </p:nvSpPr>
        <p:spPr>
          <a:xfrm>
            <a:off x="722376" y="13208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句意为：地球表面三分之二的面积被水覆盖。Two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thirds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surface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earth为句子的主语，分数修饰可数名词单数surface，谓语应用第三人称单数形式；且主语与cover之间是被动关系，应用被动语态，此处陈述客观事实，应用一般现在时。故填is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covered。</a:t>
            </a:r>
            <a:endParaRPr lang="en-US" altLang="zh-CN" sz="2200" dirty="0"/>
          </a:p>
        </p:txBody>
      </p:sp>
      <p:sp>
        <p:nvSpPr>
          <p:cNvPr id="4" name="QB_6_AN.20_1#841b0afe3.blank?vja=1&amp;pid=23b3b1b85&amp;color=0,0,0&amp;vpa=7&amp;vtp=1"/>
          <p:cNvSpPr/>
          <p:nvPr/>
        </p:nvSpPr>
        <p:spPr>
          <a:xfrm>
            <a:off x="5205222" y="861900"/>
            <a:ext cx="12827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covered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bg/>
                                          </p:spTgt>
                                        </p:tgtEl>
                                        <p:attrNameLst>
                                          <p:attrName>style.visibility</p:attrName>
                                        </p:attrNameLst>
                                      </p:cBhvr>
                                      <p:to>
                                        <p:strVal val="visible"/>
                                      </p:to>
                                    </p:set>
                                    <p:animEffect transition="in" filter="fade">
                                      <p:cBhvr>
                                        <p:cTn id="15" dur="500"/>
                                        <p:tgtEl>
                                          <p:spTgt spid="3">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fade">
                                      <p:cBhvr>
                                        <p:cTn id="18"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323_1#7fb7da085?vja=1&amp;pid=e2cfa0787&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3" name="QB_7_AN.324_1#7fb7da085.blank?vja=1&amp;pid=e2cfa0787&amp;color=0,0,0&amp;vpa=157&amp;vtp=1"/>
          <p:cNvSpPr/>
          <p:nvPr/>
        </p:nvSpPr>
        <p:spPr>
          <a:xfrm>
            <a:off x="909701" y="845312"/>
            <a:ext cx="9858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predicts</a:t>
            </a:r>
            <a:endParaRPr lang="en-US" altLang="zh-CN" sz="2000" dirty="0"/>
          </a:p>
        </p:txBody>
      </p:sp>
      <p:sp>
        <p:nvSpPr>
          <p:cNvPr id="4" name="QB_7_AS.325_1#7fb7da085?vja=1&amp;pid=e2cfa0787&amp;color=0,0,0&amp;vtp=1"/>
          <p:cNvSpPr/>
          <p:nvPr/>
        </p:nvSpPr>
        <p:spPr>
          <a:xfrm>
            <a:off x="722376" y="13208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她的基于人工智能的系统根据温度和风力等实时数据预测易发生野火的地区。此处为主句谓语动词，根据从句中的are可知，该主句时态为一般现在时；主句主语为system，谓语动词用第三人称单数形式；system与predict之间为主动关系，用主动语态。故填predicts。</a:t>
            </a:r>
            <a:endParaRPr lang="en-US" altLang="zh-CN" sz="2200" dirty="0"/>
          </a:p>
        </p:txBody>
      </p:sp>
      <p:sp>
        <p:nvSpPr>
          <p:cNvPr id="5" name="QB_7_BD.326_1#885635c05?vja=1&amp;pid=e2cfa0787&amp;color=0,0,0&amp;vtp=1"/>
          <p:cNvSpPr/>
          <p:nvPr/>
        </p:nvSpPr>
        <p:spPr>
          <a:xfrm>
            <a:off x="722376" y="2534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7_AN.327_1#885635c05.blank?vja=1&amp;pid=e2cfa0787&amp;color=0,0,0&amp;vpa=158&amp;vtp=1"/>
          <p:cNvSpPr/>
          <p:nvPr/>
        </p:nvSpPr>
        <p:spPr>
          <a:xfrm>
            <a:off x="935101" y="2496887"/>
            <a:ext cx="296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B_7_AS.328_1#885635c05?vja=1&amp;pid=e2cfa0787&amp;color=0,0,0&amp;vtp=1"/>
          <p:cNvSpPr/>
          <p:nvPr/>
        </p:nvSpPr>
        <p:spPr>
          <a:xfrm>
            <a:off x="722376" y="29591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句意为：如果一个地区风险高，该系统可以向消防机构发出信号。设空处修饰单数可数名词signal，结合句意可知，此处表示泛指，应用不定冠词，故填a。</a:t>
            </a:r>
            <a:endParaRPr lang="en-US" altLang="zh-CN" sz="2200" dirty="0"/>
          </a:p>
        </p:txBody>
      </p:sp>
      <p:sp>
        <p:nvSpPr>
          <p:cNvPr id="8" name="QB_7_BD.329_1#847ccc6e3?vja=1&amp;pid=e2cfa0787&amp;color=0,0,0&amp;vtp=1"/>
          <p:cNvSpPr/>
          <p:nvPr/>
        </p:nvSpPr>
        <p:spPr>
          <a:xfrm>
            <a:off x="722376" y="37795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9" name="QB_7_AN.330_1#847ccc6e3.blank?vja=1&amp;pid=e2cfa0787&amp;color=0,0,0&amp;vpa=159&amp;vtp=1"/>
          <p:cNvSpPr/>
          <p:nvPr/>
        </p:nvSpPr>
        <p:spPr>
          <a:xfrm>
            <a:off x="1036701" y="3728787"/>
            <a:ext cx="12398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improving</a:t>
            </a:r>
            <a:endParaRPr lang="en-US" altLang="zh-CN" sz="2000" dirty="0"/>
          </a:p>
        </p:txBody>
      </p:sp>
      <p:sp>
        <p:nvSpPr>
          <p:cNvPr id="10" name="QB_7_AS.331_1#847ccc6e3?vja=1&amp;pid=e2cfa0787&amp;color=0,0,0&amp;vtp=1"/>
          <p:cNvSpPr/>
          <p:nvPr/>
        </p:nvSpPr>
        <p:spPr>
          <a:xfrm>
            <a:off x="722376" y="42037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句意为：未来，她将通过添加数百万个野火数据点来努力改进她的人工智能模型。设空处作介词on的宾语，应用动名词形式。故填improving。</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4d4162a61.fixed?vja=1&amp;pid=ee42da2ef&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02</a:t>
            </a:r>
            <a:endParaRPr lang="en-US" altLang="zh-CN" sz="7200" dirty="0"/>
          </a:p>
        </p:txBody>
      </p:sp>
      <p:sp>
        <p:nvSpPr>
          <p:cNvPr id="3" name="C_4#4d4162a61.fixed?vja=1&amp;pid=ee42da2ef&amp;color=255,255,255&amp;vtp=1"/>
          <p:cNvSpPr/>
          <p:nvPr/>
        </p:nvSpPr>
        <p:spPr>
          <a:xfrm>
            <a:off x="0" y="3142488"/>
            <a:ext cx="12188952" cy="1341120"/>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Discovering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Useful</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Structures—Reading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for</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Writing</a:t>
            </a:r>
            <a:endParaRPr lang="en-US" altLang="zh-CN" sz="4400" dirty="0"/>
          </a:p>
        </p:txBody>
      </p:sp>
      <p:pic>
        <p:nvPicPr>
          <p:cNvPr id="4" name="C_4#4d4162a61.fixed?vja=1&amp;pid=ee42da2ef&amp;color=0,0,0&amp;tib=255,255,255&amp;vtp=1" descr="preencoded.png"/>
          <p:cNvPicPr>
            <a:picLocks noChangeAspect="1"/>
          </p:cNvPicPr>
          <p:nvPr/>
        </p:nvPicPr>
        <p:blipFill>
          <a:blip r:embed="rId1"/>
          <a:stretch>
            <a:fillRect/>
          </a:stretch>
        </p:blipFill>
        <p:spPr>
          <a:xfrm>
            <a:off x="6336792" y="4517136"/>
            <a:ext cx="365760" cy="457200"/>
          </a:xfrm>
          <a:prstGeom prst="rect">
            <a:avLst/>
          </a:prstGeom>
        </p:spPr>
      </p:pic>
      <p:sp>
        <p:nvSpPr>
          <p:cNvPr id="5" name="C_4_BD#4d4162a61.fixed?vja=1&amp;pid=ee42da2ef&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拓展阅读训练</a:t>
            </a:r>
            <a:endParaRPr lang="en-US" altLang="zh-CN" sz="2800" dirty="0"/>
          </a:p>
        </p:txBody>
      </p:sp>
    </p:spTree>
  </p:cSld>
  <p:clrMapOvr>
    <a:masterClrMapping/>
  </p:clrMapOvr>
  <p:transition>
    <p:fade/>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32_1#989527c7e?sp=1&amp;vja=1&amp;pid=a8cf025bc&amp;color=0,0,0&amp;vtp=1&amp;bt=1"/>
          <p:cNvSpPr/>
          <p:nvPr/>
        </p:nvSpPr>
        <p:spPr>
          <a:xfrm>
            <a:off x="722376" y="900000"/>
            <a:ext cx="10753344" cy="4953000"/>
          </a:xfrm>
          <a:prstGeom prst="rect">
            <a:avLst/>
          </a:prstGeom>
          <a:noFill/>
        </p:spPr>
        <p:txBody>
          <a:bodyPr wrap="square" lIns="0" tIns="0" rIns="0" bIns="0" rtlCol="0" anchor="t"/>
          <a:lstStyle/>
          <a:p>
            <a:pPr algn="ctr">
              <a:lnSpc>
                <a:spcPct val="125000"/>
              </a:lnSpc>
            </a:pP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［河南郑州外国语学校2024高一期中］</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2023,</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California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U.S.received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unusually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amounts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snowfall.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Sierra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Nevada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Mountains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melts</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Caetano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halfway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Angeles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Francisco.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preparing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Island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District,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floods.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Island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District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Tulare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Tulare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freshwater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Mississippi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reservoirs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（水库）</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systems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agriculture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disappear.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farmland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covered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reservoirs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officials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amount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release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reservoirs.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released,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flood.</a:t>
            </a:r>
            <a:endParaRPr lang="en-US" altLang="zh-CN" sz="2000" dirty="0"/>
          </a:p>
        </p:txBody>
      </p:sp>
    </p:spTree>
  </p:cSld>
  <p:clrMapOvr>
    <a:masterClrMapping/>
  </p:clrMapOvr>
  <p:transition>
    <p:fade/>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32_2#989527c7e?vja=1&amp;pid=a8cf025bc&amp;color=0,0,0&amp;mp=1&amp;vtp=1&amp;bt=1"/>
          <p:cNvSpPr/>
          <p:nvPr/>
        </p:nvSpPr>
        <p:spPr>
          <a:xfrm>
            <a:off x="722376" y="896112"/>
            <a:ext cx="10753344" cy="4953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Island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District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organized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prepare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floods.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sandbags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elderly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neighbors’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possible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flooding.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reports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officials,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officials,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California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acclaimed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slowly,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quickly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flooding.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quickly,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trouble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melting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snow.</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Officials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announced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Yosemite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possible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risk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flooding.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270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kilometers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Francisco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Sierra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Nevada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Mountains.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Nicholas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Pinter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California,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Davis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Watershed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size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California’s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described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surrounding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engineering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bathtub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（排水管）.”</a:t>
            </a:r>
            <a:endParaRPr lang="en-US" altLang="zh-CN" sz="2000" dirty="0"/>
          </a:p>
        </p:txBody>
      </p:sp>
    </p:spTree>
  </p:cSld>
  <p:clrMapOvr>
    <a:masterClrMapping/>
  </p:clrMapOvr>
  <p:transition>
    <p:fade/>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EX.333_1#989527c7e?vja=1&amp;pid=a8cf025bc&amp;color=0,0,0&amp;vtp=1&amp;bt=1"/>
          <p:cNvSpPr/>
          <p:nvPr/>
        </p:nvSpPr>
        <p:spPr>
          <a:xfrm>
            <a:off x="722376" y="900000"/>
            <a:ext cx="10753344" cy="762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本文是一篇新闻报道。文章指出加利福尼亚州冬天降雨雪量异常大使得人们担心山区积雪融化后会引发洪水。</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34_1#c1a927365?vja=1&amp;pid=989527c7e&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Tulare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disappear?(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35_1#c1a927365.bracket?vja=1&amp;pid=989527c7e&amp;color=0,0,0&amp;vpa=160&amp;vtp=1"/>
          <p:cNvSpPr/>
          <p:nvPr/>
        </p:nvSpPr>
        <p:spPr>
          <a:xfrm>
            <a:off x="4964748"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334_2#c1a927365.choices?vja=1&amp;pid=989527c7e&amp;color=0,0,0&amp;vtp=1"/>
          <p:cNvSpPr/>
          <p:nvPr/>
        </p:nvSpPr>
        <p:spPr>
          <a:xfrm>
            <a:off x="722376" y="1303087"/>
            <a:ext cx="10753344" cy="762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rainfall.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B.Natural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disasters.</a:t>
            </a:r>
            <a:endPar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C.Climate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warming.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D.Human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behavior.</a:t>
            </a:r>
            <a:endParaRPr lang="en-US" altLang="zh-CN" sz="2000" dirty="0"/>
          </a:p>
        </p:txBody>
      </p:sp>
      <p:sp>
        <p:nvSpPr>
          <p:cNvPr id="5" name="QC_7_AS.336_1#c1a927365?vja=1&amp;pid=989527c7e&amp;color=0,0,0&amp;vtp=1"/>
          <p:cNvSpPr/>
          <p:nvPr/>
        </p:nvSpPr>
        <p:spPr>
          <a:xfrm>
            <a:off x="722376" y="21082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细节理解题。根据第二段中的“At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Tulare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largest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freshwater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Mississippi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River.But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reservoirs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watering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systems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agriculture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caused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disappear.”可知，水库和农业灌溉系统导致了图莱里湖的消失，水库的建设以及农业灌溉系统与人类的行为有关。</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37_1#cd1c6c843?vja=1&amp;pid=989527c7e&amp;color=0,0,0&amp;mp=1&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underlined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“acclaimed”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38_1#cd1c6c843.bracket?vja=1&amp;pid=989527c7e&amp;color=0,0,0&amp;mp=1&amp;vpa=161&amp;vtp=1"/>
          <p:cNvSpPr/>
          <p:nvPr/>
        </p:nvSpPr>
        <p:spPr>
          <a:xfrm>
            <a:off x="8439214"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BD.337_2#cd1c6c843.choices?vja=1&amp;pid=989527c7e&amp;color=0,0,0&amp;vtp=1"/>
          <p:cNvSpPr/>
          <p:nvPr/>
        </p:nvSpPr>
        <p:spPr>
          <a:xfrm>
            <a:off x="722376" y="13030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2573655" algn="l"/>
                <a:tab pos="5312410" algn="l"/>
                <a:tab pos="825436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A.Feared.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B.Doubted.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C.Welcomed.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D.Tracked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5" name="QC_7_AS.339_1#cd1c6c843?vja=1&amp;pid=989527c7e&amp;color=0,0,0&amp;vtp=1"/>
          <p:cNvSpPr/>
          <p:nvPr/>
        </p:nvSpPr>
        <p:spPr>
          <a:xfrm>
            <a:off x="722376" y="17272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词义猜测题。根据画线词前的“California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recent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years.”以及画线词后的the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winter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rains可知，加利福尼亚州近年来天气非常干燥，因此城市和农场社区对于冬雨应是非常欢迎的。故选C项。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40_1#fe212ded9?vja=1&amp;pid=989527c7e&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Californians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41_1#fe212ded9.bracket?vja=1&amp;pid=989527c7e&amp;color=0,0,0&amp;vpa=162&amp;vtp=1"/>
          <p:cNvSpPr/>
          <p:nvPr/>
        </p:nvSpPr>
        <p:spPr>
          <a:xfrm>
            <a:off x="5267389"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340_2#fe212ded9.choices?vja=1&amp;pid=989527c7e&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government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states.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gradually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California.</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farms.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officials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release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regular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basis.</a:t>
            </a:r>
            <a:endParaRPr lang="en-US" altLang="zh-CN" sz="2000" dirty="0"/>
          </a:p>
        </p:txBody>
      </p:sp>
      <p:sp>
        <p:nvSpPr>
          <p:cNvPr id="5" name="QC_7_AS.342_1#fe212ded9?vja=1&amp;pid=989527c7e&amp;color=0,0,0&amp;vtp=1"/>
          <p:cNvSpPr/>
          <p:nvPr/>
        </p:nvSpPr>
        <p:spPr>
          <a:xfrm>
            <a:off x="722376" y="28702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推理判断题。根据倒数第二段中的“If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gets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warm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slowly</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trouble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melting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snow.”可知，如果天气慢慢变暖，可能几乎不会发生洪水或根本不会有洪水，但是如果天气迅速变热，积雪融化过多会带来麻烦。由此可推知，加利福尼亚州的人们希望天气逐渐变暖。故选B项。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43_1#3758d0285?vja=1&amp;pid=989527c7e&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Nicholas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Pinter’s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44_1#3758d0285.bracket?vja=1&amp;pid=989527c7e&amp;color=0,0,0&amp;vpa=163&amp;vtp=1"/>
          <p:cNvSpPr/>
          <p:nvPr/>
        </p:nvSpPr>
        <p:spPr>
          <a:xfrm>
            <a:off x="6588316"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BD.343_2#3758d0285.choices?vja=1&amp;pid=989527c7e&amp;color=0,0,0&amp;vtp=1"/>
          <p:cNvSpPr/>
          <p:nvPr/>
        </p:nvSpPr>
        <p:spPr>
          <a:xfrm>
            <a:off x="722376" y="1303087"/>
            <a:ext cx="10753344" cy="762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flood.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a:t>
            </a:r>
            <a:endParaRPr lang="en-US" altLang="zh-CN" sz="2000" dirty="0"/>
          </a:p>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surrounding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unfit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already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overflowing.</a:t>
            </a:r>
            <a:endParaRPr lang="en-US" altLang="zh-CN" sz="2000" dirty="0"/>
          </a:p>
        </p:txBody>
      </p:sp>
      <p:sp>
        <p:nvSpPr>
          <p:cNvPr id="5" name="QC_7_AS.345_1#3758d0285?vja=1&amp;pid=989527c7e&amp;color=0,0,0&amp;vtp=1"/>
          <p:cNvSpPr/>
          <p:nvPr/>
        </p:nvSpPr>
        <p:spPr>
          <a:xfrm>
            <a:off x="722376" y="2108200"/>
            <a:ext cx="10753344" cy="1943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推理判断题。根据最后一段中的“He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lake’s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size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changed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California’s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weather.He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described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surrounding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way.‘It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engineering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problem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along,’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said.‘This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bathtub</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drain.’”可知，在尼古拉斯·平特看来，受加利福尼亚州的天气影响，湖泊的大小一直在变化，这一直是一个工程问题，它就好似一个没有排水管的浴缸一样，由此推断洪水的问题很难解决。</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6_BD#f52ff9e64?vja=1&amp;pid=a8cf025bc&amp;color=0,0,0&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0664" y="900000"/>
            <a:ext cx="521208" cy="70408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P_6#f52ff9e64?vja=1&amp;pid=a8cf025bc&amp;color=0,0,0&amp;vtp=1"/>
          <p:cNvSpPr/>
          <p:nvPr/>
        </p:nvSpPr>
        <p:spPr>
          <a:xfrm>
            <a:off x="722376" y="1737184"/>
            <a:ext cx="10753344" cy="1524000"/>
          </a:xfrm>
          <a:prstGeom prst="rect">
            <a:avLst/>
          </a:prstGeom>
          <a:noFill/>
        </p:spPr>
        <p:txBody>
          <a:bodyPr wrap="square" lIns="0" tIns="0" rIns="0" bIns="0" rtlCol="0" anchor="t"/>
          <a:lstStyle/>
          <a:p>
            <a:pPr algn="l">
              <a:lnSpc>
                <a:spcPct val="125000"/>
              </a:lnSpc>
            </a:pP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核心词汇</a:t>
            </a:r>
            <a:endPar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1.flood</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.&amp;</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vt</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.（被）淹没</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.洪水</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2.melt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.&amp;</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vt</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.（使）融化</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3.in</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case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以防万一</a:t>
            </a:r>
            <a:endParaRPr lang="en-US" altLang="zh-CN" sz="2000" dirty="0"/>
          </a:p>
        </p:txBody>
      </p:sp>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AS.21_2#841b0afe3?vja=1&amp;pid=23b3b1b85&amp;color=0,0,0&amp;mp=1&amp;vtp=1&amp;bt=1"/>
          <p:cNvSpPr/>
          <p:nvPr/>
        </p:nvSpPr>
        <p:spPr>
          <a:xfrm>
            <a:off x="722376" y="900000"/>
            <a:ext cx="10753344" cy="2286000"/>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知识拓展</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分数表达法及其主谓一致问题</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分数由基数词和序数词构成，分子用基数词，分母用序数词，分子超过1时，分母用复数。如：one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third表示“三分之一”；two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thirds表示“三分之二”。</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当分数修饰名词作主语时，谓语动词的单复数形式要根据被修饰名词的单复数来决定。当“分数+of+单数名词/不可数名词”作主语时，谓语动词用单数形式；当“分数+of+可数名词复数”作主语时，谓语动词用复数形式。</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46_1#e2a7f4716?sp=1&amp;vja=1&amp;pid=a8cf025bc&amp;color=0,0,0&amp;vtp=1&amp;bt=1"/>
          <p:cNvSpPr/>
          <p:nvPr/>
        </p:nvSpPr>
        <p:spPr>
          <a:xfrm>
            <a:off x="722376" y="900000"/>
            <a:ext cx="10753344" cy="5248656"/>
          </a:xfrm>
          <a:prstGeom prst="rect">
            <a:avLst/>
          </a:prstGeom>
          <a:noFill/>
        </p:spPr>
        <p:txBody>
          <a:bodyPr wrap="square" lIns="0" tIns="0" rIns="0" bIns="0" rtlCol="0" anchor="t"/>
          <a:lstStyle/>
          <a:p>
            <a:pPr algn="ctr">
              <a:lnSpc>
                <a:spcPct val="123000"/>
              </a:lnSpc>
            </a:pP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［广西柳州高中、南宁三中2024联考］</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Japan,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disaster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7.5</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magnitude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earthquake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struck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Peninsula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（能登半岛）</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western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fault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（断层线）</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beneath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Japan,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earthquake-prone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scientists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considered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earthquake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forecasting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impossible.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artificial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intelligence,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2023,</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Austin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hopes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earthquake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prediction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seven-month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algorithm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（算法）</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successfully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forecast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earthquakes,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estimated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exactly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calculated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strength.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false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warnings.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AI-design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competition,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earthquake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prediction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technologies.</a:t>
            </a:r>
            <a:endParaRPr lang="en-US" altLang="zh-CN" sz="2000" dirty="0"/>
          </a:p>
        </p:txBody>
      </p:sp>
    </p:spTree>
  </p:cSld>
  <p:clrMapOvr>
    <a:masterClrMapping/>
  </p:clrMapOvr>
  <p:transition>
    <p:fade/>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46_2#e2a7f4716?vja=1&amp;pid=a8cf025bc&amp;color=0,0,0&amp;mp=1&amp;vtp=1&amp;bt=1"/>
          <p:cNvSpPr/>
          <p:nvPr/>
        </p:nvSpPr>
        <p:spPr>
          <a:xfrm>
            <a:off x="722376" y="896112"/>
            <a:ext cx="10753344" cy="3810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Sergey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Fomel,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geoscientist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Austin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statement,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predictions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impossible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solvable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principle.”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“Additionally,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machine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detect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hidden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patterns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earthquake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forecasting,”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Hutchison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MIT</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Review</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recordings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specific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seismic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（地震的）</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anticipate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earthquake’s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magnitude.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networks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predict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aftershocks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occur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initial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machine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identify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extract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seismic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waves—the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vibrations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spread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tectonic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（构造活动）—from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noises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ground.</a:t>
            </a:r>
            <a:endParaRPr lang="en-US" altLang="zh-CN" sz="2000" dirty="0"/>
          </a:p>
        </p:txBody>
      </p:sp>
      <p:sp>
        <p:nvSpPr>
          <p:cNvPr id="3" name="QM_6_EX.347_1#e2a7f4716?vja=1&amp;pid=a8cf025bc&amp;color=0,0,0&amp;vtp=1"/>
          <p:cNvSpPr/>
          <p:nvPr/>
        </p:nvSpPr>
        <p:spPr>
          <a:xfrm>
            <a:off x="722376" y="4732087"/>
            <a:ext cx="10966450" cy="381000"/>
          </a:xfrm>
          <a:prstGeom prst="rect">
            <a:avLst/>
          </a:prstGeom>
          <a:noFill/>
        </p:spPr>
        <p:txBody>
          <a:bodyPr wrap="square" lIns="0" tIns="0" rIns="0" bIns="0" rtlCol="0" anchor="t"/>
          <a:lstStyle/>
          <a:p>
            <a:pPr algn="l">
              <a:lnSpc>
                <a:spcPct val="125000"/>
              </a:lnSpc>
            </a:pPr>
            <a:r>
              <a:rPr lang="en-US" altLang="zh-CN" sz="2000" b="1" i="0" spc="-10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spc="-10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本文是一篇说明文。文章主要介绍了经过试验发现，人工智能在地震预测方面很有前景。</a:t>
            </a:r>
            <a:endParaRPr lang="en-US" altLang="zh-CN" sz="2000" spc="-1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48_1#4cb72741b?vja=1&amp;pid=e2a7f4716&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1.What’s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49_1#4cb72741b.bracket?vja=1&amp;pid=e2a7f4716&amp;color=0,0,0&amp;vpa=164&amp;vtp=1"/>
          <p:cNvSpPr/>
          <p:nvPr/>
        </p:nvSpPr>
        <p:spPr>
          <a:xfrm>
            <a:off x="5801043"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348_2#4cb72741b.choices?vja=1&amp;pid=e2a7f4716&amp;color=0,0,0&amp;vtp=1"/>
          <p:cNvSpPr/>
          <p:nvPr/>
        </p:nvSpPr>
        <p:spPr>
          <a:xfrm>
            <a:off x="722376" y="1303087"/>
            <a:ext cx="10753344" cy="762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concept.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introduce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topic.</a:t>
            </a:r>
            <a:endParaRPr lang="en-US" altLang="zh-CN" sz="2000" dirty="0"/>
          </a:p>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summary.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a:t>
            </a:r>
            <a:endParaRPr lang="en-US" altLang="zh-CN" sz="2000" dirty="0"/>
          </a:p>
        </p:txBody>
      </p:sp>
      <p:sp>
        <p:nvSpPr>
          <p:cNvPr id="5" name="QC_7_AS.350_1#4cb72741b?vja=1&amp;pid=e2a7f4716&amp;color=0,0,0&amp;vtp=1"/>
          <p:cNvSpPr/>
          <p:nvPr/>
        </p:nvSpPr>
        <p:spPr>
          <a:xfrm>
            <a:off x="722376" y="2108200"/>
            <a:ext cx="10753344" cy="1943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第一段介绍了日本发生的一次地震以及日本多地震的原因，第二段则提出主题，由于人工智能的进步，一些研究人员认为地震很难预测这种情况会有所改变；结合下文内容可知，下文主要介绍了一项以人工智能算法为基础的地震预测实验和一些科学家对该问题的看法，即本文主要探讨了人工智能应用于地震预测的可行性。由此可知，第一段的作用是引入话题。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50_2#4cb72741b?vja=1&amp;pid=e2a7f4716&amp;color=0,0,0&amp;mp=1&amp;vtp=1&amp;bt=1"/>
          <p:cNvSpPr/>
          <p:nvPr/>
        </p:nvSpPr>
        <p:spPr>
          <a:xfrm>
            <a:off x="722376" y="900000"/>
            <a:ext cx="10753344" cy="2667000"/>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方法总结</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把握科技类说明文的文体结构和特点</a:t>
            </a:r>
            <a:endParaRPr lang="en-US" altLang="zh-CN" sz="2000" dirty="0"/>
          </a:p>
          <a:p>
            <a:pPr algn="l">
              <a:lnSpc>
                <a:spcPct val="125000"/>
              </a:lnSpc>
            </a:pPr>
            <a:r>
              <a:rPr lang="en-US" altLang="zh-CN" sz="2000" b="0" i="0" spc="-5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科技类说明文一般分为两类：第一类是实验研究型文章，这类文章一般会先点明新的研究所取得的突破，然后详细介绍研究的理论构架、研究对象、研究方法，具体的实验、统计等过程和实验结果，再说明新的科学研究发现产生的影响；第二类是介绍说明型文章，这类文章通常是先介绍一种新产品、新技术、新理论等，然后具体从其原理、功能、现有弊端和市场前景等方面进行介绍。</a:t>
            </a:r>
            <a:endParaRPr lang="en-US" altLang="zh-CN" sz="2000" spc="-5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在说明类文本中，作者一般都会开门见山，直奔主题，因此说明文的首段通常起到引出文章主题、调动读者阅读兴趣的作用。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51_1#c108047cf?vja=1&amp;pid=e2a7f4716&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optimistic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earthquake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forecasting?(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52_1#c108047cf.bracket?vja=1&amp;pid=e2a7f4716&amp;color=0,0,0&amp;vpa=165&amp;vtp=1"/>
          <p:cNvSpPr/>
          <p:nvPr/>
        </p:nvSpPr>
        <p:spPr>
          <a:xfrm>
            <a:off x="8701151"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351_2#c108047cf.choices?vja=1&amp;pid=e2a7f4716&amp;color=0,0,0&amp;vtp=1"/>
          <p:cNvSpPr/>
          <p:nvPr/>
        </p:nvSpPr>
        <p:spPr>
          <a:xfrm>
            <a:off x="722376" y="1303087"/>
            <a:ext cx="10753344" cy="762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theories.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methods.</a:t>
            </a:r>
            <a:endParaRPr lang="en-US" altLang="zh-CN" sz="2000" dirty="0"/>
          </a:p>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earthquakes.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advancements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artificial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intelligence.</a:t>
            </a:r>
            <a:endParaRPr lang="en-US" altLang="zh-CN" sz="2000" dirty="0"/>
          </a:p>
        </p:txBody>
      </p:sp>
      <p:sp>
        <p:nvSpPr>
          <p:cNvPr id="5" name="QC_7_AS.353_1#c108047cf?vja=1&amp;pid=e2a7f4716&amp;color=0,0,0&amp;vtp=1"/>
          <p:cNvSpPr/>
          <p:nvPr/>
        </p:nvSpPr>
        <p:spPr>
          <a:xfrm>
            <a:off x="722376" y="21082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细节理解题。根据第二段中的“But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given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recent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improvements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artificial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intelligence,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studying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change.”可知，人工智能的进步让一些研究人员对地震预测持乐观态度。故选D项。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54_1#69a21057f?vja=1&amp;pid=e2a7f4716&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55_1#69a21057f.bracket?vja=1&amp;pid=e2a7f4716&amp;color=0,0,0&amp;vpa=166&amp;vtp=1"/>
          <p:cNvSpPr/>
          <p:nvPr/>
        </p:nvSpPr>
        <p:spPr>
          <a:xfrm>
            <a:off x="6073839"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BD.354_2#69a21057f.choices?vja=1&amp;pid=e2a7f4716&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conducted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algorithm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totally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successful.</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earthquake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prediction.</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competition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earthquakes.</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56_1#69a21057f?vja=1&amp;pid=e2a7f4716&amp;color=0,0,0&amp;vtp=1&amp;bt=1"/>
          <p:cNvSpPr/>
          <p:nvPr/>
        </p:nvSpPr>
        <p:spPr>
          <a:xfrm>
            <a:off x="722377" y="900000"/>
            <a:ext cx="10749631" cy="1562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细节理解题。根据第三段中的“In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algorithm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successfully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forecast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earthquakes,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200</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miles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estimated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happen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almost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exactly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calculated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strength.”可知，该算法总共成功预测了14次地震，且结果基本准确，由此可知，人工智能在地震预测方面很有前景。</a:t>
            </a:r>
            <a:r>
              <a:rPr lang="en-US" altLang="zh-CN" sz="2000" b="0" i="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&amp;1&amp;</a:t>
            </a:r>
            <a:r>
              <a:rPr lang="en-US" altLang="zh-CN" sz="900" b="0" i="0" ker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200" dirty="0"/>
          </a:p>
        </p:txBody>
      </p:sp>
      <p:pic>
        <p:nvPicPr>
          <p:cNvPr id="3" name="QC_7_AS.356_1#69a21057f?vja=1&amp;pid=e2a7f4716&amp;color=0,0,0&amp;tib=255,255,255&amp;iip=1&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465417" y="2203020"/>
            <a:ext cx="137160" cy="13716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C_7_AS.356_2#69a21057f?vja=1&amp;pid=e2a7f4716&amp;color=0,0,0&amp;vtp=1"/>
          <p:cNvSpPr/>
          <p:nvPr/>
        </p:nvSpPr>
        <p:spPr>
          <a:xfrm>
            <a:off x="722377" y="2484011"/>
            <a:ext cx="10749631" cy="1143000"/>
          </a:xfrm>
          <a:prstGeom prst="rect">
            <a:avLst/>
          </a:prstGeom>
          <a:noFill/>
        </p:spPr>
        <p:txBody>
          <a:bodyPr wrap="square" lIns="0" tIns="0" rIns="0" bIns="0" rtlCol="0" anchor="t"/>
          <a:lstStyle/>
          <a:p>
            <a:pPr algn="l">
              <a:lnSpc>
                <a:spcPct val="125000"/>
              </a:lnSpc>
            </a:pPr>
            <a:r>
              <a:rPr lang="en-US" altLang="zh-CN" sz="2000" b="0" i="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&amp;2&amp;</a:t>
            </a:r>
            <a:r>
              <a:rPr lang="en-US" altLang="zh-CN" sz="900" b="0" i="0" ker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该试验由得克萨斯大学奥斯汀分校的研究人员在中国进行，并非由中国人进行的实验。（In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2023,</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Texas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Austin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increased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hopes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earthquake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prediction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seven-month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trial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China.）</a:t>
            </a:r>
            <a:endParaRPr lang="en-US" altLang="zh-CN" sz="2000" dirty="0"/>
          </a:p>
        </p:txBody>
      </p:sp>
      <p:pic>
        <p:nvPicPr>
          <p:cNvPr id="5" name="QC_7_AS.356_2#69a21057f?vja=1&amp;pid=e2a7f4716&amp;color=0,0,0&amp;tib=255,255,255&amp;iip=2&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923704" y="2605931"/>
            <a:ext cx="137160" cy="13716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6" name="QC_7_AS.356_3#69a21057f?vja=1&amp;pid=e2a7f4716&amp;color=0,0,0&amp;vtp=1"/>
          <p:cNvSpPr/>
          <p:nvPr/>
        </p:nvSpPr>
        <p:spPr>
          <a:xfrm>
            <a:off x="722377" y="3652411"/>
            <a:ext cx="10749631" cy="762000"/>
          </a:xfrm>
          <a:prstGeom prst="rect">
            <a:avLst/>
          </a:prstGeom>
          <a:noFill/>
        </p:spPr>
        <p:txBody>
          <a:bodyPr wrap="square" lIns="0" tIns="0" rIns="0" bIns="0" rtlCol="0" anchor="t"/>
          <a:lstStyle/>
          <a:p>
            <a:pPr algn="l">
              <a:lnSpc>
                <a:spcPct val="125000"/>
              </a:lnSpc>
            </a:pPr>
            <a:r>
              <a:rPr lang="en-US" altLang="zh-CN" sz="2000" b="0" i="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&amp;3&amp;</a:t>
            </a:r>
            <a:r>
              <a:rPr lang="en-US" altLang="zh-CN" sz="900" b="0" i="0" ker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这一算法并非完全成功，有1次地震未发出警报，有8次发出了错误警报。（it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missed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quake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eight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false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warnings）</a:t>
            </a:r>
            <a:endParaRPr lang="en-US" altLang="zh-CN" sz="2000" dirty="0"/>
          </a:p>
        </p:txBody>
      </p:sp>
      <p:pic>
        <p:nvPicPr>
          <p:cNvPr id="7" name="QC_7_AS.356_3#69a21057f?vja=1&amp;pid=e2a7f4716&amp;color=0,0,0&amp;tib=255,255,255&amp;iip=3&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909416" y="3774331"/>
            <a:ext cx="137160" cy="13716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8" name="QC_7_AS.356_4#69a21057f?vja=1&amp;pid=e2a7f4716&amp;color=0,0,0&amp;vtp=1"/>
          <p:cNvSpPr/>
          <p:nvPr/>
        </p:nvSpPr>
        <p:spPr>
          <a:xfrm>
            <a:off x="722377" y="4439811"/>
            <a:ext cx="10749631" cy="762000"/>
          </a:xfrm>
          <a:prstGeom prst="rect">
            <a:avLst/>
          </a:prstGeom>
          <a:noFill/>
        </p:spPr>
        <p:txBody>
          <a:bodyPr wrap="square" lIns="0" tIns="0" rIns="0" bIns="0" rtlCol="0" anchor="t"/>
          <a:lstStyle/>
          <a:p>
            <a:pPr algn="l">
              <a:lnSpc>
                <a:spcPct val="125000"/>
              </a:lnSpc>
            </a:pPr>
            <a:r>
              <a:rPr lang="en-US" altLang="zh-CN" sz="2000" b="0" i="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&amp;4&amp;</a:t>
            </a:r>
            <a:r>
              <a:rPr lang="en-US" altLang="zh-CN" sz="900" b="0" i="0" ker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这项有关地震的试验只是国际人工智能设计竞赛的一部分，因此这一竞赛并非只关注地震。（The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trial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international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AI-design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competition）</a:t>
            </a:r>
            <a:endParaRPr lang="en-US" altLang="zh-CN" sz="2000" dirty="0"/>
          </a:p>
        </p:txBody>
      </p:sp>
      <p:pic>
        <p:nvPicPr>
          <p:cNvPr id="9" name="QC_7_AS.356_4#69a21057f?vja=1&amp;pid=e2a7f4716&amp;color=0,0,0&amp;tib=255,255,255&amp;iip=4&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923704" y="4561731"/>
            <a:ext cx="137160" cy="137160"/>
          </a:xfrm>
          <a:prstGeom prst="rect">
            <a:avLst/>
          </a:prstGeom>
          <a:noFill/>
          <a:extLst>
            <a:ext uri="{909E8E84-426E-40DD-AFC4-6F175D3DCCD1}">
              <a14:hiddenFill xmlns:a14="http://schemas.microsoft.com/office/drawing/2010/main">
                <a:solidFill>
                  <a:scrgbClr r="0" g="0" b="0">
                    <a:alpha val="0"/>
                  </a:scrgb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bg/>
                                          </p:spTgt>
                                        </p:tgtEl>
                                        <p:attrNameLst>
                                          <p:attrName>style.visibility</p:attrName>
                                        </p:attrNameLst>
                                      </p:cBhvr>
                                      <p:to>
                                        <p:strVal val="visible"/>
                                      </p:to>
                                    </p:set>
                                    <p:animEffect transition="in" filter="fade">
                                      <p:cBhvr>
                                        <p:cTn id="16" dur="500"/>
                                        <p:tgtEl>
                                          <p:spTgt spid="4">
                                            <p:bg/>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500"/>
                                        <p:tgtEl>
                                          <p:spTgt spid="4">
                                            <p:txEl>
                                              <p:pRg st="0" end="0"/>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500"/>
                                        <p:tgtEl>
                                          <p:spTgt spid="5"/>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6">
                                            <p:bg/>
                                          </p:spTgt>
                                        </p:tgtEl>
                                        <p:attrNameLst>
                                          <p:attrName>style.visibility</p:attrName>
                                        </p:attrNameLst>
                                      </p:cBhvr>
                                      <p:to>
                                        <p:strVal val="visible"/>
                                      </p:to>
                                    </p:set>
                                    <p:animEffect transition="in" filter="fade">
                                      <p:cBhvr>
                                        <p:cTn id="25" dur="500"/>
                                        <p:tgtEl>
                                          <p:spTgt spid="6">
                                            <p:bg/>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6">
                                            <p:txEl>
                                              <p:pRg st="0" end="0"/>
                                            </p:txEl>
                                          </p:spTgt>
                                        </p:tgtEl>
                                        <p:attrNameLst>
                                          <p:attrName>style.visibility</p:attrName>
                                        </p:attrNameLst>
                                      </p:cBhvr>
                                      <p:to>
                                        <p:strVal val="visible"/>
                                      </p:to>
                                    </p:set>
                                    <p:animEffect transition="in" filter="fade">
                                      <p:cBhvr>
                                        <p:cTn id="28" dur="500"/>
                                        <p:tgtEl>
                                          <p:spTgt spid="6">
                                            <p:txEl>
                                              <p:pRg st="0" end="0"/>
                                            </p:txEl>
                                          </p:spTgt>
                                        </p:tgtEl>
                                      </p:cBhvr>
                                    </p:animEffect>
                                  </p:childTnLst>
                                </p:cTn>
                              </p:par>
                              <p:par>
                                <p:cTn id="29" presetID="10" presetClass="entr" presetSubtype="0" fill="hold" nodeType="with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500"/>
                                        <p:tgtEl>
                                          <p:spTgt spid="7"/>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bg/>
                                          </p:spTgt>
                                        </p:tgtEl>
                                        <p:attrNameLst>
                                          <p:attrName>style.visibility</p:attrName>
                                        </p:attrNameLst>
                                      </p:cBhvr>
                                      <p:to>
                                        <p:strVal val="visible"/>
                                      </p:to>
                                    </p:set>
                                    <p:animEffect transition="in" filter="fade">
                                      <p:cBhvr>
                                        <p:cTn id="34" dur="500"/>
                                        <p:tgtEl>
                                          <p:spTgt spid="8">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8">
                                            <p:txEl>
                                              <p:pRg st="0" end="0"/>
                                            </p:txEl>
                                          </p:spTgt>
                                        </p:tgtEl>
                                        <p:attrNameLst>
                                          <p:attrName>style.visibility</p:attrName>
                                        </p:attrNameLst>
                                      </p:cBhvr>
                                      <p:to>
                                        <p:strVal val="visible"/>
                                      </p:to>
                                    </p:set>
                                    <p:animEffect transition="in" filter="fade">
                                      <p:cBhvr>
                                        <p:cTn id="37" dur="500"/>
                                        <p:tgtEl>
                                          <p:spTgt spid="8">
                                            <p:txEl>
                                              <p:pRg st="0" end="0"/>
                                            </p:txEl>
                                          </p:spTgt>
                                        </p:tgtEl>
                                      </p:cBhvr>
                                    </p:animEffect>
                                  </p:childTnLst>
                                </p:cTn>
                              </p:par>
                              <p:par>
                                <p:cTn id="38" presetID="10" presetClass="entr" presetSubtype="0" fill="hold" nodeType="with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fade">
                                      <p:cBhvr>
                                        <p:cTn id="4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4" grpId="0" animBg="1" build="p"/>
      <p:bldP spid="6" grpId="0" animBg="1" build="p"/>
      <p:bldP spid="8" grpId="0" animBg="1" build="p"/>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57_1#7b2af21a7?vja=1&amp;pid=e2a7f4716&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passage?(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58_1#7b2af21a7.bracket?vja=1&amp;pid=e2a7f4716&amp;color=0,0,0&amp;vpa=167&amp;vtp=1"/>
          <p:cNvSpPr/>
          <p:nvPr/>
        </p:nvSpPr>
        <p:spPr>
          <a:xfrm>
            <a:off x="5335651"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357_2#7b2af21a7.choices?vja=1&amp;pid=e2a7f4716&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A.Japan’s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Vulnerability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Earthquakes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Predicting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Earthquakes—AI</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Impossibility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Earthquake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Prediction</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D.International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Predict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Earthquakes</a:t>
            </a:r>
            <a:endParaRPr lang="en-US" altLang="zh-CN" sz="2000" dirty="0"/>
          </a:p>
        </p:txBody>
      </p:sp>
      <p:sp>
        <p:nvSpPr>
          <p:cNvPr id="5" name="QC_7_AS.359_1#7b2af21a7?vja=1&amp;pid=e2a7f4716&amp;color=0,0,0&amp;vtp=1"/>
          <p:cNvSpPr/>
          <p:nvPr/>
        </p:nvSpPr>
        <p:spPr>
          <a:xfrm>
            <a:off x="722376" y="28702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主旨大意题。文章第一段引出话题，第二段点明文章主旨，后文主要说明了经过一项试验，研究人员发现人工智能在地震预测方面大有前途，他们也在利用人工智能来研究如何预测地震。B项（预测地震的帮手——人工智能）最适合作为文章标题。</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59_2#7b2af21a7?vja=1&amp;pid=e2a7f4716&amp;color=0,0,0&amp;mp=1&amp;vtp=1&amp;bt=1"/>
          <p:cNvSpPr/>
          <p:nvPr/>
        </p:nvSpPr>
        <p:spPr>
          <a:xfrm>
            <a:off x="722376" y="900000"/>
            <a:ext cx="10753344" cy="381000"/>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长难句分析</a:t>
            </a:r>
            <a:endParaRPr lang="en-US" altLang="zh-CN" sz="2000" dirty="0"/>
          </a:p>
        </p:txBody>
      </p:sp>
      <p:pic>
        <p:nvPicPr>
          <p:cNvPr id="3" name="QC_7_AS.359_3#7b2af21a7?vja=1&amp;pid=e2a7f4716&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0664" y="1409524"/>
            <a:ext cx="5312664" cy="237744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C_7_AS.359_4#7b2af21a7?vja=1&amp;pid=e2a7f4716&amp;color=0,0,0&amp;vtp=1"/>
          <p:cNvSpPr/>
          <p:nvPr/>
        </p:nvSpPr>
        <p:spPr>
          <a:xfrm>
            <a:off x="722376" y="3924124"/>
            <a:ext cx="10753344" cy="762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我们还不能预测世界上任何地方的地震，但我们所取得的成就告诉我们，我们认为不可能解决的问题在理论上是可以解决的。</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bg/>
                                          </p:spTgt>
                                        </p:tgtEl>
                                        <p:attrNameLst>
                                          <p:attrName>style.visibility</p:attrName>
                                        </p:attrNameLst>
                                      </p:cBhvr>
                                      <p:to>
                                        <p:strVal val="visible"/>
                                      </p:to>
                                    </p:set>
                                    <p:animEffect transition="in" filter="fade">
                                      <p:cBhvr>
                                        <p:cTn id="16" dur="500"/>
                                        <p:tgtEl>
                                          <p:spTgt spid="4">
                                            <p:bg/>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4" grpId="0" animBg="1" build="p"/>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M_6_BD.360_1#6c67fa41b?vja=1&amp;pid=57ed76b05&amp;color=0,0,0&amp;vtp=1&amp;bt=1"/>
              <p:cNvSpPr/>
              <p:nvPr/>
            </p:nvSpPr>
            <p:spPr>
              <a:xfrm>
                <a:off x="722376" y="896112"/>
                <a:ext cx="10753344" cy="4191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struck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knocking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blocking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roads,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damaging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destroying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power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lines.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Thousands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themselves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electricity.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themselves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37</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&lt;m&gt;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m:t>
                    </m:r>
                  </m:oMath>
                </a14:m>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&lt;/m&gt;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endParaRPr lang="en-US" altLang="zh-CN" sz="2000" dirty="0"/>
              </a:p>
              <a:p>
                <a:pPr algn="just">
                  <a:lnSpc>
                    <a:spcPct val="125000"/>
                  </a:lnSpc>
                </a:pP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amazing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happened: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power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rushed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roads,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repair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damage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electricity.</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Neighbours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porches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（前廊）</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together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circumstances.</a:t>
                </a:r>
                <a:endParaRPr lang="en-US" altLang="zh-CN" sz="2000" dirty="0"/>
              </a:p>
            </p:txBody>
          </p:sp>
        </mc:Choice>
        <mc:Fallback>
          <p:sp>
            <p:nvSpPr>
              <p:cNvPr id="2" name="QM_6_BD.360_1#6c67fa41b?vja=1&amp;pid=57ed76b05&amp;color=0,0,0&amp;vtp=1&amp;bt=1"/>
              <p:cNvSpPr>
                <a:spLocks noRot="1" noChangeAspect="1" noMove="1" noResize="1" noEditPoints="1" noAdjustHandles="1" noChangeArrowheads="1" noChangeShapeType="1" noTextEdit="1"/>
              </p:cNvSpPr>
              <p:nvPr/>
            </p:nvSpPr>
            <p:spPr>
              <a:xfrm>
                <a:off x="722376" y="896112"/>
                <a:ext cx="10753344" cy="4191000"/>
              </a:xfrm>
              <a:prstGeom prst="rect">
                <a:avLst/>
              </a:prstGeom>
              <a:blipFill rotWithShape="1">
                <a:blip r:embed="rId1"/>
                <a:stretch>
                  <a:fillRect l="-4" t="-3" b="3"/>
                </a:stretch>
              </a:blipFill>
            </p:spPr>
            <p:txBody>
              <a:bodyPr/>
              <a:lstStyle/>
              <a:p>
                <a:r>
                  <a:rPr lang="zh-CN" altLang="en-US">
                    <a:noFill/>
                  </a:rPr>
                  <a:t> </a:t>
                </a:r>
              </a:p>
            </p:txBody>
          </p:sp>
        </mc:Fallback>
      </mc:AlternateContent>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2_1#02467f135?vja=1&amp;pid=23b3b1b85&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himself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novels,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room.</a:t>
            </a:r>
            <a:endParaRPr lang="en-US" altLang="zh-CN" sz="2000" dirty="0"/>
          </a:p>
        </p:txBody>
      </p:sp>
      <p:sp>
        <p:nvSpPr>
          <p:cNvPr id="3" name="QB_6_AN.23_1#02467f135.blank?vja=1&amp;pid=23b3b1b85&amp;color=0,0,0&amp;vpa=8&amp;vtp=1"/>
          <p:cNvSpPr/>
          <p:nvPr/>
        </p:nvSpPr>
        <p:spPr>
          <a:xfrm>
            <a:off x="897001" y="845312"/>
            <a:ext cx="1016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Burying</a:t>
            </a:r>
            <a:endParaRPr lang="en-US" altLang="zh-CN" sz="2000" dirty="0"/>
          </a:p>
        </p:txBody>
      </p:sp>
      <p:sp>
        <p:nvSpPr>
          <p:cNvPr id="4" name="QB_6_AS.24_1#02467f135?vja=1&amp;pid=23b3b1b85&amp;color=0,0,0&amp;vtp=1"/>
          <p:cNvSpPr/>
          <p:nvPr/>
        </p:nvSpPr>
        <p:spPr>
          <a:xfrm>
            <a:off x="722376" y="1320800"/>
            <a:ext cx="10753344" cy="1562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句意为：他埋头于看小说，没注意到我走进了房间。bury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oneself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为固定搭配，意为“某人专注于（做）某事；埋头于（做）某事”。分析句子结构可知，句子已有谓语，且其与设空处之间无连词连接，故此处应用非谓语形式作状语，bury与he之间为逻辑上的主动关系，应用现在分词。故填Burying。</a:t>
            </a:r>
            <a:endParaRPr lang="en-US" altLang="zh-CN" sz="2200" dirty="0"/>
          </a:p>
        </p:txBody>
      </p:sp>
      <p:sp>
        <p:nvSpPr>
          <p:cNvPr id="5" name="QB_6_BD.25_1#b070bff2e?vja=1&amp;pid=23b3b1b85&amp;color=0,0,0&amp;vtp=1"/>
          <p:cNvSpPr/>
          <p:nvPr/>
        </p:nvSpPr>
        <p:spPr>
          <a:xfrm>
            <a:off x="722376" y="2915987"/>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accident,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kept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nothing</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endParaRPr lang="en-US" altLang="zh-CN" sz="2000" dirty="0"/>
          </a:p>
        </p:txBody>
      </p:sp>
      <p:sp>
        <p:nvSpPr>
          <p:cNvPr id="6" name="QB_6_AN.26_1#b070bff2e.blank?vja=1&amp;pid=23b3b1b85&amp;color=0,0,0&amp;vpa=9&amp;vtp=1"/>
          <p:cNvSpPr/>
          <p:nvPr/>
        </p:nvSpPr>
        <p:spPr>
          <a:xfrm>
            <a:off x="5973826" y="2865187"/>
            <a:ext cx="1651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happened</a:t>
            </a:r>
            <a:endParaRPr lang="en-US" altLang="zh-CN" sz="2000" dirty="0"/>
          </a:p>
        </p:txBody>
      </p:sp>
      <p:sp>
        <p:nvSpPr>
          <p:cNvPr id="7" name="QB_6_AS.27_1#b070bff2e?vja=1&amp;pid=23b3b1b85&amp;color=0,0,0&amp;vtp=1"/>
          <p:cNvSpPr/>
          <p:nvPr/>
        </p:nvSpPr>
        <p:spPr>
          <a:xfrm>
            <a:off x="722376" y="33401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句意为：事故发生后，他保持镇静，好像什么事都没有发生似的。结合语境可知，as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if引导的从句应用虚拟语气，此处为对过去情况的虚拟，从句应用过去完成时。故填had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happened。</a:t>
            </a:r>
            <a:endParaRPr lang="en-US" altLang="zh-CN" sz="2200" dirty="0"/>
          </a:p>
        </p:txBody>
      </p:sp>
      <p:sp>
        <p:nvSpPr>
          <p:cNvPr id="8" name="QB_6_BD.28_1#708c0cf8d?vja=1&amp;pid=23b3b1b85&amp;color=0,0,0&amp;vtp=1"/>
          <p:cNvSpPr/>
          <p:nvPr/>
        </p:nvSpPr>
        <p:spPr>
          <a:xfrm>
            <a:off x="722376" y="4160587"/>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clock</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minute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great-grandmother.</a:t>
            </a:r>
            <a:endParaRPr lang="en-US" altLang="zh-CN" sz="2000" dirty="0"/>
          </a:p>
        </p:txBody>
      </p:sp>
      <p:sp>
        <p:nvSpPr>
          <p:cNvPr id="9" name="QB_6_AN.29_1#708c0cf8d.blank?vja=1&amp;pid=23b3b1b85&amp;color=0,0,0&amp;vpa=10&amp;vtp=1"/>
          <p:cNvSpPr/>
          <p:nvPr/>
        </p:nvSpPr>
        <p:spPr>
          <a:xfrm>
            <a:off x="2247964" y="4122487"/>
            <a:ext cx="8334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whose</a:t>
            </a:r>
            <a:endParaRPr lang="en-US" altLang="zh-CN" sz="2000" dirty="0"/>
          </a:p>
        </p:txBody>
      </p:sp>
      <p:sp>
        <p:nvSpPr>
          <p:cNvPr id="10" name="QB_6_AS.30_1#708c0cf8d?vja=1&amp;pid=23b3b1b85&amp;color=0,0,0&amp;vtp=1"/>
          <p:cNvSpPr/>
          <p:nvPr/>
        </p:nvSpPr>
        <p:spPr>
          <a:xfrm>
            <a:off x="722376" y="45847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句意为：那个分针不见了的钟是我曾祖母传下来的。分析句子结构可知，设空处引导限制性定语从句，修饰先行词The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clock，关系词在定语从句中作minute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hand的定语，意思是“那个钟的分针”，应使用关系代词whose引导该定语从句。故填whose。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60_2#6c67fa41b?vja=1&amp;pid=57ed76b05&amp;color=0,0,0&amp;mp=1&amp;vtp=1&amp;bt=1"/>
          <p:cNvSpPr/>
          <p:nvPr/>
        </p:nvSpPr>
        <p:spPr>
          <a:xfrm>
            <a:off x="722376" y="896112"/>
            <a:ext cx="10753344" cy="2286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squeezed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（逼迫）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endParaRPr lang="en-US" altLang="zh-CN" sz="2000" dirty="0"/>
          </a:p>
        </p:txBody>
      </p:sp>
      <p:sp>
        <p:nvSpPr>
          <p:cNvPr id="3" name="QM_6_EX.361_1#6c67fa41b?vja=1&amp;pid=57ed76b05&amp;color=0,0,0&amp;vtp=1"/>
          <p:cNvSpPr/>
          <p:nvPr/>
        </p:nvSpPr>
        <p:spPr>
          <a:xfrm>
            <a:off x="722376" y="3208087"/>
            <a:ext cx="10753344" cy="762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本文是一篇记叙文。文章通过描述一场暴风雨给人们带来的困境以及人们在困境中展现出的团结、互助和善良，来传达一种积极向上的生活态度和人性的美好。</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62_1#d7c048b45.choices?vja=1&amp;pid=6c67fa41b&amp;color=0,0,0&amp;vtp=1&amp;bt=1"/>
          <p:cNvSpPr/>
          <p:nvPr/>
        </p:nvSpPr>
        <p:spPr>
          <a:xfrm>
            <a:off x="722376" y="896112"/>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792855" algn="l"/>
                <a:tab pos="6239510" algn="l"/>
                <a:tab pos="857186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A.accidentally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B.ultimately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C.suddenly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D.gradually</a:t>
            </a:r>
            <a:endParaRPr lang="en-US" altLang="zh-CN" sz="2000" dirty="0"/>
          </a:p>
        </p:txBody>
      </p:sp>
      <p:sp>
        <p:nvSpPr>
          <p:cNvPr id="3" name="QC_7_AN.363_1#d7c048b45.bracket?vja=1&amp;pid=6c67fa41b&amp;color=0,0,0&amp;vpa=168&amp;vtp=1"/>
          <p:cNvSpPr/>
          <p:nvPr/>
        </p:nvSpPr>
        <p:spPr>
          <a:xfrm>
            <a:off x="1112901"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AS.364_1#d7c048b45?vja=1&amp;pid=6c67fa41b&amp;color=0,0,0&amp;vtp=1"/>
          <p:cNvSpPr/>
          <p:nvPr/>
        </p:nvSpPr>
        <p:spPr>
          <a:xfrm>
            <a:off x="722376" y="13208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storm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strong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winds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struck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Friday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evening</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destroying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power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lines.”并结合语境可知，这场发生在夜间的暴风雨摧毁了电线，因此人们是突然间陷入了黑暗之中。suddenly意为“突然地”，故选C项。accidentally意为“意外地”；ultimately意为“最终”；gradually意为“逐渐地”。</a:t>
            </a:r>
            <a:endParaRPr lang="en-US" altLang="zh-CN" sz="2200" dirty="0"/>
          </a:p>
        </p:txBody>
      </p:sp>
      <p:sp>
        <p:nvSpPr>
          <p:cNvPr id="5" name="QC_7_BD.365_1#80a4fc996.choices?vja=1&amp;pid=6c67fa41b&amp;color=0,0,0&amp;vtp=1"/>
          <p:cNvSpPr/>
          <p:nvPr/>
        </p:nvSpPr>
        <p:spPr>
          <a:xfrm>
            <a:off x="722376" y="29159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596005" algn="l"/>
                <a:tab pos="5922010" algn="l"/>
                <a:tab pos="852741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A.enjoying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B.bearing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C.increasing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D.carrying</a:t>
            </a:r>
            <a:endParaRPr lang="en-US" altLang="zh-CN" sz="2000" dirty="0"/>
          </a:p>
        </p:txBody>
      </p:sp>
      <p:sp>
        <p:nvSpPr>
          <p:cNvPr id="6" name="QC_7_AN.366_1#80a4fc996.bracket?vja=1&amp;pid=6c67fa41b&amp;color=0,0,0&amp;vpa=169&amp;vtp=1"/>
          <p:cNvSpPr/>
          <p:nvPr/>
        </p:nvSpPr>
        <p:spPr>
          <a:xfrm>
            <a:off x="1112901" y="29159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7" name="QC_7_AS.367_1#80a4fc996?vja=1&amp;pid=6c67fa41b&amp;color=0,0,0&amp;vtp=1"/>
          <p:cNvSpPr/>
          <p:nvPr/>
        </p:nvSpPr>
        <p:spPr>
          <a:xfrm>
            <a:off x="722376" y="33401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根据上文“Thousands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themselves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dark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electricity.”可知，人们既没有水也没有电，因此只能忍受高温。bear意为“忍受”，故选B项。</a:t>
            </a:r>
            <a:endParaRPr lang="en-US" altLang="zh-CN" sz="2200" dirty="0"/>
          </a:p>
        </p:txBody>
      </p:sp>
      <p:sp>
        <p:nvSpPr>
          <p:cNvPr id="8" name="QC_7_BD.368_1#a20b595e6.choices?vja=1&amp;pid=6c67fa41b&amp;color=0,0,0&amp;vtp=1"/>
          <p:cNvSpPr/>
          <p:nvPr/>
        </p:nvSpPr>
        <p:spPr>
          <a:xfrm>
            <a:off x="722376" y="41605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789680" algn="l"/>
                <a:tab pos="5941060" algn="l"/>
                <a:tab pos="85115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A.Therefore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B.Thus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C.However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D.Besides</a:t>
            </a:r>
            <a:endParaRPr lang="en-US" altLang="zh-CN" sz="2000" dirty="0"/>
          </a:p>
        </p:txBody>
      </p:sp>
      <p:sp>
        <p:nvSpPr>
          <p:cNvPr id="9" name="QC_7_AN.369_1#a20b595e6.bracket?vja=1&amp;pid=6c67fa41b&amp;color=0,0,0&amp;vpa=170&amp;vtp=1"/>
          <p:cNvSpPr/>
          <p:nvPr/>
        </p:nvSpPr>
        <p:spPr>
          <a:xfrm>
            <a:off x="1112901" y="41605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10" name="QC_7_AS.370_1#a20b595e6?vja=1&amp;pid=6c67fa41b&amp;color=0,0,0&amp;vtp=1"/>
          <p:cNvSpPr/>
          <p:nvPr/>
        </p:nvSpPr>
        <p:spPr>
          <a:xfrm>
            <a:off x="722376" y="45847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根据上文内容可知，没有了水和电，很多人突然陷入了困境，而空后提到发生了神奇的事，即这场暴风雨激发出人们最好的一面，由此可知，设空处前后文之间存在转折关系。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71_1#0c8d2d870.choices?vja=1&amp;pid=6c67fa41b&amp;color=0,0,0&amp;vtp=1&amp;bt=1"/>
          <p:cNvSpPr/>
          <p:nvPr/>
        </p:nvSpPr>
        <p:spPr>
          <a:xfrm>
            <a:off x="722376" y="896112"/>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808730" algn="l"/>
                <a:tab pos="5864860" algn="l"/>
                <a:tab pos="864489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A.purchased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B.sold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C.transported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D.shared</a:t>
            </a:r>
            <a:endParaRPr lang="en-US" altLang="zh-CN" sz="2000" dirty="0"/>
          </a:p>
        </p:txBody>
      </p:sp>
      <p:sp>
        <p:nvSpPr>
          <p:cNvPr id="3" name="QC_7_AN.372_1#0c8d2d870.bracket?vja=1&amp;pid=6c67fa41b&amp;color=0,0,0&amp;vpa=171&amp;vtp=1"/>
          <p:cNvSpPr/>
          <p:nvPr/>
        </p:nvSpPr>
        <p:spPr>
          <a:xfrm>
            <a:off x="1112901"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AS.373_1#0c8d2d870?vja=1&amp;pid=6c67fa41b&amp;color=0,0,0&amp;vtp=1"/>
          <p:cNvSpPr/>
          <p:nvPr/>
        </p:nvSpPr>
        <p:spPr>
          <a:xfrm>
            <a:off x="722376" y="13208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brought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people.”和下文“People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rushed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clear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roads,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repair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damage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electricity.”可知，灾难激发出人们最好的一面，他们团结互助，共同解决困境，因此此处应表示人们分享自己的食物和冰块。share意为“分享”，故选D项。purchase意为“购买”。</a:t>
            </a:r>
            <a:endParaRPr lang="en-US" altLang="zh-CN" sz="2200" dirty="0"/>
          </a:p>
        </p:txBody>
      </p:sp>
      <p:sp>
        <p:nvSpPr>
          <p:cNvPr id="5" name="QC_7_BD.374_1#81f8d52cf.choices?vja=1&amp;pid=6c67fa41b&amp;color=0,0,0&amp;vtp=1"/>
          <p:cNvSpPr/>
          <p:nvPr/>
        </p:nvSpPr>
        <p:spPr>
          <a:xfrm>
            <a:off x="722376" y="29159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272155" algn="l"/>
                <a:tab pos="5795010" algn="l"/>
                <a:tab pos="830516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A.left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B.opened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C.needed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D.adjusted</a:t>
            </a:r>
            <a:endParaRPr lang="en-US" altLang="zh-CN" sz="2000" dirty="0"/>
          </a:p>
        </p:txBody>
      </p:sp>
      <p:sp>
        <p:nvSpPr>
          <p:cNvPr id="6" name="QC_7_AN.375_1#81f8d52cf.bracket?vja=1&amp;pid=6c67fa41b&amp;color=0,0,0&amp;vpa=172&amp;vtp=1"/>
          <p:cNvSpPr/>
          <p:nvPr/>
        </p:nvSpPr>
        <p:spPr>
          <a:xfrm>
            <a:off x="1112901" y="29159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7" name="QC_7_AS.376_1#81f8d52cf?vja=1&amp;pid=6c67fa41b&amp;color=0,0,0&amp;vtp=1"/>
          <p:cNvSpPr/>
          <p:nvPr/>
        </p:nvSpPr>
        <p:spPr>
          <a:xfrm>
            <a:off x="722376" y="33401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amazing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happened: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brought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people.”可知，灾难激发出人们最好的一面，因此此处表示家中仍有电的人会向家中没有电的人敞开家门。故选B项。adjust意为“调整”。</a:t>
            </a:r>
            <a:endParaRPr lang="en-US" altLang="zh-CN" sz="2200" dirty="0"/>
          </a:p>
        </p:txBody>
      </p:sp>
      <p:sp>
        <p:nvSpPr>
          <p:cNvPr id="8" name="QC_7_BD.377_1#2e2efd1de.choices?vja=1&amp;pid=6c67fa41b&amp;color=0,0,0&amp;vtp=1"/>
          <p:cNvSpPr/>
          <p:nvPr/>
        </p:nvSpPr>
        <p:spPr>
          <a:xfrm>
            <a:off x="722376" y="45415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697605" algn="l"/>
                <a:tab pos="6074410" algn="l"/>
                <a:tab pos="860361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A.restore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B.build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C.reduce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D.raise</a:t>
            </a:r>
            <a:endParaRPr lang="en-US" altLang="zh-CN" sz="2000" dirty="0"/>
          </a:p>
        </p:txBody>
      </p:sp>
      <p:sp>
        <p:nvSpPr>
          <p:cNvPr id="9" name="QC_7_AN.378_1#2e2efd1de.bracket?vja=1&amp;pid=6c67fa41b&amp;color=0,0,0&amp;vpa=173&amp;vtp=1"/>
          <p:cNvSpPr/>
          <p:nvPr/>
        </p:nvSpPr>
        <p:spPr>
          <a:xfrm>
            <a:off x="1112901" y="45415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0" name="QC_7_AS.379_1#2e2efd1de?vja=1&amp;pid=6c67fa41b&amp;color=0,0,0&amp;vtp=1"/>
          <p:cNvSpPr/>
          <p:nvPr/>
        </p:nvSpPr>
        <p:spPr>
          <a:xfrm>
            <a:off x="722376" y="49657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根据上文“People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rushed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clear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roads,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repair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damage”可知，此处表示人们冲出家门，清理道路，修复损毁并恢复供电。restore意为“恢复”，故选A项。reduce意为“减少”；raise意为“提高”。</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80_1#206f000de.choices?vja=1&amp;pid=6c67fa41b&amp;color=0,0,0&amp;vtp=1&amp;bt=1"/>
          <p:cNvSpPr/>
          <p:nvPr/>
        </p:nvSpPr>
        <p:spPr>
          <a:xfrm>
            <a:off x="722376" y="896112"/>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688080" algn="l"/>
                <a:tab pos="6068060" algn="l"/>
                <a:tab pos="86893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A.approached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B.continued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C.encountered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D.gathered</a:t>
            </a:r>
            <a:endParaRPr lang="en-US" altLang="zh-CN" sz="2000" dirty="0"/>
          </a:p>
        </p:txBody>
      </p:sp>
      <p:sp>
        <p:nvSpPr>
          <p:cNvPr id="3" name="QC_7_AN.381_1#206f000de.bracket?vja=1&amp;pid=6c67fa41b&amp;color=0,0,0&amp;vpa=174&amp;vtp=1"/>
          <p:cNvSpPr/>
          <p:nvPr/>
        </p:nvSpPr>
        <p:spPr>
          <a:xfrm>
            <a:off x="1112901"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AS.382_1#206f000de?vja=1&amp;pid=6c67fa41b&amp;color=0,0,0&amp;vtp=1"/>
          <p:cNvSpPr/>
          <p:nvPr/>
        </p:nvSpPr>
        <p:spPr>
          <a:xfrm>
            <a:off x="722376" y="13208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根据上文对人们互相帮助的场景的描述以及下文“Strangers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together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another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need.”可知，此处表示邻居们聚集在一起聊天。gather意为“聚集”，故选D项。approach意为“接近”；continue意为“继续”；encounter意为“偶遇”。</a:t>
            </a:r>
            <a:endParaRPr lang="en-US" altLang="zh-CN" sz="2200" dirty="0"/>
          </a:p>
        </p:txBody>
      </p:sp>
      <p:sp>
        <p:nvSpPr>
          <p:cNvPr id="5" name="QC_7_BD.383_1#c0d09f7ef.choices?vja=1&amp;pid=6c67fa41b&amp;color=0,0,0&amp;vtp=1"/>
          <p:cNvSpPr/>
          <p:nvPr/>
        </p:nvSpPr>
        <p:spPr>
          <a:xfrm>
            <a:off x="722376" y="25349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348355" algn="l"/>
                <a:tab pos="5629910" algn="l"/>
                <a:tab pos="816546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A.joy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B.hurt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C.favour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D.affection</a:t>
            </a:r>
            <a:endParaRPr lang="en-US" altLang="zh-CN" sz="2000" dirty="0"/>
          </a:p>
        </p:txBody>
      </p:sp>
      <p:sp>
        <p:nvSpPr>
          <p:cNvPr id="6" name="QC_7_AN.384_1#c0d09f7ef.bracket?vja=1&amp;pid=6c67fa41b&amp;color=0,0,0&amp;vpa=175&amp;vtp=1"/>
          <p:cNvSpPr/>
          <p:nvPr/>
        </p:nvSpPr>
        <p:spPr>
          <a:xfrm>
            <a:off x="1112901" y="25349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C_7_AS.385_1#c0d09f7ef?vja=1&amp;pid=6c67fa41b&amp;color=0,0,0&amp;vtp=1"/>
          <p:cNvSpPr/>
          <p:nvPr/>
        </p:nvSpPr>
        <p:spPr>
          <a:xfrm>
            <a:off x="722376" y="29591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对人们互相帮助的场景的描写可知，此处表示看到大家在如此艰难的情况下还能这样表现，这是一件令人开心的事。joy意为“令人高兴的人或事”，故选A项。hurt意为“伤害”；favour意为“帮助；恩惠”；affection意为“喜爱”。</a:t>
            </a:r>
            <a:endParaRPr lang="en-US" altLang="zh-CN" sz="2200" dirty="0"/>
          </a:p>
        </p:txBody>
      </p:sp>
      <p:sp>
        <p:nvSpPr>
          <p:cNvPr id="8" name="QC_7_BD.386_1#6c85b9489.choices?vja=1&amp;pid=6c67fa41b&amp;color=0,0,0&amp;vtp=1"/>
          <p:cNvSpPr/>
          <p:nvPr/>
        </p:nvSpPr>
        <p:spPr>
          <a:xfrm>
            <a:off x="722376" y="41605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697605" algn="l"/>
                <a:tab pos="6264910" algn="l"/>
                <a:tab pos="852741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A.artificial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B.identical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C.tough</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D.intense</a:t>
            </a:r>
            <a:endParaRPr lang="en-US" altLang="zh-CN" sz="2000" dirty="0"/>
          </a:p>
        </p:txBody>
      </p:sp>
      <p:sp>
        <p:nvSpPr>
          <p:cNvPr id="9" name="QC_7_AN.387_1#6c85b9489.bracket?vja=1&amp;pid=6c67fa41b&amp;color=0,0,0&amp;vpa=176&amp;vtp=1"/>
          <p:cNvSpPr/>
          <p:nvPr/>
        </p:nvSpPr>
        <p:spPr>
          <a:xfrm>
            <a:off x="1112901" y="41605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10" name="QC_7_AS.388_1#6c85b9489?vja=1&amp;pid=6c67fa41b&amp;color=0,0,0&amp;vtp=1"/>
          <p:cNvSpPr/>
          <p:nvPr/>
        </p:nvSpPr>
        <p:spPr>
          <a:xfrm>
            <a:off x="722376" y="45847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根据上文“Thousands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themselves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dark</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idea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over.”可知，这场暴风雨使人们陷入了艰难的处境。tough意为“艰难的”，故选C项。artificial意为“人为的”；identical意为“相同的”；intense意为“强烈的”。</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89_1#2f40b185d.choices?vja=1&amp;pid=6c67fa41b&amp;color=0,0,0&amp;vtp=1&amp;bt=1"/>
          <p:cNvSpPr/>
          <p:nvPr/>
        </p:nvSpPr>
        <p:spPr>
          <a:xfrm>
            <a:off x="722376" y="896112"/>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783330" algn="l"/>
                <a:tab pos="6347460" algn="l"/>
                <a:tab pos="845439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A.anxieties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B.questions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C.fears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D.disasters</a:t>
            </a:r>
            <a:endParaRPr lang="en-US" altLang="zh-CN" sz="2000" dirty="0"/>
          </a:p>
        </p:txBody>
      </p:sp>
      <p:sp>
        <p:nvSpPr>
          <p:cNvPr id="3" name="QC_7_AN.390_1#2f40b185d.bracket?vja=1&amp;pid=6c67fa41b&amp;color=0,0,0&amp;vpa=177&amp;vtp=1"/>
          <p:cNvSpPr/>
          <p:nvPr/>
        </p:nvSpPr>
        <p:spPr>
          <a:xfrm>
            <a:off x="1239901"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AS.391_1#2f40b185d?vja=1&amp;pid=6c67fa41b&amp;color=0,0,0&amp;vtp=1"/>
          <p:cNvSpPr/>
          <p:nvPr/>
        </p:nvSpPr>
        <p:spPr>
          <a:xfrm>
            <a:off x="722376" y="1320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根据上文内容可知，文章围绕一场突发的自然灾难展开，因此此处指的是生活中的灾难会时不时地发生。disaster意为“灾难”，故选D项。anxiety意为“焦虑”；fear意为“恐惧”。</a:t>
            </a:r>
            <a:endParaRPr lang="en-US" altLang="zh-CN" sz="2200" dirty="0"/>
          </a:p>
        </p:txBody>
      </p:sp>
      <p:sp>
        <p:nvSpPr>
          <p:cNvPr id="5" name="QC_7_BD.392_1#2649dc2eb.choices?vja=1&amp;pid=6c67fa41b&amp;color=0,0,0&amp;vtp=1"/>
          <p:cNvSpPr/>
          <p:nvPr/>
        </p:nvSpPr>
        <p:spPr>
          <a:xfrm>
            <a:off x="722376" y="21539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732530" algn="l"/>
                <a:tab pos="5915660" algn="l"/>
                <a:tab pos="831469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A.disturbed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B.spared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C.included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D.challenged</a:t>
            </a:r>
            <a:endParaRPr lang="en-US" altLang="zh-CN" sz="2000" dirty="0"/>
          </a:p>
        </p:txBody>
      </p:sp>
      <p:sp>
        <p:nvSpPr>
          <p:cNvPr id="6" name="QC_7_AN.393_1#2649dc2eb.bracket?vja=1&amp;pid=6c67fa41b&amp;color=0,0,0&amp;vpa=178&amp;vtp=1"/>
          <p:cNvSpPr/>
          <p:nvPr/>
        </p:nvSpPr>
        <p:spPr>
          <a:xfrm>
            <a:off x="1230503" y="21539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7" name="QC_7_AS.394_1#2649dc2eb?vja=1&amp;pid=6c67fa41b&amp;color=0,0,0&amp;vtp=1"/>
          <p:cNvSpPr/>
          <p:nvPr/>
        </p:nvSpPr>
        <p:spPr>
          <a:xfrm>
            <a:off x="722376" y="25781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根据上文“Life’s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strike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time.”可知，在生活的灾难面前，没有人能够幸免。spare意为“使免受，幸免”，故选B项。</a:t>
            </a:r>
            <a:endParaRPr lang="en-US" altLang="zh-CN" sz="2200" dirty="0"/>
          </a:p>
        </p:txBody>
      </p:sp>
      <p:sp>
        <p:nvSpPr>
          <p:cNvPr id="8" name="QC_7_BD.395_1#f29e2f16a.choices?vja=1&amp;pid=6c67fa41b&amp;color=0,0,0&amp;vtp=1"/>
          <p:cNvSpPr/>
          <p:nvPr/>
        </p:nvSpPr>
        <p:spPr>
          <a:xfrm>
            <a:off x="722376" y="33985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630930" algn="l"/>
                <a:tab pos="5953760" algn="l"/>
                <a:tab pos="841629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A.difficulties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B.conditions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C.experiences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D.assumptions</a:t>
            </a:r>
            <a:endParaRPr lang="en-US" altLang="zh-CN" sz="2000" dirty="0"/>
          </a:p>
        </p:txBody>
      </p:sp>
      <p:sp>
        <p:nvSpPr>
          <p:cNvPr id="9" name="QC_7_AN.396_1#f29e2f16a.bracket?vja=1&amp;pid=6c67fa41b&amp;color=0,0,0&amp;vpa=179&amp;vtp=1"/>
          <p:cNvSpPr/>
          <p:nvPr/>
        </p:nvSpPr>
        <p:spPr>
          <a:xfrm>
            <a:off x="1239901" y="33985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0" name="QC_7_AS.397_1#f29e2f16a?vja=1&amp;pid=6c67fa41b&amp;color=0,0,0&amp;vtp=1"/>
          <p:cNvSpPr/>
          <p:nvPr/>
        </p:nvSpPr>
        <p:spPr>
          <a:xfrm>
            <a:off x="722376" y="38227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根据上文“We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hurt.We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challenged.”并结合选项可知，此处表示我们都会被困难所逼迫。difficulty意为“困难”，故选A项。condition意为“条件”；experience意为“经历”；assumption意为“假设”。</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98_1#fe57e63c6.choices?vja=1&amp;pid=6c67fa41b&amp;color=0,0,0&amp;vtp=1&amp;bt=1"/>
          <p:cNvSpPr/>
          <p:nvPr/>
        </p:nvSpPr>
        <p:spPr>
          <a:xfrm>
            <a:off x="722376" y="896112"/>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608705" algn="l"/>
                <a:tab pos="5883910" algn="l"/>
                <a:tab pos="828611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A.stick</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B.take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C.adapt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D.respond</a:t>
            </a:r>
            <a:endParaRPr lang="en-US" altLang="zh-CN" sz="2000" dirty="0"/>
          </a:p>
        </p:txBody>
      </p:sp>
      <p:sp>
        <p:nvSpPr>
          <p:cNvPr id="3" name="QC_7_AN.399_1#fe57e63c6.bracket?vja=1&amp;pid=6c67fa41b&amp;color=0,0,0&amp;vpa=180&amp;vtp=1"/>
          <p:cNvSpPr/>
          <p:nvPr/>
        </p:nvSpPr>
        <p:spPr>
          <a:xfrm>
            <a:off x="1239901"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AS.400_1#fe57e63c6?vja=1&amp;pid=6c67fa41b&amp;color=0,0,0&amp;vtp=1"/>
          <p:cNvSpPr/>
          <p:nvPr/>
        </p:nvSpPr>
        <p:spPr>
          <a:xfrm>
            <a:off x="722376" y="13208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根据下文“We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us.”可知，我们如何对生活的灾难作出反应取决于我们自己。respond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to意为“对</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作出反应”，故选D项。</a:t>
            </a:r>
            <a:endParaRPr lang="en-US" altLang="zh-CN" sz="2200" dirty="0"/>
          </a:p>
        </p:txBody>
      </p:sp>
      <p:sp>
        <p:nvSpPr>
          <p:cNvPr id="5" name="QC_7_BD.401_1#695b04330.choices?vja=1&amp;pid=6c67fa41b&amp;color=0,0,0&amp;vtp=1"/>
          <p:cNvSpPr/>
          <p:nvPr/>
        </p:nvSpPr>
        <p:spPr>
          <a:xfrm>
            <a:off x="722376" y="25349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837305" algn="l"/>
                <a:tab pos="6226810" algn="l"/>
                <a:tab pos="857821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A.deepest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B.secret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C.grace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D.worst</a:t>
            </a:r>
            <a:endParaRPr lang="en-US" altLang="zh-CN" sz="2000" dirty="0"/>
          </a:p>
        </p:txBody>
      </p:sp>
      <p:sp>
        <p:nvSpPr>
          <p:cNvPr id="6" name="QC_7_AN.402_1#695b04330.bracket?vja=1&amp;pid=6c67fa41b&amp;color=0,0,0&amp;vpa=181&amp;vtp=1"/>
          <p:cNvSpPr/>
          <p:nvPr/>
        </p:nvSpPr>
        <p:spPr>
          <a:xfrm>
            <a:off x="1239901" y="25349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7" name="QC_7_AS.403_1#695b04330?vja=1&amp;pid=6c67fa41b&amp;color=0,0,0&amp;vtp=1"/>
          <p:cNvSpPr/>
          <p:nvPr/>
        </p:nvSpPr>
        <p:spPr>
          <a:xfrm>
            <a:off x="722376" y="29591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根据空后的or可知，the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us与the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us形成对比，因此此处表示“我们最糟糕的一面”，故选D项。</a:t>
            </a:r>
            <a:endParaRPr lang="en-US" altLang="zh-CN" sz="2200" dirty="0"/>
          </a:p>
        </p:txBody>
      </p:sp>
      <p:sp>
        <p:nvSpPr>
          <p:cNvPr id="8" name="QC_7_BD.404_1#3a92c8e5e.choices?vja=1&amp;pid=6c67fa41b&amp;color=0,0,0&amp;vtp=1"/>
          <p:cNvSpPr/>
          <p:nvPr/>
        </p:nvSpPr>
        <p:spPr>
          <a:xfrm>
            <a:off x="722376" y="37795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653155" algn="l"/>
                <a:tab pos="6087110" algn="l"/>
                <a:tab pos="844486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A.wave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B.throw</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C.point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D.glance</a:t>
            </a:r>
            <a:endParaRPr lang="en-US" altLang="zh-CN" sz="2000" dirty="0"/>
          </a:p>
        </p:txBody>
      </p:sp>
      <p:sp>
        <p:nvSpPr>
          <p:cNvPr id="9" name="QC_7_AN.405_1#3a92c8e5e.bracket?vja=1&amp;pid=6c67fa41b&amp;color=0,0,0&amp;vpa=182&amp;vtp=1"/>
          <p:cNvSpPr/>
          <p:nvPr/>
        </p:nvSpPr>
        <p:spPr>
          <a:xfrm>
            <a:off x="1239901" y="37795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10" name="QC_7_AS.406_1#3a92c8e5e?vja=1&amp;pid=6c67fa41b&amp;color=0,0,0&amp;vtp=1"/>
          <p:cNvSpPr/>
          <p:nvPr/>
        </p:nvSpPr>
        <p:spPr>
          <a:xfrm>
            <a:off x="722376" y="42037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根据语境可知，此处指的是无论生活可能抛给我们什么，我们都需要展现最好的一面。throw意为“扔”，故选B项。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b8e5f57ec.fixed?vja=1&amp;pid=a7bbadadf&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03</a:t>
            </a:r>
            <a:endParaRPr lang="en-US" altLang="zh-CN" sz="7200" dirty="0"/>
          </a:p>
        </p:txBody>
      </p:sp>
      <p:sp>
        <p:nvSpPr>
          <p:cNvPr id="3" name="C_3_BD#b8e5f57ec.fixed?vja=1&amp;pid=a7bbadadf&amp;color=255,255,255&amp;vtp=1"/>
          <p:cNvSpPr/>
          <p:nvPr/>
        </p:nvSpPr>
        <p:spPr>
          <a:xfrm>
            <a:off x="0" y="3493008"/>
            <a:ext cx="12188952" cy="768096"/>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单元限时小卷</a:t>
            </a:r>
            <a:endParaRPr lang="en-US" altLang="zh-CN" sz="4400" dirty="0"/>
          </a:p>
        </p:txBody>
      </p:sp>
      <p:sp>
        <p:nvSpPr>
          <p:cNvPr id="4" name="C_3#b8e5f57ec.fixed?vja=1&amp;pid=a7bbadadf&amp;color=255,255,255&amp;vtp=1"/>
          <p:cNvSpPr/>
          <p:nvPr/>
        </p:nvSpPr>
        <p:spPr>
          <a:xfrm>
            <a:off x="0" y="4288536"/>
            <a:ext cx="12188952" cy="356616"/>
          </a:xfrm>
          <a:prstGeom prst="rect">
            <a:avLst/>
          </a:prstGeom>
          <a:noFill/>
        </p:spPr>
        <p:txBody>
          <a:bodyPr wrap="square" lIns="0" tIns="0" rIns="0" bIns="0" rtlCol="0" anchor="ctr"/>
          <a:lstStyle/>
          <a:p>
            <a:pPr algn="ctr">
              <a:lnSpc>
                <a:spcPct val="100000"/>
              </a:lnSpc>
            </a:pPr>
            <a:r>
              <a:rPr lang="en-US" altLang="zh-CN" sz="2000" b="0"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建议用时：55分钟</a:t>
            </a:r>
            <a:endParaRPr lang="en-US" altLang="zh-CN" sz="2000" dirty="0"/>
          </a:p>
        </p:txBody>
      </p:sp>
    </p:spTree>
  </p:cSld>
  <p:clrMapOvr>
    <a:masterClrMapping/>
  </p:clrMapOvr>
  <p:transition>
    <p:fade/>
  </p:transition>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07_1#443c721d1?vja=1&amp;pid=9613c0d2c&amp;color=0,0,0&amp;vtp=1&amp;bt=1"/>
          <p:cNvSpPr/>
          <p:nvPr/>
        </p:nvSpPr>
        <p:spPr>
          <a:xfrm>
            <a:off x="722376" y="900000"/>
            <a:ext cx="10753344" cy="457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［湖北华中师大一附中2025高一期末］</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women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merely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non-human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figures,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artificial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intelligence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chatbots?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against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poetry.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chatbots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imitate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poets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William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Shakespeare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according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paper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published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Thursday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journal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Scientific</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Reports</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addition,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participants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prefer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chatbot’s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poetry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well-known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writers.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participants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qualities,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ranging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rhythm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（韵律）</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originality.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participants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mix</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scientists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authorship.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uncovered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surprise: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participants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origins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average,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chatbot.</a:t>
            </a:r>
            <a:endParaRPr lang="en-US" altLang="zh-CN" sz="2000" dirty="0"/>
          </a:p>
        </p:txBody>
      </p:sp>
    </p:spTree>
  </p:cSld>
  <p:clrMapOvr>
    <a:masterClrMapping/>
  </p:clrMapOvr>
  <p:transition>
    <p:fade/>
  </p:transition>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07_2#443c721d1?vja=1&amp;pid=9613c0d2c&amp;color=0,0,0&amp;mp=1&amp;vtp=1&amp;bt=1"/>
          <p:cNvSpPr/>
          <p:nvPr/>
        </p:nvSpPr>
        <p:spPr>
          <a:xfrm>
            <a:off x="722376" y="900000"/>
            <a:ext cx="10753344" cy="457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prefer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AI-generated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poetry?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entirely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hypothesis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AI-generated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relatively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straightforward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comprehend.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requires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critical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thinking—and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poetry’s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labour,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preferring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answers”.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confirm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（证实）</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replace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Dorothea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Lasky,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necessarily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enjoyed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AI-generated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poems.“Poetry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necessary,”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Lasky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Washington</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human-generated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beautiful.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wrote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poets—even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robot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poets.”</a:t>
            </a:r>
            <a:endParaRPr lang="en-US" altLang="zh-CN" sz="2000" dirty="0"/>
          </a:p>
        </p:txBody>
      </p:sp>
    </p:spTree>
  </p:cSld>
  <p:clrMapOvr>
    <a:masterClrMapping/>
  </p:clrMapOvr>
  <p:transition>
    <p:fade/>
  </p:transition>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EX.408_1#443c721d1?vja=1&amp;pid=9613c0d2c&amp;color=0,0,0&amp;vtp=1&amp;bt=1"/>
          <p:cNvSpPr/>
          <p:nvPr/>
        </p:nvSpPr>
        <p:spPr>
          <a:xfrm>
            <a:off x="722376" y="900000"/>
            <a:ext cx="10753344" cy="1143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一篇新发表于《科学报告》的论文表明，在诗歌创作领域，人工智能可与人类抗衡。人工智能聊天机器人能模仿如莎士比亚等著名诗人的诗作，它们创作的诗歌足以迷惑众多读者，不少研究参与者甚至更青睐聊天机器人创作的诗歌。</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1adcfc8d9?vja=1&amp;pid=d87463d90&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根据提示补全句子。</a:t>
            </a:r>
            <a:endParaRPr lang="en-US" altLang="zh-CN" sz="2000" dirty="0"/>
          </a:p>
        </p:txBody>
      </p:sp>
      <p:sp>
        <p:nvSpPr>
          <p:cNvPr id="3" name="QB_6_BD.31_1#2eeb66e22?sp=1&amp;vja=1&amp;pid=d87463d90&amp;color=0,0,0&amp;vtp=1"/>
          <p:cNvSpPr/>
          <p:nvPr/>
        </p:nvSpPr>
        <p:spPr>
          <a:xfrm>
            <a:off x="722376" y="1303087"/>
            <a:ext cx="10753344" cy="114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1.当这支队伍赢得冠军时，祝贺和赞赏的信息如潮水般涌来。（flood）</a:t>
            </a:r>
            <a:endParaRPr lang="en-US" altLang="zh-CN" sz="2000" dirty="0"/>
          </a:p>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championship</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4" name="QB_6_AN.32_1#2eeb66e22.blank?vja=1&amp;pid=d87463d90&amp;color=0,0,0&amp;vpa=11&amp;vtp=1"/>
          <p:cNvSpPr/>
          <p:nvPr/>
        </p:nvSpPr>
        <p:spPr>
          <a:xfrm>
            <a:off x="5490401" y="1633287"/>
            <a:ext cx="11414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messages</a:t>
            </a:r>
            <a:endParaRPr lang="en-US" altLang="zh-CN" sz="2000" dirty="0"/>
          </a:p>
        </p:txBody>
      </p:sp>
      <p:sp>
        <p:nvSpPr>
          <p:cNvPr id="5" name="QB_6_AN.33_1#2eeb66e22.blank?vja=1&amp;pid=d87463d90&amp;color=0,0,0&amp;vpa=12&amp;vtp=1"/>
          <p:cNvSpPr/>
          <p:nvPr/>
        </p:nvSpPr>
        <p:spPr>
          <a:xfrm>
            <a:off x="6811010" y="1645987"/>
            <a:ext cx="3952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endParaRPr lang="en-US" altLang="zh-CN" sz="2000" dirty="0"/>
          </a:p>
        </p:txBody>
      </p:sp>
      <p:sp>
        <p:nvSpPr>
          <p:cNvPr id="6" name="QB_6_AN.34_1#2eeb66e22.blank?vja=1&amp;pid=d87463d90&amp;color=0,0,0&amp;vpa=13&amp;vtp=1"/>
          <p:cNvSpPr/>
          <p:nvPr/>
        </p:nvSpPr>
        <p:spPr>
          <a:xfrm>
            <a:off x="7407720" y="1633287"/>
            <a:ext cx="17462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congratulations</a:t>
            </a:r>
            <a:endParaRPr lang="en-US" altLang="zh-CN" sz="2000" dirty="0"/>
          </a:p>
        </p:txBody>
      </p:sp>
      <p:sp>
        <p:nvSpPr>
          <p:cNvPr id="7" name="QB_6_AN.35_1#2eeb66e22.blank?vja=1&amp;pid=d87463d90&amp;color=0,0,0&amp;vpa=14&amp;vtp=1"/>
          <p:cNvSpPr/>
          <p:nvPr/>
        </p:nvSpPr>
        <p:spPr>
          <a:xfrm>
            <a:off x="9401429" y="1645987"/>
            <a:ext cx="550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endParaRPr lang="en-US" altLang="zh-CN" sz="2000" dirty="0"/>
          </a:p>
        </p:txBody>
      </p:sp>
      <p:sp>
        <p:nvSpPr>
          <p:cNvPr id="8" name="QB_6_AN.36_1#2eeb66e22.blank?vja=1&amp;pid=d87463d90&amp;color=0,0,0&amp;vpa=15&amp;vtp=1"/>
          <p:cNvSpPr/>
          <p:nvPr/>
        </p:nvSpPr>
        <p:spPr>
          <a:xfrm>
            <a:off x="10175939" y="1645987"/>
            <a:ext cx="12811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admiration</a:t>
            </a:r>
            <a:endParaRPr lang="en-US" altLang="zh-CN" sz="2000" dirty="0"/>
          </a:p>
        </p:txBody>
      </p:sp>
      <p:sp>
        <p:nvSpPr>
          <p:cNvPr id="9" name="QB_6_AN.37_1#2eeb66e22.blank?vja=1&amp;pid=d87463d90&amp;color=0,0,0&amp;vpa=16&amp;vtp=1"/>
          <p:cNvSpPr/>
          <p:nvPr/>
        </p:nvSpPr>
        <p:spPr>
          <a:xfrm>
            <a:off x="731901" y="2026987"/>
            <a:ext cx="9588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flooded</a:t>
            </a:r>
            <a:endParaRPr lang="en-US" altLang="zh-CN" sz="2000" dirty="0"/>
          </a:p>
        </p:txBody>
      </p:sp>
      <p:sp>
        <p:nvSpPr>
          <p:cNvPr id="10" name="QB_6_AN.38_1#2eeb66e22.blank?vja=1&amp;pid=d87463d90&amp;color=0,0,0&amp;vpa=17&amp;vtp=1"/>
          <p:cNvSpPr/>
          <p:nvPr/>
        </p:nvSpPr>
        <p:spPr>
          <a:xfrm>
            <a:off x="1849501" y="2026987"/>
            <a:ext cx="381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endParaRPr lang="en-US" altLang="zh-CN" sz="2000" dirty="0"/>
          </a:p>
        </p:txBody>
      </p:sp>
      <p:sp>
        <p:nvSpPr>
          <p:cNvPr id="11" name="QB_6_BD.39_1#7487b61e1?sp=1&amp;vja=1&amp;pid=d87463d90&amp;color=0,0,0&amp;vtp=1"/>
          <p:cNvSpPr/>
          <p:nvPr/>
        </p:nvSpPr>
        <p:spPr>
          <a:xfrm>
            <a:off x="722376" y="2471487"/>
            <a:ext cx="10753344" cy="114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2.据报道，两名游客被困在山中两天，最终一队警察赶去救了他们。（trap;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名词rescue）</a:t>
            </a:r>
            <a:endParaRPr lang="en-US" altLang="zh-CN" sz="2000" dirty="0"/>
          </a:p>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reported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tourists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mountains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policemen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12" name="QB_6_AN.40_1#7487b61e1.blank?vja=1&amp;pid=d87463d90&amp;color=0,0,0&amp;vpa=18&amp;vtp=1"/>
          <p:cNvSpPr/>
          <p:nvPr/>
        </p:nvSpPr>
        <p:spPr>
          <a:xfrm>
            <a:off x="4543298" y="2814387"/>
            <a:ext cx="550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had</a:t>
            </a:r>
            <a:endParaRPr lang="en-US" altLang="zh-CN" sz="2000" dirty="0"/>
          </a:p>
        </p:txBody>
      </p:sp>
      <p:sp>
        <p:nvSpPr>
          <p:cNvPr id="13" name="QB_6_AN.41_1#7487b61e1.blank?vja=1&amp;pid=d87463d90&amp;color=0,0,0&amp;vpa=19&amp;vtp=1"/>
          <p:cNvSpPr/>
          <p:nvPr/>
        </p:nvSpPr>
        <p:spPr>
          <a:xfrm>
            <a:off x="5264785" y="2814387"/>
            <a:ext cx="6635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been</a:t>
            </a:r>
            <a:endParaRPr lang="en-US" altLang="zh-CN" sz="2000" dirty="0"/>
          </a:p>
        </p:txBody>
      </p:sp>
      <p:sp>
        <p:nvSpPr>
          <p:cNvPr id="14" name="QB_6_AN.42_1#7487b61e1.blank?vja=1&amp;pid=d87463d90&amp;color=0,0,0&amp;vpa=20&amp;vtp=1"/>
          <p:cNvSpPr/>
          <p:nvPr/>
        </p:nvSpPr>
        <p:spPr>
          <a:xfrm>
            <a:off x="6100572" y="2801687"/>
            <a:ext cx="944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trapped</a:t>
            </a:r>
            <a:endParaRPr lang="en-US" altLang="zh-CN" sz="2000" dirty="0"/>
          </a:p>
        </p:txBody>
      </p:sp>
      <p:sp>
        <p:nvSpPr>
          <p:cNvPr id="15" name="QB_6_AN.43_1#7487b61e1.blank?vja=1&amp;pid=d87463d90&amp;color=0,0,0&amp;vpa=21&amp;vtp=1"/>
          <p:cNvSpPr/>
          <p:nvPr/>
        </p:nvSpPr>
        <p:spPr>
          <a:xfrm>
            <a:off x="7241159" y="2814387"/>
            <a:ext cx="381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endParaRPr lang="en-US" altLang="zh-CN" sz="2000" dirty="0"/>
          </a:p>
        </p:txBody>
      </p:sp>
      <p:sp>
        <p:nvSpPr>
          <p:cNvPr id="16" name="QB_6_AN.44_1#7487b61e1.blank?vja=1&amp;pid=d87463d90&amp;color=0,0,0&amp;vpa=22&amp;vtp=1"/>
          <p:cNvSpPr/>
          <p:nvPr/>
        </p:nvSpPr>
        <p:spPr>
          <a:xfrm>
            <a:off x="3886264" y="3195387"/>
            <a:ext cx="7191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came</a:t>
            </a:r>
            <a:endParaRPr lang="en-US" altLang="zh-CN" sz="2000" dirty="0"/>
          </a:p>
        </p:txBody>
      </p:sp>
      <p:sp>
        <p:nvSpPr>
          <p:cNvPr id="17" name="QB_6_AN.45_1#7487b61e1.blank?vja=1&amp;pid=d87463d90&amp;color=0,0,0&amp;vpa=23&amp;vtp=1"/>
          <p:cNvSpPr/>
          <p:nvPr/>
        </p:nvSpPr>
        <p:spPr>
          <a:xfrm>
            <a:off x="4762564" y="3195387"/>
            <a:ext cx="381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18" name="QB_6_AN.46_1#7487b61e1.blank?vja=1&amp;pid=d87463d90&amp;color=0,0,0&amp;vpa=24&amp;vtp=1"/>
          <p:cNvSpPr/>
          <p:nvPr/>
        </p:nvSpPr>
        <p:spPr>
          <a:xfrm>
            <a:off x="5257864" y="3195387"/>
            <a:ext cx="10271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their/the</a:t>
            </a:r>
            <a:endParaRPr lang="en-US" altLang="zh-CN" sz="2000" dirty="0"/>
          </a:p>
        </p:txBody>
      </p:sp>
      <p:sp>
        <p:nvSpPr>
          <p:cNvPr id="19" name="QB_6_AN.47_1#7487b61e1.blank?vja=1&amp;pid=d87463d90&amp;color=0,0,0&amp;vpa=25&amp;vtp=1"/>
          <p:cNvSpPr/>
          <p:nvPr/>
        </p:nvSpPr>
        <p:spPr>
          <a:xfrm>
            <a:off x="6438964" y="3195387"/>
            <a:ext cx="8318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rescue</a:t>
            </a:r>
            <a:endParaRPr lang="en-US" altLang="zh-CN" sz="2000" dirty="0"/>
          </a:p>
        </p:txBody>
      </p:sp>
      <p:sp>
        <p:nvSpPr>
          <p:cNvPr id="20" name="QB_6_BD.48_1#c46b1c6f4?sp=1&amp;vja=1&amp;pid=d87463d90&amp;color=0,0,0&amp;vtp=1"/>
          <p:cNvSpPr/>
          <p:nvPr/>
        </p:nvSpPr>
        <p:spPr>
          <a:xfrm>
            <a:off x="722376" y="3639887"/>
            <a:ext cx="10753344" cy="114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3.这么多人在这场灾难中伤亡让全国人民都感到震惊。（leave）</a:t>
            </a:r>
            <a:endParaRPr lang="en-US" altLang="zh-CN" sz="2000" dirty="0"/>
          </a:p>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injured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disaster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21" name="QB_6_AN.49_1#c46b1c6f4.blank?vja=1&amp;pid=d87463d90&amp;color=0,0,0&amp;vpa=26&amp;vtp=1"/>
          <p:cNvSpPr/>
          <p:nvPr/>
        </p:nvSpPr>
        <p:spPr>
          <a:xfrm>
            <a:off x="9129078" y="3982787"/>
            <a:ext cx="5207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left</a:t>
            </a:r>
            <a:endParaRPr lang="en-US" altLang="zh-CN" sz="2000" dirty="0"/>
          </a:p>
        </p:txBody>
      </p:sp>
      <p:sp>
        <p:nvSpPr>
          <p:cNvPr id="22" name="QB_6_AN.50_1#c46b1c6f4.blank?vja=1&amp;pid=d87463d90&amp;color=0,0,0&amp;vpa=27&amp;vtp=1"/>
          <p:cNvSpPr/>
          <p:nvPr/>
        </p:nvSpPr>
        <p:spPr>
          <a:xfrm>
            <a:off x="9855708" y="3982787"/>
            <a:ext cx="4937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
        <p:nvSpPr>
          <p:cNvPr id="23" name="QB_6_AN.51_1#c46b1c6f4.blank?vja=1&amp;pid=d87463d90&amp;color=0,0,0&amp;vpa=28&amp;vtp=1"/>
          <p:cNvSpPr/>
          <p:nvPr/>
        </p:nvSpPr>
        <p:spPr>
          <a:xfrm>
            <a:off x="10607739" y="3982787"/>
            <a:ext cx="804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whole</a:t>
            </a:r>
            <a:endParaRPr lang="en-US" altLang="zh-CN" sz="2000" dirty="0"/>
          </a:p>
        </p:txBody>
      </p:sp>
      <p:sp>
        <p:nvSpPr>
          <p:cNvPr id="24" name="QB_6_AN.52_1#c46b1c6f4.blank?vja=1&amp;pid=d87463d90&amp;color=0,0,0&amp;vpa=29&amp;vtp=1"/>
          <p:cNvSpPr/>
          <p:nvPr/>
        </p:nvSpPr>
        <p:spPr>
          <a:xfrm>
            <a:off x="693801" y="4351087"/>
            <a:ext cx="16621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country/nation</a:t>
            </a:r>
            <a:endParaRPr lang="en-US" altLang="zh-CN" sz="2000" dirty="0"/>
          </a:p>
        </p:txBody>
      </p:sp>
      <p:sp>
        <p:nvSpPr>
          <p:cNvPr id="25" name="QB_6_AN.53_1#c46b1c6f4.blank?vja=1&amp;pid=d87463d90&amp;color=0,0,0&amp;vpa=30&amp;vtp=1"/>
          <p:cNvSpPr/>
          <p:nvPr/>
        </p:nvSpPr>
        <p:spPr>
          <a:xfrm>
            <a:off x="2484501" y="4363787"/>
            <a:ext cx="1016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shocked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9">
                                            <p:bg/>
                                          </p:spTgt>
                                        </p:tgtEl>
                                        <p:attrNameLst>
                                          <p:attrName>style.visibility</p:attrName>
                                        </p:attrNameLst>
                                      </p:cBhvr>
                                      <p:to>
                                        <p:strVal val="visible"/>
                                      </p:to>
                                    </p:set>
                                    <p:animEffect transition="in" filter="fade">
                                      <p:cBhvr>
                                        <p:cTn id="47" dur="500"/>
                                        <p:tgtEl>
                                          <p:spTgt spid="9">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9">
                                            <p:txEl>
                                              <p:pRg st="0" end="0"/>
                                            </p:txEl>
                                          </p:spTgt>
                                        </p:tgtEl>
                                        <p:attrNameLst>
                                          <p:attrName>style.visibility</p:attrName>
                                        </p:attrNameLst>
                                      </p:cBhvr>
                                      <p:to>
                                        <p:strVal val="visible"/>
                                      </p:to>
                                    </p:set>
                                    <p:animEffect transition="in" filter="fade">
                                      <p:cBhvr>
                                        <p:cTn id="50" dur="500"/>
                                        <p:tgtEl>
                                          <p:spTgt spid="9">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0">
                                            <p:bg/>
                                          </p:spTgt>
                                        </p:tgtEl>
                                        <p:attrNameLst>
                                          <p:attrName>style.visibility</p:attrName>
                                        </p:attrNameLst>
                                      </p:cBhvr>
                                      <p:to>
                                        <p:strVal val="visible"/>
                                      </p:to>
                                    </p:set>
                                    <p:animEffect transition="in" filter="fade">
                                      <p:cBhvr>
                                        <p:cTn id="55" dur="500"/>
                                        <p:tgtEl>
                                          <p:spTgt spid="10">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0">
                                            <p:txEl>
                                              <p:pRg st="0" end="0"/>
                                            </p:txEl>
                                          </p:spTgt>
                                        </p:tgtEl>
                                        <p:attrNameLst>
                                          <p:attrName>style.visibility</p:attrName>
                                        </p:attrNameLst>
                                      </p:cBhvr>
                                      <p:to>
                                        <p:strVal val="visible"/>
                                      </p:to>
                                    </p:set>
                                    <p:animEffect transition="in" filter="fade">
                                      <p:cBhvr>
                                        <p:cTn id="58" dur="500"/>
                                        <p:tgtEl>
                                          <p:spTgt spid="10">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2">
                                            <p:bg/>
                                          </p:spTgt>
                                        </p:tgtEl>
                                        <p:attrNameLst>
                                          <p:attrName>style.visibility</p:attrName>
                                        </p:attrNameLst>
                                      </p:cBhvr>
                                      <p:to>
                                        <p:strVal val="visible"/>
                                      </p:to>
                                    </p:set>
                                    <p:animEffect transition="in" filter="fade">
                                      <p:cBhvr>
                                        <p:cTn id="63" dur="500"/>
                                        <p:tgtEl>
                                          <p:spTgt spid="12">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2">
                                            <p:txEl>
                                              <p:pRg st="0" end="0"/>
                                            </p:txEl>
                                          </p:spTgt>
                                        </p:tgtEl>
                                        <p:attrNameLst>
                                          <p:attrName>style.visibility</p:attrName>
                                        </p:attrNameLst>
                                      </p:cBhvr>
                                      <p:to>
                                        <p:strVal val="visible"/>
                                      </p:to>
                                    </p:set>
                                    <p:animEffect transition="in" filter="fade">
                                      <p:cBhvr>
                                        <p:cTn id="66" dur="500"/>
                                        <p:tgtEl>
                                          <p:spTgt spid="12">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3">
                                            <p:bg/>
                                          </p:spTgt>
                                        </p:tgtEl>
                                        <p:attrNameLst>
                                          <p:attrName>style.visibility</p:attrName>
                                        </p:attrNameLst>
                                      </p:cBhvr>
                                      <p:to>
                                        <p:strVal val="visible"/>
                                      </p:to>
                                    </p:set>
                                    <p:animEffect transition="in" filter="fade">
                                      <p:cBhvr>
                                        <p:cTn id="71" dur="500"/>
                                        <p:tgtEl>
                                          <p:spTgt spid="13">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3">
                                            <p:txEl>
                                              <p:pRg st="0" end="0"/>
                                            </p:txEl>
                                          </p:spTgt>
                                        </p:tgtEl>
                                        <p:attrNameLst>
                                          <p:attrName>style.visibility</p:attrName>
                                        </p:attrNameLst>
                                      </p:cBhvr>
                                      <p:to>
                                        <p:strVal val="visible"/>
                                      </p:to>
                                    </p:set>
                                    <p:animEffect transition="in" filter="fade">
                                      <p:cBhvr>
                                        <p:cTn id="74" dur="500"/>
                                        <p:tgtEl>
                                          <p:spTgt spid="13">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4">
                                            <p:bg/>
                                          </p:spTgt>
                                        </p:tgtEl>
                                        <p:attrNameLst>
                                          <p:attrName>style.visibility</p:attrName>
                                        </p:attrNameLst>
                                      </p:cBhvr>
                                      <p:to>
                                        <p:strVal val="visible"/>
                                      </p:to>
                                    </p:set>
                                    <p:animEffect transition="in" filter="fade">
                                      <p:cBhvr>
                                        <p:cTn id="79" dur="500"/>
                                        <p:tgtEl>
                                          <p:spTgt spid="14">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4">
                                            <p:txEl>
                                              <p:pRg st="0" end="0"/>
                                            </p:txEl>
                                          </p:spTgt>
                                        </p:tgtEl>
                                        <p:attrNameLst>
                                          <p:attrName>style.visibility</p:attrName>
                                        </p:attrNameLst>
                                      </p:cBhvr>
                                      <p:to>
                                        <p:strVal val="visible"/>
                                      </p:to>
                                    </p:set>
                                    <p:animEffect transition="in" filter="fade">
                                      <p:cBhvr>
                                        <p:cTn id="82" dur="500"/>
                                        <p:tgtEl>
                                          <p:spTgt spid="14">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5">
                                            <p:bg/>
                                          </p:spTgt>
                                        </p:tgtEl>
                                        <p:attrNameLst>
                                          <p:attrName>style.visibility</p:attrName>
                                        </p:attrNameLst>
                                      </p:cBhvr>
                                      <p:to>
                                        <p:strVal val="visible"/>
                                      </p:to>
                                    </p:set>
                                    <p:animEffect transition="in" filter="fade">
                                      <p:cBhvr>
                                        <p:cTn id="87" dur="500"/>
                                        <p:tgtEl>
                                          <p:spTgt spid="15">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5">
                                            <p:txEl>
                                              <p:pRg st="0" end="0"/>
                                            </p:txEl>
                                          </p:spTgt>
                                        </p:tgtEl>
                                        <p:attrNameLst>
                                          <p:attrName>style.visibility</p:attrName>
                                        </p:attrNameLst>
                                      </p:cBhvr>
                                      <p:to>
                                        <p:strVal val="visible"/>
                                      </p:to>
                                    </p:set>
                                    <p:animEffect transition="in" filter="fade">
                                      <p:cBhvr>
                                        <p:cTn id="90" dur="500"/>
                                        <p:tgtEl>
                                          <p:spTgt spid="15">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6">
                                            <p:bg/>
                                          </p:spTgt>
                                        </p:tgtEl>
                                        <p:attrNameLst>
                                          <p:attrName>style.visibility</p:attrName>
                                        </p:attrNameLst>
                                      </p:cBhvr>
                                      <p:to>
                                        <p:strVal val="visible"/>
                                      </p:to>
                                    </p:set>
                                    <p:animEffect transition="in" filter="fade">
                                      <p:cBhvr>
                                        <p:cTn id="95" dur="500"/>
                                        <p:tgtEl>
                                          <p:spTgt spid="16">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6">
                                            <p:txEl>
                                              <p:pRg st="0" end="0"/>
                                            </p:txEl>
                                          </p:spTgt>
                                        </p:tgtEl>
                                        <p:attrNameLst>
                                          <p:attrName>style.visibility</p:attrName>
                                        </p:attrNameLst>
                                      </p:cBhvr>
                                      <p:to>
                                        <p:strVal val="visible"/>
                                      </p:to>
                                    </p:set>
                                    <p:animEffect transition="in" filter="fade">
                                      <p:cBhvr>
                                        <p:cTn id="98" dur="500"/>
                                        <p:tgtEl>
                                          <p:spTgt spid="16">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17">
                                            <p:bg/>
                                          </p:spTgt>
                                        </p:tgtEl>
                                        <p:attrNameLst>
                                          <p:attrName>style.visibility</p:attrName>
                                        </p:attrNameLst>
                                      </p:cBhvr>
                                      <p:to>
                                        <p:strVal val="visible"/>
                                      </p:to>
                                    </p:set>
                                    <p:animEffect transition="in" filter="fade">
                                      <p:cBhvr>
                                        <p:cTn id="103" dur="500"/>
                                        <p:tgtEl>
                                          <p:spTgt spid="17">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7">
                                            <p:txEl>
                                              <p:pRg st="0" end="0"/>
                                            </p:txEl>
                                          </p:spTgt>
                                        </p:tgtEl>
                                        <p:attrNameLst>
                                          <p:attrName>style.visibility</p:attrName>
                                        </p:attrNameLst>
                                      </p:cBhvr>
                                      <p:to>
                                        <p:strVal val="visible"/>
                                      </p:to>
                                    </p:set>
                                    <p:animEffect transition="in" filter="fade">
                                      <p:cBhvr>
                                        <p:cTn id="106" dur="500"/>
                                        <p:tgtEl>
                                          <p:spTgt spid="17">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18">
                                            <p:bg/>
                                          </p:spTgt>
                                        </p:tgtEl>
                                        <p:attrNameLst>
                                          <p:attrName>style.visibility</p:attrName>
                                        </p:attrNameLst>
                                      </p:cBhvr>
                                      <p:to>
                                        <p:strVal val="visible"/>
                                      </p:to>
                                    </p:set>
                                    <p:animEffect transition="in" filter="fade">
                                      <p:cBhvr>
                                        <p:cTn id="111" dur="500"/>
                                        <p:tgtEl>
                                          <p:spTgt spid="18">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8">
                                            <p:txEl>
                                              <p:pRg st="0" end="0"/>
                                            </p:txEl>
                                          </p:spTgt>
                                        </p:tgtEl>
                                        <p:attrNameLst>
                                          <p:attrName>style.visibility</p:attrName>
                                        </p:attrNameLst>
                                      </p:cBhvr>
                                      <p:to>
                                        <p:strVal val="visible"/>
                                      </p:to>
                                    </p:set>
                                    <p:animEffect transition="in" filter="fade">
                                      <p:cBhvr>
                                        <p:cTn id="114" dur="500"/>
                                        <p:tgtEl>
                                          <p:spTgt spid="18">
                                            <p:txEl>
                                              <p:pRg st="0" end="0"/>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19">
                                            <p:bg/>
                                          </p:spTgt>
                                        </p:tgtEl>
                                        <p:attrNameLst>
                                          <p:attrName>style.visibility</p:attrName>
                                        </p:attrNameLst>
                                      </p:cBhvr>
                                      <p:to>
                                        <p:strVal val="visible"/>
                                      </p:to>
                                    </p:set>
                                    <p:animEffect transition="in" filter="fade">
                                      <p:cBhvr>
                                        <p:cTn id="119" dur="500"/>
                                        <p:tgtEl>
                                          <p:spTgt spid="19">
                                            <p:bg/>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19">
                                            <p:txEl>
                                              <p:pRg st="0" end="0"/>
                                            </p:txEl>
                                          </p:spTgt>
                                        </p:tgtEl>
                                        <p:attrNameLst>
                                          <p:attrName>style.visibility</p:attrName>
                                        </p:attrNameLst>
                                      </p:cBhvr>
                                      <p:to>
                                        <p:strVal val="visible"/>
                                      </p:to>
                                    </p:set>
                                    <p:animEffect transition="in" filter="fade">
                                      <p:cBhvr>
                                        <p:cTn id="122" dur="500"/>
                                        <p:tgtEl>
                                          <p:spTgt spid="19">
                                            <p:txEl>
                                              <p:pRg st="0" end="0"/>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21">
                                            <p:bg/>
                                          </p:spTgt>
                                        </p:tgtEl>
                                        <p:attrNameLst>
                                          <p:attrName>style.visibility</p:attrName>
                                        </p:attrNameLst>
                                      </p:cBhvr>
                                      <p:to>
                                        <p:strVal val="visible"/>
                                      </p:to>
                                    </p:set>
                                    <p:animEffect transition="in" filter="fade">
                                      <p:cBhvr>
                                        <p:cTn id="127" dur="500"/>
                                        <p:tgtEl>
                                          <p:spTgt spid="21">
                                            <p:bg/>
                                          </p:spTgt>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21">
                                            <p:txEl>
                                              <p:pRg st="0" end="0"/>
                                            </p:txEl>
                                          </p:spTgt>
                                        </p:tgtEl>
                                        <p:attrNameLst>
                                          <p:attrName>style.visibility</p:attrName>
                                        </p:attrNameLst>
                                      </p:cBhvr>
                                      <p:to>
                                        <p:strVal val="visible"/>
                                      </p:to>
                                    </p:set>
                                    <p:animEffect transition="in" filter="fade">
                                      <p:cBhvr>
                                        <p:cTn id="130" dur="500"/>
                                        <p:tgtEl>
                                          <p:spTgt spid="21">
                                            <p:txEl>
                                              <p:pRg st="0" end="0"/>
                                            </p:txEl>
                                          </p:spTgt>
                                        </p:tgtEl>
                                      </p:cBhvr>
                                    </p:animEffect>
                                  </p:childTnLst>
                                </p:cTn>
                              </p:par>
                            </p:childTnLst>
                          </p:cTn>
                        </p:par>
                      </p:childTnLst>
                    </p:cTn>
                  </p:par>
                  <p:par>
                    <p:cTn id="131" fill="hold">
                      <p:stCondLst>
                        <p:cond delay="indefinite"/>
                      </p:stCondLst>
                      <p:childTnLst>
                        <p:par>
                          <p:cTn id="132" fill="hold">
                            <p:stCondLst>
                              <p:cond delay="0"/>
                            </p:stCondLst>
                            <p:childTnLst>
                              <p:par>
                                <p:cTn id="133" presetID="10" presetClass="entr" presetSubtype="0" fill="hold" grpId="0" nodeType="clickEffect">
                                  <p:stCondLst>
                                    <p:cond delay="0"/>
                                  </p:stCondLst>
                                  <p:childTnLst>
                                    <p:set>
                                      <p:cBhvr>
                                        <p:cTn id="134" dur="1" fill="hold">
                                          <p:stCondLst>
                                            <p:cond delay="0"/>
                                          </p:stCondLst>
                                        </p:cTn>
                                        <p:tgtEl>
                                          <p:spTgt spid="22">
                                            <p:bg/>
                                          </p:spTgt>
                                        </p:tgtEl>
                                        <p:attrNameLst>
                                          <p:attrName>style.visibility</p:attrName>
                                        </p:attrNameLst>
                                      </p:cBhvr>
                                      <p:to>
                                        <p:strVal val="visible"/>
                                      </p:to>
                                    </p:set>
                                    <p:animEffect transition="in" filter="fade">
                                      <p:cBhvr>
                                        <p:cTn id="135" dur="500"/>
                                        <p:tgtEl>
                                          <p:spTgt spid="22">
                                            <p:bg/>
                                          </p:spTgt>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22">
                                            <p:txEl>
                                              <p:pRg st="0" end="0"/>
                                            </p:txEl>
                                          </p:spTgt>
                                        </p:tgtEl>
                                        <p:attrNameLst>
                                          <p:attrName>style.visibility</p:attrName>
                                        </p:attrNameLst>
                                      </p:cBhvr>
                                      <p:to>
                                        <p:strVal val="visible"/>
                                      </p:to>
                                    </p:set>
                                    <p:animEffect transition="in" filter="fade">
                                      <p:cBhvr>
                                        <p:cTn id="138" dur="500"/>
                                        <p:tgtEl>
                                          <p:spTgt spid="22">
                                            <p:txEl>
                                              <p:pRg st="0" end="0"/>
                                            </p:txEl>
                                          </p:spTgt>
                                        </p:tgtEl>
                                      </p:cBhvr>
                                    </p:animEffect>
                                  </p:childTnLst>
                                </p:cTn>
                              </p:par>
                            </p:childTnLst>
                          </p:cTn>
                        </p:par>
                      </p:childTnLst>
                    </p:cTn>
                  </p:par>
                  <p:par>
                    <p:cTn id="139" fill="hold">
                      <p:stCondLst>
                        <p:cond delay="indefinite"/>
                      </p:stCondLst>
                      <p:childTnLst>
                        <p:par>
                          <p:cTn id="140" fill="hold">
                            <p:stCondLst>
                              <p:cond delay="0"/>
                            </p:stCondLst>
                            <p:childTnLst>
                              <p:par>
                                <p:cTn id="141" presetID="10" presetClass="entr" presetSubtype="0" fill="hold" grpId="0" nodeType="clickEffect">
                                  <p:stCondLst>
                                    <p:cond delay="0"/>
                                  </p:stCondLst>
                                  <p:childTnLst>
                                    <p:set>
                                      <p:cBhvr>
                                        <p:cTn id="142" dur="1" fill="hold">
                                          <p:stCondLst>
                                            <p:cond delay="0"/>
                                          </p:stCondLst>
                                        </p:cTn>
                                        <p:tgtEl>
                                          <p:spTgt spid="23">
                                            <p:bg/>
                                          </p:spTgt>
                                        </p:tgtEl>
                                        <p:attrNameLst>
                                          <p:attrName>style.visibility</p:attrName>
                                        </p:attrNameLst>
                                      </p:cBhvr>
                                      <p:to>
                                        <p:strVal val="visible"/>
                                      </p:to>
                                    </p:set>
                                    <p:animEffect transition="in" filter="fade">
                                      <p:cBhvr>
                                        <p:cTn id="143" dur="500"/>
                                        <p:tgtEl>
                                          <p:spTgt spid="23">
                                            <p:bg/>
                                          </p:spTgt>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23">
                                            <p:txEl>
                                              <p:pRg st="0" end="0"/>
                                            </p:txEl>
                                          </p:spTgt>
                                        </p:tgtEl>
                                        <p:attrNameLst>
                                          <p:attrName>style.visibility</p:attrName>
                                        </p:attrNameLst>
                                      </p:cBhvr>
                                      <p:to>
                                        <p:strVal val="visible"/>
                                      </p:to>
                                    </p:set>
                                    <p:animEffect transition="in" filter="fade">
                                      <p:cBhvr>
                                        <p:cTn id="146" dur="500"/>
                                        <p:tgtEl>
                                          <p:spTgt spid="23">
                                            <p:txEl>
                                              <p:pRg st="0" end="0"/>
                                            </p:txEl>
                                          </p:spTgt>
                                        </p:tgtEl>
                                      </p:cBhvr>
                                    </p:animEffect>
                                  </p:childTnLst>
                                </p:cTn>
                              </p:par>
                            </p:childTnLst>
                          </p:cTn>
                        </p:par>
                      </p:childTnLst>
                    </p:cTn>
                  </p:par>
                  <p:par>
                    <p:cTn id="147" fill="hold">
                      <p:stCondLst>
                        <p:cond delay="indefinite"/>
                      </p:stCondLst>
                      <p:childTnLst>
                        <p:par>
                          <p:cTn id="148" fill="hold">
                            <p:stCondLst>
                              <p:cond delay="0"/>
                            </p:stCondLst>
                            <p:childTnLst>
                              <p:par>
                                <p:cTn id="149" presetID="10" presetClass="entr" presetSubtype="0" fill="hold" grpId="0" nodeType="clickEffect">
                                  <p:stCondLst>
                                    <p:cond delay="0"/>
                                  </p:stCondLst>
                                  <p:childTnLst>
                                    <p:set>
                                      <p:cBhvr>
                                        <p:cTn id="150" dur="1" fill="hold">
                                          <p:stCondLst>
                                            <p:cond delay="0"/>
                                          </p:stCondLst>
                                        </p:cTn>
                                        <p:tgtEl>
                                          <p:spTgt spid="24">
                                            <p:bg/>
                                          </p:spTgt>
                                        </p:tgtEl>
                                        <p:attrNameLst>
                                          <p:attrName>style.visibility</p:attrName>
                                        </p:attrNameLst>
                                      </p:cBhvr>
                                      <p:to>
                                        <p:strVal val="visible"/>
                                      </p:to>
                                    </p:set>
                                    <p:animEffect transition="in" filter="fade">
                                      <p:cBhvr>
                                        <p:cTn id="151" dur="500"/>
                                        <p:tgtEl>
                                          <p:spTgt spid="24">
                                            <p:bg/>
                                          </p:spTgt>
                                        </p:tgtEl>
                                      </p:cBhvr>
                                    </p:animEffect>
                                  </p:childTnLst>
                                </p:cTn>
                              </p:par>
                              <p:par>
                                <p:cTn id="152" presetID="10" presetClass="entr" presetSubtype="0" fill="hold" grpId="0" nodeType="withEffect">
                                  <p:stCondLst>
                                    <p:cond delay="0"/>
                                  </p:stCondLst>
                                  <p:childTnLst>
                                    <p:set>
                                      <p:cBhvr>
                                        <p:cTn id="153" dur="1" fill="hold">
                                          <p:stCondLst>
                                            <p:cond delay="0"/>
                                          </p:stCondLst>
                                        </p:cTn>
                                        <p:tgtEl>
                                          <p:spTgt spid="24">
                                            <p:txEl>
                                              <p:pRg st="0" end="0"/>
                                            </p:txEl>
                                          </p:spTgt>
                                        </p:tgtEl>
                                        <p:attrNameLst>
                                          <p:attrName>style.visibility</p:attrName>
                                        </p:attrNameLst>
                                      </p:cBhvr>
                                      <p:to>
                                        <p:strVal val="visible"/>
                                      </p:to>
                                    </p:set>
                                    <p:animEffect transition="in" filter="fade">
                                      <p:cBhvr>
                                        <p:cTn id="154" dur="500"/>
                                        <p:tgtEl>
                                          <p:spTgt spid="24">
                                            <p:txEl>
                                              <p:pRg st="0" end="0"/>
                                            </p:txEl>
                                          </p:spTgt>
                                        </p:tgtEl>
                                      </p:cBhvr>
                                    </p:animEffect>
                                  </p:childTnLst>
                                </p:cTn>
                              </p:par>
                            </p:childTnLst>
                          </p:cTn>
                        </p:par>
                      </p:childTnLst>
                    </p:cTn>
                  </p:par>
                  <p:par>
                    <p:cTn id="155" fill="hold">
                      <p:stCondLst>
                        <p:cond delay="indefinite"/>
                      </p:stCondLst>
                      <p:childTnLst>
                        <p:par>
                          <p:cTn id="156" fill="hold">
                            <p:stCondLst>
                              <p:cond delay="0"/>
                            </p:stCondLst>
                            <p:childTnLst>
                              <p:par>
                                <p:cTn id="157" presetID="10" presetClass="entr" presetSubtype="0" fill="hold" grpId="0" nodeType="clickEffect">
                                  <p:stCondLst>
                                    <p:cond delay="0"/>
                                  </p:stCondLst>
                                  <p:childTnLst>
                                    <p:set>
                                      <p:cBhvr>
                                        <p:cTn id="158" dur="1" fill="hold">
                                          <p:stCondLst>
                                            <p:cond delay="0"/>
                                          </p:stCondLst>
                                        </p:cTn>
                                        <p:tgtEl>
                                          <p:spTgt spid="25">
                                            <p:bg/>
                                          </p:spTgt>
                                        </p:tgtEl>
                                        <p:attrNameLst>
                                          <p:attrName>style.visibility</p:attrName>
                                        </p:attrNameLst>
                                      </p:cBhvr>
                                      <p:to>
                                        <p:strVal val="visible"/>
                                      </p:to>
                                    </p:set>
                                    <p:animEffect transition="in" filter="fade">
                                      <p:cBhvr>
                                        <p:cTn id="159" dur="500"/>
                                        <p:tgtEl>
                                          <p:spTgt spid="25">
                                            <p:bg/>
                                          </p:spTgt>
                                        </p:tgtEl>
                                      </p:cBhvr>
                                    </p:animEffect>
                                  </p:childTnLst>
                                </p:cTn>
                              </p:par>
                              <p:par>
                                <p:cTn id="160" presetID="10" presetClass="entr" presetSubtype="0" fill="hold" grpId="0" nodeType="withEffect">
                                  <p:stCondLst>
                                    <p:cond delay="0"/>
                                  </p:stCondLst>
                                  <p:childTnLst>
                                    <p:set>
                                      <p:cBhvr>
                                        <p:cTn id="161" dur="1" fill="hold">
                                          <p:stCondLst>
                                            <p:cond delay="0"/>
                                          </p:stCondLst>
                                        </p:cTn>
                                        <p:tgtEl>
                                          <p:spTgt spid="25">
                                            <p:txEl>
                                              <p:pRg st="0" end="0"/>
                                            </p:txEl>
                                          </p:spTgt>
                                        </p:tgtEl>
                                        <p:attrNameLst>
                                          <p:attrName>style.visibility</p:attrName>
                                        </p:attrNameLst>
                                      </p:cBhvr>
                                      <p:to>
                                        <p:strVal val="visible"/>
                                      </p:to>
                                    </p:set>
                                    <p:animEffect transition="in" filter="fade">
                                      <p:cBhvr>
                                        <p:cTn id="162" dur="500"/>
                                        <p:tgtEl>
                                          <p:spTgt spid="2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P spid="8" grpId="0" animBg="1" build="p"/>
      <p:bldP spid="9" grpId="0" animBg="1" build="p"/>
      <p:bldP spid="10" grpId="0" animBg="1" build="p"/>
      <p:bldP spid="12" grpId="0" animBg="1" build="p"/>
      <p:bldP spid="13" grpId="0" animBg="1" build="p"/>
      <p:bldP spid="14" grpId="0" animBg="1" build="p"/>
      <p:bldP spid="15" grpId="0" animBg="1" build="p"/>
      <p:bldP spid="16" grpId="0" animBg="1" build="p"/>
      <p:bldP spid="17" grpId="0" animBg="1" build="p"/>
      <p:bldP spid="18" grpId="0" animBg="1" build="p"/>
      <p:bldP spid="19" grpId="0" animBg="1" build="p"/>
      <p:bldP spid="21" grpId="0" animBg="1" build="p"/>
      <p:bldP spid="22" grpId="0" animBg="1" build="p"/>
      <p:bldP spid="23" grpId="0" animBg="1" build="p"/>
      <p:bldP spid="24" grpId="0" animBg="1" build="p"/>
      <p:bldP spid="25" grpId="0" animBg="1" build="p"/>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09_1#84102004b?vja=1&amp;pid=443c721d1&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6_AN.410_1#84102004b.bracket?vja=1&amp;pid=443c721d1&amp;color=0,0,0&amp;vpa=183&amp;vtp=1"/>
          <p:cNvSpPr/>
          <p:nvPr/>
        </p:nvSpPr>
        <p:spPr>
          <a:xfrm>
            <a:off x="5422964"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6_BD.409_2#84102004b.choices?vja=1&amp;pid=443c721d1&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stage.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poetry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writing.</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readers.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together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humans.</a:t>
            </a:r>
            <a:endParaRPr lang="en-US" altLang="zh-CN" sz="2000" dirty="0"/>
          </a:p>
        </p:txBody>
      </p:sp>
      <p:sp>
        <p:nvSpPr>
          <p:cNvPr id="5" name="QC_6_AS.411_1#84102004b?vja=1&amp;pid=443c721d1&amp;color=0,0,0&amp;vtp=1"/>
          <p:cNvSpPr/>
          <p:nvPr/>
        </p:nvSpPr>
        <p:spPr>
          <a:xfrm>
            <a:off x="722376" y="2870200"/>
            <a:ext cx="10753344" cy="1943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主旨大意题。通读第一段内容，尤其是根据“As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turns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against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humans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writing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etry.”可知，第一段通过引用《科学报告》的论文，指出人工智能可以模仿莎士比亚等著名诗人的风格创作诗歌，这些诗歌甚至足以迷惑人类读者。此外，许多研究参与者更喜欢人工智能生成的诗歌而非人类创作的作品，由此可知，第一段主要介绍的是人工智能在诗歌创作方面的表现出色。</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12_1#8082ebf68?vja=1&amp;pid=443c721d1&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participants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experiment?(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6_AN.413_1#8082ebf68.bracket?vja=1&amp;pid=443c721d1&amp;color=0,0,0&amp;vpa=184&amp;vtp=1"/>
          <p:cNvSpPr/>
          <p:nvPr/>
        </p:nvSpPr>
        <p:spPr>
          <a:xfrm>
            <a:off x="9634601"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6_BD.412_2#8082ebf68.choices?vja=1&amp;pid=443c721d1&amp;color=0,0,0&amp;vtp=1"/>
          <p:cNvSpPr/>
          <p:nvPr/>
        </p:nvSpPr>
        <p:spPr>
          <a:xfrm>
            <a:off x="722376" y="1303087"/>
            <a:ext cx="10753344" cy="762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A.Identify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B.Discuss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meanings.</a:t>
            </a:r>
            <a:endParaRPr lang="en-US" altLang="zh-CN" sz="2000" dirty="0"/>
          </a:p>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C.Grade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aspects.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D.Compare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poems.</a:t>
            </a:r>
            <a:endParaRPr lang="en-US" altLang="zh-CN" sz="2000" dirty="0"/>
          </a:p>
        </p:txBody>
      </p:sp>
      <p:sp>
        <p:nvSpPr>
          <p:cNvPr id="5" name="QC_6_AS.414_1#8082ebf68?vja=1&amp;pid=443c721d1&amp;color=0,0,0&amp;vtp=1"/>
          <p:cNvSpPr/>
          <p:nvPr/>
        </p:nvSpPr>
        <p:spPr>
          <a:xfrm>
            <a:off x="722376" y="21082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细节理解题。根据第二段中的“researchers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group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participants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rate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poems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qualities,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ranging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rhythm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originality”可知，在实验中，参与者被要求从韵律、独创性等14个方面对给定的诗歌进行评分。故选C项。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15_1#7438d075f?vja=1&amp;pid=443c721d1&amp;color=0,0,0&amp;mp=1&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AI-generated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according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6_AN.416_1#7438d075f.bracket?vja=1&amp;pid=443c721d1&amp;color=0,0,0&amp;mp=1&amp;vpa=185&amp;vtp=1"/>
          <p:cNvSpPr/>
          <p:nvPr/>
        </p:nvSpPr>
        <p:spPr>
          <a:xfrm>
            <a:off x="8578914"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6_BD.415_2#7438d075f.choices?vja=1&amp;pid=443c721d1&amp;color=0,0,0&amp;vtp=1"/>
          <p:cNvSpPr/>
          <p:nvPr/>
        </p:nvSpPr>
        <p:spPr>
          <a:xfrm>
            <a:off x="722376" y="1303087"/>
            <a:ext cx="10753344" cy="762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promote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critical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B.They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widen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views.</a:t>
            </a:r>
            <a:endParaRPr lang="en-US" altLang="zh-CN" sz="2000" dirty="0"/>
          </a:p>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require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immediate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feedback.</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D.They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t>
            </a:r>
            <a:endParaRPr lang="en-US" altLang="zh-CN" sz="2000" dirty="0"/>
          </a:p>
        </p:txBody>
      </p:sp>
      <p:sp>
        <p:nvSpPr>
          <p:cNvPr id="5" name="QC_6_AS.417_1#7438d075f?vja=1&amp;pid=443c721d1&amp;color=0,0,0&amp;vtp=1"/>
          <p:cNvSpPr/>
          <p:nvPr/>
        </p:nvSpPr>
        <p:spPr>
          <a:xfrm>
            <a:off x="722376" y="21082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细节理解题。根据第三段中的AI-generated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poems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relatively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straightforward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simple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comprehend和“But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modern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readers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seem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labour,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preferring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gives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‘instant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answers’.”可知，人工智能生成的诗歌相对简单易懂。故选D项。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18_1#51bed2417?vja=1&amp;pid=443c721d1&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4.What’s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Lasky’s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attitude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towards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AI-generated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poems?(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6_AN.419_1#51bed2417.bracket?vja=1&amp;pid=443c721d1&amp;color=0,0,0&amp;vpa=186&amp;vtp=1"/>
          <p:cNvSpPr/>
          <p:nvPr/>
        </p:nvSpPr>
        <p:spPr>
          <a:xfrm>
            <a:off x="6930009"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6_BD.418_2#51bed2417.choices?vja=1&amp;pid=443c721d1&amp;color=0,0,0&amp;vtp=1"/>
          <p:cNvSpPr/>
          <p:nvPr/>
        </p:nvSpPr>
        <p:spPr>
          <a:xfrm>
            <a:off x="722376" y="13030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2614930" algn="l"/>
                <a:tab pos="5445760" algn="l"/>
                <a:tab pos="818769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A.Doubtful.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B.Welcoming.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C.Passionate.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D.Indifferent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5" name="QC_6_AS.420_1#51bed2417?vja=1&amp;pid=443c721d1&amp;color=0,0,0&amp;vtp=1"/>
          <p:cNvSpPr/>
          <p:nvPr/>
        </p:nvSpPr>
        <p:spPr>
          <a:xfrm>
            <a:off x="722376" y="1727200"/>
            <a:ext cx="10753344" cy="2705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推理判断题。根据最后一段中的it’s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necessarily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readers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enjoyed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AI-generated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poems和“If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poems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liked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poems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human-generated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beautiful</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room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poets—even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robot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ets.”可知，拉斯基认为读者喜欢人工智能生成的诗歌并不一定是件坏事，如果参与研究的那些人更喜欢人工智能生成的诗，那对她来说是美好的，因为他们有了好的诗歌阅读体验，而她不在乎作者是谁，而且她认为所有诗人，甚至是机器人诗人在诗歌创作方面都有一席之地。由此可推知，拉斯基对人工智能生成的诗歌持开放和欢迎的态度。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420_2#51bed2417?vja=1&amp;pid=443c721d1&amp;color=0,0,0&amp;mp=1&amp;vtp=1&amp;bt=1"/>
          <p:cNvSpPr/>
          <p:nvPr/>
        </p:nvSpPr>
        <p:spPr>
          <a:xfrm>
            <a:off x="722376" y="900000"/>
            <a:ext cx="10753344" cy="4572000"/>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知识拓展</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常见的表示观点态度的形容词</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（1）积极/赞同态度</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positive（积极的）</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favourable/approving（赞同的）</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supportive（支持的）</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optimistic（乐观的）</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（2）消极/否定态度</a:t>
            </a:r>
            <a:endParaRPr lang="en-US" altLang="zh-CN" sz="2000" dirty="0"/>
          </a:p>
          <a:p>
            <a:pPr algn="just">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negative（消极的）</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critical（批判的）</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opposed（反对的）</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disapproving（不赞成的）</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pessimistic（悲观的）</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（3）怀疑/不确定态度</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doubtful/suspicious/sceptical（怀疑的）</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ambiguous（模棱两可的）</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unclear（不明确的）</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（4）中立/客观态度</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objective（客观的）</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neutral（中立的）</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（5）其他</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subjective（主观的）</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indifferent/uncaring（漠不关心的）</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fade">
                                      <p:cBhvr>
                                        <p:cTn id="40" dur="500"/>
                                        <p:tgtEl>
                                          <p:spTgt spid="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21_1#8c8c4a657?vja=1&amp;pid=440624c79&amp;color=0,0,0&amp;vtp=1&amp;bt=1"/>
          <p:cNvSpPr/>
          <p:nvPr/>
        </p:nvSpPr>
        <p:spPr>
          <a:xfrm>
            <a:off x="722376" y="900000"/>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［广东深圳2024高一期末］</a:t>
            </a:r>
            <a:endParaRPr lang="en-US" altLang="zh-CN" sz="2000" dirty="0"/>
          </a:p>
        </p:txBody>
      </p:sp>
      <p:sp>
        <p:nvSpPr>
          <p:cNvPr id="3" name="QM_5_BD.421_2#8c8c4a657?sp=1&amp;vja=1&amp;pid=440624c79&amp;color=0,0,0&amp;vtp=1"/>
          <p:cNvSpPr/>
          <p:nvPr/>
        </p:nvSpPr>
        <p:spPr>
          <a:xfrm>
            <a:off x="722376" y="1302911"/>
            <a:ext cx="10753344" cy="3810000"/>
          </a:xfrm>
          <a:prstGeom prst="rect">
            <a:avLst/>
          </a:prstGeom>
          <a:noFill/>
        </p:spPr>
        <p:txBody>
          <a:bodyPr wrap="square" lIns="0" tIns="0" rIns="0" bIns="0" rtlCol="0" anchor="t"/>
          <a:lstStyle/>
          <a:p>
            <a:pPr algn="ctr">
              <a:lnSpc>
                <a:spcPct val="125000"/>
              </a:lnSpc>
            </a:pP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Active</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Listening:</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Key</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Effective</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Communication</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listening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beyond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involves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speaker’s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message.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significant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effective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communication.1.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strategies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listening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speaker.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listening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requires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conversation,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observing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speaker’s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expressions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avoid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negative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responses</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requires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listening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speaker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cellphone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TV</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a:t>
            </a:r>
            <a:endParaRPr lang="en-US" altLang="zh-CN" sz="2000" dirty="0"/>
          </a:p>
        </p:txBody>
      </p:sp>
      <p:sp>
        <p:nvSpPr>
          <p:cNvPr id="4" name="QM_5_AN.422_1#8c8c4a657.blank?vja=1&amp;pid=440624c79&amp;color=0,0,0&amp;vpa=187&amp;vtp=1"/>
          <p:cNvSpPr/>
          <p:nvPr/>
        </p:nvSpPr>
        <p:spPr>
          <a:xfrm>
            <a:off x="5935409" y="2407811"/>
            <a:ext cx="3397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a:t>
            </a:r>
            <a:endParaRPr lang="en-US" altLang="zh-CN" sz="2000" dirty="0"/>
          </a:p>
        </p:txBody>
      </p:sp>
      <p:sp>
        <p:nvSpPr>
          <p:cNvPr id="5" name="QM_5_AN.423_1#8c8c4a657.blank?vja=1&amp;pid=440624c79&amp;color=0,0,0&amp;vpa=188&amp;vtp=1"/>
          <p:cNvSpPr/>
          <p:nvPr/>
        </p:nvSpPr>
        <p:spPr>
          <a:xfrm>
            <a:off x="2127822" y="4312811"/>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24_1#8c8c4a657?vja=1&amp;pid=440624c79&amp;color=0,0,0&amp;mp=1&amp;vtp=1&amp;bt=1"/>
          <p:cNvSpPr/>
          <p:nvPr/>
        </p:nvSpPr>
        <p:spPr>
          <a:xfrm>
            <a:off x="722376" y="900000"/>
            <a:ext cx="10753344" cy="457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Maintain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eye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conversation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partner.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listening,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eye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especially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fix</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eyes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conversation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partners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embarrassed,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probably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conversation.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avoid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50/70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eye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listening,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holding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seconds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away.</a:t>
            </a:r>
            <a:endParaRPr lang="en-US" altLang="zh-CN" sz="2000" dirty="0"/>
          </a:p>
          <a:p>
            <a:pPr algn="just">
              <a:lnSpc>
                <a:spcPct val="125000"/>
              </a:lnSpc>
            </a:pP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listening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involves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questions,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summarising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points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Additionally,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reflecting</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proper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dialogue.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supportive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respectful,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allowing</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further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discussion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understanding.</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listening,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stronger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promote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relationships.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Remember,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listening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beyond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hearing.5.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endParaRPr lang="en-US" altLang="zh-CN" sz="2000" dirty="0"/>
          </a:p>
        </p:txBody>
      </p:sp>
      <p:sp>
        <p:nvSpPr>
          <p:cNvPr id="3" name="QM_5_AN.425_1#8c8c4a657.blank?vja=1&amp;pid=440624c79&amp;color=0,0,0&amp;mp=1&amp;vpa=189&amp;vtp=1"/>
          <p:cNvSpPr/>
          <p:nvPr/>
        </p:nvSpPr>
        <p:spPr>
          <a:xfrm>
            <a:off x="6921437" y="1242900"/>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M_5_AN.426_1#8c8c4a657.blank?vja=1&amp;pid=440624c79&amp;color=0,0,0&amp;mp=1&amp;vpa=190&amp;vtp=1"/>
          <p:cNvSpPr/>
          <p:nvPr/>
        </p:nvSpPr>
        <p:spPr>
          <a:xfrm>
            <a:off x="1405001" y="3147900"/>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5" name="QM_5_AN.427_1#8c8c4a657.blank?vja=1&amp;pid=440624c79&amp;color=0,0,0&amp;mp=1&amp;vpa=191&amp;vtp=1"/>
          <p:cNvSpPr/>
          <p:nvPr/>
        </p:nvSpPr>
        <p:spPr>
          <a:xfrm>
            <a:off x="9002141" y="5052900"/>
            <a:ext cx="3254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28_1#8c8c4a657?vja=1&amp;pid=440624c79&amp;color=0,0,0&amp;vtp=1&amp;bt=1"/>
          <p:cNvSpPr/>
          <p:nvPr/>
        </p:nvSpPr>
        <p:spPr>
          <a:xfrm>
            <a:off x="722376" y="896112"/>
            <a:ext cx="10753344" cy="2667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A.Respond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properly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speaker.</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B.Reflect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speaker.</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answer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speaker.</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listening.</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involves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quality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technique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effectively,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endParaRPr lang="en-US" altLang="zh-CN" sz="2000" dirty="0"/>
          </a:p>
        </p:txBody>
      </p:sp>
      <p:sp>
        <p:nvSpPr>
          <p:cNvPr id="3" name="QM_5_EX.429_1#8c8c4a657?vja=1&amp;pid=440624c79&amp;color=0,0,0&amp;vtp=1"/>
          <p:cNvSpPr/>
          <p:nvPr/>
        </p:nvSpPr>
        <p:spPr>
          <a:xfrm>
            <a:off x="722376" y="3589087"/>
            <a:ext cx="10753344" cy="381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本文是一篇说明文。文章主要介绍了积极倾听这一与人进行有效沟通的关键技能。</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30_1#72e2b67d2?vja=1&amp;pid=8c8c4a657&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6_AN.431_1#72e2b67d2.blank?vja=1&amp;pid=8c8c4a657&amp;color=0,0,0&amp;vpa=192&amp;vtp=1"/>
          <p:cNvSpPr/>
          <p:nvPr/>
        </p:nvSpPr>
        <p:spPr>
          <a:xfrm>
            <a:off x="909701" y="858012"/>
            <a:ext cx="3397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a:t>
            </a:r>
            <a:endParaRPr lang="en-US" altLang="zh-CN" sz="2000" dirty="0"/>
          </a:p>
        </p:txBody>
      </p:sp>
      <p:sp>
        <p:nvSpPr>
          <p:cNvPr id="4" name="QB_6_AS.432_1#72e2b67d2?vja=1&amp;pid=8c8c4a657&amp;color=0,0,0&amp;vtp=1"/>
          <p:cNvSpPr/>
          <p:nvPr/>
        </p:nvSpPr>
        <p:spPr>
          <a:xfrm>
            <a:off x="722376" y="1320800"/>
            <a:ext cx="10753344" cy="1562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文章开篇介绍了积极倾听的总体含义，空前提到了积极倾听是有效沟通的重要组成部分；空后则引入本文主题：提高积极倾听技巧的方法。故设空处为过渡句，起到承上启下的作用。E项（然而，事实是许多人往往无法做到积极倾听）与上文形成转折，说明有许多人没有掌握这项技能，引出下文对提高该技能方法的介绍。</a:t>
            </a:r>
            <a:endParaRPr lang="en-US" altLang="zh-CN" sz="2200" dirty="0"/>
          </a:p>
        </p:txBody>
      </p:sp>
      <p:sp>
        <p:nvSpPr>
          <p:cNvPr id="5" name="QB_6_BD.433_1#b4d04ab16?vja=1&amp;pid=8c8c4a657&amp;color=0,0,0&amp;vtp=1"/>
          <p:cNvSpPr/>
          <p:nvPr/>
        </p:nvSpPr>
        <p:spPr>
          <a:xfrm>
            <a:off x="722376" y="2915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6_AN.434_1#b4d04ab16.blank?vja=1&amp;pid=8c8c4a657&amp;color=0,0,0&amp;vpa=193&amp;vtp=1"/>
          <p:cNvSpPr/>
          <p:nvPr/>
        </p:nvSpPr>
        <p:spPr>
          <a:xfrm>
            <a:off x="897001" y="28778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a:t>
            </a:r>
            <a:endParaRPr lang="en-US" altLang="zh-CN" sz="2000" dirty="0"/>
          </a:p>
        </p:txBody>
      </p:sp>
      <p:sp>
        <p:nvSpPr>
          <p:cNvPr id="7" name="QB_6_AS.435_1#b4d04ab16?vja=1&amp;pid=8c8c4a657&amp;color=0,0,0&amp;vtp=1"/>
          <p:cNvSpPr/>
          <p:nvPr/>
        </p:nvSpPr>
        <p:spPr>
          <a:xfrm>
            <a:off x="722376" y="33401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由下文中的For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ample可知，空后举例说明在交谈的时候，应该收起手机或远离有趣的电视节目，由此可知，设空处应表示在和别人聊天时不要做别的事情。G项（为了有效地使用这项技能，我们最好不要同时做其他事情）引出下文，符合语境。</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36_1#2929a986e?vja=1&amp;pid=8c8c4a657&amp;color=0,0,0&amp;mp=1&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6_AN.437_1#2929a986e.blank?vja=1&amp;pid=8c8c4a657&amp;color=0,0,0&amp;mp=1&amp;vpa=194&amp;vtp=1"/>
          <p:cNvSpPr/>
          <p:nvPr/>
        </p:nvSpPr>
        <p:spPr>
          <a:xfrm>
            <a:off x="897001" y="8580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B_6_AS.438_1#2929a986e?vja=1&amp;pid=8c8c4a657&amp;color=0,0,0&amp;vtp=1"/>
          <p:cNvSpPr/>
          <p:nvPr/>
        </p:nvSpPr>
        <p:spPr>
          <a:xfrm>
            <a:off x="722376" y="13208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由本段第一句可知，本段介绍的方法是与交谈对象保持良好的眼神交流。空前提到在积极倾听时，眼神交流很重要，D项（这表明你对他们说的话真的很感兴趣）承接上文，解释眼神交流重要的原因，符合语境，且选项中的it指代上文的mak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eye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contact。</a:t>
            </a:r>
            <a:endParaRPr lang="en-US" altLang="zh-CN" sz="2200" dirty="0"/>
          </a:p>
        </p:txBody>
      </p:sp>
      <p:sp>
        <p:nvSpPr>
          <p:cNvPr id="5" name="QB_6_BD.439_1#5f479cad0?vja=1&amp;pid=8c8c4a657&amp;color=0,0,0&amp;vtp=1"/>
          <p:cNvSpPr/>
          <p:nvPr/>
        </p:nvSpPr>
        <p:spPr>
          <a:xfrm>
            <a:off x="722376" y="2534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6_AN.440_1#5f479cad0.blank?vja=1&amp;pid=8c8c4a657&amp;color=0,0,0&amp;vpa=195&amp;vtp=1"/>
          <p:cNvSpPr/>
          <p:nvPr/>
        </p:nvSpPr>
        <p:spPr>
          <a:xfrm>
            <a:off x="897001" y="24968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B_6_AS.441_1#5f479cad0?vja=1&amp;pid=8c8c4a657&amp;color=0,0,0&amp;vtp=1"/>
          <p:cNvSpPr/>
          <p:nvPr/>
        </p:nvSpPr>
        <p:spPr>
          <a:xfrm>
            <a:off x="722376" y="29591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文章结构可知，设空处应为本段的主旨句；再根据第二、三段的首句特点，可将答案锁定在A、B项之中。结合空后的内容可知，本段主要介绍了与他人谈话时应该作出怎样的回应。由此可知，A项（恰当地回应说话者）能概括本段主题。</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BEAUTIFY_FLAG" val=""/>
</p:tagLst>
</file>

<file path=ppt/tags/tag11.xml><?xml version="1.0" encoding="utf-8"?>
<p:tagLst xmlns:p="http://schemas.openxmlformats.org/presentationml/2006/main">
  <p:tag name="KSO_WM_BEAUTIFY_FLAG" val=""/>
</p:tagLst>
</file>

<file path=ppt/tags/tag12.xml><?xml version="1.0" encoding="utf-8"?>
<p:tagLst xmlns:p="http://schemas.openxmlformats.org/presentationml/2006/main">
  <p:tag name="KSO_WM_BEAUTIFY_FLAG" val=""/>
</p:tagLst>
</file>

<file path=ppt/tags/tag13.xml><?xml version="1.0" encoding="utf-8"?>
<p:tagLst xmlns:p="http://schemas.openxmlformats.org/presentationml/2006/main">
  <p:tag name="KSO_WM_BEAUTIFY_FLAG" val=""/>
</p:tagLst>
</file>

<file path=ppt/tags/tag14.xml><?xml version="1.0" encoding="utf-8"?>
<p:tagLst xmlns:p="http://schemas.openxmlformats.org/presentationml/2006/main">
  <p:tag name="KSO_WM_BEAUTIFY_FLAG" val=""/>
</p:tagLst>
</file>

<file path=ppt/tags/tag15.xml><?xml version="1.0" encoding="utf-8"?>
<p:tagLst xmlns:p="http://schemas.openxmlformats.org/presentationml/2006/main">
  <p:tag name="KSO_WM_SLIDE_ID" val="custom20205176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176"/>
  <p:tag name="KSO_WM_SLIDE_LAYOUT" val="a_b"/>
  <p:tag name="KSO_WM_SLIDE_LAYOUT_CNT" val="1_1"/>
  <p:tag name="KSO_WM_UNIT_SHOW_EDIT_AREA_INDICATION" val="1"/>
  <p:tag name="KSO_WM_TEMPLATE_THUMBS_INDEX" val="1、4、7、12、13、14、15、16、17、18、20、24、25、28、33、36、40、43、44"/>
</p:tagLst>
</file>

<file path=ppt/tags/tag16.xml><?xml version="1.0" encoding="utf-8"?>
<p:tagLst xmlns:p="http://schemas.openxmlformats.org/presentationml/2006/main">
  <p:tag name="KSO_WM_BEAUTIFY_FLAG" val=""/>
</p:tagLst>
</file>

<file path=ppt/tags/tag17.xml><?xml version="1.0" encoding="utf-8"?>
<p:tagLst xmlns:p="http://schemas.openxmlformats.org/presentationml/2006/main">
  <p:tag name="KSO_WM_BEAUTIFY_FLAG" val=""/>
</p:tagLst>
</file>

<file path=ppt/tags/tag18.xml><?xml version="1.0" encoding="utf-8"?>
<p:tagLst xmlns:p="http://schemas.openxmlformats.org/presentationml/2006/main">
  <p:tag name="KSO_WM_BEAUTIFY_FLAG" val=""/>
</p:tagLst>
</file>

<file path=ppt/tags/tag19.xml><?xml version="1.0" encoding="utf-8"?>
<p:tagLst xmlns:p="http://schemas.openxmlformats.org/presentationml/2006/main">
  <p:tag name="KSO_WM_BEAUTIFY_FLAG" val=""/>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BEAUTIFY_FLAG" val=""/>
</p:tagLst>
</file>

<file path=ppt/tags/tag21.xml><?xml version="1.0" encoding="utf-8"?>
<p:tagLst xmlns:p="http://schemas.openxmlformats.org/presentationml/2006/main">
  <p:tag name="KSO_WM_BEAUTIFY_FLAG" val=""/>
</p:tagLst>
</file>

<file path=ppt/tags/tag22.xml><?xml version="1.0" encoding="utf-8"?>
<p:tagLst xmlns:p="http://schemas.openxmlformats.org/presentationml/2006/main">
  <p:tag name="KSO_WM_BEAUTIFY_FLAG" val=""/>
</p:tagLst>
</file>

<file path=ppt/tags/tag23.xml><?xml version="1.0" encoding="utf-8"?>
<p:tagLst xmlns:p="http://schemas.openxmlformats.org/presentationml/2006/main">
  <p:tag name="KSO_WM_BEAUTIFY_FLAG" val=""/>
</p:tagLst>
</file>

<file path=ppt/tags/tag24.xml><?xml version="1.0" encoding="utf-8"?>
<p:tagLst xmlns:p="http://schemas.openxmlformats.org/presentationml/2006/main">
  <p:tag name="KSO_WM_BEAUTIFY_FLAG" val=""/>
</p:tagLst>
</file>

<file path=ppt/tags/tag25.xml><?xml version="1.0" encoding="utf-8"?>
<p:tagLst xmlns:p="http://schemas.openxmlformats.org/presentationml/2006/main">
  <p:tag name="KSO_WM_SLIDE_ID" val="custom20205176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176"/>
  <p:tag name="KSO_WM_SLIDE_LAYOUT" val="a_b"/>
  <p:tag name="KSO_WM_SLIDE_LAYOUT_CNT" val="1_1"/>
  <p:tag name="KSO_WM_UNIT_SHOW_EDIT_AREA_INDICATION" val="1"/>
  <p:tag name="KSO_WM_TEMPLATE_THUMBS_INDEX" val="1、4、7、12、13、14、15、16、17、18、20、24、25、28、33、36、40、43、44"/>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xml><?xml version="1.0" encoding="utf-8"?>
<p:tagLst xmlns:p="http://schemas.openxmlformats.org/presentationml/2006/main">
  <p:tag name="KSO_WM_BEAUTIFY_FLAG" val=""/>
</p:tagLst>
</file>

<file path=ppt/tags/tag7.xml><?xml version="1.0" encoding="utf-8"?>
<p:tagLst xmlns:p="http://schemas.openxmlformats.org/presentationml/2006/main">
  <p:tag name="KSO_WM_BEAUTIFY_FLAG" val=""/>
</p:tagLst>
</file>

<file path=ppt/tags/tag8.xml><?xml version="1.0" encoding="utf-8"?>
<p:tagLst xmlns:p="http://schemas.openxmlformats.org/presentationml/2006/main">
  <p:tag name="KSO_WM_BEAUTIFY_FLAG" val=""/>
</p:tagLst>
</file>

<file path=ppt/tags/tag9.xml><?xml version="1.0" encoding="utf-8"?>
<p:tagLst xmlns:p="http://schemas.openxmlformats.org/presentationml/2006/main">
  <p:tag name="KSO_WM_BEAUTIFY_FLAG" val=""/>
</p:tagLst>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58224</Words>
  <Application>WPS 演示</Application>
  <PresentationFormat>宽屏</PresentationFormat>
  <Paragraphs>1419</Paragraphs>
  <Slides>127</Slides>
  <Notes>122</Notes>
  <HiddenSlides>0</HiddenSlides>
  <MMClips>0</MMClips>
  <ScaleCrop>false</ScaleCrop>
  <HeadingPairs>
    <vt:vector size="6" baseType="variant">
      <vt:variant>
        <vt:lpstr>已用的字体</vt:lpstr>
      </vt:variant>
      <vt:variant>
        <vt:i4>25</vt:i4>
      </vt:variant>
      <vt:variant>
        <vt:lpstr>主题</vt:lpstr>
      </vt:variant>
      <vt:variant>
        <vt:i4>1</vt:i4>
      </vt:variant>
      <vt:variant>
        <vt:lpstr>幻灯片标题</vt:lpstr>
      </vt:variant>
      <vt:variant>
        <vt:i4>127</vt:i4>
      </vt:variant>
    </vt:vector>
  </HeadingPairs>
  <TitlesOfParts>
    <vt:vector size="153" baseType="lpstr">
      <vt:lpstr>Arial</vt:lpstr>
      <vt:lpstr>宋体</vt:lpstr>
      <vt:lpstr>Wingdings</vt:lpstr>
      <vt:lpstr>微软雅黑</vt:lpstr>
      <vt:lpstr>微软雅黑</vt:lpstr>
      <vt:lpstr>汉仪舒圆黑简体</vt:lpstr>
      <vt:lpstr>黑体</vt:lpstr>
      <vt:lpstr>汉仪舒圆黑简体</vt:lpstr>
      <vt:lpstr>汉仪舒圆黑简体</vt:lpstr>
      <vt:lpstr>Times New Roman</vt:lpstr>
      <vt:lpstr>Times New Roman</vt:lpstr>
      <vt:lpstr>宋体</vt:lpstr>
      <vt:lpstr>Impact</vt:lpstr>
      <vt:lpstr>Impact</vt:lpstr>
      <vt:lpstr>Impact</vt:lpstr>
      <vt:lpstr>Calibri</vt:lpstr>
      <vt:lpstr>Arial Unicode MS</vt:lpstr>
      <vt:lpstr>等线</vt:lpstr>
      <vt:lpstr>仿宋</vt:lpstr>
      <vt:lpstr>仿宋</vt:lpstr>
      <vt:lpstr>Cambria Math</vt:lpstr>
      <vt:lpstr>汉仪雅酷黑 75W</vt:lpstr>
      <vt:lpstr>汉仪太极体简</vt:lpstr>
      <vt:lpstr>等线 Light</vt:lpstr>
      <vt:lpstr>Calibri Light</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杨瑜</cp:lastModifiedBy>
  <cp:revision>6</cp:revision>
  <dcterms:created xsi:type="dcterms:W3CDTF">2025-05-09T12:08:00Z</dcterms:created>
  <dcterms:modified xsi:type="dcterms:W3CDTF">2025-05-12T07:42:33Z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41027A25D000466B949060AFD9B9B805_12</vt:lpwstr>
  </property>
  <property fmtid="{D5CDD505-2E9C-101B-9397-08002B2CF9AE}" pid="3" name="KSOProductBuildVer">
    <vt:lpwstr>2052-12.1.0.21171</vt:lpwstr>
  </property>
</Properties>
</file>