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261" r:id="rId8"/>
    <p:sldId id="262" r:id="rId9"/>
    <p:sldId id="263" r:id="rId10"/>
    <p:sldId id="264" r:id="rId11"/>
    <p:sldId id="266" r:id="rId12"/>
    <p:sldId id="267" r:id="rId13"/>
    <p:sldId id="269" r:id="rId14"/>
    <p:sldId id="375" r:id="rId15"/>
    <p:sldId id="270" r:id="rId16"/>
    <p:sldId id="271" r:id="rId17"/>
    <p:sldId id="376" r:id="rId18"/>
    <p:sldId id="273" r:id="rId19"/>
    <p:sldId id="274" r:id="rId20"/>
    <p:sldId id="275" r:id="rId21"/>
    <p:sldId id="276" r:id="rId22"/>
    <p:sldId id="277" r:id="rId23"/>
    <p:sldId id="278" r:id="rId24"/>
    <p:sldId id="280" r:id="rId25"/>
    <p:sldId id="281" r:id="rId26"/>
    <p:sldId id="282" r:id="rId27"/>
    <p:sldId id="283" r:id="rId28"/>
    <p:sldId id="284" r:id="rId29"/>
    <p:sldId id="285" r:id="rId30"/>
    <p:sldId id="286" r:id="rId31"/>
    <p:sldId id="287" r:id="rId32"/>
    <p:sldId id="377" r:id="rId33"/>
    <p:sldId id="288" r:id="rId34"/>
    <p:sldId id="289" r:id="rId35"/>
    <p:sldId id="290" r:id="rId36"/>
    <p:sldId id="291" r:id="rId37"/>
    <p:sldId id="293" r:id="rId38"/>
    <p:sldId id="378" r:id="rId39"/>
    <p:sldId id="294" r:id="rId40"/>
    <p:sldId id="295" r:id="rId41"/>
    <p:sldId id="296" r:id="rId42"/>
    <p:sldId id="297" r:id="rId43"/>
    <p:sldId id="298" r:id="rId44"/>
    <p:sldId id="300" r:id="rId45"/>
    <p:sldId id="301" r:id="rId46"/>
    <p:sldId id="302" r:id="rId47"/>
    <p:sldId id="304" r:id="rId48"/>
    <p:sldId id="305" r:id="rId49"/>
    <p:sldId id="307" r:id="rId50"/>
    <p:sldId id="308" r:id="rId51"/>
    <p:sldId id="309" r:id="rId52"/>
    <p:sldId id="310" r:id="rId53"/>
    <p:sldId id="312" r:id="rId54"/>
    <p:sldId id="313" r:id="rId55"/>
    <p:sldId id="314" r:id="rId56"/>
    <p:sldId id="315" r:id="rId57"/>
    <p:sldId id="316" r:id="rId58"/>
    <p:sldId id="317" r:id="rId59"/>
    <p:sldId id="319" r:id="rId60"/>
    <p:sldId id="320" r:id="rId61"/>
    <p:sldId id="321" r:id="rId62"/>
    <p:sldId id="322" r:id="rId63"/>
    <p:sldId id="323" r:id="rId64"/>
    <p:sldId id="324" r:id="rId65"/>
    <p:sldId id="325" r:id="rId66"/>
    <p:sldId id="326" r:id="rId67"/>
    <p:sldId id="327" r:id="rId68"/>
    <p:sldId id="328" r:id="rId69"/>
    <p:sldId id="329" r:id="rId70"/>
    <p:sldId id="330" r:id="rId71"/>
    <p:sldId id="331" r:id="rId72"/>
    <p:sldId id="332" r:id="rId73"/>
    <p:sldId id="334" r:id="rId74"/>
    <p:sldId id="379" r:id="rId75"/>
    <p:sldId id="335" r:id="rId76"/>
    <p:sldId id="336" r:id="rId77"/>
    <p:sldId id="380" r:id="rId78"/>
    <p:sldId id="337" r:id="rId79"/>
    <p:sldId id="339" r:id="rId80"/>
    <p:sldId id="342" r:id="rId81"/>
    <p:sldId id="381" r:id="rId82"/>
    <p:sldId id="343" r:id="rId83"/>
    <p:sldId id="344" r:id="rId84"/>
    <p:sldId id="345" r:id="rId85"/>
    <p:sldId id="346" r:id="rId86"/>
    <p:sldId id="348" r:id="rId87"/>
    <p:sldId id="349" r:id="rId88"/>
    <p:sldId id="350" r:id="rId89"/>
    <p:sldId id="351" r:id="rId90"/>
    <p:sldId id="382" r:id="rId91"/>
    <p:sldId id="352" r:id="rId92"/>
    <p:sldId id="354" r:id="rId93"/>
    <p:sldId id="355" r:id="rId94"/>
    <p:sldId id="356" r:id="rId95"/>
    <p:sldId id="357" r:id="rId96"/>
    <p:sldId id="358" r:id="rId97"/>
    <p:sldId id="359" r:id="rId98"/>
    <p:sldId id="361" r:id="rId99"/>
    <p:sldId id="362" r:id="rId100"/>
    <p:sldId id="363" r:id="rId101"/>
    <p:sldId id="364" r:id="rId102"/>
    <p:sldId id="365" r:id="rId103"/>
    <p:sldId id="367" r:id="rId104"/>
    <p:sldId id="368" r:id="rId105"/>
    <p:sldId id="369" r:id="rId106"/>
    <p:sldId id="371" r:id="rId107"/>
    <p:sldId id="372" r:id="rId108"/>
    <p:sldId id="373" r:id="rId109"/>
    <p:sldId id="370" r:id="rId110"/>
    <p:sldId id="374" r:id="rId11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752" autoAdjust="0"/>
    <p:restoredTop sz="94610"/>
  </p:normalViewPr>
  <p:slideViewPr>
    <p:cSldViewPr snapToGrid="0" snapToObjects="1">
      <p:cViewPr varScale="1">
        <p:scale>
          <a:sx n="96" d="100"/>
          <a:sy n="96" d="100"/>
        </p:scale>
        <p:origin x="78" y="49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4" Type="http://schemas.openxmlformats.org/officeDocument/2006/relationships/tableStyles" Target="tableStyles.xml"/><Relationship Id="rId113" Type="http://schemas.openxmlformats.org/officeDocument/2006/relationships/viewProps" Target="viewProps.xml"/><Relationship Id="rId112" Type="http://schemas.openxmlformats.org/officeDocument/2006/relationships/presProps" Target="presProps.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9fff3e0f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ab07637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70e38f2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6dae0d9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d54c96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b696d06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9dce366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0311576f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b71247f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22127fe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40e521b0009d8e8fa#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6918b91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01d5b56a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dcd4695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d7441648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e5fc7e4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刷读后续写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必修第二册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2c42144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1e968888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8.xml"/><Relationship Id="rId1" Type="http://schemas.openxmlformats.org/officeDocument/2006/relationships/image" Target="../media/image7.jpe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18.xml"/><Relationship Id="rId1" Type="http://schemas.openxmlformats.org/officeDocument/2006/relationships/image" Target="../media/image8.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_1#2ed51d858?sp=1&amp;vja=1&amp;pid=1e9688887&amp;color=0,0,0&amp;mp=1&amp;vtp=1&amp;bt=1"/>
          <p:cNvSpPr/>
          <p:nvPr/>
        </p:nvSpPr>
        <p:spPr>
          <a:xfrm>
            <a:off x="722376" y="900000"/>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5.端午节是中国一年一度的传统节日，它的历史可以追溯到大约两千年前,在农历的五月初五。（date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非谓语动词）</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endParaRPr lang="en-US" altLang="zh-CN" sz="2000" dirty="0"/>
          </a:p>
        </p:txBody>
      </p:sp>
      <p:sp>
        <p:nvSpPr>
          <p:cNvPr id="3" name="QB_6_AN.54_1#2ed51d858.blank?vja=1&amp;pid=1e9688887&amp;color=0,0,0&amp;mp=1&amp;vpa=29&amp;vtp=1"/>
          <p:cNvSpPr/>
          <p:nvPr/>
        </p:nvSpPr>
        <p:spPr>
          <a:xfrm>
            <a:off x="8314500" y="1611200"/>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dating</a:t>
            </a:r>
            <a:endParaRPr lang="en-US" altLang="zh-CN" sz="2000" dirty="0"/>
          </a:p>
        </p:txBody>
      </p:sp>
      <p:sp>
        <p:nvSpPr>
          <p:cNvPr id="4" name="QB_6_AN.55_1#2ed51d858.blank?vja=1&amp;pid=1e9688887&amp;color=0,0,0&amp;mp=1&amp;vpa=30&amp;vtp=1"/>
          <p:cNvSpPr/>
          <p:nvPr/>
        </p:nvSpPr>
        <p:spPr>
          <a:xfrm>
            <a:off x="9320213" y="1623900"/>
            <a:ext cx="663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back</a:t>
            </a:r>
            <a:endParaRPr lang="en-US" altLang="zh-CN" sz="2000" dirty="0"/>
          </a:p>
        </p:txBody>
      </p:sp>
      <p:sp>
        <p:nvSpPr>
          <p:cNvPr id="5" name="QB_6_AN.56_1#2ed51d858.blank?vja=1&amp;pid=1e9688887&amp;color=0,0,0&amp;mp=1&amp;vpa=31&amp;vtp=1"/>
          <p:cNvSpPr/>
          <p:nvPr/>
        </p:nvSpPr>
        <p:spPr>
          <a:xfrm>
            <a:off x="10148126" y="1623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6" name="QB_6_AN.57_1#2ed51d858.blank?vja=1&amp;pid=1e9688887&amp;color=0,0,0&amp;mp=1&amp;vpa=32&amp;vtp=1"/>
          <p:cNvSpPr/>
          <p:nvPr/>
        </p:nvSpPr>
        <p:spPr>
          <a:xfrm>
            <a:off x="10696639" y="1623900"/>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p:txBody>
      </p:sp>
      <p:sp>
        <p:nvSpPr>
          <p:cNvPr id="7" name="QB_6_AN.58_1#2ed51d858.blank?vja=1&amp;pid=1e9688887&amp;color=0,0,0&amp;mp=1&amp;vpa=33&amp;vtp=1"/>
          <p:cNvSpPr/>
          <p:nvPr/>
        </p:nvSpPr>
        <p:spPr>
          <a:xfrm>
            <a:off x="706501" y="2004900"/>
            <a:ext cx="7556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2,000</a:t>
            </a:r>
            <a:endParaRPr lang="en-US" altLang="zh-CN" sz="2000" dirty="0"/>
          </a:p>
        </p:txBody>
      </p:sp>
      <p:sp>
        <p:nvSpPr>
          <p:cNvPr id="8" name="QB_6_AN.59_1#2ed51d858.blank?vja=1&amp;pid=1e9688887&amp;color=0,0,0&amp;mp=1&amp;vpa=34&amp;vtp=1"/>
          <p:cNvSpPr/>
          <p:nvPr/>
        </p:nvSpPr>
        <p:spPr>
          <a:xfrm>
            <a:off x="1608201" y="1992200"/>
            <a:ext cx="719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p:txBody>
      </p:sp>
      <p:sp>
        <p:nvSpPr>
          <p:cNvPr id="9" name="QB_6_AN.60_1#2ed51d858.blank?vja=1&amp;pid=1e9688887&amp;color=0,0,0&amp;mp=1&amp;vpa=35&amp;vtp=1"/>
          <p:cNvSpPr/>
          <p:nvPr/>
        </p:nvSpPr>
        <p:spPr>
          <a:xfrm>
            <a:off x="2522601" y="1992200"/>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ago</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4_1#e96d2fc9d?vja=1&amp;pid=b4815d68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6_AN.535_1#e96d2fc9d.blank?vja=1&amp;pid=b4815d68b&amp;color=0,0,0&amp;vpa=238&amp;vtp=1"/>
          <p:cNvSpPr/>
          <p:nvPr/>
        </p:nvSpPr>
        <p:spPr>
          <a:xfrm>
            <a:off x="909701" y="858012"/>
            <a:ext cx="1227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awareness</a:t>
            </a:r>
            <a:endParaRPr lang="en-US" altLang="zh-CN" sz="2000" dirty="0"/>
          </a:p>
        </p:txBody>
      </p:sp>
      <p:sp>
        <p:nvSpPr>
          <p:cNvPr id="4" name="QB_6_AS.536_1#e96d2fc9d?vja=1&amp;pid=b4815d68b&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句意为：最近，奥迪中国与北京绿化基金会合作推出了《北京自然城市古树观赏指南》，旨在提高人们对古树保护的认识和理解。设空处与understanding并列作promoting的宾语，understanding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为名词，设空处也应用名词形式，表示抽象概念。故填awareness。</a:t>
            </a:r>
            <a:endParaRPr lang="en-US" altLang="zh-CN" sz="2200" dirty="0"/>
          </a:p>
        </p:txBody>
      </p:sp>
      <p:sp>
        <p:nvSpPr>
          <p:cNvPr id="5" name="QB_6_BD.537_1#5d0d676ca?vja=1&amp;pid=b4815d68b&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6_AN.538_1#5d0d676ca.blank?vja=1&amp;pid=b4815d68b&amp;color=0,0,0&amp;vpa=239&amp;vtp=1"/>
          <p:cNvSpPr/>
          <p:nvPr/>
        </p:nvSpPr>
        <p:spPr>
          <a:xfrm>
            <a:off x="922401" y="2496887"/>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B_6_AS.539_1#5d0d676ca?vja=1&amp;pid=b4815d68b&amp;color=0,0,0&amp;vtp=1"/>
          <p:cNvSpPr/>
          <p:nvPr/>
        </p:nvSpPr>
        <p:spPr>
          <a:xfrm>
            <a:off x="722376" y="2959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句意为：这本指南提供了有关古树的必要信息，并强调了北京的重要样本。此处特指上文提到的</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Biodiverse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1"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Guidebook</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，所以用定冠词修饰。故填The。</a:t>
            </a:r>
            <a:endParaRPr lang="en-US" altLang="zh-CN" sz="2200" dirty="0"/>
          </a:p>
        </p:txBody>
      </p:sp>
      <p:sp>
        <p:nvSpPr>
          <p:cNvPr id="8" name="QB_6_BD.540_1#87385096e?vja=1&amp;pid=b4815d68b&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6_AN.541_1#87385096e.blank?vja=1&amp;pid=b4815d68b&amp;color=0,0,0&amp;vpa=240&amp;vtp=1"/>
          <p:cNvSpPr/>
          <p:nvPr/>
        </p:nvSpPr>
        <p:spPr>
          <a:xfrm>
            <a:off x="1036701" y="3741487"/>
            <a:ext cx="1352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included</a:t>
            </a:r>
            <a:endParaRPr lang="en-US" altLang="zh-CN" sz="2000" dirty="0"/>
          </a:p>
        </p:txBody>
      </p:sp>
      <p:sp>
        <p:nvSpPr>
          <p:cNvPr id="10" name="QB_6_AS.542_1#87385096e?vja=1&amp;pid=b4815d68b&amp;color=0,0,0&amp;vtp=1"/>
          <p:cNvSpPr/>
          <p:nvPr/>
        </p:nvSpPr>
        <p:spPr>
          <a:xfrm>
            <a:off x="722376" y="42037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句意为：书中还附有以古树装饰的17个景点的地图。句子主语为A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map，“showing</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trees”为现在分词短语作后置定语，设空处为句子的谓语。句子描述的是客观事实，应用一般现在时，且根据句意可知，map和include之间是被动关系，应用被动语态；主语A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map是单数，谓语应用第三人称单数形式。故填is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3_1#a1f9d8180?vja=1&amp;pid=e5fc7e4ea&amp;color=0,0,0&amp;vtp=1&amp;bt=1"/>
          <p:cNvSpPr/>
          <p:nvPr/>
        </p:nvSpPr>
        <p:spPr>
          <a:xfrm>
            <a:off x="722376" y="896112"/>
            <a:ext cx="10753344" cy="5291328"/>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阅读下面材料，根据其内容和所给段落开头语续写两段，使之构成一篇完整的短文。</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cross-country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said.“Heat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newly-created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Thanksgiving.</a:t>
            </a:r>
            <a:endParaRPr lang="en-US" altLang="zh-CN" sz="2000" dirty="0"/>
          </a:p>
        </p:txBody>
      </p:sp>
    </p:spTree>
  </p:cSld>
  <p:clrMapOvr>
    <a:masterClrMapping/>
  </p:clrMapOvr>
  <p:transition>
    <p:fade/>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3_2#a1f9d8180?vja=1&amp;pid=e5fc7e4ea&amp;color=0,0,0&amp;mp=1&amp;vtp=1&amp;bt=1"/>
          <p:cNvSpPr/>
          <p:nvPr/>
        </p:nvSpPr>
        <p:spPr>
          <a:xfrm>
            <a:off x="722376" y="896112"/>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Leonard,”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curiously.“You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grocery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twenty-four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Unfortunately,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thirty-pound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（拖；拉）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endParaRPr lang="en-US" altLang="zh-CN" sz="2000" dirty="0"/>
          </a:p>
        </p:txBody>
      </p:sp>
    </p:spTree>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3_3#a1f9d8180?vja=1&amp;pid=e5fc7e4ea&amp;color=0,0,0&amp;mp=1&amp;vtp=1&amp;bt=1"/>
          <p:cNvSpPr/>
          <p:nvPr/>
        </p:nvSpPr>
        <p:spPr>
          <a:xfrm>
            <a:off x="722376" y="896112"/>
            <a:ext cx="10753344" cy="190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us.______________________________________________________________________________________________</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faces._________________________________________________________________________________________________</a:t>
            </a:r>
            <a:endParaRPr lang="en-US" altLang="zh-CN" sz="2000" dirty="0"/>
          </a:p>
        </p:txBody>
      </p:sp>
    </p:spTree>
  </p:cSld>
  <p:clrMapOvr>
    <a:masterClrMapping/>
  </p:clrMapOvr>
  <p:transition>
    <p:fade/>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45_1#a1f9d8180?vja=1&amp;pid=e5fc7e4ea&amp;color=0,0,0&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1.材料导读</a:t>
            </a:r>
            <a:endParaRPr lang="en-US" altLang="zh-CN" sz="2000" dirty="0"/>
          </a:p>
        </p:txBody>
      </p:sp>
      <p:graphicFrame>
        <p:nvGraphicFramePr>
          <p:cNvPr id="117" name="QO_5_AS.545_2#a1f9d8180?colgroup=5,34&amp;vja=1&amp;pid=e5fc7e4ea&amp;color=0,0,0&amp;vtp=1"/>
          <p:cNvGraphicFramePr>
            <a:graphicFrameLocks noGrp="1"/>
          </p:cNvGraphicFramePr>
          <p:nvPr/>
        </p:nvGraphicFramePr>
        <p:xfrm>
          <a:off x="722376" y="1790524"/>
          <a:ext cx="10725912" cy="2567940"/>
        </p:xfrm>
        <a:graphic>
          <a:graphicData uri="http://schemas.openxmlformats.org/drawingml/2006/table">
            <a:tbl>
              <a:tblPr/>
              <a:tblGrid>
                <a:gridCol w="1591056"/>
                <a:gridCol w="9134856"/>
              </a:tblGrid>
              <a:tr h="125222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材料大意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本文以人物为线索展开，讲述了作者在感恩节到来的前几周和丈夫带着年幼的孩子汤姆搬家，搬家后的邻居是一对友好的老夫妇。尽管作者不擅长烹饪,但她仍然想为孩子准备一些感恩节的食物。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主要角色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作者和家人、邻居史密斯夫妇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hangingPunct="0">
                        <a:lnSpc>
                          <a:spcPct val="130000"/>
                        </a:lnSpc>
                      </a:pPr>
                      <a:r>
                        <a:rPr lang="en-US" altLang="zh-CN" sz="2000" b="1"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需要解决的问题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作者一家刚刚搬到一个新的环境，如何度过第一个感恩节；作者买了一只非常大的火鸡，一家人无法吃完。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fade">
                                      <p:cBhvr>
                                        <p:cTn id="16"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45_3#a1f9d8180?vja=1&amp;pid=e5fc7e4ea&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2.续写分析</a:t>
            </a:r>
            <a:endParaRPr lang="en-US" altLang="zh-CN" sz="2000" dirty="0"/>
          </a:p>
        </p:txBody>
      </p:sp>
      <p:graphicFrame>
        <p:nvGraphicFramePr>
          <p:cNvPr id="118" name="QO_5_AS.545_4#a1f9d8180?colgroup=8,31&amp;vja=1&amp;pid=e5fc7e4ea&amp;color=0,0,0&amp;mp=1&amp;vtp=1"/>
          <p:cNvGraphicFramePr>
            <a:graphicFrameLocks noGrp="1"/>
          </p:cNvGraphicFramePr>
          <p:nvPr/>
        </p:nvGraphicFramePr>
        <p:xfrm>
          <a:off x="722376" y="1409524"/>
          <a:ext cx="10725912" cy="3296920"/>
        </p:xfrm>
        <a:graphic>
          <a:graphicData uri="http://schemas.openxmlformats.org/drawingml/2006/table">
            <a:tbl>
              <a:tblPr/>
              <a:tblGrid>
                <a:gridCol w="2450592"/>
                <a:gridCol w="8275320"/>
              </a:tblGrid>
              <a:tr h="164846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续写第一段（提示句：汤姆说我们可以邀请邻居史密斯夫妇和我们一起分享。）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续写第一段提示内容可知，第一段可描写作者一家人邀请史密斯夫妇一起来度过感恩节，可以重点描写作者一家人为了迎接史密斯夫妇来做客所做的准备（如打扫房间、准备感恩节大餐等）；可以补充有关史密斯夫妇的细节（如家庭环境、生活日常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4846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续写第二段（提示句：不久，史密斯夫妇带着灿烂的笑容来到我家。）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续写第二段提示内容可知，史密斯夫妇接受了邀请，一起来到作者家中。第二段可以围绕两家人一起为节日做准备（如史密斯夫妇帮忙准备大餐、帮忙装饰房间等），一起度过了这个感恩节。本段可重点描写和睦的气氛以及两家人的互动和节日过程中发生的事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8"/>
                                        </p:tgtEl>
                                        <p:attrNameLst>
                                          <p:attrName>style.visibility</p:attrName>
                                        </p:attrNameLst>
                                      </p:cBhvr>
                                      <p:to>
                                        <p:strVal val="visible"/>
                                      </p:to>
                                    </p:set>
                                    <p:animEffect transition="in" filter="fade">
                                      <p:cBhvr>
                                        <p:cTn id="13"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 name="QO_5_AS.545_5#a1f9d8180?colgroup=3,37&amp;vja=1&amp;pid=e5fc7e4ea&amp;color=0,0,0&amp;mp=1&amp;vtp=1&amp;bt=1"/>
          <p:cNvGraphicFramePr>
            <a:graphicFrameLocks noGrp="1"/>
          </p:cNvGraphicFramePr>
          <p:nvPr/>
        </p:nvGraphicFramePr>
        <p:xfrm>
          <a:off x="722376" y="1485900"/>
          <a:ext cx="10725912" cy="1711960"/>
        </p:xfrm>
        <a:graphic>
          <a:graphicData uri="http://schemas.openxmlformats.org/drawingml/2006/table">
            <a:tbl>
              <a:tblPr/>
              <a:tblGrid>
                <a:gridCol w="828128"/>
                <a:gridCol w="9897784"/>
              </a:tblGrid>
              <a:tr h="85598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情节线索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邀请史密斯夫妇一起过感恩节——作者一家为迎接客人做准备——史密斯夫妇来做客，一起帮忙准备大餐——两家人一起愉快地度过节日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情感线索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作者：对如何度过感恩节感到焦虑——决心准备感恩节晚餐——担心食物吃不完——欣然邀请邻居——对邻居帮忙的感激——愉快地共享晚餐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5_AS.545_5#a1f9d8180?colgroup=3,37&amp;vja=1&amp;pid=e5fc7e4ea&amp;color=0,0,0&amp;mp=1&amp;vtp=1&amp;bt=1"/>
          <p:cNvSpPr txBox="1"/>
          <p:nvPr/>
        </p:nvSpPr>
        <p:spPr>
          <a:xfrm>
            <a:off x="8908288" y="896112"/>
            <a:ext cx="2540000" cy="461665"/>
          </a:xfrm>
          <a:prstGeom prst="rect">
            <a:avLst/>
          </a:prstGeom>
          <a:noFill/>
        </p:spPr>
        <p:txBody>
          <a:bodyPr vert="horz" lIns="0" tIns="0" rIns="0" bIns="0" rtlCol="0">
            <a:spAutoFit/>
          </a:bodyPr>
          <a:lstStyle/>
          <a:p>
            <a:pPr algn="r">
              <a:lnSpc>
                <a:spcPct val="150000"/>
              </a:lnSpc>
            </a:pPr>
            <a:r>
              <a:rPr lang="zh-CN" altLang="en-US" sz="2000">
                <a:latin typeface="Times New Roman" panose="02020603050405020304" pitchFamily="34" charset="0"/>
              </a:rPr>
              <a:t>续表</a:t>
            </a:r>
            <a:endParaRPr lang="zh-CN" altLang="en-US" sz="2000">
              <a:latin typeface="Times New Roman" panose="02020603050405020304"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9"/>
                                        </p:tgtEl>
                                        <p:attrNameLst>
                                          <p:attrName>style.visibility</p:attrName>
                                        </p:attrNameLst>
                                      </p:cBhvr>
                                      <p:to>
                                        <p:strVal val="visible"/>
                                      </p:to>
                                    </p:set>
                                    <p:animEffect transition="in" filter="fade">
                                      <p:cBhvr>
                                        <p:cTn id="10"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44_1#a1f9d8180?vja=1&amp;pid=e5fc7e4ea&amp;color=0,0,0&amp;vtp=1&amp;bt=1"/>
          <p:cNvSpPr/>
          <p:nvPr/>
        </p:nvSpPr>
        <p:spPr>
          <a:xfrm>
            <a:off x="722376" y="900000"/>
            <a:ext cx="10753344" cy="4953000"/>
          </a:xfrm>
          <a:prstGeom prst="rect">
            <a:avLst/>
          </a:prstGeom>
          <a:noFill/>
        </p:spPr>
        <p:txBody>
          <a:bodyPr wrap="square" lIns="0" tIns="0" rIns="0" bIns="0" rtlCol="0" anchor="t"/>
          <a:lstStyle/>
          <a:p>
            <a:pPr algn="l">
              <a:lnSpc>
                <a:spcPct val="125000"/>
              </a:lnSpc>
            </a:pPr>
            <a:r>
              <a:rPr lang="en-US" altLang="zh-CN" sz="2000" b="1"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【参考范文】</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invite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lonely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here.Besides,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Thanksgiving,”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said.Knowing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agreement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inviting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couple.Tom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invitation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Realising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cook,</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busied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dinner.</a:t>
            </a:r>
            <a:endParaRPr lang="en-US" altLang="zh-CN" sz="2000" dirty="0">
              <a:solidFill>
                <a:schemeClr val="tx1"/>
              </a:solidFill>
            </a:endParaRPr>
          </a:p>
          <a:p>
            <a:pPr algn="just">
              <a:lnSpc>
                <a:spcPct val="125000"/>
              </a:lnSpc>
            </a:pP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faces.They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greeted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introductions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other.Seeing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clumsy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hand.With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fancy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done.Obviously</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Smith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laid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tablecloth,</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candles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china.We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delicious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Thanksgiving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chemeClr val="tx1"/>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2000" b="0" i="0" dirty="0">
              <a:solidFill>
                <a:schemeClr val="tx1"/>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1_1#f60d2c3ab?vja=1&amp;pid=9fff3e0fc&amp;color=0,0,0&amp;vtp=1&amp;bt=1"/>
          <p:cNvSpPr/>
          <p:nvPr/>
        </p:nvSpPr>
        <p:spPr>
          <a:xfrm>
            <a:off x="722376" y="896112"/>
            <a:ext cx="10753344" cy="457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puzzle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Ireland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Ireland.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Ireland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Kingdom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Ireland,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endParaRPr lang="en-US" altLang="zh-CN" sz="2000" dirty="0"/>
          </a:p>
          <a:p>
            <a:pPr algn="just">
              <a:lnSpc>
                <a:spcPct val="125000"/>
              </a:lnSpc>
            </a:pPr>
            <a:endParaRPr lang="en-US" altLang="zh-CN" sz="2000" dirty="0"/>
          </a:p>
        </p:txBody>
      </p:sp>
      <p:sp>
        <p:nvSpPr>
          <p:cNvPr id="3" name="QM_6_AN.62_1#f60d2c3ab.blank?vja=1&amp;pid=9fff3e0fc&amp;color=0,0,0&amp;vpa=36&amp;vtp=1"/>
          <p:cNvSpPr/>
          <p:nvPr/>
        </p:nvSpPr>
        <p:spPr>
          <a:xfrm>
            <a:off x="8577517" y="1239012"/>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4" name="QM_6_AN.63_1#f60d2c3ab.blank?vja=1&amp;pid=9fff3e0fc&amp;color=0,0,0&amp;vpa=37&amp;vtp=1"/>
          <p:cNvSpPr/>
          <p:nvPr/>
        </p:nvSpPr>
        <p:spPr>
          <a:xfrm>
            <a:off x="3483039" y="1620012"/>
            <a:ext cx="928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the/this</a:t>
            </a:r>
            <a:endParaRPr lang="en-US" altLang="zh-CN" sz="2000" dirty="0"/>
          </a:p>
        </p:txBody>
      </p:sp>
      <p:sp>
        <p:nvSpPr>
          <p:cNvPr id="5" name="QM_6_AN.64_1#f60d2c3ab.blank?vja=1&amp;pid=9fff3e0fc&amp;color=0,0,0&amp;vpa=38&amp;vtp=1"/>
          <p:cNvSpPr/>
          <p:nvPr/>
        </p:nvSpPr>
        <p:spPr>
          <a:xfrm>
            <a:off x="4609846" y="2001012"/>
            <a:ext cx="1339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joined</a:t>
            </a:r>
            <a:endParaRPr lang="en-US" altLang="zh-CN" sz="2000" dirty="0"/>
          </a:p>
        </p:txBody>
      </p:sp>
      <p:sp>
        <p:nvSpPr>
          <p:cNvPr id="6" name="QM_6_AN.65_1#f60d2c3ab.blank?vja=1&amp;pid=9fff3e0fc&amp;color=0,0,0&amp;vpa=39&amp;vtp=1"/>
          <p:cNvSpPr/>
          <p:nvPr/>
        </p:nvSpPr>
        <p:spPr>
          <a:xfrm>
            <a:off x="5278565" y="2763012"/>
            <a:ext cx="1212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connected</a:t>
            </a:r>
            <a:endParaRPr lang="en-US" altLang="zh-CN" sz="2000" dirty="0"/>
          </a:p>
        </p:txBody>
      </p:sp>
      <p:sp>
        <p:nvSpPr>
          <p:cNvPr id="7" name="QM_6_AN.66_1#f60d2c3ab.blank?vja=1&amp;pid=9fff3e0fc&amp;color=0,0,0&amp;vpa=40&amp;vtp=1"/>
          <p:cNvSpPr/>
          <p:nvPr/>
        </p:nvSpPr>
        <p:spPr>
          <a:xfrm>
            <a:off x="1405001" y="3906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8" name="QM_6_AN.67_1#f60d2c3ab.blank?vja=1&amp;pid=9fff3e0fc&amp;color=0,0,0&amp;vpa=41&amp;vtp=1"/>
          <p:cNvSpPr/>
          <p:nvPr/>
        </p:nvSpPr>
        <p:spPr>
          <a:xfrm>
            <a:off x="3573653" y="4274312"/>
            <a:ext cx="1198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belonging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61_1#f60d2c3ab?vja=1&amp;pid=9fff3e0fc&amp;color=0,0,0&amp;vtp=1&amp;bt=1"/>
          <p:cNvSpPr/>
          <p:nvPr/>
        </p:nvSpPr>
        <p:spPr>
          <a:xfrm>
            <a:off x="722376" y="900000"/>
            <a:ext cx="10753344" cy="2667000"/>
          </a:xfrm>
          <a:prstGeom prst="rect">
            <a:avLst/>
          </a:prstGeom>
          <a:noFill/>
        </p:spPr>
        <p:txBody>
          <a:bodyPr wrap="square" lIns="0" tIns="0" rIns="0" bIns="0" rtlCol="0" anchor="t"/>
          <a:lstStyle/>
          <a:p>
            <a:pPr algn="just">
              <a:lnSpc>
                <a:spcPct val="125000"/>
              </a:lnSpc>
            </a:pP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Anglo-Saxons,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Vikings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p:txBody>
      </p:sp>
      <p:sp>
        <p:nvSpPr>
          <p:cNvPr id="3" name="QM_6_AN.68_1#f60d2c3ab.blank?vja=1&amp;pid=9fff3e0fc&amp;color=0,0,0&amp;vpa=42&amp;vtp=1"/>
          <p:cNvSpPr/>
          <p:nvPr/>
        </p:nvSpPr>
        <p:spPr>
          <a:xfrm>
            <a:off x="7882001" y="1242900"/>
            <a:ext cx="731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times</a:t>
            </a:r>
            <a:endParaRPr lang="en-US" altLang="zh-CN" sz="2000" dirty="0"/>
          </a:p>
        </p:txBody>
      </p:sp>
      <p:sp>
        <p:nvSpPr>
          <p:cNvPr id="4" name="QM_6_AN.69_1#f60d2c3ab.blank?vja=1&amp;pid=9fff3e0fc&amp;color=0,0,0&amp;vpa=43&amp;vtp=1"/>
          <p:cNvSpPr/>
          <p:nvPr/>
        </p:nvSpPr>
        <p:spPr>
          <a:xfrm>
            <a:off x="4840351" y="2004900"/>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influenced</a:t>
            </a:r>
            <a:endParaRPr lang="en-US" altLang="zh-CN" sz="2000" dirty="0"/>
          </a:p>
        </p:txBody>
      </p:sp>
      <p:sp>
        <p:nvSpPr>
          <p:cNvPr id="5" name="QM_6_AN.70_1#f60d2c3ab.blank?vja=1&amp;pid=9fff3e0fc&amp;color=0,0,0&amp;vpa=44&amp;vtp=1"/>
          <p:cNvSpPr/>
          <p:nvPr/>
        </p:nvSpPr>
        <p:spPr>
          <a:xfrm>
            <a:off x="2004187" y="2766900"/>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countless</a:t>
            </a:r>
            <a:endParaRPr lang="en-US" altLang="zh-CN" sz="2000" dirty="0"/>
          </a:p>
        </p:txBody>
      </p:sp>
      <p:sp>
        <p:nvSpPr>
          <p:cNvPr id="6" name="QM_6_AN.71_1#f60d2c3ab.blank?vja=1&amp;pid=9fff3e0fc&amp;color=0,0,0&amp;vpa=45&amp;vtp=1"/>
          <p:cNvSpPr/>
          <p:nvPr/>
        </p:nvSpPr>
        <p:spPr>
          <a:xfrm>
            <a:off x="1416114" y="3147900"/>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2_1#e73ae6d75?vja=1&amp;pid=f60d2c3ab&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73_1#e73ae6d75.blank?vja=1&amp;pid=f60d2c3ab&amp;color=0,0,0&amp;vpa=46&amp;vtp=1"/>
          <p:cNvSpPr/>
          <p:nvPr/>
        </p:nvSpPr>
        <p:spPr>
          <a:xfrm>
            <a:off x="897001" y="858011"/>
            <a:ext cx="12541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which/that</a:t>
            </a:r>
            <a:endParaRPr lang="en-US" altLang="zh-CN" sz="2000" dirty="0"/>
          </a:p>
        </p:txBody>
      </p:sp>
      <p:sp>
        <p:nvSpPr>
          <p:cNvPr id="4" name="QB_7_AS.74_1#e73ae6d75?vja=1&amp;pid=f60d2c3ab&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confuse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people在此处是限制性定语从句，关系词在从句中作主语，指代前面的names，先行词指物，所以应用关系代词which/that引导该从句。</a:t>
            </a:r>
            <a:endParaRPr lang="en-US" altLang="zh-CN" sz="2200" dirty="0"/>
          </a:p>
        </p:txBody>
      </p:sp>
      <p:sp>
        <p:nvSpPr>
          <p:cNvPr id="5" name="QB_7_BD.75_1#879807e76?vja=1&amp;pid=f60d2c3ab&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76_1#879807e76.blank?vja=1&amp;pid=f60d2c3ab&amp;color=0,0,0&amp;vpa=47&amp;vtp=1"/>
          <p:cNvSpPr/>
          <p:nvPr/>
        </p:nvSpPr>
        <p:spPr>
          <a:xfrm>
            <a:off x="935101" y="2090486"/>
            <a:ext cx="92868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the/this</a:t>
            </a:r>
            <a:endParaRPr lang="en-US" altLang="zh-CN" sz="2000" dirty="0"/>
          </a:p>
        </p:txBody>
      </p:sp>
      <p:sp>
        <p:nvSpPr>
          <p:cNvPr id="7" name="QB_7_AS.77_1#879807e76?vja=1&amp;pid=f60d2c3ab&amp;color=0,0,0&amp;vtp=1"/>
          <p:cNvSpPr/>
          <p:nvPr/>
        </p:nvSpPr>
        <p:spPr>
          <a:xfrm>
            <a:off x="722376" y="2552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puzzle在此处是名词，此处特指前面提到的困惑，所以应用定冠词修饰。此处也可填指示代词this，指代前面提到的困惑。故填the/this。</a:t>
            </a:r>
            <a:endParaRPr lang="en-US" altLang="zh-CN" sz="2200" dirty="0"/>
          </a:p>
        </p:txBody>
      </p:sp>
      <p:sp>
        <p:nvSpPr>
          <p:cNvPr id="8" name="QB_7_BD.78_1#5e4bf32d7?vja=1&amp;pid=f60d2c3ab&amp;color=0,0,0&amp;vtp=1"/>
          <p:cNvSpPr/>
          <p:nvPr/>
        </p:nvSpPr>
        <p:spPr>
          <a:xfrm>
            <a:off x="722376" y="3360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79_1#5e4bf32d7.blank?vja=1&amp;pid=f60d2c3ab&amp;color=0,0,0&amp;vpa=48&amp;vtp=1"/>
          <p:cNvSpPr/>
          <p:nvPr/>
        </p:nvSpPr>
        <p:spPr>
          <a:xfrm>
            <a:off x="922401" y="3322386"/>
            <a:ext cx="13398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joined</a:t>
            </a:r>
            <a:endParaRPr lang="en-US" altLang="zh-CN" sz="2000" dirty="0"/>
          </a:p>
        </p:txBody>
      </p:sp>
      <p:sp>
        <p:nvSpPr>
          <p:cNvPr id="10" name="QB_7_AS.80_1#5e4bf32d7?vja=1&amp;pid=f60d2c3ab&amp;color=0,0,0&amp;vtp=1"/>
          <p:cNvSpPr/>
          <p:nvPr/>
        </p:nvSpPr>
        <p:spPr>
          <a:xfrm>
            <a:off x="722376" y="37839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join在此处意为“联结”。设空处是谓语，join与主语Wales之间是被动关系，结合时间状语In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16th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century可知，此处应用一般过去时的被动语态，Wales为单数概念，谓语动词应用第三人称单数形式。</a:t>
            </a:r>
            <a:endParaRPr lang="en-US" altLang="zh-CN" sz="2200" dirty="0"/>
          </a:p>
        </p:txBody>
      </p:sp>
      <p:sp>
        <p:nvSpPr>
          <p:cNvPr id="11" name="QB_7_BD.81_1#551237ba2?vja=1&amp;pid=f60d2c3ab&amp;color=0,0,0&amp;vtp=1"/>
          <p:cNvSpPr/>
          <p:nvPr/>
        </p:nvSpPr>
        <p:spPr>
          <a:xfrm>
            <a:off x="722376" y="4973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2" name="QB_7_AN.82_1#551237ba2.blank?vja=1&amp;pid=f60d2c3ab&amp;color=0,0,0&amp;vpa=49&amp;vtp=1"/>
          <p:cNvSpPr/>
          <p:nvPr/>
        </p:nvSpPr>
        <p:spPr>
          <a:xfrm>
            <a:off x="922401" y="4935286"/>
            <a:ext cx="121285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connected</a:t>
            </a:r>
            <a:endParaRPr lang="en-US" altLang="zh-CN" sz="2000" dirty="0"/>
          </a:p>
        </p:txBody>
      </p:sp>
      <p:sp>
        <p:nvSpPr>
          <p:cNvPr id="13" name="QB_7_AS.83_1#551237ba2?vja=1&amp;pid=f60d2c3ab&amp;color=0,0,0&amp;vtp=1"/>
          <p:cNvSpPr/>
          <p:nvPr/>
        </p:nvSpPr>
        <p:spPr>
          <a:xfrm>
            <a:off x="722376" y="53968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此处应用非谓语动词作宾语补足语，connect与Ireland之间是逻辑上的被动关系，所以应用过去分词。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4_1#ef9d370f5?vja=1&amp;pid=f60d2c3a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85_1#ef9d370f5.blank?vja=1&amp;pid=f60d2c3ab&amp;color=0,0,0&amp;vpa=50&amp;vtp=1"/>
          <p:cNvSpPr/>
          <p:nvPr/>
        </p:nvSpPr>
        <p:spPr>
          <a:xfrm>
            <a:off x="909701" y="858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4" name="QB_7_AS.86_1#ef9d370f5?vja=1&amp;pid=f60d2c3ab&amp;color=0,0,0&amp;vtp=1"/>
          <p:cNvSpPr/>
          <p:nvPr/>
        </p:nvSpPr>
        <p:spPr>
          <a:xfrm>
            <a:off x="722376" y="1320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为固定搭配，意为“简称”。故填for。</a:t>
            </a:r>
            <a:endParaRPr lang="en-US" altLang="zh-CN" sz="2200" dirty="0"/>
          </a:p>
        </p:txBody>
      </p:sp>
      <p:sp>
        <p:nvSpPr>
          <p:cNvPr id="5" name="QB_7_BD.87_1#18f3c2503?vja=1&amp;pid=f60d2c3ab&amp;color=0,0,0&amp;vtp=1"/>
          <p:cNvSpPr/>
          <p:nvPr/>
        </p:nvSpPr>
        <p:spPr>
          <a:xfrm>
            <a:off x="722376" y="17526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88_1#18f3c2503.blank?vja=1&amp;pid=f60d2c3ab&amp;color=0,0,0&amp;vpa=51&amp;vtp=1"/>
          <p:cNvSpPr/>
          <p:nvPr/>
        </p:nvSpPr>
        <p:spPr>
          <a:xfrm>
            <a:off x="922401" y="1701800"/>
            <a:ext cx="1198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belonging</a:t>
            </a:r>
            <a:endParaRPr lang="en-US" altLang="zh-CN" sz="2000" dirty="0"/>
          </a:p>
        </p:txBody>
      </p:sp>
      <p:sp>
        <p:nvSpPr>
          <p:cNvPr id="7" name="QB_7_AS.89_1#18f3c2503?vja=1&amp;pid=f60d2c3ab&amp;color=0,0,0&amp;vtp=1"/>
          <p:cNvSpPr/>
          <p:nvPr/>
        </p:nvSpPr>
        <p:spPr>
          <a:xfrm>
            <a:off x="722376" y="2171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分析句子结构可知，句中已有谓语use，此处应用非谓语动词作后置定语，belong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to与The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countries之间是逻辑上的主动关系，</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所以应用现在分词。故填belonging。</a:t>
            </a:r>
            <a:endParaRPr lang="en-US" altLang="zh-CN" sz="2200" dirty="0"/>
          </a:p>
        </p:txBody>
      </p:sp>
      <p:sp>
        <p:nvSpPr>
          <p:cNvPr id="8" name="QB_7_BD.90_1#1d3f02630?vja=1&amp;pid=f60d2c3ab&amp;color=0,0,0&amp;vtp=1"/>
          <p:cNvSpPr/>
          <p:nvPr/>
        </p:nvSpPr>
        <p:spPr>
          <a:xfrm>
            <a:off x="722376" y="2992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91_1#1d3f02630.blank?vja=1&amp;pid=f60d2c3ab&amp;color=0,0,0&amp;vpa=52&amp;vtp=1"/>
          <p:cNvSpPr/>
          <p:nvPr/>
        </p:nvSpPr>
        <p:spPr>
          <a:xfrm>
            <a:off x="909701" y="2954087"/>
            <a:ext cx="731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times</a:t>
            </a:r>
            <a:endParaRPr lang="en-US" altLang="zh-CN" sz="2000" dirty="0"/>
          </a:p>
        </p:txBody>
      </p:sp>
      <p:sp>
        <p:nvSpPr>
          <p:cNvPr id="10" name="QB_7_AS.92_1#1d3f02630?vja=1&amp;pid=f60d2c3ab&amp;color=0,0,0&amp;vtp=1"/>
          <p:cNvSpPr/>
          <p:nvPr/>
        </p:nvSpPr>
        <p:spPr>
          <a:xfrm>
            <a:off x="722376" y="3416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time在此处意为“时代;时期”，可作可数名词，其前有different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修饰，所以应用复数形式。故填times。</a:t>
            </a:r>
            <a:endParaRPr lang="en-US" altLang="zh-CN" sz="2200" dirty="0"/>
          </a:p>
        </p:txBody>
      </p:sp>
      <p:sp>
        <p:nvSpPr>
          <p:cNvPr id="11" name="QB_7_BD.93_1#9b23cc6a8?vja=1&amp;pid=f60d2c3ab&amp;color=0,0,0&amp;vtp=1"/>
          <p:cNvSpPr/>
          <p:nvPr/>
        </p:nvSpPr>
        <p:spPr>
          <a:xfrm>
            <a:off x="722376" y="42367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2" name="QB_7_AN.94_1#9b23cc6a8.blank?vja=1&amp;pid=f60d2c3ab&amp;color=0,0,0&amp;vpa=53&amp;vtp=1"/>
          <p:cNvSpPr/>
          <p:nvPr/>
        </p:nvSpPr>
        <p:spPr>
          <a:xfrm>
            <a:off x="897001" y="41986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influenced</a:t>
            </a:r>
            <a:endParaRPr lang="en-US" altLang="zh-CN" sz="2000" dirty="0"/>
          </a:p>
        </p:txBody>
      </p:sp>
      <p:sp>
        <p:nvSpPr>
          <p:cNvPr id="13" name="QB_7_AS.95_1#9b23cc6a8?vja=1&amp;pid=f60d2c3ab&amp;color=0,0,0&amp;vtp=1"/>
          <p:cNvSpPr/>
          <p:nvPr/>
        </p:nvSpPr>
        <p:spPr>
          <a:xfrm>
            <a:off x="722376" y="46609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根据前文的left可知，此处叙述发生在过去的事情，应用一般过去时。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6_1#4f1bdc3c1?vja=1&amp;pid=f60d2c3ab&amp;color=0,0,0&amp;vtp=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3" name="QB_7_AS.98_1#4f1bdc3c1?vja=1&amp;pid=f60d2c3ab&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句意为：在英国，有数不尽的文物等待探索。设空处修饰名词短语cultural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relics，应用形容词，countless意为“无数的”，符合语境。</a:t>
            </a:r>
            <a:endParaRPr lang="en-US" altLang="zh-CN" sz="2200" dirty="0"/>
          </a:p>
        </p:txBody>
      </p:sp>
      <p:sp>
        <p:nvSpPr>
          <p:cNvPr id="4" name="QB_7_BD.99_1#06ce0bbd7?vja=1&amp;pid=f60d2c3ab&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5" name="QB_7_AS.101_1#06ce0bbd7?vja=1&amp;pid=f60d2c3ab&amp;color=0,0,0&amp;vtp=1"/>
          <p:cNvSpPr/>
          <p:nvPr/>
        </p:nvSpPr>
        <p:spPr>
          <a:xfrm>
            <a:off x="722376" y="25798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此处修饰人，意为“惊讶的”，应用amazed。</a:t>
            </a:r>
            <a:endParaRPr lang="en-US" altLang="zh-CN" sz="2200" dirty="0"/>
          </a:p>
        </p:txBody>
      </p:sp>
      <p:sp>
        <p:nvSpPr>
          <p:cNvPr id="6" name="QB_7_AN.97_1#4f1bdc3c1.blank?vja=1&amp;pid=f60d2c3ab&amp;color=0,0,0&amp;vpa=54&amp;vtp=1"/>
          <p:cNvSpPr/>
          <p:nvPr/>
        </p:nvSpPr>
        <p:spPr>
          <a:xfrm>
            <a:off x="897001" y="861900"/>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countless</a:t>
            </a:r>
            <a:endParaRPr lang="en-US" altLang="zh-CN" sz="2000" dirty="0"/>
          </a:p>
        </p:txBody>
      </p:sp>
      <p:sp>
        <p:nvSpPr>
          <p:cNvPr id="7" name="QB_7_AN.100_1#06ce0bbd7.blank?vja=1&amp;pid=f60d2c3ab&amp;color=0,0,0&amp;vpa=55&amp;vtp=1"/>
          <p:cNvSpPr/>
          <p:nvPr/>
        </p:nvSpPr>
        <p:spPr>
          <a:xfrm>
            <a:off x="1049401" y="2115887"/>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amazed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Effect transition="in" filter="fade">
                                      <p:cBhvr>
                                        <p:cTn id="31" dur="500"/>
                                        <p:tgtEl>
                                          <p:spTgt spid="5">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fade">
                                      <p:cBhvr>
                                        <p:cTn id="34"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2_1#1bb02063b?vja=1&amp;pid=ab0763742&amp;color=0,0,0&amp;vtp=1&amp;bt=1"/>
          <p:cNvSpPr/>
          <p:nvPr/>
        </p:nvSpPr>
        <p:spPr>
          <a:xfrm>
            <a:off x="722376" y="900000"/>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［山西晋城2025高一月考］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Hebei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nicknamed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Laolongtou</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1381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supervision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（监督）</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soldiers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Heaven—</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endParaRPr lang="en-US" altLang="zh-CN" sz="2000" dirty="0"/>
          </a:p>
        </p:txBody>
      </p:sp>
      <p:sp>
        <p:nvSpPr>
          <p:cNvPr id="3" name="QM_6_AN.103_1#1bb02063b.blank?vja=1&amp;pid=ab0763742&amp;color=0,0,0&amp;vpa=56&amp;vtp=1"/>
          <p:cNvSpPr/>
          <p:nvPr/>
        </p:nvSpPr>
        <p:spPr>
          <a:xfrm>
            <a:off x="3310954" y="1992200"/>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symbols</a:t>
            </a:r>
            <a:endParaRPr lang="en-US" altLang="zh-CN" sz="2000" dirty="0"/>
          </a:p>
        </p:txBody>
      </p:sp>
      <p:sp>
        <p:nvSpPr>
          <p:cNvPr id="4" name="QM_6_AN.104_1#1bb02063b.blank?vja=1&amp;pid=ab0763742&amp;color=0,0,0&amp;vpa=57&amp;vtp=1"/>
          <p:cNvSpPr/>
          <p:nvPr/>
        </p:nvSpPr>
        <p:spPr>
          <a:xfrm>
            <a:off x="10607739" y="2385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5" name="QM_6_AN.105_1#1bb02063b.blank?vja=1&amp;pid=ab0763742&amp;color=0,0,0&amp;vpa=58&amp;vtp=1"/>
          <p:cNvSpPr/>
          <p:nvPr/>
        </p:nvSpPr>
        <p:spPr>
          <a:xfrm>
            <a:off x="7634351" y="2754200"/>
            <a:ext cx="1057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meaning</a:t>
            </a:r>
            <a:endParaRPr lang="en-US" altLang="zh-CN" sz="2000" dirty="0"/>
          </a:p>
        </p:txBody>
      </p:sp>
      <p:sp>
        <p:nvSpPr>
          <p:cNvPr id="6" name="QM_6_AN.106_1#1bb02063b.blank?vja=1&amp;pid=ab0763742&amp;color=0,0,0&amp;vpa=59&amp;vtp=1"/>
          <p:cNvSpPr/>
          <p:nvPr/>
        </p:nvSpPr>
        <p:spPr>
          <a:xfrm>
            <a:off x="2890647" y="3528900"/>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
        <p:nvSpPr>
          <p:cNvPr id="7" name="QM_6_AN.107_1#1bb02063b.blank?vja=1&amp;pid=ab0763742&amp;color=0,0,0&amp;vpa=60&amp;vtp=1"/>
          <p:cNvSpPr/>
          <p:nvPr/>
        </p:nvSpPr>
        <p:spPr>
          <a:xfrm>
            <a:off x="935101" y="3909900"/>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8" name="QM_6_AN.108_1#1bb02063b.blank?vja=1&amp;pid=ab0763742&amp;color=0,0,0&amp;vpa=61&amp;vtp=1"/>
          <p:cNvSpPr/>
          <p:nvPr/>
        </p:nvSpPr>
        <p:spPr>
          <a:xfrm>
            <a:off x="922401" y="4659200"/>
            <a:ext cx="34813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enjoyed/has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enjoying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09_1#1bb02063b?vja=1&amp;pid=ab0763742&amp;color=0,0,0&amp;mp=1&amp;vtp=1&amp;bt=1"/>
          <p:cNvSpPr/>
          <p:nvPr/>
        </p:nvSpPr>
        <p:spPr>
          <a:xfrm>
            <a:off x="722376" y="900000"/>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perimeter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（周长）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（护城河）.</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endParaRPr lang="en-US" altLang="zh-CN" sz="2000" dirty="0"/>
          </a:p>
        </p:txBody>
      </p:sp>
      <p:sp>
        <p:nvSpPr>
          <p:cNvPr id="3" name="QM_6_AN.110_1#1bb02063b.blank?vja=1&amp;pid=ab0763742&amp;color=0,0,0&amp;mp=1&amp;vpa=62&amp;vtp=1"/>
          <p:cNvSpPr/>
          <p:nvPr/>
        </p:nvSpPr>
        <p:spPr>
          <a:xfrm>
            <a:off x="3676714" y="1230200"/>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height</a:t>
            </a:r>
            <a:endParaRPr lang="en-US" altLang="zh-CN" sz="2000" dirty="0"/>
          </a:p>
        </p:txBody>
      </p:sp>
      <p:sp>
        <p:nvSpPr>
          <p:cNvPr id="4" name="QM_6_AN.111_1#1bb02063b.blank?vja=1&amp;pid=ab0763742&amp;color=0,0,0&amp;mp=1&amp;vpa=63&amp;vtp=1"/>
          <p:cNvSpPr/>
          <p:nvPr/>
        </p:nvSpPr>
        <p:spPr>
          <a:xfrm>
            <a:off x="3387789" y="1623900"/>
            <a:ext cx="1325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surrounded</a:t>
            </a:r>
            <a:endParaRPr lang="en-US" altLang="zh-CN" sz="2000" dirty="0"/>
          </a:p>
        </p:txBody>
      </p:sp>
      <p:sp>
        <p:nvSpPr>
          <p:cNvPr id="5" name="QM_6_AN.112_1#1bb02063b.blank?vja=1&amp;pid=ab0763742&amp;color=0,0,0&amp;mp=1&amp;vpa=64&amp;vtp=1"/>
          <p:cNvSpPr/>
          <p:nvPr/>
        </p:nvSpPr>
        <p:spPr>
          <a:xfrm>
            <a:off x="3395472" y="2373200"/>
            <a:ext cx="1196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extremely</a:t>
            </a:r>
            <a:endParaRPr lang="en-US" altLang="zh-CN" sz="2000" dirty="0"/>
          </a:p>
        </p:txBody>
      </p:sp>
      <p:sp>
        <p:nvSpPr>
          <p:cNvPr id="6" name="QM_6_AN.113_1#1bb02063b.blank?vja=1&amp;pid=ab0763742&amp;color=0,0,0&amp;mp=1&amp;vpa=65&amp;vtp=1"/>
          <p:cNvSpPr/>
          <p:nvPr/>
        </p:nvSpPr>
        <p:spPr>
          <a:xfrm>
            <a:off x="9155557" y="2766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7" name="QM_6_EX.114_1#1bb02063b?vja=1&amp;pid=ab0763742&amp;color=0,0,0&amp;vtp=1"/>
          <p:cNvSpPr/>
          <p:nvPr/>
        </p:nvSpPr>
        <p:spPr>
          <a:xfrm>
            <a:off x="722376" y="3588911"/>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本文是一篇说明文。文章主要介绍了山海关的历史、建筑特点和文化价值。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15_1#a5441fefa?vja=1&amp;pid=1bb02063b&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16_1#a5441fefa.blank?vja=1&amp;pid=1bb02063b&amp;color=0,0,0&amp;vpa=66&amp;vtp=1"/>
          <p:cNvSpPr/>
          <p:nvPr/>
        </p:nvSpPr>
        <p:spPr>
          <a:xfrm>
            <a:off x="884301" y="845311"/>
            <a:ext cx="10287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symbols</a:t>
            </a:r>
            <a:endParaRPr lang="en-US" altLang="zh-CN" sz="2000" dirty="0"/>
          </a:p>
        </p:txBody>
      </p:sp>
      <p:sp>
        <p:nvSpPr>
          <p:cNvPr id="4" name="QB_7_AS.117_1#a5441fefa?vja=1&amp;pid=1bb02063b&amp;color=0,0,0&amp;vtp=1"/>
          <p:cNvSpPr/>
          <p:nvPr/>
        </p:nvSpPr>
        <p:spPr>
          <a:xfrm>
            <a:off x="722376" y="1320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句意为：山海关是世界文化遗产——中国长城的形象标志之一。此处为“one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of+可数名词复数”结构，表示“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之一”，故用名词复数形式。故填symbols。</a:t>
            </a:r>
            <a:endParaRPr lang="en-US" altLang="zh-CN" sz="2200" dirty="0"/>
          </a:p>
        </p:txBody>
      </p:sp>
      <p:sp>
        <p:nvSpPr>
          <p:cNvPr id="5" name="QB_7_BD.118_1#16c12dd7b?vja=1&amp;pid=1bb02063b&amp;color=0,0,0&amp;vtp=1"/>
          <p:cNvSpPr/>
          <p:nvPr/>
        </p:nvSpPr>
        <p:spPr>
          <a:xfrm>
            <a:off x="722376" y="2128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119_1#16c12dd7b.blank?vja=1&amp;pid=1bb02063b&amp;color=0,0,0&amp;vpa=67&amp;vtp=1"/>
          <p:cNvSpPr/>
          <p:nvPr/>
        </p:nvSpPr>
        <p:spPr>
          <a:xfrm>
            <a:off x="935101" y="2090486"/>
            <a:ext cx="80486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7" name="QB_7_AS.120_1#16c12dd7b?vja=1&amp;pid=1bb02063b&amp;color=0,0,0&amp;vtp=1"/>
          <p:cNvSpPr/>
          <p:nvPr/>
        </p:nvSpPr>
        <p:spPr>
          <a:xfrm>
            <a:off x="722376" y="2552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句意为：长城与海洋交汇的地方被称为“老龙头”，在中文中意为“老龙的头”。设空处引导定语从句，修饰先行词place，关系词在从句中作地点状语，须用关系副词where引导该从句。</a:t>
            </a:r>
            <a:endParaRPr lang="en-US" altLang="zh-CN" sz="2200" dirty="0"/>
          </a:p>
        </p:txBody>
      </p:sp>
      <p:sp>
        <p:nvSpPr>
          <p:cNvPr id="8" name="QB_7_BD.121_1#768cc4ea1?vja=1&amp;pid=1bb02063b&amp;color=0,0,0&amp;vtp=1"/>
          <p:cNvSpPr/>
          <p:nvPr/>
        </p:nvSpPr>
        <p:spPr>
          <a:xfrm>
            <a:off x="722376" y="3360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122_1#768cc4ea1.blank?vja=1&amp;pid=1bb02063b&amp;color=0,0,0&amp;vpa=68&amp;vtp=1"/>
          <p:cNvSpPr/>
          <p:nvPr/>
        </p:nvSpPr>
        <p:spPr>
          <a:xfrm>
            <a:off x="935101" y="3309686"/>
            <a:ext cx="105727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meaning</a:t>
            </a:r>
            <a:endParaRPr lang="en-US" altLang="zh-CN" sz="2000" dirty="0"/>
          </a:p>
        </p:txBody>
      </p:sp>
      <p:sp>
        <p:nvSpPr>
          <p:cNvPr id="10" name="QB_7_AS.123_1#768cc4ea1?vja=1&amp;pid=1bb02063b&amp;color=0,0,0&amp;vtp=1"/>
          <p:cNvSpPr/>
          <p:nvPr/>
        </p:nvSpPr>
        <p:spPr>
          <a:xfrm>
            <a:off x="722376" y="37839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句意见上一题解析。主句中已有谓语is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nicknamed，此处应用非谓语动词作状语，结合句意可知，mean与</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Laolongtou</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之间为逻辑上的主动关系，应用现在分词形式。故填meaning。</a:t>
            </a:r>
            <a:endParaRPr lang="en-US" altLang="zh-CN" sz="2200" dirty="0"/>
          </a:p>
        </p:txBody>
      </p:sp>
      <p:sp>
        <p:nvSpPr>
          <p:cNvPr id="11" name="QB_7_BD.124_1#f8cf46705?vja=1&amp;pid=1bb02063b&amp;color=0,0,0&amp;vtp=1"/>
          <p:cNvSpPr/>
          <p:nvPr/>
        </p:nvSpPr>
        <p:spPr>
          <a:xfrm>
            <a:off x="722376" y="4592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2" name="QB_7_AN.125_1#f8cf46705.blank?vja=1&amp;pid=1bb02063b&amp;color=0,0,0&amp;vpa=69&amp;vtp=1"/>
          <p:cNvSpPr/>
          <p:nvPr/>
        </p:nvSpPr>
        <p:spPr>
          <a:xfrm>
            <a:off x="871601" y="4554286"/>
            <a:ext cx="116998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
        <p:nvSpPr>
          <p:cNvPr id="13" name="QB_7_AS.126_1#f8cf46705?vja=1&amp;pid=1bb02063b&amp;color=0,0,0&amp;vtp=1"/>
          <p:cNvSpPr/>
          <p:nvPr/>
        </p:nvSpPr>
        <p:spPr>
          <a:xfrm>
            <a:off x="722376" y="50158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句意为：山海关建于1381年，是在明朝将领徐达的监督下建造的。设空处在句中作谓语，</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与build之间是被动关系，根据时间状语in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1381可知，此处应用一般过去时的被动语态；主语</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为单数概念，所以助动词用was。故填was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7_1#34e7134dd?vja=1&amp;pid=1bb02063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28_1#34e7134dd.blank?vja=1&amp;pid=1bb02063b&amp;color=0,0,0&amp;vpa=70&amp;vtp=1"/>
          <p:cNvSpPr/>
          <p:nvPr/>
        </p:nvSpPr>
        <p:spPr>
          <a:xfrm>
            <a:off x="935101" y="858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129_1#34e7134dd?vja=1&amp;pid=1bb02063b&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句意见上一题解析。general为可数名词，此处泛指“一名将领”，且general的发音以辅音音素开头，所以须用不定冠词a修饰。</a:t>
            </a:r>
            <a:endParaRPr lang="en-US" altLang="zh-CN" sz="2200" dirty="0"/>
          </a:p>
        </p:txBody>
      </p:sp>
      <p:sp>
        <p:nvSpPr>
          <p:cNvPr id="5" name="QB_7_BD.130_1#0a5ef0a98?vja=1&amp;pid=1bb02063b&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000" dirty="0"/>
          </a:p>
        </p:txBody>
      </p:sp>
      <p:sp>
        <p:nvSpPr>
          <p:cNvPr id="6" name="QB_7_AN.131_1#0a5ef0a98.blank?vja=1&amp;pid=1bb02063b&amp;color=0,0,0&amp;vpa=71&amp;vtp=1"/>
          <p:cNvSpPr/>
          <p:nvPr/>
        </p:nvSpPr>
        <p:spPr>
          <a:xfrm>
            <a:off x="922401" y="2103187"/>
            <a:ext cx="34813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enjoyed/has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enjoying</a:t>
            </a:r>
            <a:endParaRPr lang="en-US" altLang="zh-CN" sz="2000" dirty="0"/>
          </a:p>
        </p:txBody>
      </p:sp>
      <p:sp>
        <p:nvSpPr>
          <p:cNvPr id="7" name="QB_7_AS.132_1#0a5ef0a98?vja=1&amp;pid=1bb02063b&amp;color=0,0,0&amp;vtp=1"/>
          <p:cNvSpPr/>
          <p:nvPr/>
        </p:nvSpPr>
        <p:spPr>
          <a:xfrm>
            <a:off x="722376" y="25781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句意为：他指挥15,000多名士兵在山海关地区修建了长城和天下第一关——山海关，自那时起山海关就享有盛誉。设空处在which引导的定语从句中作谓语，根据时间状语ever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then可知，此处表示动作发生在过去，持续到现在或者有可能继续进行下去，故使用现在完成时或现在完成进行时，从句主语which指代先行词</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Shanhaiguan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，为单数概念，所以从句谓语用第三人称单数形式。故填has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enjoyed/has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enjoying。</a:t>
            </a:r>
            <a:endParaRPr lang="en-US" altLang="zh-CN" sz="2200" dirty="0"/>
          </a:p>
        </p:txBody>
      </p:sp>
      <p:sp>
        <p:nvSpPr>
          <p:cNvPr id="8" name="QB_7_BD.133_1#c8a70b058?vja=1&amp;pid=1bb02063b&amp;color=0,0,0&amp;vtp=1"/>
          <p:cNvSpPr/>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134_1#c8a70b058.blank?vja=1&amp;pid=1bb02063b&amp;color=0,0,0&amp;vpa=72&amp;vtp=1"/>
          <p:cNvSpPr/>
          <p:nvPr/>
        </p:nvSpPr>
        <p:spPr>
          <a:xfrm>
            <a:off x="922401" y="44907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height</a:t>
            </a:r>
            <a:endParaRPr lang="en-US" altLang="zh-CN" sz="2000" dirty="0"/>
          </a:p>
        </p:txBody>
      </p:sp>
      <p:sp>
        <p:nvSpPr>
          <p:cNvPr id="10" name="QB_7_AS.135_1#c8a70b058?vja=1&amp;pid=1bb02063b&amp;color=0,0,0&amp;vtp=1"/>
          <p:cNvSpPr/>
          <p:nvPr/>
        </p:nvSpPr>
        <p:spPr>
          <a:xfrm>
            <a:off x="722376" y="4965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句意为：城墙高达14米，厚7米，东、南、北三面被一条又深又宽的护城河环绕。设空处作动词reach的宾语，且被不定冠词a修饰，应用名词单数。故填height。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1072e8604.fixed?vja=1&amp;pid=0d2825655&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必修第二册</a:t>
            </a:r>
            <a:endParaRPr lang="en-US" altLang="zh-CN" sz="2000" dirty="0"/>
          </a:p>
        </p:txBody>
      </p:sp>
      <p:sp>
        <p:nvSpPr>
          <p:cNvPr id="3" name="C_2_BD#1072e8604.fixed?vja=1&amp;pid=0d2825655&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4</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History</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Traditions</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6_1#3574ca052?vja=1&amp;pid=1bb02063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7_AN.137_1#3574ca052.blank?vja=1&amp;pid=1bb02063b&amp;color=0,0,0&amp;vpa=73&amp;vtp=1"/>
          <p:cNvSpPr/>
          <p:nvPr/>
        </p:nvSpPr>
        <p:spPr>
          <a:xfrm>
            <a:off x="922401" y="858012"/>
            <a:ext cx="1325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surrounded</a:t>
            </a:r>
            <a:endParaRPr lang="en-US" altLang="zh-CN" sz="2000" dirty="0"/>
          </a:p>
        </p:txBody>
      </p:sp>
      <p:sp>
        <p:nvSpPr>
          <p:cNvPr id="4" name="QB_7_AS.138_1#3574ca052?vja=1&amp;pid=1bb02063b&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句意见上一题解析。此处为“with+宾语+宾补”复合结构，宾语为“the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sides”，设空处作宾补，结合句意可知，surround与宾语之间为逻辑上的被动关系，应用过去分词形式。故填surrounded。</a:t>
            </a:r>
            <a:endParaRPr lang="en-US" altLang="zh-CN" sz="2200" dirty="0"/>
          </a:p>
        </p:txBody>
      </p:sp>
      <p:sp>
        <p:nvSpPr>
          <p:cNvPr id="5" name="QB_7_BD.139_1#123a46cd0?vja=1&amp;pid=1bb02063b&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140_1#123a46cd0.blank?vja=1&amp;pid=1bb02063b&amp;color=0,0,0&amp;vpa=74&amp;vtp=1"/>
          <p:cNvSpPr/>
          <p:nvPr/>
        </p:nvSpPr>
        <p:spPr>
          <a:xfrm>
            <a:off x="922401" y="2484187"/>
            <a:ext cx="1196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extremely</a:t>
            </a:r>
            <a:endParaRPr lang="en-US" altLang="zh-CN" sz="2000" dirty="0"/>
          </a:p>
        </p:txBody>
      </p:sp>
      <p:sp>
        <p:nvSpPr>
          <p:cNvPr id="7" name="QB_7_AS.141_1#123a46cd0?vja=1&amp;pid=1bb02063b&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句意为：从山海关城楼上眺望，一边是蓝色的海，另一边是蜿蜒的长城，非常鼓舞人心。设空处修饰形容词inspiring，应用副词，表示“非常”，故填extremely。</a:t>
            </a:r>
            <a:endParaRPr lang="en-US" altLang="zh-CN" sz="2200" dirty="0"/>
          </a:p>
        </p:txBody>
      </p:sp>
      <p:sp>
        <p:nvSpPr>
          <p:cNvPr id="8" name="QB_7_BD.142_1#46920e265?vja=1&amp;pid=1bb02063b&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7_AN.143_1#46920e265.blank?vja=1&amp;pid=1bb02063b&amp;color=0,0,0&amp;vpa=75&amp;vtp=1"/>
          <p:cNvSpPr/>
          <p:nvPr/>
        </p:nvSpPr>
        <p:spPr>
          <a:xfrm>
            <a:off x="1024001" y="37414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7_AS.144_1#46920e265?vja=1&amp;pid=1bb02063b&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句意为：在山海关关口附近，有长城博物馆，展示了与山海关长城相关的历史和文化遗迹。be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to为固定短语，表示“与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相关”；此处作后置定语。故填to。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d4fc96856.fixed?vja=1&amp;pid=bdcb3a5c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d4fc96856.fixed?vja=1&amp;pid=bdcb3a5c7&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d4fc96856.fixed?vja=1&amp;pid=bdcb3a5c7&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d4fc96856.fixed?vja=1&amp;pid=bdcb3a5c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5_1#172af57c3?sp=1&amp;vja=1&amp;pid=70e38f2fb&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Waterloo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（通勤者）</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female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workforce.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1980s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anecdotal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（传闻的）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skippers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Ⅱ,</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back-breaking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（激增）</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45_2#172af57c3?vja=1&amp;pid=70e38f2fb&amp;color=0,0,0&amp;mp=1&amp;vtp=1&amp;bt=1"/>
          <p:cNvSpPr/>
          <p:nvPr/>
        </p:nvSpPr>
        <p:spPr>
          <a:xfrm>
            <a:off x="722376" y="900000"/>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September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female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workforce.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Claudia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Molitor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40-minute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Somerset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Sept.9th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Sept.25th.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September,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large-scale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（投影图）</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female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Ⅱ.</a:t>
            </a:r>
            <a:endParaRPr lang="en-US" altLang="zh-CN" sz="2000" dirty="0"/>
          </a:p>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endParaRPr lang="en-US" altLang="zh-CN" sz="2000" dirty="0"/>
          </a:p>
        </p:txBody>
      </p:sp>
      <p:sp>
        <p:nvSpPr>
          <p:cNvPr id="3" name="QM_6_EX.146_1#172af57c3?vja=1&amp;pid=70e38f2fb&amp;color=0,0,0&amp;vtp=1"/>
          <p:cNvSpPr/>
          <p:nvPr/>
        </p:nvSpPr>
        <p:spPr>
          <a:xfrm>
            <a:off x="722376" y="3588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本文是一篇记叙文。文章主要讲述了滑铁卢桥主要是由女性工人建造的，并歌颂了女性工作者。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47_1#f9a1c6908?vja=1&amp;pid=172af57c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Waterloo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48_1#f9a1c6908.bracket?vja=1&amp;pid=172af57c3&amp;color=0,0,0&amp;vpa=76&amp;vtp=1"/>
          <p:cNvSpPr/>
          <p:nvPr/>
        </p:nvSpPr>
        <p:spPr>
          <a:xfrm>
            <a:off x="837920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47_2#f9a1c6908.choices?vja=1&amp;pid=172af57c3&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B.Female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endParaRPr lang="en-US" altLang="zh-CN" sz="2000" dirty="0"/>
          </a:p>
        </p:txBody>
      </p:sp>
      <p:sp>
        <p:nvSpPr>
          <p:cNvPr id="5" name="QC_7_AS.149_1#f9a1c6908?vja=1&amp;pid=172af57c3&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photographic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1980s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records.”可知，最初建造该桥的建筑公司倒闭了，因此，关于滑铁卢桥建造者的记录都随之消失了。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0_1#0c4b204f0?vja=1&amp;pid=172af57c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1_1#0c4b204f0.bracket?vja=1&amp;pid=172af57c3&amp;color=0,0,0&amp;vpa=77&amp;vtp=1"/>
          <p:cNvSpPr/>
          <p:nvPr/>
        </p:nvSpPr>
        <p:spPr>
          <a:xfrm>
            <a:off x="68088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0_2#0c4b204f0.choices?vja=1&amp;pid=172af57c3&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battlefield.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endParaRPr lang="en-US" altLang="zh-CN" sz="2000" dirty="0"/>
          </a:p>
        </p:txBody>
      </p:sp>
      <p:sp>
        <p:nvSpPr>
          <p:cNvPr id="5" name="QC_7_AS.152_1#0c4b204f0?vja=1&amp;pid=172af57c3&amp;color=0,0,0&amp;vtp=1"/>
          <p:cNvSpPr/>
          <p:nvPr/>
        </p:nvSpPr>
        <p:spPr>
          <a:xfrm>
            <a:off x="722376" y="2108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细节理解题。根据第三段中的“During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Ⅱ,</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majority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roles.”可知，第二次世界大战期间，女性从事建筑行业的工作是因为大部分男性都去了前线。故选C项。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3_1#258f8a702?vja=1&amp;pid=172af57c3&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4_1#258f8a702.bracket?vja=1&amp;pid=172af57c3&amp;color=0,0,0&amp;vpa=78&amp;vtp=1"/>
          <p:cNvSpPr/>
          <p:nvPr/>
        </p:nvSpPr>
        <p:spPr>
          <a:xfrm>
            <a:off x="622623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53_2#258f8a702.choices?vja=1&amp;pid=172af57c3&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female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B.Waterloo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Waterloo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Ⅱ.</a:t>
            </a:r>
            <a:endParaRPr lang="en-US" altLang="zh-CN" sz="2000" dirty="0"/>
          </a:p>
        </p:txBody>
      </p:sp>
      <p:sp>
        <p:nvSpPr>
          <p:cNvPr id="5" name="QC_7_AS.155_1#258f8a702?vja=1&amp;pid=172af57c3&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推理判断题。根据第四段中的“September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celebrating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unknown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female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workforce.”以及本段的活动介绍可知，人们举办了一系列活动以歌颂滑铁卢桥的建造者，由此可推断关于滑铁卢桥建造者的故事如今更广为人知。故选C项。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6_1#6734ed502?vja=1&amp;pid=172af57c3&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7_1#6734ed502.bracket?vja=1&amp;pid=172af57c3&amp;color=0,0,0&amp;mp=1&amp;vpa=79&amp;vtp=1"/>
          <p:cNvSpPr/>
          <p:nvPr/>
        </p:nvSpPr>
        <p:spPr>
          <a:xfrm>
            <a:off x="560393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56_2#6734ed502.choices?vja=1&amp;pid=172af57c3&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A.Female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Landmark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endParaRPr lang="en-US" altLang="zh-CN" sz="2000" dirty="0"/>
          </a:p>
        </p:txBody>
      </p:sp>
      <p:sp>
        <p:nvSpPr>
          <p:cNvPr id="5" name="QC_7_AS.158_1#6734ed502?vja=1&amp;pid=172af57c3&amp;color=0,0,0&amp;vtp=1"/>
          <p:cNvSpPr/>
          <p:nvPr/>
        </p:nvSpPr>
        <p:spPr>
          <a:xfrm>
            <a:off x="722376" y="21082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主旨大意题。根据第一段内容可知，几乎无人知道滑铁卢桥主要是由女性工人建造的；后文介绍了这座桥建造的历史背景以及为纪念建造这座桥的女性而举行的活动。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49224ecda?vja=1&amp;pid=70e38f2fb&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49224ecda?vja=1&amp;pid=70e38f2fb&amp;color=0,0,0&amp;vtp=1"/>
          <p:cNvSpPr/>
          <p:nvPr/>
        </p:nvSpPr>
        <p:spPr>
          <a:xfrm>
            <a:off x="722376" y="1737184"/>
            <a:ext cx="10753344" cy="1905000"/>
          </a:xfrm>
          <a:prstGeom prst="rect">
            <a:avLst/>
          </a:prstGeom>
          <a:noFill/>
        </p:spPr>
        <p:txBody>
          <a:bodyPr wrap="square" lIns="0" tIns="0" rIns="0" bIns="0" rtlCol="0" anchor="t"/>
          <a:lstStyle/>
          <a:p>
            <a:pPr algn="l">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out实施；执行；落实；完成（任务）</a:t>
            </a:r>
            <a:endParaRPr lang="en-US" altLang="zh-CN" sz="2000" dirty="0"/>
          </a:p>
          <a:p>
            <a:pPr algn="l">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.观看（比赛、电视节目等）</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发生的时间；为</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发生的地点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.理解</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9_1#f8d067e76?sp=1&amp;vja=1&amp;pid=70e38f2fb&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［广东广州二中2025高一月考］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1240,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Emperor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Frederick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Ⅱ</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Puglia,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multicoloured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T-shirt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200-car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credited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1996.</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exemplify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Unofficially,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double-edged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endParaRPr lang="en-US" altLang="zh-CN" sz="20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3568a569.fixed?vja=1&amp;pid=bdcb3a5c7&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23568a569.fixed?vja=1&amp;pid=bdcb3a5c7&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23568a569.fixed?vja=1&amp;pid=bdcb3a5c7&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23568a569.fixed?vja=1&amp;pid=bdcb3a5c7&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9_1#f8d067e76?sp=1&amp;vja=1&amp;pid=70e38f2fb&amp;color=0,0,0&amp;vtp=1&amp;bt=1"/>
          <p:cNvSpPr/>
          <p:nvPr/>
        </p:nvSpPr>
        <p:spPr>
          <a:xfrm>
            <a:off x="722376" y="900000"/>
            <a:ext cx="10753344" cy="4123944"/>
          </a:xfrm>
          <a:prstGeom prst="rect">
            <a:avLst/>
          </a:prstGeom>
          <a:noFill/>
        </p:spPr>
        <p:txBody>
          <a:bodyPr wrap="square" lIns="0" tIns="0" rIns="0" bIns="0" rtlCol="0" anchor="t"/>
          <a:lstStyle/>
          <a:p>
            <a:pPr algn="just">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harmful—without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Joseph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（ICCROM）.In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immovable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2000" dirty="0"/>
          </a:p>
        </p:txBody>
      </p:sp>
      <p:sp>
        <p:nvSpPr>
          <p:cNvPr id="3" name="QM_6_EX.160_1#f8d067e76?vja=1&amp;pid=70e38f2fb&amp;color=0,0,0&amp;vtp=1"/>
          <p:cNvSpPr/>
          <p:nvPr/>
        </p:nvSpPr>
        <p:spPr>
          <a:xfrm>
            <a:off x="722376" y="5049587"/>
            <a:ext cx="10753344" cy="1124712"/>
          </a:xfrm>
          <a:prstGeom prst="rect">
            <a:avLst/>
          </a:prstGeom>
          <a:noFill/>
        </p:spPr>
        <p:txBody>
          <a:bodyPr wrap="square" lIns="0" tIns="0" rIns="0" bIns="0" rtlCol="0" anchor="t"/>
          <a:lstStyle/>
          <a:p>
            <a:pPr algn="l">
              <a:lnSpc>
                <a:spcPct val="123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通过蒙特城堡揭示了联合国教科文组织世界遗产认证带来的双重效应：一方面通过旅游开发为贫困地区注入经济活力，另一方面却因过度开发威胁文化遗产存续。文章指出，单纯依赖“世界遗产”标签缺乏保护效力，需要配套可持续管理策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1_1#55aab08c5?vja=1&amp;pid=f8d067e7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2_1#55aab08c5.bracket?vja=1&amp;pid=f8d067e76&amp;color=0,0,0&amp;vpa=80&amp;vtp=1"/>
          <p:cNvSpPr/>
          <p:nvPr/>
        </p:nvSpPr>
        <p:spPr>
          <a:xfrm>
            <a:off x="598811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1_2#55aab08c5.choices?vja=1&amp;pid=f8d067e76&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mall.</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1996.</a:t>
            </a:r>
            <a:endParaRPr lang="en-US" altLang="zh-CN" sz="2000" dirty="0"/>
          </a:p>
        </p:txBody>
      </p:sp>
      <p:sp>
        <p:nvSpPr>
          <p:cNvPr id="5" name="QC_7_AS.163_1#55aab08c5?vja=1&amp;pid=f8d067e76&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imagined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enemy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polished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1996.”可知，蒙特城堡如今已被修缮一新，吸引了大量游客，成为热门旅游景点。故选B项。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4_1#d364fe57f?vja=1&amp;pid=f8d067e7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5_1#d364fe57f.bracket?vja=1&amp;pid=f8d067e76&amp;color=0,0,0&amp;vpa=81&amp;vtp=1"/>
          <p:cNvSpPr/>
          <p:nvPr/>
        </p:nvSpPr>
        <p:spPr>
          <a:xfrm>
            <a:off x="101156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64_2#d364fe57f.choices?vja=1&amp;pid=f8d067e76&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922905" algn="l"/>
                <a:tab pos="5604510" algn="l"/>
                <a:tab pos="8324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A.Drawback.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B.Promise.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C.Solution.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D.Chance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166_1#d364fe57f?vja=1&amp;pid=f8d067e76&amp;color=0,0,0&amp;vtp=1"/>
          <p:cNvSpPr/>
          <p:nvPr/>
        </p:nvSpPr>
        <p:spPr>
          <a:xfrm>
            <a:off x="722376" y="1727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词义猜测题。根据画线词前的both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gift和后面的内容“tourism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double-edged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obtain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rewards,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threatens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resources”可知，旅游业对世界遗产地而言是一把双刃剑，获得经济回报的同时也威胁着当地资源，这既是机遇也是挑战，既有积极影响也有负面影响。因此，cuss在此处意为“缺点”，与A项同义。故选A项。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7_1#fd537410d?vja=1&amp;pid=f8d067e76&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Joseph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8_1#fd537410d.bracket?vja=1&amp;pid=f8d067e76&amp;color=0,0,0&amp;mp=1&amp;vpa=82&amp;vtp=1"/>
          <p:cNvSpPr/>
          <p:nvPr/>
        </p:nvSpPr>
        <p:spPr>
          <a:xfrm>
            <a:off x="9160193"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167_2#fd537410d.choices?vja=1&amp;pid=f8d067e76&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comparisons.</a:t>
            </a:r>
            <a:endParaRPr lang="en-US" altLang="zh-CN" sz="2000" dirty="0"/>
          </a:p>
        </p:txBody>
      </p:sp>
      <p:sp>
        <p:nvSpPr>
          <p:cNvPr id="5" name="QC_7_AS.169_1#fd537410d?vja=1&amp;pid=f8d067e76&amp;color=0,0,0&amp;vtp=1"/>
          <p:cNvSpPr/>
          <p:nvPr/>
        </p:nvSpPr>
        <p:spPr>
          <a:xfrm>
            <a:off x="722376" y="2108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推理判断题。根据最后一段内容可知，作者通过列举非洲和东欧的例子，说明一些遗址成为世界遗产后发生的变化以及如何平衡保护与发展。因此，作者通过举例来支持约瑟夫·金的观点。故选C项。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0_1#7071be3b1?vja=1&amp;pid=f8d067e76&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Joseph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1_1#7071be3b1.bracket?vja=1&amp;pid=f8d067e76&amp;color=0,0,0&amp;vpa=83&amp;vtp=1"/>
          <p:cNvSpPr/>
          <p:nvPr/>
        </p:nvSpPr>
        <p:spPr>
          <a:xfrm>
            <a:off x="82550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70_2#7071be3b1.choices?vja=1&amp;pid=f8d067e76&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A.UNESCO’s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B.UNESCO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C.Tourism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D.Africa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2000" dirty="0"/>
          </a:p>
        </p:txBody>
      </p:sp>
      <p:sp>
        <p:nvSpPr>
          <p:cNvPr id="5" name="QC_7_AS.172_1#7071be3b1?vja=1&amp;pid=f8d067e76&amp;color=0,0,0&amp;vtp=1"/>
          <p:cNvSpPr/>
          <p:nvPr/>
        </p:nvSpPr>
        <p:spPr>
          <a:xfrm>
            <a:off x="722376" y="28702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assigning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worthless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harmful—without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follow-up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gramme.”以及约瑟夫·金所说的话可知，如果没有后续保护计划，联合国教科文组织的认定可能毫无价值甚至有害。约瑟夫·金认为，早期人们并没有过多关注一些遗址成为世界遗产后会发生什么，但是这种情况正在逐渐改变。因此，他同意联合国教科文组织的认定需要后续保护。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3_1#d83f0cb38?vja=1&amp;pid=6dae0d9dd&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［河北衡水二中2024高一期中］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Arab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（露天市场）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merchants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（商人）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markets.2.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ceilings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（顶棚）</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merchants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prices.</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negotiate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（协商）</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shopkeepers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shopkeeper</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a:lnSpc>
                <a:spcPct val="125000"/>
              </a:lnSpc>
            </a:pPr>
            <a:endParaRPr lang="en-US" altLang="zh-CN" sz="2000" dirty="0"/>
          </a:p>
        </p:txBody>
      </p:sp>
      <p:sp>
        <p:nvSpPr>
          <p:cNvPr id="3" name="QM_6_AN.174_1#d83f0cb38.blank?vja=1&amp;pid=6dae0d9dd&amp;color=0,0,0&amp;vpa=84&amp;vtp=1"/>
          <p:cNvSpPr/>
          <p:nvPr/>
        </p:nvSpPr>
        <p:spPr>
          <a:xfrm>
            <a:off x="1397064" y="1623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6_AN.175_1#d83f0cb38.blank?vja=1&amp;pid=6dae0d9dd&amp;color=0,0,0&amp;vpa=85&amp;vtp=1"/>
          <p:cNvSpPr/>
          <p:nvPr/>
        </p:nvSpPr>
        <p:spPr>
          <a:xfrm>
            <a:off x="7488619" y="2766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5" name="QM_6_AN.176_1#d83f0cb38.blank?vja=1&amp;pid=6dae0d9dd&amp;color=0,0,0&amp;vpa=86&amp;vtp=1"/>
          <p:cNvSpPr/>
          <p:nvPr/>
        </p:nvSpPr>
        <p:spPr>
          <a:xfrm>
            <a:off x="4933569" y="4290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6" name="QM_6_AN.177_1#d83f0cb38.blank?vja=1&amp;pid=6dae0d9dd&amp;color=0,0,0&amp;vpa=87&amp;vtp=1"/>
          <p:cNvSpPr/>
          <p:nvPr/>
        </p:nvSpPr>
        <p:spPr>
          <a:xfrm>
            <a:off x="1405001" y="5052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3_1#d83f0cb38?vja=1&amp;pid=6dae0d9dd&amp;color=0,0,0&amp;vtp=1&amp;bt=1"/>
          <p:cNvSpPr/>
          <p:nvPr/>
        </p:nvSpPr>
        <p:spPr>
          <a:xfrm>
            <a:off x="722376" y="900000"/>
            <a:ext cx="10753344" cy="2286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souvenirs.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2000" dirty="0"/>
          </a:p>
        </p:txBody>
      </p:sp>
      <p:sp>
        <p:nvSpPr>
          <p:cNvPr id="3" name="QM_6_AN.178_1#d83f0cb38.blank?vja=1&amp;pid=6dae0d9dd&amp;color=0,0,0&amp;vpa=88&amp;vtp=1"/>
          <p:cNvSpPr/>
          <p:nvPr/>
        </p:nvSpPr>
        <p:spPr>
          <a:xfrm>
            <a:off x="1409764" y="27669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79_1#d83f0cb38?vja=1&amp;pid=6dae0d9dd&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A.Europeans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F.Nowadays,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customer-friendly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endParaRPr lang="en-US" altLang="zh-CN" sz="2000" dirty="0"/>
          </a:p>
        </p:txBody>
      </p:sp>
      <p:sp>
        <p:nvSpPr>
          <p:cNvPr id="3" name="QM_6_EX.180_1#d83f0cb38?vja=1&amp;pid=6dae0d9dd&amp;color=0,0,0&amp;vtp=1"/>
          <p:cNvSpPr/>
          <p:nvPr/>
        </p:nvSpPr>
        <p:spPr>
          <a:xfrm>
            <a:off x="722376" y="3589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本文是一篇说明文。中东的露天市场销售各种各样的特色产品，在这里游客可以更好地感受当地的文化。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1_1#b908be5b1?vja=1&amp;pid=d83f0cb3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2_1#b908be5b1.blank?vja=1&amp;pid=d83f0cb38&amp;color=0,0,0&amp;vpa=89&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7_AS.183_1#b908be5b1?vja=1&amp;pid=d83f0cb38&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根据设空处后的“Another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attraction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culture.”可知，此处强调露天市场另一个吸引人的地方是游客可以感受当地文化，故设空处应引起下文，指出露天市场一个吸引人的地方。G项（许多去中东国家的游客喜欢去露天市场买好东西）引起下文。</a:t>
            </a:r>
            <a:endParaRPr lang="en-US" altLang="zh-CN" sz="2200" dirty="0"/>
          </a:p>
        </p:txBody>
      </p:sp>
      <p:sp>
        <p:nvSpPr>
          <p:cNvPr id="5" name="QB_7_BD.184_1#dc1861729?vja=1&amp;pid=d83f0cb38&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85_1#dc1861729.blank?vja=1&amp;pid=d83f0cb38&amp;color=0,0,0&amp;vpa=90&amp;vtp=1"/>
          <p:cNvSpPr/>
          <p:nvPr/>
        </p:nvSpPr>
        <p:spPr>
          <a:xfrm>
            <a:off x="922401" y="287788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7_AS.186_1#dc1861729?vja=1&amp;pid=d83f0cb38&amp;color=0,0,0&amp;vtp=1"/>
          <p:cNvSpPr/>
          <p:nvPr/>
        </p:nvSpPr>
        <p:spPr>
          <a:xfrm>
            <a:off x="722376" y="3340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根据设空处后的“For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ceilings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permit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cars.”可知，此处通过举例子解释露天市场做了一些特别的设计来为顾客创造良好的环境。F项（现在，露天市场会做一些特别的设计来创造一个对顾客友好的环境）引起下文，符合语境。故选F项。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87_1#fcbb2e6eb?vja=1&amp;pid=d83f0cb3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88_1#fcbb2e6eb.blank?vja=1&amp;pid=d83f0cb38&amp;color=0,0,0&amp;vpa=91&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7_AS.189_1#fcbb2e6eb?vja=1&amp;pid=d83f0cb38&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根据设空处后的“So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shapes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sizes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reasonable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prices.”可知，设空处应解释该原因，即为什么游客们可以很容易地买到精美艺术品。B项（中东许多国家都有悠久的艺术传统）符合语境。故选B项。</a:t>
            </a:r>
            <a:endParaRPr lang="en-US" altLang="zh-CN" sz="2200" dirty="0"/>
          </a:p>
        </p:txBody>
      </p:sp>
      <p:sp>
        <p:nvSpPr>
          <p:cNvPr id="5" name="QB_7_BD.190_1#10b57289f?vja=1&amp;pid=d83f0cb38&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1_1#10b57289f.blank?vja=1&amp;pid=d83f0cb38&amp;color=0,0,0&amp;vpa=92&amp;vtp=1"/>
          <p:cNvSpPr/>
          <p:nvPr/>
        </p:nvSpPr>
        <p:spPr>
          <a:xfrm>
            <a:off x="897001" y="2496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B_7_AS.192_1#10b57289f?vja=1&amp;pid=d83f0cb38&amp;color=0,0,0&amp;vtp=1"/>
          <p:cNvSpPr/>
          <p:nvPr/>
        </p:nvSpPr>
        <p:spPr>
          <a:xfrm>
            <a:off x="722376" y="29591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根据设空处后的“By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shoppers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souk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negotiate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shopkeepers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price.”以及“They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snacks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discussed.”可知，本段主要讨论的是露天市场漫长的交易过程。D项（人们可能会对露天市场漫长的交易过程感到震惊）引起下文，D项中的making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deal和下文的price呼应。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1a402378?vja=1&amp;pid=2c421449d&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1.When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（defend）.</a:t>
            </a:r>
            <a:endParaRPr lang="en-US" altLang="zh-CN" sz="2000" dirty="0"/>
          </a:p>
        </p:txBody>
      </p:sp>
      <p:sp>
        <p:nvSpPr>
          <p:cNvPr id="4" name="QB_6_AN.2_1#31a402378.blank?vja=1&amp;pid=2c421449d&amp;color=0,0,0&amp;vpa=1&amp;vtp=1"/>
          <p:cNvSpPr/>
          <p:nvPr/>
        </p:nvSpPr>
        <p:spPr>
          <a:xfrm>
            <a:off x="10455339" y="1239012"/>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defence</a:t>
            </a:r>
            <a:endParaRPr lang="en-US" altLang="zh-CN" sz="2000" dirty="0"/>
          </a:p>
        </p:txBody>
      </p:sp>
      <p:sp>
        <p:nvSpPr>
          <p:cNvPr id="5" name="QB_6_AS.3_1#a10e65450?vja=1&amp;pid=2c421449d&amp;color=0,0,0&amp;vtp=1"/>
          <p:cNvSpPr/>
          <p:nvPr/>
        </p:nvSpPr>
        <p:spPr>
          <a:xfrm>
            <a:off x="722376" y="2082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句意为：当门突然打开时，那个男孩用手捂着头，好像在自卫。in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defence为固定搭配，意为“自卫，防御”。</a:t>
            </a:r>
            <a:endParaRPr lang="en-US" altLang="zh-CN" sz="2200" dirty="0"/>
          </a:p>
        </p:txBody>
      </p:sp>
      <p:sp>
        <p:nvSpPr>
          <p:cNvPr id="6" name="QB_6_BD.4_1#7151dc9f6?vja=1&amp;pid=2c421449d&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endParaRPr lang="en-US" altLang="zh-CN" sz="2000" dirty="0"/>
          </a:p>
        </p:txBody>
      </p:sp>
      <p:sp>
        <p:nvSpPr>
          <p:cNvPr id="7" name="QB_6_AN.5_1#7151dc9f6.blank?vja=1&amp;pid=2c421449d&amp;color=0,0,0&amp;vpa=2&amp;vtp=1"/>
          <p:cNvSpPr/>
          <p:nvPr/>
        </p:nvSpPr>
        <p:spPr>
          <a:xfrm>
            <a:off x="2035239" y="2877887"/>
            <a:ext cx="1465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achievement</a:t>
            </a:r>
            <a:endParaRPr lang="en-US" altLang="zh-CN" sz="2000" dirty="0"/>
          </a:p>
        </p:txBody>
      </p:sp>
      <p:sp>
        <p:nvSpPr>
          <p:cNvPr id="8" name="QB_6_AS.6_1#7151dc9f6?vja=1&amp;pid=2c421449d&amp;color=0,0,0&amp;vtp=1"/>
          <p:cNvSpPr/>
          <p:nvPr/>
        </p:nvSpPr>
        <p:spPr>
          <a:xfrm>
            <a:off x="722376" y="3340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句意为：他的伟大成就在于把所有选手组织成一支团结的队伍。此空作主语，空前有形容词great修饰，要用名词形式。系动词is是单数形式，故填achievement。</a:t>
            </a:r>
            <a:endParaRPr lang="en-US" altLang="zh-CN" sz="2200" dirty="0"/>
          </a:p>
        </p:txBody>
      </p:sp>
      <p:sp>
        <p:nvSpPr>
          <p:cNvPr id="9" name="QB_6_BD.7_1#f3a0649e6?vja=1&amp;pid=2c421449d&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thief’s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endParaRPr lang="en-US" altLang="zh-CN" sz="2000" dirty="0"/>
          </a:p>
        </p:txBody>
      </p:sp>
      <p:sp>
        <p:nvSpPr>
          <p:cNvPr id="10" name="QB_6_AN.8_1#f3a0649e6.blank?vja=1&amp;pid=2c421449d&amp;color=0,0,0&amp;vpa=3&amp;vtp=1"/>
          <p:cNvSpPr/>
          <p:nvPr/>
        </p:nvSpPr>
        <p:spPr>
          <a:xfrm>
            <a:off x="3446526" y="4122487"/>
            <a:ext cx="1085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evidence</a:t>
            </a:r>
            <a:endParaRPr lang="en-US" altLang="zh-CN" sz="2000" dirty="0"/>
          </a:p>
        </p:txBody>
      </p:sp>
      <p:sp>
        <p:nvSpPr>
          <p:cNvPr id="11" name="QB_6_AS.9_1#f3a0649e6?vja=1&amp;pid=2c421449d&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句意为：新证据的发现使小偷被抓住了。设空处作of的宾语，其前有形容词new修饰，故应填名词；evidence意为“证据，证明”，为不可数名词，故填evidence。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3_1#cfccaed0a?vja=1&amp;pid=d83f0cb38&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4_1#cfccaed0a.blank?vja=1&amp;pid=d83f0cb38&amp;color=0,0,0&amp;mp=1&amp;vpa=93&amp;vtp=1"/>
          <p:cNvSpPr/>
          <p:nvPr/>
        </p:nvSpPr>
        <p:spPr>
          <a:xfrm>
            <a:off x="909701" y="858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B_7_AS.195_1#cfccaed0a?vja=1&amp;pid=d83f0cb38&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根据设空处前的“You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well.”可知，此处强调在逛露天市场的时候，找一位当地导游的好处。C项（这肯定会让你在市场度过更加愉快的一天）承接前文。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a7fcedb5.fixed?vja=1&amp;pid=359d03301&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1a7fcedb5.fixed?vja=1&amp;pid=359d03301&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1a7fcedb5.fixed?vja=1&amp;pid=359d03301&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1a7fcedb5.fixed?vja=1&amp;pid=359d03301&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a0146e12b?vja=1&amp;pid=fd54c9677&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elaborate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carvings.</a:t>
            </a:r>
            <a:endParaRPr lang="en-US" altLang="zh-CN" sz="2000" dirty="0"/>
          </a:p>
        </p:txBody>
      </p:sp>
      <p:sp>
        <p:nvSpPr>
          <p:cNvPr id="4" name="QB_6_AN.197_1#a0146e12b.blank?vja=1&amp;pid=fd54c9677&amp;color=0,0,0&amp;vpa=94&amp;vtp=1"/>
          <p:cNvSpPr/>
          <p:nvPr/>
        </p:nvSpPr>
        <p:spPr>
          <a:xfrm>
            <a:off x="5935028" y="1226312"/>
            <a:ext cx="957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striking</a:t>
            </a:r>
            <a:endParaRPr lang="en-US" altLang="zh-CN" sz="2000" dirty="0"/>
          </a:p>
        </p:txBody>
      </p:sp>
      <p:sp>
        <p:nvSpPr>
          <p:cNvPr id="5" name="QB_6_AS.198_1#99957b8b5?vja=1&amp;pid=fd54c9677&amp;color=0,0,0&amp;vtp=1"/>
          <p:cNvSpPr/>
          <p:nvPr/>
        </p:nvSpPr>
        <p:spPr>
          <a:xfrm>
            <a:off x="722376" y="2082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句意为：这座古建筑的建筑风格引人注目，有着独特的设计和精美的雕刻。设空处作表语，应用形容词来描述architecture的特点，表示“引人注目的”。故填striking。</a:t>
            </a:r>
            <a:endParaRPr lang="en-US" altLang="zh-CN" sz="2200" dirty="0"/>
          </a:p>
        </p:txBody>
      </p:sp>
      <p:sp>
        <p:nvSpPr>
          <p:cNvPr id="6" name="QB_6_BD.199_1#4692bcd92?vja=1&amp;pid=fd54c9677&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closing.</a:t>
            </a:r>
            <a:endParaRPr lang="en-US" altLang="zh-CN" sz="2000" dirty="0"/>
          </a:p>
        </p:txBody>
      </p:sp>
      <p:sp>
        <p:nvSpPr>
          <p:cNvPr id="7" name="QB_6_AN.200_1#4692bcd92.blank?vja=1&amp;pid=fd54c9677&amp;color=0,0,0&amp;vpa=95&amp;vtp=1"/>
          <p:cNvSpPr/>
          <p:nvPr/>
        </p:nvSpPr>
        <p:spPr>
          <a:xfrm>
            <a:off x="2583815" y="2877887"/>
            <a:ext cx="1663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announcement</a:t>
            </a:r>
            <a:endParaRPr lang="en-US" altLang="zh-CN" sz="2000" dirty="0"/>
          </a:p>
        </p:txBody>
      </p:sp>
      <p:sp>
        <p:nvSpPr>
          <p:cNvPr id="8" name="QB_6_AS.201_1#4692bcd92?vja=1&amp;pid=fd54c9677&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句意为：他在会上宣布公司将要倒闭。设空处作made的宾语,其前有定冠词the修饰，应用名词announcement，其作“宣布；宣告”讲时为不可数名词。</a:t>
            </a:r>
            <a:endParaRPr lang="en-US" altLang="zh-CN" sz="2200" dirty="0"/>
          </a:p>
        </p:txBody>
      </p:sp>
      <p:sp>
        <p:nvSpPr>
          <p:cNvPr id="9" name="QB_6_BD.202_1#6f0ac3d4c?vja=1&amp;pid=fd54c9677&amp;color=0,0,0&amp;vtp=1"/>
          <p:cNvSpPr/>
          <p:nvPr/>
        </p:nvSpPr>
        <p:spPr>
          <a:xfrm>
            <a:off x="722376" y="4541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sympathetic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（同情的）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endParaRPr lang="en-US" altLang="zh-CN" sz="2000" dirty="0"/>
          </a:p>
        </p:txBody>
      </p:sp>
      <p:sp>
        <p:nvSpPr>
          <p:cNvPr id="10" name="QB_6_AN.203_1#6f0ac3d4c.blank?vja=1&amp;pid=fd54c9677&amp;color=0,0,0&amp;vpa=96&amp;vtp=1"/>
          <p:cNvSpPr/>
          <p:nvPr/>
        </p:nvSpPr>
        <p:spPr>
          <a:xfrm>
            <a:off x="8632889" y="4490787"/>
            <a:ext cx="1239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generosity</a:t>
            </a:r>
            <a:endParaRPr lang="en-US" altLang="zh-CN" sz="2000" dirty="0"/>
          </a:p>
        </p:txBody>
      </p:sp>
      <p:sp>
        <p:nvSpPr>
          <p:cNvPr id="11" name="QB_6_AS.204_1#6f0ac3d4c?vja=1&amp;pid=fd54c9677&amp;color=0,0,0&amp;vtp=1"/>
          <p:cNvSpPr/>
          <p:nvPr/>
        </p:nvSpPr>
        <p:spPr>
          <a:xfrm>
            <a:off x="722376" y="5346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and为并列连词，连接feelings和设空处，作depend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on的并列宾语，故设空处应填名词generosity，意为“慷慨；大方”，此时为不可数名词。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5_1#dcfe8fe70?vja=1&amp;pid=fd54c9677&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a:t>
            </a:r>
            <a:endParaRPr lang="en-US" altLang="zh-CN" sz="2000" dirty="0"/>
          </a:p>
        </p:txBody>
      </p:sp>
      <p:sp>
        <p:nvSpPr>
          <p:cNvPr id="3" name="QB_6_AN.206_1#dcfe8fe70.blank?vja=1&amp;pid=fd54c9677&amp;color=0,0,0&amp;vpa=97&amp;vtp=1"/>
          <p:cNvSpPr/>
          <p:nvPr/>
        </p:nvSpPr>
        <p:spPr>
          <a:xfrm>
            <a:off x="10442639" y="858012"/>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customs</a:t>
            </a:r>
            <a:endParaRPr lang="en-US" altLang="zh-CN" sz="2000" dirty="0"/>
          </a:p>
        </p:txBody>
      </p:sp>
      <p:sp>
        <p:nvSpPr>
          <p:cNvPr id="4" name="QB_6_AS.207_1#dcfe8fe70?vja=1&amp;pid=fd54c9677&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local在此处为形容词，应修饰名词，根据语境和空前的many可知，此处指“许多当地的习俗”，应用复数形式。故填customs。</a:t>
            </a:r>
            <a:endParaRPr lang="en-US" altLang="zh-CN" sz="2200" dirty="0"/>
          </a:p>
        </p:txBody>
      </p:sp>
      <p:sp>
        <p:nvSpPr>
          <p:cNvPr id="5" name="QB_6_BD.208_1#863529dfa?vja=1&amp;pid=fd54c9677&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yesterday,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endParaRPr lang="en-US" altLang="zh-CN" sz="2000" dirty="0"/>
          </a:p>
        </p:txBody>
      </p:sp>
      <p:sp>
        <p:nvSpPr>
          <p:cNvPr id="6" name="QB_6_AN.209_1#863529dfa.blank?vja=1&amp;pid=fd54c9677&amp;color=0,0,0&amp;vpa=98&amp;vtp=1"/>
          <p:cNvSpPr/>
          <p:nvPr/>
        </p:nvSpPr>
        <p:spPr>
          <a:xfrm>
            <a:off x="8627809" y="2496887"/>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7" name="QB_6_AS.210_1#863529dfa?vja=1&amp;pid=fd54c9677&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句意为：我们昨天去看画展，那真是一场视觉盛宴。a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eyes为固定搭配，意为“一场视觉盛宴；大饱眼福”。故填for。</a:t>
            </a:r>
            <a:endParaRPr lang="en-US" altLang="zh-CN" sz="2200" dirty="0"/>
          </a:p>
        </p:txBody>
      </p:sp>
      <p:sp>
        <p:nvSpPr>
          <p:cNvPr id="8" name="QB_6_BD.211_1#17ad05d7b?vja=1&amp;pid=fd54c9677&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short-sighted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warming.</a:t>
            </a:r>
            <a:endParaRPr lang="en-US" altLang="zh-CN" sz="2000" dirty="0"/>
          </a:p>
        </p:txBody>
      </p:sp>
      <p:sp>
        <p:nvSpPr>
          <p:cNvPr id="9" name="QB_6_AN.212_1#17ad05d7b.blank?vja=1&amp;pid=fd54c9677&amp;color=0,0,0&amp;vpa=99&amp;vtp=1"/>
          <p:cNvSpPr/>
          <p:nvPr/>
        </p:nvSpPr>
        <p:spPr>
          <a:xfrm>
            <a:off x="5151501" y="3741487"/>
            <a:ext cx="746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to/for</a:t>
            </a:r>
            <a:endParaRPr lang="en-US" altLang="zh-CN" sz="2000" dirty="0"/>
          </a:p>
        </p:txBody>
      </p:sp>
      <p:sp>
        <p:nvSpPr>
          <p:cNvPr id="10" name="QB_6_AS.213_1#17ad05d7b?vja=1&amp;pid=fd54c9677&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句意为：这也许是解决全球变暖问题的目光短浅的方法。approach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to/for</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的方法”。故填to/for。</a:t>
            </a:r>
            <a:endParaRPr lang="en-US" altLang="zh-CN" sz="2200" dirty="0"/>
          </a:p>
        </p:txBody>
      </p:sp>
      <p:sp>
        <p:nvSpPr>
          <p:cNvPr id="11" name="QB_6_BD.214_1#df575ea31?vja=1&amp;pid=fd54c9677&amp;color=0,0,0&amp;vtp=1"/>
          <p:cNvSpPr/>
          <p:nvPr/>
        </p:nvSpPr>
        <p:spPr>
          <a:xfrm>
            <a:off x="722376" y="5024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endParaRPr lang="en-US" altLang="zh-CN" sz="2000" dirty="0"/>
          </a:p>
        </p:txBody>
      </p:sp>
      <p:sp>
        <p:nvSpPr>
          <p:cNvPr id="12" name="QB_6_AN.215_1#df575ea31.blank?vja=1&amp;pid=fd54c9677&amp;color=0,0,0&amp;vpa=100&amp;vtp=1"/>
          <p:cNvSpPr/>
          <p:nvPr/>
        </p:nvSpPr>
        <p:spPr>
          <a:xfrm>
            <a:off x="897001" y="49860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3" name="QB_6_AS.216_1#df575ea31?vja=1&amp;pid=fd54c9677&amp;color=0,0,0&amp;vtp=1"/>
          <p:cNvSpPr/>
          <p:nvPr/>
        </p:nvSpPr>
        <p:spPr>
          <a:xfrm>
            <a:off x="722376" y="5448300"/>
            <a:ext cx="11069638"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句意为：人类活动已经对环境造成了极大的破坏。a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of意为“大量的”。故填A。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7_1#c491dd335?vja=1&amp;pid=fd54c967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vehicles,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pedestrians,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a:t>
            </a:r>
            <a:endParaRPr lang="en-US" altLang="zh-CN" sz="2000" dirty="0"/>
          </a:p>
        </p:txBody>
      </p:sp>
      <p:sp>
        <p:nvSpPr>
          <p:cNvPr id="3" name="QB_6_AN.218_1#c491dd335.blank?vja=1&amp;pid=fd54c9677&amp;color=0,0,0&amp;vpa=101&amp;vtp=1"/>
          <p:cNvSpPr/>
          <p:nvPr/>
        </p:nvSpPr>
        <p:spPr>
          <a:xfrm>
            <a:off x="8739251" y="858012"/>
            <a:ext cx="1058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crowded</a:t>
            </a:r>
            <a:endParaRPr lang="en-US" altLang="zh-CN" sz="2000" dirty="0"/>
          </a:p>
        </p:txBody>
      </p:sp>
      <p:sp>
        <p:nvSpPr>
          <p:cNvPr id="4" name="QB_6_AS.219_1#c491dd335?vja=1&amp;pid=fd54c9677&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句意为：越来越多的车辆和行人使道路变得拥挤。分析句子结构可知，此处为“make+宾语+宾补”结构，设空处在句中作宾语补足语，修饰roads，故应用形容词，意为“拥挤的”。故填crowded。</a:t>
            </a:r>
            <a:endParaRPr lang="en-US" altLang="zh-CN" sz="2200" dirty="0"/>
          </a:p>
        </p:txBody>
      </p:sp>
      <p:sp>
        <p:nvSpPr>
          <p:cNvPr id="5" name="QB_6_BD.220_1#8e3cb66ba?vja=1&amp;pid=fd54c9677&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endParaRPr lang="en-US" altLang="zh-CN" sz="2000" dirty="0"/>
          </a:p>
        </p:txBody>
      </p:sp>
      <p:sp>
        <p:nvSpPr>
          <p:cNvPr id="6" name="QB_6_AN.221_1#8e3cb66ba.blank?vja=1&amp;pid=fd54c9677&amp;color=0,0,0&amp;vpa=102&amp;vtp=1"/>
          <p:cNvSpPr/>
          <p:nvPr/>
        </p:nvSpPr>
        <p:spPr>
          <a:xfrm>
            <a:off x="4614926" y="2484187"/>
            <a:ext cx="98285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charged</a:t>
            </a:r>
            <a:endParaRPr lang="en-US" altLang="zh-CN" sz="2000" dirty="0"/>
          </a:p>
        </p:txBody>
      </p:sp>
      <p:sp>
        <p:nvSpPr>
          <p:cNvPr id="7" name="QB_6_AS.222_1#8e3cb66ba?vja=1&amp;pid=fd54c9677&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你离开办公室之前，确保你的电池充电。分析句子结构并结合句意可知，此处为“get+宾语+宾补”结构，设空处在句中作宾语补足语，charge和battery之间为逻辑上的被动关系，故设空处应用过去分词。固定搭配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done意为“使某事/物被做或被完成”。故填charged。</a:t>
            </a:r>
            <a:endParaRPr lang="en-US" altLang="zh-CN" sz="2200" dirty="0"/>
          </a:p>
        </p:txBody>
      </p:sp>
      <p:sp>
        <p:nvSpPr>
          <p:cNvPr id="8" name="QB_6_BD.223_1#7fbaca8ed?vja=1&amp;pid=fd54c9677&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endParaRPr lang="en-US" altLang="zh-CN" sz="2000" dirty="0"/>
          </a:p>
        </p:txBody>
      </p:sp>
      <p:sp>
        <p:nvSpPr>
          <p:cNvPr id="9" name="QB_6_AN.224_1#7fbaca8ed.blank?vja=1&amp;pid=fd54c9677&amp;color=0,0,0&amp;vpa=103&amp;vtp=1"/>
          <p:cNvSpPr/>
          <p:nvPr/>
        </p:nvSpPr>
        <p:spPr>
          <a:xfrm>
            <a:off x="1036701" y="4122487"/>
            <a:ext cx="338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10" name="QB_6_AS.225_1#7fbaca8ed?vja=1&amp;pid=fd54c9677&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句意为：现在这些正在建设中的工业化城市将吸引更多的参观者，这并不令人惊奇。it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surprising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意为“令人惊奇的是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”。故填It。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9a3f3c29?vja=1&amp;pid=3b696d067&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1.随着假期的临近，越来越多的人计划旅游。（with复合结构；</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endParaRPr lang="en-US" altLang="zh-CN" sz="2000">
              <a:solidFill>
                <a:prstClr val="black"/>
              </a:solidFill>
            </a:endParaRPr>
          </a:p>
          <a:p>
            <a:pPr lvl="0">
              <a:lnSpc>
                <a:spcPct val="1250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 ____ ________ ____________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endParaRPr lang="en-US" altLang="zh-CN" sz="2000" dirty="0"/>
          </a:p>
        </p:txBody>
      </p:sp>
      <p:sp>
        <p:nvSpPr>
          <p:cNvPr id="4" name="QB_6_AN.227_1#b9a3f3c29.blank?vja=1&amp;pid=3b696d067&amp;color=0,0,0&amp;vpa=104&amp;vtp=1"/>
          <p:cNvSpPr/>
          <p:nvPr/>
        </p:nvSpPr>
        <p:spPr>
          <a:xfrm>
            <a:off x="744601" y="1620012"/>
            <a:ext cx="68040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5" name="QB_6_AN.228_1#b9a3f3c29.blank?vja=1&amp;pid=3b696d067&amp;color=0,0,0&amp;vpa=105&amp;vtp=1"/>
          <p:cNvSpPr/>
          <p:nvPr/>
        </p:nvSpPr>
        <p:spPr>
          <a:xfrm>
            <a:off x="1595501" y="1620012"/>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6" name="QB_6_AN.229_1#b9a3f3c29.blank?vja=1&amp;pid=3b696d067&amp;color=0,0,0&amp;vpa=106&amp;vtp=1"/>
          <p:cNvSpPr/>
          <p:nvPr/>
        </p:nvSpPr>
        <p:spPr>
          <a:xfrm>
            <a:off x="2205101" y="1607312"/>
            <a:ext cx="1042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holidays</a:t>
            </a:r>
            <a:endParaRPr lang="en-US" altLang="zh-CN" sz="2000" dirty="0"/>
          </a:p>
        </p:txBody>
      </p:sp>
      <p:sp>
        <p:nvSpPr>
          <p:cNvPr id="7" name="QB_6_AN.230_1#b9a3f3c29.blank?vja=1&amp;pid=3b696d067&amp;color=0,0,0&amp;vpa=107&amp;vtp=1"/>
          <p:cNvSpPr/>
          <p:nvPr/>
        </p:nvSpPr>
        <p:spPr>
          <a:xfrm>
            <a:off x="3411601" y="1607312"/>
            <a:ext cx="1438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approaching</a:t>
            </a:r>
            <a:endParaRPr lang="en-US" altLang="zh-CN" sz="2000" dirty="0"/>
          </a:p>
        </p:txBody>
      </p:sp>
      <p:sp>
        <p:nvSpPr>
          <p:cNvPr id="8" name="QB_6_BD.231_1#05cc3ac43?sp=1&amp;vja=1&amp;pid=3b696d067&amp;color=0,0,0&amp;vtp=1"/>
          <p:cNvSpPr/>
          <p:nvPr/>
        </p:nvSpPr>
        <p:spPr>
          <a:xfrm>
            <a:off x="722376" y="2065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2.我们的人生起起落落，这也就是为什么保持乐观的态度并不容易。（make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非限制性定语从句）</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endParaRPr lang="en-US" altLang="zh-CN" sz="2000" dirty="0"/>
          </a:p>
        </p:txBody>
      </p:sp>
      <p:sp>
        <p:nvSpPr>
          <p:cNvPr id="9" name="QB_6_AN.232_1#05cc3ac43.blank?vja=1&amp;pid=3b696d067&amp;color=0,0,0&amp;vpa=108&amp;vtp=1"/>
          <p:cNvSpPr/>
          <p:nvPr/>
        </p:nvSpPr>
        <p:spPr>
          <a:xfrm>
            <a:off x="2632647" y="2788987"/>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sz="2000" dirty="0"/>
          </a:p>
        </p:txBody>
      </p:sp>
      <p:sp>
        <p:nvSpPr>
          <p:cNvPr id="10" name="QB_6_AN.233_1#05cc3ac43.blank?vja=1&amp;pid=3b696d067&amp;color=0,0,0&amp;vpa=109&amp;vtp=1"/>
          <p:cNvSpPr/>
          <p:nvPr/>
        </p:nvSpPr>
        <p:spPr>
          <a:xfrm>
            <a:off x="3565208" y="2776287"/>
            <a:ext cx="438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11" name="QB_6_AN.234_1#05cc3ac43.blank?vja=1&amp;pid=3b696d067&amp;color=0,0,0&amp;vpa=110&amp;vtp=1"/>
          <p:cNvSpPr/>
          <p:nvPr/>
        </p:nvSpPr>
        <p:spPr>
          <a:xfrm>
            <a:off x="4192969" y="2788987"/>
            <a:ext cx="522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endParaRPr lang="en-US" altLang="zh-CN" sz="2000" dirty="0"/>
          </a:p>
        </p:txBody>
      </p:sp>
      <p:sp>
        <p:nvSpPr>
          <p:cNvPr id="12" name="QB_6_AN.235_1#05cc3ac43.blank?vja=1&amp;pid=3b696d067&amp;color=0,0,0&amp;vpa=111&amp;vtp=1"/>
          <p:cNvSpPr/>
          <p:nvPr/>
        </p:nvSpPr>
        <p:spPr>
          <a:xfrm>
            <a:off x="4884230" y="2788987"/>
            <a:ext cx="590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13" name="QB_6_AN.236_1#05cc3ac43.blank?vja=1&amp;pid=3b696d067&amp;color=0,0,0&amp;vpa=112&amp;vtp=1"/>
          <p:cNvSpPr/>
          <p:nvPr/>
        </p:nvSpPr>
        <p:spPr>
          <a:xfrm>
            <a:off x="5765991" y="2788987"/>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14" name="QB_6_AN.237_1#05cc3ac43.blank?vja=1&amp;pid=3b696d067&amp;color=0,0,0&amp;vpa=113&amp;vtp=1"/>
          <p:cNvSpPr/>
          <p:nvPr/>
        </p:nvSpPr>
        <p:spPr>
          <a:xfrm>
            <a:off x="6787452" y="27889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5" name="QB_6_AN.238_1#05cc3ac43.blank?vja=1&amp;pid=3b696d067&amp;color=0,0,0&amp;vpa=114&amp;vtp=1"/>
          <p:cNvSpPr/>
          <p:nvPr/>
        </p:nvSpPr>
        <p:spPr>
          <a:xfrm>
            <a:off x="7313613" y="2776287"/>
            <a:ext cx="622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2000" dirty="0"/>
          </a:p>
        </p:txBody>
      </p:sp>
      <p:sp>
        <p:nvSpPr>
          <p:cNvPr id="16" name="QB_6_BD.239_1#e00d2db8b?sp=1&amp;vja=1&amp;pid=3b696d067&amp;color=0,0,0&amp;vtp=1"/>
          <p:cNvSpPr/>
          <p:nvPr/>
        </p:nvSpPr>
        <p:spPr>
          <a:xfrm>
            <a:off x="722376" y="36144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3.迄今为止，第三次工业革命对人类产生了很大的影响。（influence）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revolution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endParaRPr lang="en-US" altLang="zh-CN" sz="2000" dirty="0"/>
          </a:p>
        </p:txBody>
      </p:sp>
      <p:sp>
        <p:nvSpPr>
          <p:cNvPr id="17" name="QB_6_AN.240_1#e00d2db8b.blank?vja=1&amp;pid=3b696d067&amp;color=0,0,0&amp;vpa=115&amp;vtp=1"/>
          <p:cNvSpPr/>
          <p:nvPr/>
        </p:nvSpPr>
        <p:spPr>
          <a:xfrm>
            <a:off x="4114673" y="3957387"/>
            <a:ext cx="522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endParaRPr lang="en-US" altLang="zh-CN" sz="2000" dirty="0"/>
          </a:p>
        </p:txBody>
      </p:sp>
      <p:sp>
        <p:nvSpPr>
          <p:cNvPr id="18" name="QB_6_AN.241_1#e00d2db8b.blank?vja=1&amp;pid=3b696d067&amp;color=0,0,0&amp;vpa=116&amp;vtp=1"/>
          <p:cNvSpPr/>
          <p:nvPr/>
        </p:nvSpPr>
        <p:spPr>
          <a:xfrm>
            <a:off x="4811078" y="39573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endParaRPr lang="en-US" altLang="zh-CN" sz="2000" dirty="0"/>
          </a:p>
        </p:txBody>
      </p:sp>
      <p:sp>
        <p:nvSpPr>
          <p:cNvPr id="19" name="QB_6_AN.242_1#e00d2db8b.blank?vja=1&amp;pid=3b696d067&amp;color=0,0,0&amp;vpa=117&amp;vtp=1"/>
          <p:cNvSpPr/>
          <p:nvPr/>
        </p:nvSpPr>
        <p:spPr>
          <a:xfrm>
            <a:off x="5583682" y="39573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20" name="QB_6_AN.243_1#e00d2db8b.blank?vja=1&amp;pid=3b696d067&amp;color=0,0,0&amp;vpa=118&amp;vtp=1"/>
          <p:cNvSpPr/>
          <p:nvPr/>
        </p:nvSpPr>
        <p:spPr>
          <a:xfrm>
            <a:off x="6089587" y="3944687"/>
            <a:ext cx="690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a:t>
            </a:r>
            <a:endParaRPr lang="en-US" altLang="zh-CN" sz="2000" dirty="0"/>
          </a:p>
        </p:txBody>
      </p:sp>
      <p:sp>
        <p:nvSpPr>
          <p:cNvPr id="21" name="QB_6_AN.244_1#e00d2db8b.blank?vja=1&amp;pid=3b696d067&amp;color=0,0,0&amp;vpa=119&amp;vtp=1"/>
          <p:cNvSpPr/>
          <p:nvPr/>
        </p:nvSpPr>
        <p:spPr>
          <a:xfrm>
            <a:off x="6963791" y="3957387"/>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influence</a:t>
            </a:r>
            <a:endParaRPr lang="en-US" altLang="zh-CN" sz="2000" dirty="0"/>
          </a:p>
        </p:txBody>
      </p:sp>
      <p:sp>
        <p:nvSpPr>
          <p:cNvPr id="22" name="QB_6_AN.245_1#e00d2db8b.blank?vja=1&amp;pid=3b696d067&amp;color=0,0,0&amp;vpa=120&amp;vtp=1"/>
          <p:cNvSpPr/>
          <p:nvPr/>
        </p:nvSpPr>
        <p:spPr>
          <a:xfrm>
            <a:off x="8244396" y="3944687"/>
            <a:ext cx="1016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on/upon</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9" grpId="0" animBg="1" build="p"/>
      <p:bldP spid="10" grpId="0" animBg="1" build="p"/>
      <p:bldP spid="11" grpId="0" animBg="1" build="p"/>
      <p:bldP spid="12" grpId="0" animBg="1" build="p"/>
      <p:bldP spid="13" grpId="0" animBg="1" build="p"/>
      <p:bldP spid="14" grpId="0" animBg="1" build="p"/>
      <p:bldP spid="15" grpId="0" animBg="1" build="p"/>
      <p:bldP spid="17" grpId="0" animBg="1" build="p"/>
      <p:bldP spid="18" grpId="0" animBg="1" build="p"/>
      <p:bldP spid="19" grpId="0" animBg="1" build="p"/>
      <p:bldP spid="20" grpId="0" animBg="1" build="p"/>
      <p:bldP spid="21" grpId="0" animBg="1" build="p"/>
      <p:bldP spid="2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6_1#0341f0042?sp=1&amp;vja=1&amp;pid=3b696d067&amp;color=0,0,0&amp;mp=1&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4.天空点缀着风筝，设计图样各不相同，有飞舞的蝴蝶、跳跃的龙，还有游泳的鱼。（dot）</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butterflies,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swimming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fish.</a:t>
            </a:r>
            <a:endParaRPr lang="en-US" altLang="zh-CN" sz="2000" dirty="0"/>
          </a:p>
        </p:txBody>
      </p:sp>
      <p:sp>
        <p:nvSpPr>
          <p:cNvPr id="3" name="QB_6_AN.247_1#0341f0042.blank?vja=1&amp;pid=3b696d067&amp;color=0,0,0&amp;mp=1&amp;vpa=121&amp;vtp=1"/>
          <p:cNvSpPr/>
          <p:nvPr/>
        </p:nvSpPr>
        <p:spPr>
          <a:xfrm>
            <a:off x="731901" y="1242900"/>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4" name="QB_6_AN.248_1#0341f0042.blank?vja=1&amp;pid=3b696d067&amp;color=0,0,0&amp;mp=1&amp;vpa=122&amp;vtp=1"/>
          <p:cNvSpPr/>
          <p:nvPr/>
        </p:nvSpPr>
        <p:spPr>
          <a:xfrm>
            <a:off x="1503426" y="1230200"/>
            <a:ext cx="536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sky</a:t>
            </a:r>
            <a:endParaRPr lang="en-US" altLang="zh-CN" sz="2000" dirty="0"/>
          </a:p>
        </p:txBody>
      </p:sp>
      <p:sp>
        <p:nvSpPr>
          <p:cNvPr id="5" name="QB_6_AN.249_1#0341f0042.blank?vja=1&amp;pid=3b696d067&amp;color=0,0,0&amp;mp=1&amp;vpa=123&amp;vtp=1"/>
          <p:cNvSpPr/>
          <p:nvPr/>
        </p:nvSpPr>
        <p:spPr>
          <a:xfrm>
            <a:off x="2249551" y="1242900"/>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is/was</a:t>
            </a:r>
            <a:endParaRPr lang="en-US" altLang="zh-CN" sz="2000" dirty="0"/>
          </a:p>
        </p:txBody>
      </p:sp>
      <p:sp>
        <p:nvSpPr>
          <p:cNvPr id="6" name="QB_6_AN.250_1#0341f0042.blank?vja=1&amp;pid=3b696d067&amp;color=0,0,0&amp;mp=1&amp;vpa=124&amp;vtp=1"/>
          <p:cNvSpPr/>
          <p:nvPr/>
        </p:nvSpPr>
        <p:spPr>
          <a:xfrm>
            <a:off x="3325876" y="1242900"/>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dotted</a:t>
            </a:r>
            <a:endParaRPr lang="en-US" altLang="zh-CN" sz="2000" dirty="0"/>
          </a:p>
        </p:txBody>
      </p:sp>
      <p:sp>
        <p:nvSpPr>
          <p:cNvPr id="7" name="QB_6_AN.251_1#0341f0042.blank?vja=1&amp;pid=3b696d067&amp;color=0,0,0&amp;mp=1&amp;vpa=125&amp;vtp=1"/>
          <p:cNvSpPr/>
          <p:nvPr/>
        </p:nvSpPr>
        <p:spPr>
          <a:xfrm>
            <a:off x="4376801" y="1242900"/>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8" name="QB_6_BD.252_1#14991ceef?sp=1&amp;vja=1&amp;pid=3b696d067&amp;color=0,0,0&amp;vtp=1"/>
          <p:cNvSpPr/>
          <p:nvPr/>
        </p:nvSpPr>
        <p:spPr>
          <a:xfrm>
            <a:off x="722376" y="2064911"/>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5.青少年时期养成的好习惯非常重要。（过去分词作后置定语）</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2000" dirty="0"/>
          </a:p>
        </p:txBody>
      </p:sp>
      <p:sp>
        <p:nvSpPr>
          <p:cNvPr id="9" name="QB_6_AN.253_1#14991ceef.blank?vja=1&amp;pid=3b696d067&amp;color=0,0,0&amp;vpa=126&amp;vtp=1"/>
          <p:cNvSpPr/>
          <p:nvPr/>
        </p:nvSpPr>
        <p:spPr>
          <a:xfrm>
            <a:off x="2130489" y="2395111"/>
            <a:ext cx="20288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formed/developed</a:t>
            </a:r>
            <a:endParaRPr lang="en-US" altLang="zh-CN" sz="2000" dirty="0"/>
          </a:p>
        </p:txBody>
      </p:sp>
      <p:sp>
        <p:nvSpPr>
          <p:cNvPr id="10" name="QB_6_AN.254_1#14991ceef.blank?vja=1&amp;pid=3b696d067&amp;color=0,0,0&amp;vpa=127&amp;vtp=1"/>
          <p:cNvSpPr/>
          <p:nvPr/>
        </p:nvSpPr>
        <p:spPr>
          <a:xfrm>
            <a:off x="4289489" y="2407811"/>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1" name="QB_6_AN.255_1#14991ceef.blank?vja=1&amp;pid=3b696d067&amp;color=0,0,0&amp;vpa=128&amp;vtp=1"/>
          <p:cNvSpPr/>
          <p:nvPr/>
        </p:nvSpPr>
        <p:spPr>
          <a:xfrm>
            <a:off x="4797489" y="2395111"/>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youth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P spid="11"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56_1#cef885945?vja=1&amp;pid=19dce3662&amp;color=0,0,0&amp;vtp=1&amp;bt=1"/>
          <p:cNvSpPr/>
          <p:nvPr/>
        </p:nvSpPr>
        <p:spPr>
          <a:xfrm>
            <a:off x="722376" y="896112"/>
            <a:ext cx="10753344" cy="5291328"/>
          </a:xfrm>
          <a:prstGeom prst="rect">
            <a:avLst/>
          </a:prstGeom>
          <a:noFill/>
        </p:spPr>
        <p:txBody>
          <a:bodyPr wrap="square" lIns="0" tIns="0" rIns="0" bIns="0" rtlCol="0" anchor="t"/>
          <a:lstStyle/>
          <a:p>
            <a:pPr algn="l">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在空白处填入括号内单词的正确形式。</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shirt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endParaRPr lang="en-US" altLang="zh-CN" sz="2000" dirty="0"/>
          </a:p>
        </p:txBody>
      </p:sp>
      <p:sp>
        <p:nvSpPr>
          <p:cNvPr id="3" name="QM_6_AN.257_1#cef885945.blank?vja=1&amp;pid=19dce3662&amp;color=0,0,0&amp;vpa=129&amp;vtp=1"/>
          <p:cNvSpPr/>
          <p:nvPr/>
        </p:nvSpPr>
        <p:spPr>
          <a:xfrm>
            <a:off x="9499537" y="1235964"/>
            <a:ext cx="733425"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taken</a:t>
            </a:r>
            <a:endParaRPr lang="en-US" altLang="zh-CN" sz="2000" dirty="0"/>
          </a:p>
        </p:txBody>
      </p:sp>
      <p:sp>
        <p:nvSpPr>
          <p:cNvPr id="4" name="QM_6_AN.258_1#cef885945.blank?vja=1&amp;pid=19dce3662&amp;color=0,0,0&amp;vpa=130&amp;vtp=1"/>
          <p:cNvSpPr/>
          <p:nvPr/>
        </p:nvSpPr>
        <p:spPr>
          <a:xfrm>
            <a:off x="909701" y="1991868"/>
            <a:ext cx="985838"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stressed</a:t>
            </a:r>
            <a:endParaRPr lang="en-US" altLang="zh-CN" sz="2000" dirty="0"/>
          </a:p>
        </p:txBody>
      </p:sp>
      <p:sp>
        <p:nvSpPr>
          <p:cNvPr id="5" name="QM_6_AN.259_1#cef885945.blank?vja=1&amp;pid=19dce3662&amp;color=0,0,0&amp;vpa=131&amp;vtp=1"/>
          <p:cNvSpPr/>
          <p:nvPr/>
        </p:nvSpPr>
        <p:spPr>
          <a:xfrm>
            <a:off x="884301" y="2357120"/>
            <a:ext cx="901700"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printed</a:t>
            </a:r>
            <a:endParaRPr lang="en-US" altLang="zh-CN" sz="2000" dirty="0"/>
          </a:p>
        </p:txBody>
      </p:sp>
      <p:sp>
        <p:nvSpPr>
          <p:cNvPr id="6" name="QM_6_AN.260_1#cef885945.blank?vja=1&amp;pid=19dce3662&amp;color=0,0,0&amp;vpa=132&amp;vtp=1"/>
          <p:cNvSpPr/>
          <p:nvPr/>
        </p:nvSpPr>
        <p:spPr>
          <a:xfrm>
            <a:off x="935101" y="2747772"/>
            <a:ext cx="549275"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lost</a:t>
            </a:r>
            <a:endParaRPr lang="en-US" altLang="zh-CN" sz="2000" dirty="0"/>
          </a:p>
        </p:txBody>
      </p:sp>
      <p:sp>
        <p:nvSpPr>
          <p:cNvPr id="7" name="QM_6_AN.261_1#cef885945.blank?vja=1&amp;pid=19dce3662&amp;color=0,0,0&amp;vpa=133&amp;vtp=1"/>
          <p:cNvSpPr/>
          <p:nvPr/>
        </p:nvSpPr>
        <p:spPr>
          <a:xfrm>
            <a:off x="2815336" y="3113024"/>
            <a:ext cx="94456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pressed</a:t>
            </a:r>
            <a:endParaRPr lang="en-US" altLang="zh-CN" sz="2000" dirty="0"/>
          </a:p>
        </p:txBody>
      </p:sp>
      <p:sp>
        <p:nvSpPr>
          <p:cNvPr id="8" name="QM_6_AN.262_1#cef885945.blank?vja=1&amp;pid=19dce3662&amp;color=0,0,0&amp;vpa=134&amp;vtp=1"/>
          <p:cNvSpPr/>
          <p:nvPr/>
        </p:nvSpPr>
        <p:spPr>
          <a:xfrm>
            <a:off x="1779270" y="3503676"/>
            <a:ext cx="930275"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refused</a:t>
            </a:r>
            <a:endParaRPr lang="en-US" altLang="zh-CN" sz="2000" dirty="0"/>
          </a:p>
        </p:txBody>
      </p:sp>
      <p:sp>
        <p:nvSpPr>
          <p:cNvPr id="9" name="QM_6_AN.263_1#cef885945.blank?vja=1&amp;pid=19dce3662&amp;color=0,0,0&amp;vpa=135&amp;vtp=1"/>
          <p:cNvSpPr/>
          <p:nvPr/>
        </p:nvSpPr>
        <p:spPr>
          <a:xfrm>
            <a:off x="4164076" y="3881628"/>
            <a:ext cx="76041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fallen</a:t>
            </a:r>
            <a:endParaRPr lang="en-US" altLang="zh-CN" sz="2000" dirty="0"/>
          </a:p>
        </p:txBody>
      </p:sp>
      <p:sp>
        <p:nvSpPr>
          <p:cNvPr id="10" name="QM_6_AN.264_1#cef885945.blank?vja=1&amp;pid=19dce3662&amp;color=0,0,0&amp;vpa=136&amp;vtp=1"/>
          <p:cNvSpPr/>
          <p:nvPr/>
        </p:nvSpPr>
        <p:spPr>
          <a:xfrm>
            <a:off x="1715516" y="4637532"/>
            <a:ext cx="74771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heard</a:t>
            </a:r>
            <a:endParaRPr lang="en-US" altLang="zh-CN" sz="2000" dirty="0"/>
          </a:p>
        </p:txBody>
      </p:sp>
      <p:sp>
        <p:nvSpPr>
          <p:cNvPr id="11" name="QM_6_AN.265_1#cef885945.blank?vja=1&amp;pid=19dce3662&amp;color=0,0,0&amp;vpa=137&amp;vtp=1"/>
          <p:cNvSpPr/>
          <p:nvPr/>
        </p:nvSpPr>
        <p:spPr>
          <a:xfrm>
            <a:off x="5000879" y="5002784"/>
            <a:ext cx="1227138"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developed</a:t>
            </a:r>
            <a:endParaRPr lang="en-US" altLang="zh-CN" sz="2000" dirty="0"/>
          </a:p>
        </p:txBody>
      </p:sp>
      <p:sp>
        <p:nvSpPr>
          <p:cNvPr id="12" name="QM_6_AN.266_1#cef885945.blank?vja=1&amp;pid=19dce3662&amp;color=0,0,0&amp;vpa=138&amp;vtp=1"/>
          <p:cNvSpPr/>
          <p:nvPr/>
        </p:nvSpPr>
        <p:spPr>
          <a:xfrm>
            <a:off x="3773424" y="5393436"/>
            <a:ext cx="1169988"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decorated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Effect transition="in" filter="fade">
                                      <p:cBhvr>
                                        <p:cTn id="79" dur="500"/>
                                        <p:tgtEl>
                                          <p:spTgt spid="1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xEl>
                                              <p:pRg st="0" end="0"/>
                                            </p:txEl>
                                          </p:spTgt>
                                        </p:tgtEl>
                                        <p:attrNameLst>
                                          <p:attrName>style.visibility</p:attrName>
                                        </p:attrNameLst>
                                      </p:cBhvr>
                                      <p:to>
                                        <p:strVal val="visible"/>
                                      </p:to>
                                    </p:set>
                                    <p:animEffect transition="in" filter="fade">
                                      <p:cBhvr>
                                        <p:cTn id="8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67_1#2cb967e2a?vja=1&amp;pid=cef885945&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268_1#2cb967e2a.blank?vja=1&amp;pid=cef885945&amp;color=0,0,0&amp;vpa=139&amp;vtp=1"/>
          <p:cNvSpPr/>
          <p:nvPr/>
        </p:nvSpPr>
        <p:spPr>
          <a:xfrm>
            <a:off x="909701" y="858011"/>
            <a:ext cx="7334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taken</a:t>
            </a:r>
            <a:endParaRPr lang="en-US" altLang="zh-CN" sz="2000" dirty="0"/>
          </a:p>
        </p:txBody>
      </p:sp>
      <p:sp>
        <p:nvSpPr>
          <p:cNvPr id="4" name="QB_7_AS.269_1#2cb967e2a?vja=1&amp;pid=cef885945&amp;color=0,0,0&amp;vtp=1"/>
          <p:cNvSpPr/>
          <p:nvPr/>
        </p:nvSpPr>
        <p:spPr>
          <a:xfrm>
            <a:off x="722376" y="13201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句意为：我保存所有美好回忆的一种方法就是拍很多照片。此处为“have+宾语+宾补”结构，photos和take之间构成逻辑上的被动关系，此处应用过去分词作宾补。have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done表示“使某事被做”。故填taken。</a:t>
            </a:r>
            <a:endParaRPr lang="en-US" altLang="zh-CN" sz="2200" dirty="0"/>
          </a:p>
        </p:txBody>
      </p:sp>
      <p:sp>
        <p:nvSpPr>
          <p:cNvPr id="5" name="QB_7_BD.270_1#fe714d3fb?vja=1&amp;pid=cef885945&amp;color=0,0,0&amp;vtp=1"/>
          <p:cNvSpPr/>
          <p:nvPr/>
        </p:nvSpPr>
        <p:spPr>
          <a:xfrm>
            <a:off x="722376" y="2509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271_1#fe714d3fb.blank?vja=1&amp;pid=cef885945&amp;color=0,0,0&amp;vpa=140&amp;vtp=1"/>
          <p:cNvSpPr/>
          <p:nvPr/>
        </p:nvSpPr>
        <p:spPr>
          <a:xfrm>
            <a:off x="909701" y="2471486"/>
            <a:ext cx="98583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stressed</a:t>
            </a:r>
            <a:endParaRPr lang="en-US" altLang="zh-CN" sz="2000" dirty="0"/>
          </a:p>
        </p:txBody>
      </p:sp>
      <p:sp>
        <p:nvSpPr>
          <p:cNvPr id="7" name="QB_7_AS.272_1#fe714d3fb?vja=1&amp;pid=cef885945&amp;color=0,0,0&amp;vtp=1"/>
          <p:cNvSpPr/>
          <p:nvPr/>
        </p:nvSpPr>
        <p:spPr>
          <a:xfrm>
            <a:off x="722376" y="2933065"/>
            <a:ext cx="10753344" cy="412369"/>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此处作表语，指人“紧张的”，故填stressed。</a:t>
            </a:r>
            <a:endParaRPr lang="en-US" altLang="zh-CN" sz="2200" dirty="0"/>
          </a:p>
        </p:txBody>
      </p:sp>
      <p:sp>
        <p:nvSpPr>
          <p:cNvPr id="8" name="QB_7_BD.273_1#ed0ca88d9?vja=1&amp;pid=cef885945&amp;color=0,0,0&amp;vtp=1"/>
          <p:cNvSpPr/>
          <p:nvPr/>
        </p:nvSpPr>
        <p:spPr>
          <a:xfrm>
            <a:off x="722376" y="3352799"/>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7_AN.274_1#ed0ca88d9.blank?vja=1&amp;pid=cef885945&amp;color=0,0,0&amp;vpa=141&amp;vtp=1"/>
          <p:cNvSpPr/>
          <p:nvPr/>
        </p:nvSpPr>
        <p:spPr>
          <a:xfrm>
            <a:off x="884301" y="3301999"/>
            <a:ext cx="9017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printed</a:t>
            </a:r>
            <a:endParaRPr lang="en-US" altLang="zh-CN" sz="2000" dirty="0"/>
          </a:p>
        </p:txBody>
      </p:sp>
      <p:sp>
        <p:nvSpPr>
          <p:cNvPr id="10" name="QB_7_AS.275_1#ed0ca88d9?vja=1&amp;pid=cef885945&amp;color=0,0,0&amp;vtp=1"/>
          <p:cNvSpPr/>
          <p:nvPr/>
        </p:nvSpPr>
        <p:spPr>
          <a:xfrm>
            <a:off x="722376" y="37712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句意为：我的衬衫上印着鲜艳的花朵，很容易被认出来。句中已有谓语made，其与设空处之间无连词连接，故设空处用非谓语形式。My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shirt与print之间构成逻辑上的被动关系，所以此处用过去分词作后置定语。故填printed。</a:t>
            </a:r>
            <a:endParaRPr lang="en-US" altLang="zh-CN" sz="2200" dirty="0"/>
          </a:p>
        </p:txBody>
      </p:sp>
      <p:sp>
        <p:nvSpPr>
          <p:cNvPr id="11" name="QB_7_BD.276_1#90c46f50f?vja=1&amp;pid=cef885945&amp;color=0,0,0&amp;vtp=1"/>
          <p:cNvSpPr/>
          <p:nvPr/>
        </p:nvSpPr>
        <p:spPr>
          <a:xfrm>
            <a:off x="722376" y="49606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12" name="QB_7_AN.277_1#90c46f50f.blank?vja=1&amp;pid=cef885945&amp;color=0,0,0&amp;vpa=142&amp;vtp=1"/>
          <p:cNvSpPr/>
          <p:nvPr/>
        </p:nvSpPr>
        <p:spPr>
          <a:xfrm>
            <a:off x="935101" y="4922586"/>
            <a:ext cx="54927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lost</a:t>
            </a:r>
            <a:endParaRPr lang="en-US" altLang="zh-CN" sz="2000" dirty="0"/>
          </a:p>
        </p:txBody>
      </p:sp>
      <p:sp>
        <p:nvSpPr>
          <p:cNvPr id="13" name="QB_7_AS.278_1#90c46f50f?vja=1&amp;pid=cef885945&amp;color=0,0,0&amp;vtp=1"/>
          <p:cNvSpPr/>
          <p:nvPr/>
        </p:nvSpPr>
        <p:spPr>
          <a:xfrm>
            <a:off x="722376" y="5384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此处got为连系动词，后接形容词、过去分词等，表示“处于某种状态”。get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lost意为“迷路”。故填lost。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79_1#fe8879540?vja=1&amp;pid=cef88594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280_1#fe8879540.blank?vja=1&amp;pid=cef885945&amp;color=0,0,0&amp;vpa=143&amp;vtp=1"/>
          <p:cNvSpPr/>
          <p:nvPr/>
        </p:nvSpPr>
        <p:spPr>
          <a:xfrm>
            <a:off x="922401" y="845312"/>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pressed</a:t>
            </a:r>
            <a:endParaRPr lang="en-US" altLang="zh-CN" sz="2000" dirty="0"/>
          </a:p>
        </p:txBody>
      </p:sp>
      <p:sp>
        <p:nvSpPr>
          <p:cNvPr id="4" name="QB_7_AS.281_1#fe8879540?vja=1&amp;pid=cef885945&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句意为：在泰国，通常打招呼的方式是双手合十，微微鞠躬。此处是“with+宾语+宾补”结构，palms和press之间为逻辑上的被动关系。故填pressed。</a:t>
            </a:r>
            <a:endParaRPr lang="en-US" altLang="zh-CN" sz="2200" dirty="0"/>
          </a:p>
        </p:txBody>
      </p:sp>
      <p:sp>
        <p:nvSpPr>
          <p:cNvPr id="5" name="QB_7_BD.282_1#d3bb27193?vja=1&amp;pid=cef885945&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7_AN.283_1#d3bb27193.blank?vja=1&amp;pid=cef885945&amp;color=0,0,0&amp;vpa=144&amp;vtp=1"/>
          <p:cNvSpPr/>
          <p:nvPr/>
        </p:nvSpPr>
        <p:spPr>
          <a:xfrm>
            <a:off x="935101" y="2115887"/>
            <a:ext cx="930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refused</a:t>
            </a:r>
            <a:endParaRPr lang="en-US" altLang="zh-CN" sz="2000" dirty="0"/>
          </a:p>
        </p:txBody>
      </p:sp>
      <p:sp>
        <p:nvSpPr>
          <p:cNvPr id="7" name="QB_7_AS.284_1#d3bb27193?vja=1&amp;pid=cef885945&amp;color=0,0,0&amp;vtp=1"/>
          <p:cNvSpPr/>
          <p:nvPr/>
        </p:nvSpPr>
        <p:spPr>
          <a:xfrm>
            <a:off x="722376" y="25781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此处为“find+宾语+宾补”结构。myself和refuse之间构成逻辑上的被动关系。故填refused。</a:t>
            </a:r>
            <a:endParaRPr lang="en-US" altLang="zh-CN" sz="2200" dirty="0"/>
          </a:p>
        </p:txBody>
      </p:sp>
      <p:sp>
        <p:nvSpPr>
          <p:cNvPr id="8" name="QB_7_BD.285_1#9382a8b1f?vja=1&amp;pid=cef885945&amp;color=0,0,0&amp;vtp=1"/>
          <p:cNvSpPr/>
          <p:nvPr/>
        </p:nvSpPr>
        <p:spPr>
          <a:xfrm>
            <a:off x="722376" y="29972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286_1#9382a8b1f.blank?vja=1&amp;pid=cef885945&amp;color=0,0,0&amp;vpa=145&amp;vtp=1"/>
          <p:cNvSpPr/>
          <p:nvPr/>
        </p:nvSpPr>
        <p:spPr>
          <a:xfrm>
            <a:off x="897001" y="2959100"/>
            <a:ext cx="760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fallen</a:t>
            </a:r>
            <a:endParaRPr lang="en-US" altLang="zh-CN" sz="2000" dirty="0"/>
          </a:p>
        </p:txBody>
      </p:sp>
      <p:sp>
        <p:nvSpPr>
          <p:cNvPr id="10" name="QB_7_AS.287_1#9382a8b1f?vja=1&amp;pid=cef885945&amp;color=0,0,0&amp;vtp=1"/>
          <p:cNvSpPr/>
          <p:nvPr/>
        </p:nvSpPr>
        <p:spPr>
          <a:xfrm>
            <a:off x="722376" y="3416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ground可知，树叶已经落在地上了，此处表示已经完成的动作，因此用过去分词作定语。故填fallen。</a:t>
            </a:r>
            <a:endParaRPr lang="en-US" altLang="zh-CN" sz="2200" dirty="0"/>
          </a:p>
        </p:txBody>
      </p:sp>
      <p:sp>
        <p:nvSpPr>
          <p:cNvPr id="11" name="QB_7_BD.288_1#2546552bf?vja=1&amp;pid=cef885945&amp;color=0,0,0&amp;vtp=1"/>
          <p:cNvSpPr/>
          <p:nvPr/>
        </p:nvSpPr>
        <p:spPr>
          <a:xfrm>
            <a:off x="722376" y="42367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12" name="QB_7_AN.289_1#2546552bf.blank?vja=1&amp;pid=cef885945&amp;color=0,0,0&amp;vpa=146&amp;vtp=1"/>
          <p:cNvSpPr/>
          <p:nvPr/>
        </p:nvSpPr>
        <p:spPr>
          <a:xfrm>
            <a:off x="897001" y="4198687"/>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heard</a:t>
            </a:r>
            <a:endParaRPr lang="en-US" altLang="zh-CN" sz="2000" dirty="0"/>
          </a:p>
        </p:txBody>
      </p:sp>
      <p:sp>
        <p:nvSpPr>
          <p:cNvPr id="13" name="QB_7_AS.290_1#2546552bf?vja=1&amp;pid=cef885945&amp;color=0,0,0&amp;vtp=1"/>
          <p:cNvSpPr/>
          <p:nvPr/>
        </p:nvSpPr>
        <p:spPr>
          <a:xfrm>
            <a:off x="722376" y="46609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此处为“make+宾语+宾补”结构，myself与hear之间构成逻辑上的被动关系，应用过去分词。make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heard意为“让自己被别人听见”。故填heard。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80a1b51d7?vja=1&amp;pid=2c421449d&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score.</a:t>
            </a:r>
            <a:endParaRPr lang="en-US" altLang="zh-CN" sz="2000" dirty="0"/>
          </a:p>
        </p:txBody>
      </p:sp>
      <p:sp>
        <p:nvSpPr>
          <p:cNvPr id="3" name="QB_6_AN.11_1#80a1b51d7.blank?vja=1&amp;pid=2c421449d&amp;color=0,0,0&amp;vpa=4&amp;vtp=1"/>
          <p:cNvSpPr/>
          <p:nvPr/>
        </p:nvSpPr>
        <p:spPr>
          <a:xfrm>
            <a:off x="4236022" y="845312"/>
            <a:ext cx="1408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individually</a:t>
            </a:r>
            <a:endParaRPr lang="en-US" altLang="zh-CN" sz="2000" dirty="0"/>
          </a:p>
        </p:txBody>
      </p:sp>
      <p:sp>
        <p:nvSpPr>
          <p:cNvPr id="4" name="QB_6_AS.12_1#80a1b51d7?vja=1&amp;pid=2c421449d&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句意为:一名游泳运动员可能以个人名义参加比赛，但个人的得分也会影响到整个团队的得分。此空作状语，修饰动词compete，要用individual的副词形式。</a:t>
            </a:r>
            <a:endParaRPr lang="en-US" altLang="zh-CN" sz="2200" dirty="0"/>
          </a:p>
        </p:txBody>
      </p:sp>
      <p:sp>
        <p:nvSpPr>
          <p:cNvPr id="5" name="QB_6_BD.13_1#5bc541776?vja=1&amp;pid=2c421449d&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routines.</a:t>
            </a:r>
            <a:endParaRPr lang="en-US" altLang="zh-CN" sz="2000" dirty="0"/>
          </a:p>
        </p:txBody>
      </p:sp>
      <p:sp>
        <p:nvSpPr>
          <p:cNvPr id="6" name="QB_6_AN.14_1#5bc541776.blank?vja=1&amp;pid=2c421449d&amp;color=0,0,0&amp;vpa=5&amp;vtp=1"/>
          <p:cNvSpPr/>
          <p:nvPr/>
        </p:nvSpPr>
        <p:spPr>
          <a:xfrm>
            <a:off x="6305614" y="2496887"/>
            <a:ext cx="676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endParaRPr lang="en-US" altLang="zh-CN" sz="2000" dirty="0"/>
          </a:p>
        </p:txBody>
      </p:sp>
      <p:sp>
        <p:nvSpPr>
          <p:cNvPr id="7" name="QB_6_AS.15_1#5bc541776?vja=1&amp;pid=2c421449d&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句意为：他作出了要摆脱日常惯例的决定。break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from为固定搭配，意为“离开（家、家人或工作）；挣脱；逃离”。</a:t>
            </a:r>
            <a:endParaRPr lang="en-US" altLang="zh-CN" sz="2200" dirty="0"/>
          </a:p>
        </p:txBody>
      </p:sp>
      <p:sp>
        <p:nvSpPr>
          <p:cNvPr id="8" name="QB_6_BD.16_1#1b2c7bce1?vja=1&amp;pid=2c421449d&amp;color=0,0,0&amp;vtp=1"/>
          <p:cNvSpPr/>
          <p:nvPr/>
        </p:nvSpPr>
        <p:spPr>
          <a:xfrm>
            <a:off x="722376" y="3779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endParaRPr lang="en-US" altLang="zh-CN" sz="2000" dirty="0"/>
          </a:p>
        </p:txBody>
      </p:sp>
      <p:sp>
        <p:nvSpPr>
          <p:cNvPr id="9" name="QB_6_AN.17_1#1b2c7bce1.blank?vja=1&amp;pid=2c421449d&amp;color=0,0,0&amp;vpa=6&amp;vtp=1"/>
          <p:cNvSpPr/>
          <p:nvPr/>
        </p:nvSpPr>
        <p:spPr>
          <a:xfrm>
            <a:off x="8495284" y="37414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18_1#1b2c7bce1?vja=1&amp;pid=2c421449d&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句意为:形成、发展和维持关系以及对一个团体、团队或家庭有归属感是普遍存在的基本需求。belong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to为固定搭配，意为“属于”。故填to。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1_1#0e492bc5a?vja=1&amp;pid=cef885945&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292_1#0e492bc5a.blank?vja=1&amp;pid=cef885945&amp;color=0,0,0&amp;vpa=147&amp;vtp=1"/>
          <p:cNvSpPr/>
          <p:nvPr/>
        </p:nvSpPr>
        <p:spPr>
          <a:xfrm>
            <a:off x="909701" y="845312"/>
            <a:ext cx="1227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developed</a:t>
            </a:r>
            <a:endParaRPr lang="en-US" altLang="zh-CN" sz="2000" dirty="0"/>
          </a:p>
        </p:txBody>
      </p:sp>
      <p:sp>
        <p:nvSpPr>
          <p:cNvPr id="4" name="QB_7_AS.293_1#0e492bc5a?vja=1&amp;pid=cef885945&amp;color=0,0,0&amp;vtp=1"/>
          <p:cNvSpPr/>
          <p:nvPr/>
        </p:nvSpPr>
        <p:spPr>
          <a:xfrm>
            <a:off x="722376" y="1320800"/>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此处develop是“冲洗（胶片）”的意思，为及物动词。此处为“have+宾语+宾补”结构，photos和develop之间为逻辑上的被动关系，应用过去分词作宾补。</a:t>
            </a:r>
            <a:endParaRPr lang="en-US" altLang="zh-CN" sz="2200" dirty="0"/>
          </a:p>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develop熟词生义</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.（使）成长；（使）发展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.形成；产生</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.显像；冲洗（胶片）</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.患病</a:t>
            </a:r>
            <a:endParaRPr lang="en-US" altLang="zh-CN" sz="2200" dirty="0"/>
          </a:p>
        </p:txBody>
      </p:sp>
      <p:sp>
        <p:nvSpPr>
          <p:cNvPr id="5" name="QB_7_BD.294_1#182000ae6?vja=1&amp;pid=cef885945&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295_1#182000ae6.blank?vja=1&amp;pid=cef885945&amp;color=0,0,0&amp;vpa=148&amp;vtp=1"/>
          <p:cNvSpPr/>
          <p:nvPr/>
        </p:nvSpPr>
        <p:spPr>
          <a:xfrm>
            <a:off x="998601" y="3258887"/>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decorated</a:t>
            </a:r>
            <a:endParaRPr lang="en-US" altLang="zh-CN" sz="2000" dirty="0"/>
          </a:p>
        </p:txBody>
      </p:sp>
      <p:sp>
        <p:nvSpPr>
          <p:cNvPr id="7" name="QB_7_AS.296_1#182000ae6?vja=1&amp;pid=cef885945&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主句中已有谓语has，其与设空处之间无连词连接，故设空处应用非谓语形式；此处a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wall与decorate之间构成逻辑上的被动关系，故用过去分词作定语。故填decorated。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97_1#e1c78af40?vja=1&amp;pid=0311576fc&amp;color=0,0,0&amp;vtp=1&amp;bt=1"/>
          <p:cNvSpPr/>
          <p:nvPr/>
        </p:nvSpPr>
        <p:spPr>
          <a:xfrm>
            <a:off x="722376" y="900000"/>
            <a:ext cx="10753344" cy="457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［安徽省2025高一期末质量检测］</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Civilizations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Cusco,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Sanxingdui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Jinsha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Sichuan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Mohenir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Julinho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Zapata,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civilizations.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Sichuan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Cusco.</a:t>
            </a:r>
            <a:endParaRPr lang="en-US" altLang="zh-CN" sz="2000" dirty="0"/>
          </a:p>
        </p:txBody>
      </p:sp>
      <p:sp>
        <p:nvSpPr>
          <p:cNvPr id="3" name="QM_6_AN.298_1#e1c78af40.blank?vja=1&amp;pid=0311576fc&amp;color=0,0,0&amp;vpa=149&amp;vtp=1"/>
          <p:cNvSpPr/>
          <p:nvPr/>
        </p:nvSpPr>
        <p:spPr>
          <a:xfrm>
            <a:off x="3086164" y="1623900"/>
            <a:ext cx="703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titled</a:t>
            </a:r>
            <a:endParaRPr lang="en-US" altLang="zh-CN" sz="2000" dirty="0"/>
          </a:p>
        </p:txBody>
      </p:sp>
      <p:sp>
        <p:nvSpPr>
          <p:cNvPr id="4" name="QM_6_AN.299_1#e1c78af40.blank?vja=1&amp;pid=0311576fc&amp;color=0,0,0&amp;vpa=150&amp;vtp=1"/>
          <p:cNvSpPr/>
          <p:nvPr/>
        </p:nvSpPr>
        <p:spPr>
          <a:xfrm>
            <a:off x="935101" y="2385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5" name="QM_6_AN.300_1#e1c78af40.blank?vja=1&amp;pid=0311576fc&amp;color=0,0,0&amp;vpa=151&amp;vtp=1"/>
          <p:cNvSpPr/>
          <p:nvPr/>
        </p:nvSpPr>
        <p:spPr>
          <a:xfrm>
            <a:off x="10341039" y="2766900"/>
            <a:ext cx="1084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treasures</a:t>
            </a:r>
            <a:endParaRPr lang="en-US" altLang="zh-CN" sz="2000" dirty="0"/>
          </a:p>
        </p:txBody>
      </p:sp>
      <p:sp>
        <p:nvSpPr>
          <p:cNvPr id="6" name="QM_6_AN.301_1#e1c78af40.blank?vja=1&amp;pid=0311576fc&amp;color=0,0,0&amp;vpa=152&amp;vtp=1"/>
          <p:cNvSpPr/>
          <p:nvPr/>
        </p:nvSpPr>
        <p:spPr>
          <a:xfrm>
            <a:off x="7659561" y="3909900"/>
            <a:ext cx="873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further</a:t>
            </a:r>
            <a:endParaRPr lang="en-US" altLang="zh-CN" sz="2000" dirty="0"/>
          </a:p>
        </p:txBody>
      </p:sp>
      <p:sp>
        <p:nvSpPr>
          <p:cNvPr id="7" name="QM_6_AN.302_1#e1c78af40.blank?vja=1&amp;pid=0311576fc&amp;color=0,0,0&amp;vpa=153&amp;vtp=1"/>
          <p:cNvSpPr/>
          <p:nvPr/>
        </p:nvSpPr>
        <p:spPr>
          <a:xfrm>
            <a:off x="1587056" y="4671900"/>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3_1#e1c78af40?vja=1&amp;pid=0311576fc&amp;color=0,0,0&amp;mp=1&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deputy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Jinsha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Sanxingdui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Jinsha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civilization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bronze.“These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precious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civilization.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uncommon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（祖先）</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archeological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excavations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civilizations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endParaRPr lang="en-US" altLang="zh-CN" sz="2000" dirty="0"/>
          </a:p>
        </p:txBody>
      </p:sp>
      <p:sp>
        <p:nvSpPr>
          <p:cNvPr id="3" name="QM_6_AN.304_1#e1c78af40.blank?vja=1&amp;pid=0311576fc&amp;color=0,0,0&amp;mp=1&amp;vpa=154&amp;vtp=1"/>
          <p:cNvSpPr/>
          <p:nvPr/>
        </p:nvSpPr>
        <p:spPr>
          <a:xfrm>
            <a:off x="10315639" y="1230200"/>
            <a:ext cx="1141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including</a:t>
            </a:r>
            <a:endParaRPr lang="en-US" altLang="zh-CN" sz="2000" dirty="0"/>
          </a:p>
        </p:txBody>
      </p:sp>
      <p:sp>
        <p:nvSpPr>
          <p:cNvPr id="4" name="QM_6_AN.305_1#e1c78af40.blank?vja=1&amp;pid=0311576fc&amp;color=0,0,0&amp;mp=1&amp;vpa=155&amp;vtp=1"/>
          <p:cNvSpPr/>
          <p:nvPr/>
        </p:nvSpPr>
        <p:spPr>
          <a:xfrm>
            <a:off x="2202752" y="2385900"/>
            <a:ext cx="987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wisdom</a:t>
            </a:r>
            <a:endParaRPr lang="en-US" altLang="zh-CN" sz="2000" dirty="0"/>
          </a:p>
        </p:txBody>
      </p:sp>
      <p:sp>
        <p:nvSpPr>
          <p:cNvPr id="5" name="QM_6_AN.306_1#e1c78af40.blank?vja=1&amp;pid=0311576fc&amp;color=0,0,0&amp;mp=1&amp;vpa=156&amp;vtp=1"/>
          <p:cNvSpPr/>
          <p:nvPr/>
        </p:nvSpPr>
        <p:spPr>
          <a:xfrm>
            <a:off x="4481703" y="3147900"/>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feel</a:t>
            </a:r>
            <a:endParaRPr lang="en-US" altLang="zh-CN" sz="2000" dirty="0"/>
          </a:p>
        </p:txBody>
      </p:sp>
      <p:sp>
        <p:nvSpPr>
          <p:cNvPr id="6" name="QM_6_AN.307_1#e1c78af40.blank?vja=1&amp;pid=0311576fc&amp;color=0,0,0&amp;mp=1&amp;vpa=157&amp;vtp=1"/>
          <p:cNvSpPr/>
          <p:nvPr/>
        </p:nvSpPr>
        <p:spPr>
          <a:xfrm>
            <a:off x="5046726" y="3909900"/>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delivered</a:t>
            </a:r>
            <a:endParaRPr lang="en-US" altLang="zh-CN" sz="2000" dirty="0"/>
          </a:p>
        </p:txBody>
      </p:sp>
      <p:sp>
        <p:nvSpPr>
          <p:cNvPr id="7" name="QM_6_AN.308_1#e1c78af40.blank?vja=1&amp;pid=0311576fc&amp;color=0,0,0&amp;mp=1&amp;vpa=158&amp;vtp=1"/>
          <p:cNvSpPr/>
          <p:nvPr/>
        </p:nvSpPr>
        <p:spPr>
          <a:xfrm>
            <a:off x="5517833" y="4290900"/>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8" name="QM_6_EX.309_1#e1c78af40?vja=1&amp;pid=0311576fc&amp;color=0,0,0&amp;vtp=1"/>
          <p:cNvSpPr/>
          <p:nvPr/>
        </p:nvSpPr>
        <p:spPr>
          <a:xfrm>
            <a:off x="722376" y="5112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本文是一篇新闻报道。文章报道了在秘鲁库斯科的印加博物馆举行的“太阳之光：古蜀与印加文明互鉴展”，介绍了展览的内容、目的以及相关的活动和讲话。</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0_1#344717190?vja=1&amp;pid=e1c78af4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311_1#344717190.blank?vja=1&amp;pid=e1c78af40&amp;color=0,0,0&amp;vpa=159&amp;vtp=1"/>
          <p:cNvSpPr/>
          <p:nvPr/>
        </p:nvSpPr>
        <p:spPr>
          <a:xfrm>
            <a:off x="922401" y="858012"/>
            <a:ext cx="703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titled</a:t>
            </a:r>
            <a:endParaRPr lang="en-US" altLang="zh-CN" sz="2000" dirty="0"/>
          </a:p>
        </p:txBody>
      </p:sp>
      <p:sp>
        <p:nvSpPr>
          <p:cNvPr id="4" name="QB_7_AS.312_1#344717190?vja=1&amp;pid=e1c78af40&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句意为：一场名为“太阳之光：古蜀与印加文明互鉴展”的展览正在秘鲁库斯科的印加博物馆举行。分析句子结构可知，句中已有谓语is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happening，其与设空处之间无连词连接，设空处应用非谓语动词作后置定语；被修饰词exhibition和动词title之间为逻辑上的被动关系，应用过去分词形式。故填titled。</a:t>
            </a:r>
            <a:endParaRPr lang="en-US" altLang="zh-CN" sz="2200" dirty="0"/>
          </a:p>
        </p:txBody>
      </p:sp>
      <p:sp>
        <p:nvSpPr>
          <p:cNvPr id="5" name="QB_7_BD.313_1#29f4cd175?vja=1&amp;pid=e1c78af40&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314_1#29f4cd175.blank?vja=1&amp;pid=e1c78af40&amp;color=0,0,0&amp;vpa=160&amp;vtp=1"/>
          <p:cNvSpPr/>
          <p:nvPr/>
        </p:nvSpPr>
        <p:spPr>
          <a:xfrm>
            <a:off x="935101" y="2877887"/>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7_AS.315_1#29f4cd175?vja=1&amp;pid=e1c78af40&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句意为：此次展览将持续至11月20日，以来自四川三星堆博物馆和金沙遗址博物馆的16件特色文物的复制品以及印加博物馆的7套文化瑰宝为特色。设空处引导非限制性定语从句，修饰先行词The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event，先行词指物，关系词在从句中作主语，应用关系代词which引导该从句。</a:t>
            </a:r>
            <a:endParaRPr lang="en-US" altLang="zh-CN" sz="2200" dirty="0"/>
          </a:p>
        </p:txBody>
      </p:sp>
      <p:sp>
        <p:nvSpPr>
          <p:cNvPr id="8" name="QB_7_BD.316_1#931be4399?vja=1&amp;pid=e1c78af40&amp;color=0,0,0&amp;vtp=1"/>
          <p:cNvSpPr/>
          <p:nvPr/>
        </p:nvSpPr>
        <p:spPr>
          <a:xfrm>
            <a:off x="722376" y="4541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317_1#931be4399.blank?vja=1&amp;pid=e1c78af40&amp;color=0,0,0&amp;vpa=161&amp;vtp=1"/>
          <p:cNvSpPr/>
          <p:nvPr/>
        </p:nvSpPr>
        <p:spPr>
          <a:xfrm>
            <a:off x="922401" y="4503487"/>
            <a:ext cx="1084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treasures</a:t>
            </a:r>
            <a:endParaRPr lang="en-US" altLang="zh-CN" sz="2000" dirty="0"/>
          </a:p>
        </p:txBody>
      </p:sp>
      <p:sp>
        <p:nvSpPr>
          <p:cNvPr id="10" name="QB_7_AS.318_1#931be4399?vja=1&amp;pid=e1c78af40&amp;color=0,0,0&amp;vtp=1"/>
          <p:cNvSpPr/>
          <p:nvPr/>
        </p:nvSpPr>
        <p:spPr>
          <a:xfrm>
            <a:off x="722376" y="4965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句意见上一题解析。设空处作介词of的宾语，treasure在此意为“珍宝”，为可数名词，结合空前的seven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sets可知，应用名词复数形式。故填treasures。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19_1#c6a61bedb?vja=1&amp;pid=e1c78af40&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320_1#c6a61bedb.blank?vja=1&amp;pid=e1c78af40&amp;color=0,0,0&amp;vpa=162&amp;vtp=1"/>
          <p:cNvSpPr/>
          <p:nvPr/>
        </p:nvSpPr>
        <p:spPr>
          <a:xfrm>
            <a:off x="897001" y="858012"/>
            <a:ext cx="873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further</a:t>
            </a:r>
            <a:endParaRPr lang="en-US" altLang="zh-CN" sz="2000" dirty="0"/>
          </a:p>
        </p:txBody>
      </p:sp>
      <p:sp>
        <p:nvSpPr>
          <p:cNvPr id="4" name="QB_7_AS.321_1#c6a61bedb?vja=1&amp;pid=e1c78af40&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印加博物馆馆长莫埃尼尔·茹利尼奥·萨帕塔表示，通过这次展览，他希望进一步加深中国与秘鲁之间的友谊，拉近古蜀文明与印加文明的文化交流距离。设空处修饰动词deepen，应用副词形式；结合句意可知，此处意为“进一步”。故填further。</a:t>
            </a:r>
            <a:endParaRPr lang="en-US" altLang="zh-CN" sz="2200" dirty="0"/>
          </a:p>
        </p:txBody>
      </p:sp>
      <p:sp>
        <p:nvSpPr>
          <p:cNvPr id="5" name="QB_7_BD.322_1#4f26ce630?vja=1&amp;pid=e1c78af40&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323_1#4f26ce630.blank?vja=1&amp;pid=e1c78af40&amp;color=0,0,0&amp;vpa=163&amp;vtp=1"/>
          <p:cNvSpPr/>
          <p:nvPr/>
        </p:nvSpPr>
        <p:spPr>
          <a:xfrm>
            <a:off x="884301" y="24968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7" name="QB_7_AS.324_1#4f26ce630?vja=1&amp;pid=e1c78af40&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句意为：他还将这次展览视为推动四川与库斯科长期交流与对话的契机。固定短语see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意为“将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视作</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”。故填as。</a:t>
            </a:r>
            <a:endParaRPr lang="en-US" altLang="zh-CN" sz="2200" dirty="0"/>
          </a:p>
        </p:txBody>
      </p:sp>
      <p:sp>
        <p:nvSpPr>
          <p:cNvPr id="8" name="QB_7_BD.325_1#04ddb5731?vja=1&amp;pid=e1c78af40&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326_1#04ddb5731.blank?vja=1&amp;pid=e1c78af40&amp;color=0,0,0&amp;vpa=164&amp;vtp=1"/>
          <p:cNvSpPr/>
          <p:nvPr/>
        </p:nvSpPr>
        <p:spPr>
          <a:xfrm>
            <a:off x="897001" y="3728787"/>
            <a:ext cx="1141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including</a:t>
            </a:r>
            <a:endParaRPr lang="en-US" altLang="zh-CN" sz="2000" dirty="0"/>
          </a:p>
        </p:txBody>
      </p:sp>
      <p:sp>
        <p:nvSpPr>
          <p:cNvPr id="10" name="QB_7_AS.327_1#04ddb5731?vja=1&amp;pid=e1c78af40&amp;color=0,0,0&amp;vtp=1"/>
          <p:cNvSpPr/>
          <p:nvPr/>
        </p:nvSpPr>
        <p:spPr>
          <a:xfrm>
            <a:off x="722376" y="4203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句意为：金沙遗址博物馆副馆长王方称，此次展览从古蜀文明的三星堆和金沙遗址挑选了特色文物，包括金、玉、木、青铜材质的器物。此处表示“包括</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在内”，应用介词including。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8_1#fa72668cc?vja=1&amp;pid=e1c78af40&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329_1#fa72668cc.blank?vja=1&amp;pid=e1c78af40&amp;color=0,0,0&amp;vpa=165&amp;vtp=1"/>
          <p:cNvSpPr/>
          <p:nvPr/>
        </p:nvSpPr>
        <p:spPr>
          <a:xfrm>
            <a:off x="909701" y="858011"/>
            <a:ext cx="9874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wisdom</a:t>
            </a:r>
            <a:endParaRPr lang="en-US" altLang="zh-CN" sz="2000" dirty="0"/>
          </a:p>
        </p:txBody>
      </p:sp>
      <p:sp>
        <p:nvSpPr>
          <p:cNvPr id="4" name="QB_7_AS.330_1#fa72668cc?vja=1&amp;pid=e1c78af40&amp;color=0,0,0&amp;vtp=1"/>
          <p:cNvSpPr/>
          <p:nvPr/>
        </p:nvSpPr>
        <p:spPr>
          <a:xfrm>
            <a:off x="722376" y="13201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文物与来自印加文明的珍贵器物一同展出，目的是帮助参观者领略两地祖先非凡的智慧与创造力。”她说。设空处作动词appreciate的宾语，且被定冠词the和形容词uncommon修饰，所以应用名词。wise的名词形式为wisdom，为不可数名词。故填wisdom。</a:t>
            </a:r>
            <a:endParaRPr lang="en-US" altLang="zh-CN" sz="2200" dirty="0"/>
          </a:p>
        </p:txBody>
      </p:sp>
      <p:sp>
        <p:nvSpPr>
          <p:cNvPr id="5" name="QB_7_BD.331_1#89440bdd8?vja=1&amp;pid=e1c78af40&amp;color=0,0,0&amp;vtp=1"/>
          <p:cNvSpPr/>
          <p:nvPr/>
        </p:nvSpPr>
        <p:spPr>
          <a:xfrm>
            <a:off x="722376" y="2509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332_1#89440bdd8.blank?vja=1&amp;pid=e1c78af40&amp;color=0,0,0&amp;vpa=166&amp;vtp=1"/>
          <p:cNvSpPr/>
          <p:nvPr/>
        </p:nvSpPr>
        <p:spPr>
          <a:xfrm>
            <a:off x="897001" y="2471486"/>
            <a:ext cx="8874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feel</a:t>
            </a:r>
            <a:endParaRPr lang="en-US" altLang="zh-CN" sz="2000" dirty="0"/>
          </a:p>
        </p:txBody>
      </p:sp>
      <p:sp>
        <p:nvSpPr>
          <p:cNvPr id="7" name="QB_7_AS.333_1#89440bdd8?vja=1&amp;pid=e1c78af40&amp;color=0,0,0&amp;vtp=1"/>
          <p:cNvSpPr/>
          <p:nvPr/>
        </p:nvSpPr>
        <p:spPr>
          <a:xfrm>
            <a:off x="722376" y="2933065"/>
            <a:ext cx="10753344" cy="412369"/>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sth为固定搭配，意为“使某人做某事成为可能”。故填to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feel。</a:t>
            </a:r>
            <a:endParaRPr lang="en-US" altLang="zh-CN" sz="2200" dirty="0"/>
          </a:p>
        </p:txBody>
      </p:sp>
      <p:sp>
        <p:nvSpPr>
          <p:cNvPr id="8" name="QB_7_BD.334_1#9510a28cb?vja=1&amp;pid=e1c78af40&amp;color=0,0,0&amp;vtp=1"/>
          <p:cNvSpPr/>
          <p:nvPr/>
        </p:nvSpPr>
        <p:spPr>
          <a:xfrm>
            <a:off x="722376" y="3352799"/>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335_1#9510a28cb.blank?vja=1&amp;pid=e1c78af40&amp;color=0,0,0&amp;vpa=167&amp;vtp=1"/>
          <p:cNvSpPr/>
          <p:nvPr/>
        </p:nvSpPr>
        <p:spPr>
          <a:xfrm>
            <a:off x="897001" y="3314699"/>
            <a:ext cx="11271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delivered</a:t>
            </a:r>
            <a:endParaRPr lang="en-US" altLang="zh-CN" sz="2000" dirty="0"/>
          </a:p>
        </p:txBody>
      </p:sp>
      <p:sp>
        <p:nvSpPr>
          <p:cNvPr id="10" name="QB_7_AS.336_1#9510a28cb?vja=1&amp;pid=e1c78af40&amp;color=0,0,0&amp;vtp=1"/>
          <p:cNvSpPr/>
          <p:nvPr/>
        </p:nvSpPr>
        <p:spPr>
          <a:xfrm>
            <a:off x="722376" y="37712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句意为：几天前，中国和秘鲁的专家围绕考古发掘、古蜀与印加文明的价值等主题发表了演讲。设空处在句中作谓语，根据时间状语a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ago可知，此处描述过去发生的事情，应用一般过去时。故填delivered。</a:t>
            </a:r>
            <a:endParaRPr lang="en-US" altLang="zh-CN" sz="2200" dirty="0"/>
          </a:p>
        </p:txBody>
      </p:sp>
      <p:sp>
        <p:nvSpPr>
          <p:cNvPr id="11" name="QB_7_BD.337_1#b80221955?vja=1&amp;pid=e1c78af40&amp;color=0,0,0&amp;vtp=1"/>
          <p:cNvSpPr/>
          <p:nvPr/>
        </p:nvSpPr>
        <p:spPr>
          <a:xfrm>
            <a:off x="722376" y="49606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12" name="QB_7_AN.338_1#b80221955.blank?vja=1&amp;pid=e1c78af40&amp;color=0,0,0&amp;vpa=168&amp;vtp=1"/>
          <p:cNvSpPr/>
          <p:nvPr/>
        </p:nvSpPr>
        <p:spPr>
          <a:xfrm>
            <a:off x="1024001" y="4922586"/>
            <a:ext cx="4937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3" name="QB_7_AS.339_1#b80221955?vja=1&amp;pid=e1c78af40&amp;color=0,0,0&amp;vtp=1"/>
          <p:cNvSpPr/>
          <p:nvPr/>
        </p:nvSpPr>
        <p:spPr>
          <a:xfrm>
            <a:off x="722376" y="53841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句意见上一题解析。设空处修饰名词values，结合句意可知，此处特指古蜀和印加文明的价值，应用定冠词修饰。故填the。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ab9090d4.fixed?vja=1&amp;pid=359d03301&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3ab9090d4.fixed?vja=1&amp;pid=359d03301&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3ab9090d4.fixed?vja=1&amp;pid=359d03301&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3ab9090d4.fixed?vja=1&amp;pid=359d03301&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0_1#94b95c99f?sp=1&amp;vja=1&amp;pid=b71247ff5&amp;color=0,0,0&amp;vtp=1&amp;bt=1"/>
          <p:cNvSpPr/>
          <p:nvPr/>
        </p:nvSpPr>
        <p:spPr>
          <a:xfrm>
            <a:off x="722376" y="900000"/>
            <a:ext cx="10753344" cy="4572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alive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rituals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（仪式）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plenty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rituals.</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40_2#94b95c99f?vja=1&amp;pid=b71247ff5&amp;color=0,0,0&amp;mp=1&amp;vtp=1&amp;bt=1"/>
          <p:cNvSpPr/>
          <p:nvPr/>
        </p:nvSpPr>
        <p:spPr>
          <a:xfrm>
            <a:off x="722376" y="896112"/>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deep-rooted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（身份）</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rituals,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kindness.</a:t>
            </a:r>
            <a:endParaRPr lang="en-US" altLang="zh-CN" sz="2000" dirty="0"/>
          </a:p>
        </p:txBody>
      </p:sp>
      <p:sp>
        <p:nvSpPr>
          <p:cNvPr id="3" name="QM_6_EX.341_1#94b95c99f?vja=1&amp;pid=b71247ff5&amp;color=0,0,0&amp;vtp=1"/>
          <p:cNvSpPr/>
          <p:nvPr/>
        </p:nvSpPr>
        <p:spPr>
          <a:xfrm>
            <a:off x="722376" y="4351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本文是一篇议论文。文章主要论述了节日对于孩子们的重要意义，讨论了父母应该如何利用节日向孩子们传授文化知识和价值观，并强调了给孩子们准备节日礼物的重要性。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2_1#2abaaf22a?vja=1&amp;pid=94b95c99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3_1#2abaaf22a.bracket?vja=1&amp;pid=94b95c99f&amp;color=0,0,0&amp;vpa=169&amp;vtp=1"/>
          <p:cNvSpPr/>
          <p:nvPr/>
        </p:nvSpPr>
        <p:spPr>
          <a:xfrm>
            <a:off x="518166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42_2#2abaaf22a.choices?vja=1&amp;pid=94b95c99f&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endParaRPr lang="en-US" altLang="zh-CN" sz="2000" dirty="0"/>
          </a:p>
        </p:txBody>
      </p:sp>
      <p:sp>
        <p:nvSpPr>
          <p:cNvPr id="5" name="QC_7_AS.344_1#2abaaf22a?vja=1&amp;pid=94b95c99f&amp;color=0,0,0&amp;vtp=1"/>
          <p:cNvSpPr/>
          <p:nvPr/>
        </p:nvSpPr>
        <p:spPr>
          <a:xfrm>
            <a:off x="722376" y="21082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enrich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knowledge.”可知，节日对孩子们意味着增加知识的机会。故选B项。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625068c25?vja=1&amp;pid=2c421449d&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newly-built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stadium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p:txBody>
      </p:sp>
      <p:sp>
        <p:nvSpPr>
          <p:cNvPr id="3" name="QB_6_AN.20_1#625068c25.blank?vja=1&amp;pid=2c421449d&amp;color=0,0,0&amp;vpa=7&amp;vtp=1"/>
          <p:cNvSpPr/>
          <p:nvPr/>
        </p:nvSpPr>
        <p:spPr>
          <a:xfrm>
            <a:off x="909701" y="858012"/>
            <a:ext cx="1368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Surrounded</a:t>
            </a:r>
            <a:endParaRPr lang="en-US" altLang="zh-CN" sz="2000" dirty="0"/>
          </a:p>
        </p:txBody>
      </p:sp>
      <p:sp>
        <p:nvSpPr>
          <p:cNvPr id="4" name="QB_6_AS.21_1#625068c25?vja=1&amp;pid=2c421449d&amp;color=0,0,0&amp;vtp=1"/>
          <p:cNvSpPr/>
          <p:nvPr/>
        </p:nvSpPr>
        <p:spPr>
          <a:xfrm>
            <a:off x="722376" y="1701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句意为：这座现代化的高楼是我们学校新建的体育场，周围有许多树。句中已有系动词，设空处与其之间无连词连接，故设空处应用非谓语形式，surround与the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building之间为逻辑上的被动关系，应用过去分词形式，句首单词首字母大写，故填Surrounded。</a:t>
            </a:r>
            <a:endParaRPr lang="en-US" altLang="zh-CN" sz="2200" dirty="0"/>
          </a:p>
        </p:txBody>
      </p:sp>
      <p:sp>
        <p:nvSpPr>
          <p:cNvPr id="5" name="QB_6_BD.22_1#ad6f68f03?vja=1&amp;pid=2c421449d&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endParaRPr lang="en-US" altLang="zh-CN" sz="2000" dirty="0"/>
          </a:p>
        </p:txBody>
      </p:sp>
      <p:sp>
        <p:nvSpPr>
          <p:cNvPr id="6" name="QB_6_AN.23_1#ad6f68f03.blank?vja=1&amp;pid=2c421449d&amp;color=0,0,0&amp;vpa=8&amp;vtp=1"/>
          <p:cNvSpPr/>
          <p:nvPr/>
        </p:nvSpPr>
        <p:spPr>
          <a:xfrm>
            <a:off x="6279261" y="28778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seated</a:t>
            </a:r>
            <a:endParaRPr lang="en-US" altLang="zh-CN" sz="2000" dirty="0"/>
          </a:p>
        </p:txBody>
      </p:sp>
      <p:sp>
        <p:nvSpPr>
          <p:cNvPr id="7" name="QB_6_AS.24_1#ad6f68f03?vja=1&amp;pid=2c421449d&amp;color=0,0,0&amp;vtp=1"/>
          <p:cNvSpPr/>
          <p:nvPr/>
        </p:nvSpPr>
        <p:spPr>
          <a:xfrm>
            <a:off x="722376" y="3721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句意为：昨晚我回到家时，看到我的孩子坐在床上，全神贯注地看那本书。</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seat与宾语my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kid之间是逻辑上的被动关系，所以应用过去分词作宾语补足语。故填seated。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5_1#720ef00ce?vja=1&amp;pid=94b95c99f&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6_1#720ef00ce.bracket?vja=1&amp;pid=94b95c99f&amp;color=0,0,0&amp;mp=1&amp;vpa=170&amp;vtp=1"/>
          <p:cNvSpPr/>
          <p:nvPr/>
        </p:nvSpPr>
        <p:spPr>
          <a:xfrm>
            <a:off x="692791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45_2#720ef00ce.choices?vja=1&amp;pid=94b95c99f&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backstories.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geography.</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endParaRPr lang="en-US" altLang="zh-CN" sz="2000" dirty="0"/>
          </a:p>
        </p:txBody>
      </p:sp>
      <p:sp>
        <p:nvSpPr>
          <p:cNvPr id="5" name="QC_7_AS.347_1#720ef00ce?vja=1&amp;pid=94b95c99f&amp;color=0,0,0&amp;vtp=1"/>
          <p:cNvSpPr/>
          <p:nvPr/>
        </p:nvSpPr>
        <p:spPr>
          <a:xfrm>
            <a:off x="722376" y="2108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内容可知，让孩子成为节日的核心部分不仅有助于培养积极的身份认同感，还能通过仪式、本土装饰、食物等保持文化的延续性。因此，孩子应该成为节日的核心部分是因为他们必须知道自己的身份。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8_1#3e2e9d508?vja=1&amp;pid=94b95c99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49_1#3e2e9d508.bracket?vja=1&amp;pid=94b95c99f&amp;color=0,0,0&amp;vpa=171&amp;vtp=1"/>
          <p:cNvSpPr/>
          <p:nvPr/>
        </p:nvSpPr>
        <p:spPr>
          <a:xfrm>
            <a:off x="573252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48_2#3e2e9d508.choices?vja=1&amp;pid=94b95c99f&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376805" algn="l"/>
                <a:tab pos="5147310" algn="l"/>
                <a:tab pos="8324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A.Kids.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B.Teachers.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C.Headmasters.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D.Parents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50_1#3e2e9d508?vja=1&amp;pid=94b95c99f&amp;color=0,0,0&amp;vtp=1"/>
          <p:cNvSpPr/>
          <p:nvPr/>
        </p:nvSpPr>
        <p:spPr>
          <a:xfrm>
            <a:off x="722376" y="1727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推理判断题。通读全文内容可知，文中多次提到parents，再结合第二段中的“Well,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enrich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knowledge.”和最后一段中的“It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children.”可知，本文主要指导父母如何通过节日教育孩子，并强调了父母给孩子们准备节日礼物的重要性。因此，目标读者是父母。故选D项。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1_1#1c6815a79?vja=1&amp;pid=94b95c99f&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2_1#1c6815a79.bracket?vja=1&amp;pid=94b95c99f&amp;color=0,0,0&amp;mp=1&amp;vpa=172&amp;vtp=1"/>
          <p:cNvSpPr/>
          <p:nvPr/>
        </p:nvSpPr>
        <p:spPr>
          <a:xfrm>
            <a:off x="55182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51_2#1c6815a79.choices?vja=1&amp;pid=94b95c99f&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B.Parents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C.Benefits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Rituals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D.Principles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endParaRPr lang="en-US" altLang="zh-CN" sz="2000" dirty="0"/>
          </a:p>
        </p:txBody>
      </p:sp>
      <p:sp>
        <p:nvSpPr>
          <p:cNvPr id="5" name="QC_7_AS.353_1#1c6815a79?vja=1&amp;pid=94b95c99f&amp;color=0,0,0&amp;vtp=1"/>
          <p:cNvSpPr/>
          <p:nvPr/>
        </p:nvSpPr>
        <p:spPr>
          <a:xfrm>
            <a:off x="722376" y="2108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可知，本文主要论述了节日对于孩子们的重要意义，父母应如何通过节日教育孩子，并强调了给孩子们准备节日礼物的重要性，A项（节日在孩子们生活中的重要性）适合做本文标题。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edd00c862?vja=1&amp;pid=b71247ff5&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edd00c862?vja=1&amp;pid=b71247ff5&amp;color=0,0,0&amp;vtp=1"/>
          <p:cNvSpPr/>
          <p:nvPr/>
        </p:nvSpPr>
        <p:spPr>
          <a:xfrm>
            <a:off x="722376" y="1737184"/>
            <a:ext cx="10753344" cy="1905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1.keep</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继续存在</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2.enrich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.充实</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3.introduce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.介绍</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4.value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.价值，益处</a:t>
            </a: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4_1#adff12f38?sp=1&amp;vja=1&amp;pid=b71247ff5&amp;color=0,0,0&amp;vtp=1&amp;bt=1"/>
          <p:cNvSpPr/>
          <p:nvPr/>
        </p:nvSpPr>
        <p:spPr>
          <a:xfrm>
            <a:off x="722376" y="900000"/>
            <a:ext cx="10753344" cy="5248656"/>
          </a:xfrm>
          <a:prstGeom prst="rect">
            <a:avLst/>
          </a:prstGeom>
          <a:noFill/>
        </p:spPr>
        <p:txBody>
          <a:bodyPr wrap="square" lIns="0" tIns="0" rIns="0" bIns="0" rtlCol="0" anchor="t"/>
          <a:lstStyle/>
          <a:p>
            <a:pPr algn="ctr">
              <a:lnSpc>
                <a:spcPct val="123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［全国乙2023］</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privilege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（有文字的）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non-literate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voyage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Aboriginals.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（盾）</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gunshot.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reconstruct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shield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interpreted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reports.</a:t>
            </a:r>
            <a:endParaRPr lang="en-US" altLang="zh-CN" sz="20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4_2#adff12f38?vja=1&amp;pid=b71247ff5&amp;color=0,0,0&amp;mp=1&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miscomprehension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deliberately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Caribbean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Aboriginals,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non-literate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endParaRPr lang="en-US" altLang="zh-CN" sz="2000" dirty="0"/>
          </a:p>
        </p:txBody>
      </p:sp>
      <p:sp>
        <p:nvSpPr>
          <p:cNvPr id="3" name="QM_6_EX.355_1#adff12f38?vja=1&amp;pid=b71247ff5&amp;color=0,0,0&amp;vtp=1"/>
          <p:cNvSpPr/>
          <p:nvPr/>
        </p:nvSpPr>
        <p:spPr>
          <a:xfrm>
            <a:off x="722376" y="4350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本文主要说明了要想客观全面地了解历史，仅有文字记录是不够的，有时需要结合文字和物品两种形式。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6_1#bc121263f?vja=1&amp;pid=adff12f3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57_1#bc121263f.bracket?vja=1&amp;pid=adff12f38&amp;color=0,0,0&amp;vpa=173&amp;vtp=1"/>
          <p:cNvSpPr/>
          <p:nvPr/>
        </p:nvSpPr>
        <p:spPr>
          <a:xfrm>
            <a:off x="57023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356_2#bc121263f.choices?vja=1&amp;pid=adff12f38&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D.Why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reliable.</a:t>
            </a:r>
            <a:endParaRPr lang="en-US" altLang="zh-CN" sz="2000" dirty="0"/>
          </a:p>
        </p:txBody>
      </p:sp>
      <p:sp>
        <p:nvSpPr>
          <p:cNvPr id="5" name="QC_7_AS.358_1#bc121263f?vja=1&amp;pid=adff12f38&amp;color=0,0,0&amp;vtp=1"/>
          <p:cNvSpPr/>
          <p:nvPr/>
        </p:nvSpPr>
        <p:spPr>
          <a:xfrm>
            <a:off x="722376" y="2108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主旨大意题。根据第一段第一句中的“If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alone”和最后一句中的even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可知，不能仅依赖文字记录的历史，因为世界上很多地方过去并没有文字；即便今天很多有文字的社会仍不仅使用文字，还使用物品来记录事情。由此推知，本段主要说明过去的事件被呈现的方式。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9_1#7705a24f0?vja=1&amp;pid=adff12f3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0_1#7705a24f0.bracket?vja=1&amp;pid=adff12f38&amp;color=0,0,0&amp;vpa=174&amp;vtp=1"/>
          <p:cNvSpPr/>
          <p:nvPr/>
        </p:nvSpPr>
        <p:spPr>
          <a:xfrm>
            <a:off x="94822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59_2#7705a24f0.choices?vja=1&amp;pid=adff12f38&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one-sided.</a:t>
            </a:r>
            <a:endParaRPr lang="en-US" altLang="zh-CN" sz="2000" dirty="0"/>
          </a:p>
        </p:txBody>
      </p:sp>
      <p:sp>
        <p:nvSpPr>
          <p:cNvPr id="5" name="QC_7_AS.361_1#7705a24f0?vja=1&amp;pid=adff12f38&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推理判断题。根据第二段第一句中的Ideally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objects和but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can’t以及下文“From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Australian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”可知，作者认为需要结合文字和物品两种形式了解历史，而库克船长只有文字记录，因此作者在文中提到库克船长旨在表明他对事件的记录是片面的。故选D项。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2_1#c717e0f63?vja=1&amp;pid=adff12f38&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3_1#c717e0f63.bracket?vja=1&amp;pid=adff12f38&amp;color=0,0,0&amp;mp=1&amp;vpa=175&amp;vtp=1"/>
          <p:cNvSpPr/>
          <p:nvPr/>
        </p:nvSpPr>
        <p:spPr>
          <a:xfrm>
            <a:off x="895991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62_2#c717e0f63.choices?vja=1&amp;pid=adff12f38&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887980" algn="l"/>
                <a:tab pos="5623560" algn="l"/>
                <a:tab pos="81940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A.Problem.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B.History.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C.Voice.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D.Society</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64_1#c717e0f63?vja=1&amp;pid=adff12f38&amp;color=0,0,0&amp;vtp=1"/>
          <p:cNvSpPr/>
          <p:nvPr/>
        </p:nvSpPr>
        <p:spPr>
          <a:xfrm>
            <a:off x="722376" y="1727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词义猜测题。根据第一段中的“If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alone”和第二段第一句以及画线词后的“we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objects”可知，记录历史不能只用文字，而是使文字和物品相结合，画线词所在句指出，如果我们想要解读“对话”的另一半，就要结合文字与物品。由此可推知，画线词实际上指历史。故选B项。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5_1#22a176f3d?vja=1&amp;pid=adff12f3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6_1#22a176f3d.bracket?vja=1&amp;pid=adff12f38&amp;color=0,0,0&amp;vpa=176&amp;vtp=1"/>
          <p:cNvSpPr/>
          <p:nvPr/>
        </p:nvSpPr>
        <p:spPr>
          <a:xfrm>
            <a:off x="86455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65_2#22a176f3d.choices?vja=1&amp;pid=adff12f38&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endParaRPr lang="en-US" altLang="zh-CN" sz="2000" dirty="0"/>
          </a:p>
        </p:txBody>
      </p:sp>
      <p:sp>
        <p:nvSpPr>
          <p:cNvPr id="5" name="QC_7_AS.367_1#22a176f3d?vja=1&amp;pid=adff12f38&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literate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things、第二段第一句中的Ideally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objects和最后一段最后一句可知，本文主要说明记录历史的手段不应是单一的，而应结合文字和物品。C项中的History和Objects与本文主题词相同，故本文最可能选自该书。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4_2#ad6f68f03?vja=1&amp;pid=2c421449d&amp;color=0,0,0&amp;mp=1&amp;vtp=1&amp;bt=1"/>
          <p:cNvSpPr/>
          <p:nvPr/>
        </p:nvSpPr>
        <p:spPr>
          <a:xfrm>
            <a:off x="722376" y="900000"/>
            <a:ext cx="10753344" cy="1905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“see+宾语+宾补”结构</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该结构中，既可以用动词不定式，也可以用现在分词或过去分词作宾补，但动词不定式通常省略不定式符号to。用动词不定式作宾补，表示动作发生了（即动作的全过程结束了）；用现在分词作宾补，表示动作正在发生（即处于发生的过程中，还没有结束）；用过去分词作宾补，表示被动、完成。如：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classroom.我看到他走进了教室。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7_2#22a176f3d?vja=1&amp;pid=adff12f38&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67_3#22a176f3d?vja=1&amp;pid=adff12f3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5431536" cy="28072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AS.367_4#22a176f3d?vja=1&amp;pid=adff12f38&amp;color=0,0,0&amp;vtp=1"/>
          <p:cNvSpPr/>
          <p:nvPr/>
        </p:nvSpPr>
        <p:spPr>
          <a:xfrm>
            <a:off x="722376" y="4355924"/>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voice.</a:t>
            </a:r>
            <a:endParaRPr lang="en-US" altLang="zh-CN" sz="2000" dirty="0"/>
          </a:p>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加勒比海地区的泰诺人、澳大利亚土著人、贝宁的非洲人和印加人都出现在这本书中，他们现在能够通过他们制作的物品最有力地向我们讲述他们过去的成就：通过物品讲述的历史反过来又会为他们发声。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8_1#8752aa8a4?vja=1&amp;pid=22127fe7c&amp;color=0,0,0&amp;vtp=1&amp;bt=1"/>
          <p:cNvSpPr/>
          <p:nvPr/>
        </p:nvSpPr>
        <p:spPr>
          <a:xfrm>
            <a:off x="722376" y="896111"/>
            <a:ext cx="10753344" cy="5291329"/>
          </a:xfrm>
          <a:prstGeom prst="rect">
            <a:avLst/>
          </a:prstGeom>
          <a:noFill/>
        </p:spPr>
        <p:txBody>
          <a:bodyPr wrap="square" lIns="0" tIns="0" rIns="0" bIns="0" rtlCol="0" anchor="t"/>
          <a:lstStyle/>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Hogmanay,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Scotland,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evening.</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Vikings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Boisdale.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pillowcase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（枕头套）</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（好吃的东西</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householders.</a:t>
            </a:r>
            <a:endParaRPr lang="en-US" altLang="zh-CN" sz="2000" dirty="0"/>
          </a:p>
          <a:p>
            <a:pPr algn="just">
              <a:lnSpc>
                <a:spcPct val="124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（许可）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biscuits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2000" dirty="0"/>
          </a:p>
          <a:p>
            <a:pPr algn="just">
              <a:lnSpc>
                <a:spcPct val="125000"/>
              </a:lnSpc>
            </a:pPr>
            <a:endParaRPr lang="en-US" altLang="zh-CN" sz="2000" dirty="0"/>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8_1#8752aa8a4?vja=1&amp;pid=22127fe7c&amp;color=0,0,0&amp;vtp=1&amp;bt=1"/>
          <p:cNvSpPr/>
          <p:nvPr/>
        </p:nvSpPr>
        <p:spPr>
          <a:xfrm>
            <a:off x="722376" y="900000"/>
            <a:ext cx="10753344" cy="1905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pillowcases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pillowcases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bells.</a:t>
            </a:r>
            <a:endParaRPr lang="en-US" altLang="zh-CN" sz="2000" dirty="0"/>
          </a:p>
        </p:txBody>
      </p:sp>
      <p:sp>
        <p:nvSpPr>
          <p:cNvPr id="3" name="QM_6_EX.369_1#8752aa8a4?vja=1&amp;pid=22127fe7c&amp;color=0,0,0&amp;vtp=1"/>
          <p:cNvSpPr/>
          <p:nvPr/>
        </p:nvSpPr>
        <p:spPr>
          <a:xfrm>
            <a:off x="722376" y="2827087"/>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本文是一篇记叙文。作者描述了自己所在的小镇在除夕夜的传统习俗。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0_1#355a9b778.choices?vja=1&amp;pid=8752aa8a4&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61105" algn="l"/>
                <a:tab pos="6404610" algn="l"/>
                <a:tab pos="8527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A.trouble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B.interest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D.harm</a:t>
            </a:r>
            <a:endParaRPr lang="en-US" altLang="zh-CN" sz="2000" dirty="0"/>
          </a:p>
        </p:txBody>
      </p:sp>
      <p:sp>
        <p:nvSpPr>
          <p:cNvPr id="3" name="QC_7_AN.371_1#355a9b778.bracket?vja=1&amp;pid=8752aa8a4&amp;color=0,0,0&amp;vpa=177&amp;vtp=1"/>
          <p:cNvSpPr/>
          <p:nvPr/>
        </p:nvSpPr>
        <p:spPr>
          <a:xfrm>
            <a:off x="1112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72_1#355a9b778?vja=1&amp;pid=8752aa8a4&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However表示转折，上文说作者的耳朵被冻得很疼，此处表示但作者并没有被这种情况所困扰。故选A项。</a:t>
            </a:r>
            <a:endParaRPr lang="en-US" altLang="zh-CN" sz="2200" dirty="0"/>
          </a:p>
        </p:txBody>
      </p:sp>
      <p:sp>
        <p:nvSpPr>
          <p:cNvPr id="5" name="QC_7_BD.373_1#dfe31fcbb.choices?vja=1&amp;pid=8752aa8a4&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176905" algn="l"/>
                <a:tab pos="5566410" algn="l"/>
                <a:tab pos="80956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B.service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C.tradition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D.programme</a:t>
            </a:r>
            <a:endParaRPr lang="en-US" altLang="zh-CN" sz="2000" dirty="0"/>
          </a:p>
        </p:txBody>
      </p:sp>
      <p:sp>
        <p:nvSpPr>
          <p:cNvPr id="6" name="QC_7_AN.374_1#dfe31fcbb.bracket?vja=1&amp;pid=8752aa8a4&amp;color=0,0,0&amp;vpa=178&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375_1#dfe31fcbb?vja=1&amp;pid=8752aa8a4&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Vikings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”可知，该传统源自维京人生活的时代，即上文提到的Hogmanay，此处与下文中的tradition相呼应。故选C项。</a:t>
            </a:r>
            <a:endParaRPr lang="en-US" altLang="zh-CN" sz="2200" dirty="0"/>
          </a:p>
        </p:txBody>
      </p:sp>
      <p:sp>
        <p:nvSpPr>
          <p:cNvPr id="8" name="QC_7_BD.376_1#b04bfc0d6.choices?vja=1&amp;pid=8752aa8a4&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45180" algn="l"/>
                <a:tab pos="5941060" algn="l"/>
                <a:tab pos="81813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A.new</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B.possible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D.important</a:t>
            </a:r>
            <a:endParaRPr lang="en-US" altLang="zh-CN" sz="2000" dirty="0"/>
          </a:p>
        </p:txBody>
      </p:sp>
      <p:sp>
        <p:nvSpPr>
          <p:cNvPr id="9" name="QC_7_AN.377_1#b04bfc0d6.bracket?vja=1&amp;pid=8752aa8a4&amp;color=0,0,0&amp;vpa=179&amp;vtp=1"/>
          <p:cNvSpPr/>
          <p:nvPr/>
        </p:nvSpPr>
        <p:spPr>
          <a:xfrm>
            <a:off x="1112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378_1#b04bfc0d6?vja=1&amp;pid=8752aa8a4&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空前的that指代该传统的起源。根据空后的“I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____.”及下文对除夕夜的活动介绍可知，作者在外面玩得很开心，所以这种传统的起源对作者来说并不重要。故选D项。</a:t>
            </a:r>
            <a:endParaRPr lang="en-US" altLang="zh-CN" sz="2200" dirty="0"/>
          </a:p>
        </p:txBody>
      </p:sp>
      <p:sp>
        <p:nvSpPr>
          <p:cNvPr id="11" name="QC_7_BD.379_1#4da7a3090.choices?vja=1&amp;pid=8752aa8a4&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97605" algn="l"/>
                <a:tab pos="6582410" algn="l"/>
                <a:tab pos="8717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A.success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B.experience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C.fun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D.help</a:t>
            </a:r>
            <a:endParaRPr lang="en-US" altLang="zh-CN" sz="2000" dirty="0"/>
          </a:p>
        </p:txBody>
      </p:sp>
      <p:sp>
        <p:nvSpPr>
          <p:cNvPr id="12" name="QC_7_AN.380_1#4da7a3090.bracket?vja=1&amp;pid=8752aa8a4&amp;color=0,0,0&amp;vpa=180&amp;vtp=1"/>
          <p:cNvSpPr/>
          <p:nvPr/>
        </p:nvSpPr>
        <p:spPr>
          <a:xfrm>
            <a:off x="1112901" y="46431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7_AS.381_1#4da7a3090?vja=1&amp;pid=8752aa8a4&amp;color=0,0,0&amp;vtp=1"/>
          <p:cNvSpPr/>
          <p:nvPr/>
        </p:nvSpPr>
        <p:spPr>
          <a:xfrm>
            <a:off x="722376" y="50673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out和下文中的the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began可知，作者在除夕夜玩得很开心。故选C项。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2_1#f71eb8e07.choices?vja=1&amp;pid=8752aa8a4&amp;color=0,0,0&amp;vtp=1&amp;bt=1"/>
          <p:cNvSpPr/>
          <p:nvPr/>
        </p:nvSpPr>
        <p:spPr>
          <a:xfrm>
            <a:off x="722376" y="896111"/>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16630" algn="l"/>
                <a:tab pos="6220460" algn="l"/>
                <a:tab pos="86448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D.meet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3" name="QC_7_AN.383_1#f71eb8e07.bracket?vja=1&amp;pid=8752aa8a4&amp;color=0,0,0&amp;vpa=181&amp;vtp=1"/>
          <p:cNvSpPr/>
          <p:nvPr/>
        </p:nvSpPr>
        <p:spPr>
          <a:xfrm>
            <a:off x="1112901" y="896111"/>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384_1#f71eb8e07?vja=1&amp;pid=8752aa8a4&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boys及空后的at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house可知，镇上所有的男孩都会参与除夕夜活动，所以孩子们要先会面，再一起去拜访每一户人家。故选D项。</a:t>
            </a:r>
            <a:endParaRPr lang="en-US" altLang="zh-CN" sz="2200" dirty="0"/>
          </a:p>
        </p:txBody>
      </p:sp>
      <p:sp>
        <p:nvSpPr>
          <p:cNvPr id="5" name="QC_7_BD.385_1#f866750f6.choices?vja=1&amp;pid=8752aa8a4&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18230" algn="l"/>
                <a:tab pos="6182360" algn="l"/>
                <a:tab pos="8619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A.visit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B.clean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C.find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D.fill</a:t>
            </a:r>
            <a:endParaRPr lang="en-US" altLang="zh-CN" sz="2000" dirty="0"/>
          </a:p>
        </p:txBody>
      </p:sp>
      <p:sp>
        <p:nvSpPr>
          <p:cNvPr id="6" name="QC_7_AN.386_1#f866750f6.bracket?vja=1&amp;pid=8752aa8a4&amp;color=0,0,0&amp;vpa=182&amp;vtp=1"/>
          <p:cNvSpPr/>
          <p:nvPr/>
        </p:nvSpPr>
        <p:spPr>
          <a:xfrm>
            <a:off x="1112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387_1#f866750f6?vja=1&amp;pid=8752aa8a4&amp;color=0,0,0&amp;vtp=1"/>
          <p:cNvSpPr/>
          <p:nvPr/>
        </p:nvSpPr>
        <p:spPr>
          <a:xfrm>
            <a:off x="722376" y="2959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Boisdale.”可知，孩子们聚在一起是去拜访每一户人家的。故选A项。</a:t>
            </a:r>
            <a:endParaRPr lang="en-US" altLang="zh-CN" sz="2200" dirty="0"/>
          </a:p>
        </p:txBody>
      </p:sp>
      <p:sp>
        <p:nvSpPr>
          <p:cNvPr id="8" name="QC_7_BD.388_1#f648af7c9.choices?vja=1&amp;pid=8752aa8a4&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56330" algn="l"/>
                <a:tab pos="6322060" algn="l"/>
                <a:tab pos="87337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B.received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C.stolen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D.sent</a:t>
            </a:r>
            <a:endParaRPr lang="en-US" altLang="zh-CN" sz="2000" dirty="0"/>
          </a:p>
        </p:txBody>
      </p:sp>
      <p:sp>
        <p:nvSpPr>
          <p:cNvPr id="9" name="QC_7_AN.389_1#f648af7c9.bracket?vja=1&amp;pid=8752aa8a4&amp;color=0,0,0&amp;vpa=183&amp;vtp=1"/>
          <p:cNvSpPr/>
          <p:nvPr/>
        </p:nvSpPr>
        <p:spPr>
          <a:xfrm>
            <a:off x="1112901" y="3779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90_1#f648af7c9?vja=1&amp;pid=8752aa8a4&amp;color=0,0,0&amp;vtp=1"/>
          <p:cNvSpPr/>
          <p:nvPr/>
        </p:nvSpPr>
        <p:spPr>
          <a:xfrm>
            <a:off x="722376" y="42037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根据下文中的“After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fruit,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biscuits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sweets.”可知，房子的主人送了很多食物给孩子们，所以他们的枕头套里装满了从住户那里收到的好吃的东西。故选B项。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1_1#cd894dd8d.choices?vja=1&amp;pid=8752aa8a4&amp;color=0,0,0&amp;vtp=1"/>
          <p:cNvSpPr/>
          <p:nvPr/>
        </p:nvSpPr>
        <p:spPr>
          <a:xfrm>
            <a:off x="722376" y="9000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24580" algn="l"/>
                <a:tab pos="6144260" algn="l"/>
                <a:tab pos="85496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A.enter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D.stop</a:t>
            </a:r>
            <a:endParaRPr lang="en-US" altLang="zh-CN" sz="2000" dirty="0"/>
          </a:p>
        </p:txBody>
      </p:sp>
      <p:sp>
        <p:nvSpPr>
          <p:cNvPr id="3" name="QC_7_AS.393_1#cd894dd8d?vja=1&amp;pid=8752aa8a4&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根据空前的Outside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house及下文中的Once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house可知，男孩们要征得房子主人的许可方可进入房子。故选A项。</a:t>
            </a:r>
            <a:endParaRPr lang="en-US" altLang="zh-CN" sz="2200" dirty="0"/>
          </a:p>
        </p:txBody>
      </p:sp>
      <p:sp>
        <p:nvSpPr>
          <p:cNvPr id="4" name="QC_7_AN.392_1#cd894dd8d.bracket?vja=1&amp;pid=8752aa8a4&amp;color=0,0,0&amp;vpa=184&amp;vtp=1"/>
          <p:cNvSpPr/>
          <p:nvPr/>
        </p:nvSpPr>
        <p:spPr>
          <a:xfrm>
            <a:off x="1112901" y="9000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C_7_BD.394_1#d1b2ccc23.choices?vja=1&amp;pid=8752aa8a4&amp;color=0,0,0&amp;vtp=1&amp;bt=1"/>
          <p:cNvSpPr/>
          <p:nvPr/>
        </p:nvSpPr>
        <p:spPr>
          <a:xfrm>
            <a:off x="722376" y="21209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13455" algn="l"/>
                <a:tab pos="6049010" algn="l"/>
                <a:tab pos="85210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A.still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B.again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C.even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D.then</a:t>
            </a:r>
            <a:endParaRPr lang="en-US" altLang="zh-CN" sz="2000" dirty="0"/>
          </a:p>
        </p:txBody>
      </p:sp>
      <p:sp>
        <p:nvSpPr>
          <p:cNvPr id="6" name="QC_7_AN.395_1#d1b2ccc23.bracket?vja=1&amp;pid=8752aa8a4&amp;color=0,0,0&amp;vpa=185&amp;vtp=1"/>
          <p:cNvSpPr/>
          <p:nvPr/>
        </p:nvSpPr>
        <p:spPr>
          <a:xfrm>
            <a:off x="1112901" y="2120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96_1#d1b2ccc23?vja=1&amp;pid=8752aa8a4&amp;color=0,0,0&amp;vtp=1"/>
          <p:cNvSpPr/>
          <p:nvPr/>
        </p:nvSpPr>
        <p:spPr>
          <a:xfrm>
            <a:off x="722376" y="2545588"/>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男孩们进屋后的动作是连续的，先点燃蜡烛，然后再传递蜡烛。用and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then来衔接事情的发展。故选D项。</a:t>
            </a:r>
            <a:endParaRPr lang="en-US" altLang="zh-CN" sz="2200" dirty="0"/>
          </a:p>
        </p:txBody>
      </p:sp>
      <p:sp>
        <p:nvSpPr>
          <p:cNvPr id="8" name="QC_7_BD.397_1#07718893d.choices?vja=1&amp;pid=8752aa8a4&amp;color=0,0,0&amp;vtp=1"/>
          <p:cNvSpPr/>
          <p:nvPr/>
        </p:nvSpPr>
        <p:spPr>
          <a:xfrm>
            <a:off x="722376" y="3378775"/>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38855" algn="l"/>
                <a:tab pos="5782310" algn="l"/>
                <a:tab pos="8381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A.bags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B.gifts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C.pictures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D.candles</a:t>
            </a:r>
            <a:endParaRPr lang="en-US" altLang="zh-CN" sz="2000" dirty="0"/>
          </a:p>
        </p:txBody>
      </p:sp>
      <p:sp>
        <p:nvSpPr>
          <p:cNvPr id="9" name="QC_7_AN.398_1#07718893d.bracket?vja=1&amp;pid=8752aa8a4&amp;color=0,0,0&amp;vpa=186&amp;vtp=1"/>
          <p:cNvSpPr/>
          <p:nvPr/>
        </p:nvSpPr>
        <p:spPr>
          <a:xfrm>
            <a:off x="1239901" y="3378775"/>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99_1#07718893d?vja=1&amp;pid=8752aa8a4&amp;color=0,0,0&amp;vtp=1"/>
          <p:cNvSpPr/>
          <p:nvPr/>
        </p:nvSpPr>
        <p:spPr>
          <a:xfrm>
            <a:off x="722376" y="3802888"/>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根据下文中的“fruit,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biscuits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sweets”可知，这家的母亲会拿出招待大家的礼物。故选B项。</a:t>
            </a:r>
            <a:endParaRPr lang="en-US" altLang="zh-CN" sz="2200" dirty="0"/>
          </a:p>
        </p:txBody>
      </p:sp>
      <p:sp>
        <p:nvSpPr>
          <p:cNvPr id="11" name="QC_7_BD.400_1#bff6d14e8.choices?vja=1&amp;pid=8752aa8a4&amp;color=0,0,0&amp;vtp=1"/>
          <p:cNvSpPr/>
          <p:nvPr/>
        </p:nvSpPr>
        <p:spPr>
          <a:xfrm>
            <a:off x="722376" y="4623375"/>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61105" algn="l"/>
                <a:tab pos="6036310" algn="l"/>
                <a:tab pos="83877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A.searching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B.leaving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C.painting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D.protecting</a:t>
            </a:r>
            <a:endParaRPr lang="en-US" altLang="zh-CN" sz="2000" dirty="0"/>
          </a:p>
        </p:txBody>
      </p:sp>
      <p:sp>
        <p:nvSpPr>
          <p:cNvPr id="12" name="QC_7_AN.401_1#bff6d14e8.bracket?vja=1&amp;pid=8752aa8a4&amp;color=0,0,0&amp;vpa=187&amp;vtp=1"/>
          <p:cNvSpPr/>
          <p:nvPr/>
        </p:nvSpPr>
        <p:spPr>
          <a:xfrm>
            <a:off x="1230503" y="4623375"/>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7_AS.402_1#bff6d14e8?vja=1&amp;pid=8752aa8a4&amp;color=0,0,0&amp;vtp=1"/>
          <p:cNvSpPr/>
          <p:nvPr/>
        </p:nvSpPr>
        <p:spPr>
          <a:xfrm>
            <a:off x="722376" y="5047488"/>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由上文语境可知，男孩们先进入一户人家，点燃蜡烛，然后传递蜡烛，接受礼物。按照时间顺序，最后在他们离开时，最年长的男孩会送上祝福。故选B项。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QC_7_BD.403_1#2a7a79bec.choices?vja=1&amp;pid=8752aa8a4&amp;color=0,0,0&amp;vtp=1"/>
          <p:cNvSpPr/>
          <p:nvPr/>
        </p:nvSpPr>
        <p:spPr>
          <a:xfrm>
            <a:off x="722376" y="1124741"/>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9655" algn="l"/>
                <a:tab pos="6277610" algn="l"/>
                <a:tab pos="8584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A.give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B.promise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C.lend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D.wish</a:t>
            </a:r>
            <a:endParaRPr lang="en-US" altLang="zh-CN" sz="2000" dirty="0"/>
          </a:p>
        </p:txBody>
      </p:sp>
      <p:sp>
        <p:nvSpPr>
          <p:cNvPr id="12" name="QC_7_AN.404_1#2a7a79bec.bracket?vja=1&amp;pid=8752aa8a4&amp;color=0,0,0&amp;vpa=188&amp;vtp=1"/>
          <p:cNvSpPr/>
          <p:nvPr/>
        </p:nvSpPr>
        <p:spPr>
          <a:xfrm>
            <a:off x="1239901" y="1124741"/>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7_AS.405_1#2a7a79bec?vja=1&amp;pid=8752aa8a4&amp;color=0,0,0&amp;vtp=1"/>
          <p:cNvSpPr/>
          <p:nvPr/>
        </p:nvSpPr>
        <p:spPr>
          <a:xfrm>
            <a:off x="722376" y="1548854"/>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year可知，男孩们离开这户人家时，最年长的男孩会祝福这一家人来年好运。此处用wish表示“祝愿”。故选D项。</a:t>
            </a:r>
            <a:endParaRPr lang="en-US" altLang="zh-CN" sz="2200" dirty="0"/>
          </a:p>
        </p:txBody>
      </p:sp>
      <p:sp>
        <p:nvSpPr>
          <p:cNvPr id="14" name="QC_7_BD.406_1#81f507438.choices?vja=1&amp;pid=8752aa8a4&amp;color=0,0,0&amp;vtp=1&amp;bt=1"/>
          <p:cNvSpPr/>
          <p:nvPr/>
        </p:nvSpPr>
        <p:spPr>
          <a:xfrm>
            <a:off x="719328" y="239206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37280" algn="l"/>
                <a:tab pos="5953760" algn="l"/>
                <a:tab pos="8486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A.safe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B.full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C.warm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D.open</a:t>
            </a:r>
            <a:endParaRPr lang="en-US" altLang="zh-CN" sz="2000" dirty="0"/>
          </a:p>
        </p:txBody>
      </p:sp>
      <p:sp>
        <p:nvSpPr>
          <p:cNvPr id="15" name="QC_7_AN.407_1#81f507438.bracket?vja=1&amp;pid=8752aa8a4&amp;color=0,0,0&amp;vpa=189&amp;vtp=1"/>
          <p:cNvSpPr/>
          <p:nvPr/>
        </p:nvSpPr>
        <p:spPr>
          <a:xfrm>
            <a:off x="1236853" y="239206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6" name="QC_7_AS.408_1#81f507438?vja=1&amp;pid=8752aa8a4&amp;color=0,0,0&amp;vtp=1"/>
          <p:cNvSpPr/>
          <p:nvPr/>
        </p:nvSpPr>
        <p:spPr>
          <a:xfrm>
            <a:off x="719328" y="2816755"/>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pillowcase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goodies和空后的heavy可知，枕头套里会被装满好吃的，变得又满又重。故选B项。</a:t>
            </a:r>
            <a:endParaRPr lang="en-US" altLang="zh-CN" sz="2200" dirty="0"/>
          </a:p>
        </p:txBody>
      </p:sp>
      <p:sp>
        <p:nvSpPr>
          <p:cNvPr id="17" name="QC_7_BD.409_1#3f8c6e2fc.choices?vja=1&amp;pid=8752aa8a4&amp;color=0,0,0&amp;vtp=1"/>
          <p:cNvSpPr/>
          <p:nvPr/>
        </p:nvSpPr>
        <p:spPr>
          <a:xfrm>
            <a:off x="719328" y="364994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73805" algn="l"/>
                <a:tab pos="6442710" algn="l"/>
                <a:tab pos="8654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A.discovered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B.remembered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C.emptied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D.accepted</a:t>
            </a:r>
            <a:endParaRPr lang="en-US" altLang="zh-CN" sz="2000" dirty="0"/>
          </a:p>
        </p:txBody>
      </p:sp>
      <p:sp>
        <p:nvSpPr>
          <p:cNvPr id="18" name="QC_7_AN.410_1#3f8c6e2fc.bracket?vja=1&amp;pid=8752aa8a4&amp;color=0,0,0&amp;vpa=190&amp;vtp=1"/>
          <p:cNvSpPr/>
          <p:nvPr/>
        </p:nvSpPr>
        <p:spPr>
          <a:xfrm>
            <a:off x="1236853" y="364994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9" name="QC_7_AS.411_1#3f8c6e2fc?vja=1&amp;pid=8752aa8a4&amp;color=0,0,0&amp;vtp=1"/>
          <p:cNvSpPr/>
          <p:nvPr/>
        </p:nvSpPr>
        <p:spPr>
          <a:xfrm>
            <a:off x="719328" y="4074055"/>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equally可知，枕头套中好吃的被均分了，所以男孩们要先把枕头套倒空，再进行分配。故选C项。</a:t>
            </a:r>
            <a:endParaRPr lang="en-US" altLang="zh-CN" sz="2200" dirty="0"/>
          </a:p>
        </p:txBody>
      </p:sp>
      <p:sp>
        <p:nvSpPr>
          <p:cNvPr id="20" name="QC_7_BD.412_1#bc1654bc2.choices?vja=1&amp;pid=8752aa8a4&amp;color=0,0,0&amp;vtp=1"/>
          <p:cNvSpPr/>
          <p:nvPr/>
        </p:nvSpPr>
        <p:spPr>
          <a:xfrm>
            <a:off x="719328" y="489454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73780" algn="l"/>
                <a:tab pos="5877560" algn="l"/>
                <a:tab pos="84861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A.begin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B.finish</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C.continue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D.change</a:t>
            </a:r>
            <a:endParaRPr lang="en-US" altLang="zh-CN" sz="2000" dirty="0"/>
          </a:p>
        </p:txBody>
      </p:sp>
      <p:sp>
        <p:nvSpPr>
          <p:cNvPr id="21" name="QC_7_AN.413_1#bc1654bc2.bracket?vja=1&amp;pid=8752aa8a4&amp;color=0,0,0&amp;vpa=191&amp;vtp=1"/>
          <p:cNvSpPr/>
          <p:nvPr/>
        </p:nvSpPr>
        <p:spPr>
          <a:xfrm>
            <a:off x="1236853" y="489454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22" name="QC_7_AS.414_1#bc1654bc2?vja=1&amp;pid=8752aa8a4&amp;color=0,0,0&amp;vtp=1"/>
          <p:cNvSpPr/>
          <p:nvPr/>
        </p:nvSpPr>
        <p:spPr>
          <a:xfrm>
            <a:off x="719328" y="5318655"/>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bells可知，所有的男孩们要在钟声响起之前回家，所以这个小型聚会要在午夜前结束，好让男孩们回家。故选B项。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bg/>
                                          </p:spTgt>
                                        </p:tgtEl>
                                        <p:attrNameLst>
                                          <p:attrName>style.visibility</p:attrName>
                                        </p:attrNameLst>
                                      </p:cBhvr>
                                      <p:to>
                                        <p:strVal val="visible"/>
                                      </p:to>
                                    </p:set>
                                    <p:animEffect transition="in" filter="fade">
                                      <p:cBhvr>
                                        <p:cTn id="7" dur="500"/>
                                        <p:tgtEl>
                                          <p:spTgt spid="1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bg/>
                                          </p:spTgt>
                                        </p:tgtEl>
                                        <p:attrNameLst>
                                          <p:attrName>style.visibility</p:attrName>
                                        </p:attrNameLst>
                                      </p:cBhvr>
                                      <p:to>
                                        <p:strVal val="visible"/>
                                      </p:to>
                                    </p:set>
                                    <p:animEffect transition="in" filter="fade">
                                      <p:cBhvr>
                                        <p:cTn id="15" dur="500"/>
                                        <p:tgtEl>
                                          <p:spTgt spid="1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fade">
                                      <p:cBhvr>
                                        <p:cTn id="18" dur="500"/>
                                        <p:tgtEl>
                                          <p:spTgt spid="1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bg/>
                                          </p:spTgt>
                                        </p:tgtEl>
                                        <p:attrNameLst>
                                          <p:attrName>style.visibility</p:attrName>
                                        </p:attrNameLst>
                                      </p:cBhvr>
                                      <p:to>
                                        <p:strVal val="visible"/>
                                      </p:to>
                                    </p:set>
                                    <p:animEffect transition="in" filter="fade">
                                      <p:cBhvr>
                                        <p:cTn id="23" dur="500"/>
                                        <p:tgtEl>
                                          <p:spTgt spid="1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bg/>
                                          </p:spTgt>
                                        </p:tgtEl>
                                        <p:attrNameLst>
                                          <p:attrName>style.visibility</p:attrName>
                                        </p:attrNameLst>
                                      </p:cBhvr>
                                      <p:to>
                                        <p:strVal val="visible"/>
                                      </p:to>
                                    </p:set>
                                    <p:animEffect transition="in" filter="fade">
                                      <p:cBhvr>
                                        <p:cTn id="31" dur="500"/>
                                        <p:tgtEl>
                                          <p:spTgt spid="1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xEl>
                                              <p:pRg st="0" end="0"/>
                                            </p:txEl>
                                          </p:spTgt>
                                        </p:tgtEl>
                                        <p:attrNameLst>
                                          <p:attrName>style.visibility</p:attrName>
                                        </p:attrNameLst>
                                      </p:cBhvr>
                                      <p:to>
                                        <p:strVal val="visible"/>
                                      </p:to>
                                    </p:set>
                                    <p:animEffect transition="in" filter="fade">
                                      <p:cBhvr>
                                        <p:cTn id="34" dur="500"/>
                                        <p:tgtEl>
                                          <p:spTgt spid="1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8">
                                            <p:bg/>
                                          </p:spTgt>
                                        </p:tgtEl>
                                        <p:attrNameLst>
                                          <p:attrName>style.visibility</p:attrName>
                                        </p:attrNameLst>
                                      </p:cBhvr>
                                      <p:to>
                                        <p:strVal val="visible"/>
                                      </p:to>
                                    </p:set>
                                    <p:animEffect transition="in" filter="fade">
                                      <p:cBhvr>
                                        <p:cTn id="39" dur="500"/>
                                        <p:tgtEl>
                                          <p:spTgt spid="1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xEl>
                                              <p:pRg st="0" end="0"/>
                                            </p:txEl>
                                          </p:spTgt>
                                        </p:tgtEl>
                                        <p:attrNameLst>
                                          <p:attrName>style.visibility</p:attrName>
                                        </p:attrNameLst>
                                      </p:cBhvr>
                                      <p:to>
                                        <p:strVal val="visible"/>
                                      </p:to>
                                    </p:set>
                                    <p:animEffect transition="in" filter="fade">
                                      <p:cBhvr>
                                        <p:cTn id="42" dur="500"/>
                                        <p:tgtEl>
                                          <p:spTgt spid="1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9">
                                            <p:bg/>
                                          </p:spTgt>
                                        </p:tgtEl>
                                        <p:attrNameLst>
                                          <p:attrName>style.visibility</p:attrName>
                                        </p:attrNameLst>
                                      </p:cBhvr>
                                      <p:to>
                                        <p:strVal val="visible"/>
                                      </p:to>
                                    </p:set>
                                    <p:animEffect transition="in" filter="fade">
                                      <p:cBhvr>
                                        <p:cTn id="47" dur="500"/>
                                        <p:tgtEl>
                                          <p:spTgt spid="1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9">
                                            <p:txEl>
                                              <p:pRg st="0" end="0"/>
                                            </p:txEl>
                                          </p:spTgt>
                                        </p:tgtEl>
                                        <p:attrNameLst>
                                          <p:attrName>style.visibility</p:attrName>
                                        </p:attrNameLst>
                                      </p:cBhvr>
                                      <p:to>
                                        <p:strVal val="visible"/>
                                      </p:to>
                                    </p:set>
                                    <p:animEffect transition="in" filter="fade">
                                      <p:cBhvr>
                                        <p:cTn id="50" dur="500"/>
                                        <p:tgtEl>
                                          <p:spTgt spid="1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1">
                                            <p:bg/>
                                          </p:spTgt>
                                        </p:tgtEl>
                                        <p:attrNameLst>
                                          <p:attrName>style.visibility</p:attrName>
                                        </p:attrNameLst>
                                      </p:cBhvr>
                                      <p:to>
                                        <p:strVal val="visible"/>
                                      </p:to>
                                    </p:set>
                                    <p:animEffect transition="in" filter="fade">
                                      <p:cBhvr>
                                        <p:cTn id="55" dur="500"/>
                                        <p:tgtEl>
                                          <p:spTgt spid="2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xEl>
                                              <p:pRg st="0" end="0"/>
                                            </p:txEl>
                                          </p:spTgt>
                                        </p:tgtEl>
                                        <p:attrNameLst>
                                          <p:attrName>style.visibility</p:attrName>
                                        </p:attrNameLst>
                                      </p:cBhvr>
                                      <p:to>
                                        <p:strVal val="visible"/>
                                      </p:to>
                                    </p:set>
                                    <p:animEffect transition="in" filter="fade">
                                      <p:cBhvr>
                                        <p:cTn id="58" dur="500"/>
                                        <p:tgtEl>
                                          <p:spTgt spid="2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2">
                                            <p:bg/>
                                          </p:spTgt>
                                        </p:tgtEl>
                                        <p:attrNameLst>
                                          <p:attrName>style.visibility</p:attrName>
                                        </p:attrNameLst>
                                      </p:cBhvr>
                                      <p:to>
                                        <p:strVal val="visible"/>
                                      </p:to>
                                    </p:set>
                                    <p:animEffect transition="in" filter="fade">
                                      <p:cBhvr>
                                        <p:cTn id="63" dur="500"/>
                                        <p:tgtEl>
                                          <p:spTgt spid="2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2">
                                            <p:txEl>
                                              <p:pRg st="0" end="0"/>
                                            </p:txEl>
                                          </p:spTgt>
                                        </p:tgtEl>
                                        <p:attrNameLst>
                                          <p:attrName>style.visibility</p:attrName>
                                        </p:attrNameLst>
                                      </p:cBhvr>
                                      <p:to>
                                        <p:strVal val="visible"/>
                                      </p:to>
                                    </p:set>
                                    <p:animEffect transition="in" filter="fade">
                                      <p:cBhvr>
                                        <p:cTn id="66"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build="p"/>
      <p:bldP spid="13" grpId="0" animBg="1" build="p"/>
      <p:bldP spid="15" grpId="0" animBg="1" build="p"/>
      <p:bldP spid="16" grpId="0" animBg="1" build="p"/>
      <p:bldP spid="18" grpId="0" animBg="1" build="p"/>
      <p:bldP spid="19" grpId="0" animBg="1" build="p"/>
      <p:bldP spid="21" grpId="0" animBg="1" build="p"/>
      <p:bldP spid="22"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7631f277.fixed?vja=1&amp;pid=1072e8604&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87631f277.fixed?vja=1&amp;pid=1072e8604&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87631f277.fixed?vja=1&amp;pid=1072e8604&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建议用时：56分钟</a:t>
            </a:r>
            <a:endParaRPr lang="en-US" altLang="zh-CN" sz="2000" dirty="0"/>
          </a:p>
        </p:txBody>
      </p:sp>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5_1#c55a98fb1?vja=1&amp;pid=6918b9199&amp;color=0,0,0&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［湖南师大附中2025高一期中］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Thomas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26th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roughly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relevant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adolescence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one-to-one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Rachel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endParaRPr lang="en-US" altLang="zh-CN" sz="2000" dirty="0"/>
          </a:p>
        </p:txBody>
      </p:sp>
    </p:spTree>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5_1#c55a98fb1?vja=1&amp;pid=6918b9199&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adolescence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adulthood,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evaluated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self-worth.</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mechanisms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（机制）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dirty="0"/>
          </a:p>
        </p:txBody>
      </p:sp>
      <p:sp>
        <p:nvSpPr>
          <p:cNvPr id="3" name="QM_5_EX.416_1#c55a98fb1?vja=1&amp;pid=6918b9199&amp;color=0,0,0&amp;vtp=1"/>
          <p:cNvSpPr/>
          <p:nvPr/>
        </p:nvSpPr>
        <p:spPr>
          <a:xfrm>
            <a:off x="722376" y="4732087"/>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作者通过结合自身的友谊事例，介绍了一项关于青少年时期友谊的研究。研究表明，青少年时期形成的友谊将对一个人的精神健康有着长远的影响，而且牢固的友谊将在成年时期产生积极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a73edbe0b?vja=1&amp;pid=2c421449d&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a:t>
            </a:r>
            <a:endParaRPr lang="en-US" altLang="zh-CN" sz="2000" dirty="0"/>
          </a:p>
        </p:txBody>
      </p:sp>
      <p:sp>
        <p:nvSpPr>
          <p:cNvPr id="3" name="QB_6_AN.26_1#a73edbe0b.blank?vja=1&amp;pid=2c421449d&amp;color=0,0,0&amp;vpa=9&amp;vtp=1"/>
          <p:cNvSpPr/>
          <p:nvPr/>
        </p:nvSpPr>
        <p:spPr>
          <a:xfrm>
            <a:off x="2349373" y="858012"/>
            <a:ext cx="647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built</a:t>
            </a:r>
            <a:endParaRPr lang="en-US" altLang="zh-CN" sz="2000" dirty="0"/>
          </a:p>
        </p:txBody>
      </p:sp>
      <p:sp>
        <p:nvSpPr>
          <p:cNvPr id="4" name="QB_6_AS.27_1#a73edbe0b?vja=1&amp;pid=2c421449d&amp;color=0,0,0&amp;vtp=1"/>
          <p:cNvSpPr/>
          <p:nvPr/>
        </p:nvSpPr>
        <p:spPr>
          <a:xfrm>
            <a:off x="722376" y="1701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句子谓语部分为has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become，设空处为后置定语，修饰The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theatre；The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theatre与build之间为逻辑上的被动关系，且此处表示已经完成的动作，故用过去分词作后置定语。</a:t>
            </a:r>
            <a:endParaRPr lang="en-US" altLang="zh-CN" sz="2200" dirty="0"/>
          </a:p>
        </p:txBody>
      </p:sp>
      <p:sp>
        <p:nvSpPr>
          <p:cNvPr id="5" name="QB_6_BD.28_1#211161c68?vja=1&amp;pid=2c421449d&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2000" dirty="0"/>
          </a:p>
        </p:txBody>
      </p:sp>
      <p:sp>
        <p:nvSpPr>
          <p:cNvPr id="6" name="QB_6_AN.29_1#211161c68.blank?vja=1&amp;pid=2c421449d&amp;color=0,0,0&amp;vpa=10&amp;vtp=1"/>
          <p:cNvSpPr/>
          <p:nvPr/>
        </p:nvSpPr>
        <p:spPr>
          <a:xfrm>
            <a:off x="6335141" y="2496887"/>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sz="2000" dirty="0"/>
          </a:p>
        </p:txBody>
      </p:sp>
      <p:sp>
        <p:nvSpPr>
          <p:cNvPr id="7" name="QB_6_AS.30_1#211161c68?vja=1&amp;pid=2c421449d&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句意为：暑假期间，我们参观了曾经是我们小学的地方。分析句子结构可知，设空处引导宾语从句，作介词to的宾语，设空处在宾语从句中作主语，指物，意为“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的地方”。故填what。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7_1#38883f845?vja=1&amp;pid=c55a98fb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18_1#38883f845.bracket?vja=1&amp;pid=c55a98fb1&amp;color=0,0,0&amp;vpa=192&amp;vtp=1"/>
          <p:cNvSpPr/>
          <p:nvPr/>
        </p:nvSpPr>
        <p:spPr>
          <a:xfrm>
            <a:off x="58166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417_2#38883f845.choices?vja=1&amp;pid=c55a98fb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B.Watch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C.Interview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D.Work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2000" dirty="0"/>
          </a:p>
        </p:txBody>
      </p:sp>
      <p:sp>
        <p:nvSpPr>
          <p:cNvPr id="5" name="QC_6_AS.419_1#38883f845?vja=1&amp;pid=c55a98fb1&amp;color=0,0,0&amp;vtp=1"/>
          <p:cNvSpPr/>
          <p:nvPr/>
        </p:nvSpPr>
        <p:spPr>
          <a:xfrm>
            <a:off x="722376" y="2108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内容可知，参与者每年被要求带着他们最亲密的朋友与研究人员进行一对一的访谈，并分享关于友谊中的信任程度、沟通质量和关系疏离感等信息。由此可知，参与者需要分享有关他们友谊的信息。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0_1#5204ec1c3?vja=1&amp;pid=c55a98fb1&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Rachel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1_1#5204ec1c3.bracket?vja=1&amp;pid=c55a98fb1&amp;color=0,0,0&amp;mp=1&amp;vpa=193&amp;vtp=1"/>
          <p:cNvSpPr/>
          <p:nvPr/>
        </p:nvSpPr>
        <p:spPr>
          <a:xfrm>
            <a:off x="998639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420_2#5204ec1c3.choices?vja=1&amp;pid=c55a98fb1&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A.Escape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B.Open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D.Agree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endParaRPr lang="en-US" altLang="zh-CN" sz="2000" dirty="0"/>
          </a:p>
        </p:txBody>
      </p:sp>
      <p:sp>
        <p:nvSpPr>
          <p:cNvPr id="5" name="QC_6_AS.422_1#5204ec1c3?vja=1&amp;pid=c55a98fb1&amp;color=0,0,0&amp;vtp=1"/>
          <p:cNvSpPr/>
          <p:nvPr/>
        </p:nvSpPr>
        <p:spPr>
          <a:xfrm>
            <a:off x="722376" y="2108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necessary”可知，青少年与挚友之间更可能就困难话题敞开心扉，并且互动更频繁，必要时互相帮助。这表明他们成为彼此生活的一部分。故选C项。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3_1#d20a195fb?vja=1&amp;pid=c55a98fb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adolescence?(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4_1#d20a195fb.bracket?vja=1&amp;pid=c55a98fb1&amp;color=0,0,0&amp;vpa=194&amp;vtp=1"/>
          <p:cNvSpPr/>
          <p:nvPr/>
        </p:nvSpPr>
        <p:spPr>
          <a:xfrm>
            <a:off x="84662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6_BD.423_2#d20a195fb.choices?vja=1&amp;pid=c55a98fb1&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unbreakable.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self-worth.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adulthood.</a:t>
            </a:r>
            <a:endParaRPr lang="en-US" altLang="zh-CN" sz="2000" dirty="0"/>
          </a:p>
        </p:txBody>
      </p:sp>
      <p:sp>
        <p:nvSpPr>
          <p:cNvPr id="5" name="QC_6_AS.425_1#d20a195fb?vja=1&amp;pid=c55a98fb1&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细节理解题。根据第四段内容“Those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adolescence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adulthood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links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improvement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depression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self-worth.”可知，青少年时期形成的牢固友谊在成年后会产生积极影响，表现为焦虑、抑郁和自我价值感的改善。因此可以得出结论：青少年时期的牢固友谊在成年后会产生积极的结果。故选D项。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6_1#fff65c8c6?vja=1&amp;pid=c55a98fb1&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27_1#fff65c8c6.bracket?vja=1&amp;pid=c55a98fb1&amp;color=0,0,0&amp;vpa=195&amp;vtp=1"/>
          <p:cNvSpPr/>
          <p:nvPr/>
        </p:nvSpPr>
        <p:spPr>
          <a:xfrm>
            <a:off x="72104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426_2#fff65c8c6.choices?vja=1&amp;pid=c55a98fb1&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endParaRPr lang="en-US" altLang="zh-CN" sz="2000" dirty="0"/>
          </a:p>
        </p:txBody>
      </p:sp>
      <p:sp>
        <p:nvSpPr>
          <p:cNvPr id="5" name="QC_6_AS.428_1#fff65c8c6?vja=1&amp;pid=c55a98fb1&amp;color=0,0,0&amp;vtp=1"/>
          <p:cNvSpPr/>
          <p:nvPr/>
        </p:nvSpPr>
        <p:spPr>
          <a:xfrm>
            <a:off x="722376" y="28702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adolescence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years.”以及最后一段中的“But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可知，研究指出青少年时期的友谊对一个人的心理健康有特殊影响，而作者也认同挚友在人们生活中的重要性，并且认为这种友谊对心理健康有深远影响。因此，作者最可能同意“挚友在一个人的生活中具有重要意义”这一观点。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9_1#01daa353d?vja=1&amp;pid=01d5b56a6&amp;color=0,0,0&amp;vtp=1&amp;bt=1"/>
          <p:cNvSpPr/>
          <p:nvPr/>
        </p:nvSpPr>
        <p:spPr>
          <a:xfrm>
            <a:off x="722376" y="896112"/>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［江苏南京师大附中2025高一月考］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Absolutely,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（隐形）</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tendency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unintentionally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（无意地）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endParaRPr lang="en-US" altLang="zh-CN" sz="2000" dirty="0"/>
          </a:p>
        </p:txBody>
      </p:sp>
      <p:sp>
        <p:nvSpPr>
          <p:cNvPr id="3" name="QM_5_AN.430_1#01daa353d.blank?vja=1&amp;pid=01d5b56a6&amp;color=0,0,0&amp;vpa=196&amp;vtp=1"/>
          <p:cNvSpPr/>
          <p:nvPr/>
        </p:nvSpPr>
        <p:spPr>
          <a:xfrm>
            <a:off x="1022414" y="1239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M_5_AN.431_1#01daa353d.blank?vja=1&amp;pid=01d5b56a6&amp;color=0,0,0&amp;vpa=197&amp;vtp=1"/>
          <p:cNvSpPr/>
          <p:nvPr/>
        </p:nvSpPr>
        <p:spPr>
          <a:xfrm>
            <a:off x="6300216" y="2763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2_1#01daa353d?vja=1&amp;pid=01d5b56a6&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stupid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genuine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（真诚的）.</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Ultimately,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overwhelmingly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（压倒性地）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M_5_AN.433_1#01daa353d.blank?vja=1&amp;pid=01d5b56a6&amp;color=0,0,0&amp;mp=1&amp;vpa=198&amp;vtp=1"/>
          <p:cNvSpPr/>
          <p:nvPr/>
        </p:nvSpPr>
        <p:spPr>
          <a:xfrm>
            <a:off x="1405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5_AN.434_1#01daa353d.blank?vja=1&amp;pid=01d5b56a6&amp;color=0,0,0&amp;mp=1&amp;vpa=199&amp;vtp=1"/>
          <p:cNvSpPr/>
          <p:nvPr/>
        </p:nvSpPr>
        <p:spPr>
          <a:xfrm>
            <a:off x="11039539" y="2001012"/>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5" name="QM_5_AN.435_1#01daa353d.blank?vja=1&amp;pid=01d5b56a6&amp;color=0,0,0&amp;mp=1&amp;vpa=200&amp;vtp=1"/>
          <p:cNvSpPr/>
          <p:nvPr/>
        </p:nvSpPr>
        <p:spPr>
          <a:xfrm>
            <a:off x="8324914" y="31440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6_1#01daa353d?vja=1&amp;pid=01d5b56a6&amp;color=0,0,0&amp;vtp=1&amp;bt=1"/>
          <p:cNvSpPr/>
          <p:nvPr/>
        </p:nvSpPr>
        <p:spPr>
          <a:xfrm>
            <a:off x="722376" y="896112"/>
            <a:ext cx="10753344" cy="3429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overthink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overthink</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G.Seeing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heads</a:t>
            </a:r>
            <a:endParaRPr lang="en-US" altLang="zh-CN" sz="2000" dirty="0"/>
          </a:p>
        </p:txBody>
      </p:sp>
      <p:sp>
        <p:nvSpPr>
          <p:cNvPr id="3" name="QM_5_EX.437_1#01daa353d?vja=1&amp;pid=01d5b56a6&amp;color=0,0,0&amp;vtp=1"/>
          <p:cNvSpPr/>
          <p:nvPr/>
        </p:nvSpPr>
        <p:spPr>
          <a:xfrm>
            <a:off x="722376" y="4351087"/>
            <a:ext cx="10753344" cy="762000"/>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本文是一篇议论文。文章主要介绍了作者想要拥有读懂别人想法的能力，但却觉得这是一件耗费精力和情绪的事情，因此最终意识到，不要太在意别人的看法，专注自己的事情就可以。</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8_1#431697181?vja=1&amp;pid=01daa353d&amp;color=0,0,0&amp;vtp=1&amp;bt=1"/>
          <p:cNvSpPr/>
          <p:nvPr/>
        </p:nvSpPr>
        <p:spPr>
          <a:xfrm>
            <a:off x="722376" y="896111"/>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39_1#431697181.blank?vja=1&amp;pid=01daa353d&amp;color=0,0,0&amp;vpa=201&amp;vtp=1"/>
          <p:cNvSpPr/>
          <p:nvPr/>
        </p:nvSpPr>
        <p:spPr>
          <a:xfrm>
            <a:off x="909701" y="858011"/>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B_6_AS.440_1#431697181?vja=1&amp;pid=01daa353d&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thinking.”可知，空后的回答是希望有读懂别人想法的能力，故设空处应提问希望拥有什么能力。因此B项（如果你能拥有一种超能力，你想要它是什么？）符合语境。故选B项。</a:t>
            </a:r>
            <a:endParaRPr lang="en-US" altLang="zh-CN" sz="2200" dirty="0"/>
          </a:p>
        </p:txBody>
      </p:sp>
      <p:sp>
        <p:nvSpPr>
          <p:cNvPr id="5" name="QB_6_BD.441_1#b60c5b364?vja=1&amp;pid=01daa353d&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42_1#b60c5b364.blank?vja=1&amp;pid=01daa353d&amp;color=0,0,0&amp;vpa=202&amp;vtp=1"/>
          <p:cNvSpPr/>
          <p:nvPr/>
        </p:nvSpPr>
        <p:spPr>
          <a:xfrm>
            <a:off x="897001" y="2496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7" name="QB_6_AS.443_1#b60c5b364?vja=1&amp;pid=01daa353d&amp;color=0,0,0&amp;vtp=1"/>
          <p:cNvSpPr/>
          <p:nvPr/>
        </p:nvSpPr>
        <p:spPr>
          <a:xfrm>
            <a:off x="722376" y="2959101"/>
            <a:ext cx="10753344" cy="1943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提到作者在朋友圈里经常观察别人互动却很少发表自己的意见，空后说人们总是会保留自己的一些想法。G项（看到人们如何相互交流让我想知道他们的脑子里到底在想什么）符合语境，承接空前提到的观察其他人互动，又引出空后每个人都会保留一些想法，其中的Se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other与上文的observes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interacting相呼应。故选G项。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44_1#ffc715f8d?vja=1&amp;pid=01daa353d&amp;color=0,0,0&amp;vtp=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S.446_1#ffc715f8d?vja=1&amp;pid=01daa353d&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根据空后的内容可知，下文主要描述作者过度思考的具体表现，设空处应引出过度思考这一话题。D项（这些想法经常消耗我的精力，让我过度思考）引出下文，且其中的These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thoughts指代前文中的“Do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wrong?”，符合语境，故选D项。</a:t>
            </a:r>
            <a:endParaRPr lang="en-US" altLang="zh-CN" sz="2200" dirty="0"/>
          </a:p>
        </p:txBody>
      </p:sp>
      <p:sp>
        <p:nvSpPr>
          <p:cNvPr id="4" name="QB_6_AN.445_1#ffc715f8d.blank?vja=1&amp;pid=01daa353d&amp;color=0,0,0&amp;vpa=203&amp;vtp=1"/>
          <p:cNvSpPr/>
          <p:nvPr/>
        </p:nvSpPr>
        <p:spPr>
          <a:xfrm>
            <a:off x="897001" y="861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5" name="QB_6_BD.447_1#88d1b3a5c?vja=1&amp;pid=01daa353d&amp;color=0,0,0&amp;vtp=1&amp;bt=1"/>
          <p:cNvSpPr/>
          <p:nvPr/>
        </p:nvSpPr>
        <p:spPr>
          <a:xfrm>
            <a:off x="722376" y="258304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48_1#88d1b3a5c.blank?vja=1&amp;pid=01daa353d&amp;color=0,0,0&amp;vpa=204&amp;vtp=1"/>
          <p:cNvSpPr/>
          <p:nvPr/>
        </p:nvSpPr>
        <p:spPr>
          <a:xfrm>
            <a:off x="922401" y="254494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6_AS.449_1#88d1b3a5c?vja=1&amp;pid=01daa353d&amp;color=0,0,0&amp;vtp=1"/>
          <p:cNvSpPr/>
          <p:nvPr/>
        </p:nvSpPr>
        <p:spPr>
          <a:xfrm>
            <a:off x="722376" y="3007735"/>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根据空前的“Ultimately,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nk.”可知，作者最终意识到他人的想法并不重要。空后指出这是一种令人筋疲力尽的能力。F项（虽然知道人们对我的看法可能会解决我对自己或一段关系的任何疑虑）承接上文，与后文形成转折关系，符合语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QB_6_BD.450_1#3b02575c5?vja=1&amp;pid=01daa353d&amp;color=0,0,0&amp;vtp=1"/>
          <p:cNvSpPr/>
          <p:nvPr/>
        </p:nvSpPr>
        <p:spPr>
          <a:xfrm>
            <a:off x="722376" y="1216395"/>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51_1#3b02575c5.blank?vja=1&amp;pid=01daa353d&amp;color=0,0,0&amp;vpa=205&amp;vtp=1"/>
          <p:cNvSpPr/>
          <p:nvPr/>
        </p:nvSpPr>
        <p:spPr>
          <a:xfrm>
            <a:off x="909701" y="1178295"/>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6_AS.452_1#3b02575c5?vja=1&amp;pid=01daa353d&amp;color=0,0,0&amp;vtp=1"/>
          <p:cNvSpPr/>
          <p:nvPr/>
        </p:nvSpPr>
        <p:spPr>
          <a:xfrm>
            <a:off x="722376" y="1640508"/>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根据空前的“Indeed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可知，不值得浪费时间、精力和情感去在意别人对你的看法，你对此的控制力有限，故此空应该提出什么才是有意义的，C项（专注于你能控制的事情，但不要过度思考）符合语境，承接空前的能掌控的部分有限，因此要专注于自己能控制的事情，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879ddc5b?vja=1&amp;pid=1e968888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2102d5099?sp=1&amp;vja=1&amp;pid=1e9688887&amp;color=0,0,0&amp;vtp=1"/>
          <p:cNvSpPr/>
          <p:nvPr/>
        </p:nvSpPr>
        <p:spPr>
          <a:xfrm>
            <a:off x="722376" y="1303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1.这个属于清朝的古代花瓶也将在博物馆内展出。（belong）</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endParaRPr lang="en-US" altLang="zh-CN" sz="2000" dirty="0"/>
          </a:p>
        </p:txBody>
      </p:sp>
      <p:sp>
        <p:nvSpPr>
          <p:cNvPr id="4" name="QB_6_AN.32_1#2102d5099.blank?vja=1&amp;pid=1e9688887&amp;color=0,0,0&amp;vpa=11&amp;vtp=1"/>
          <p:cNvSpPr/>
          <p:nvPr/>
        </p:nvSpPr>
        <p:spPr>
          <a:xfrm>
            <a:off x="719201" y="1645987"/>
            <a:ext cx="1100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The/This</a:t>
            </a:r>
            <a:endParaRPr lang="en-US" altLang="zh-CN" sz="2000" dirty="0"/>
          </a:p>
        </p:txBody>
      </p:sp>
      <p:sp>
        <p:nvSpPr>
          <p:cNvPr id="5" name="QB_6_AN.33_1#2102d5099.blank?vja=1&amp;pid=1e9688887&amp;color=0,0,0&amp;vpa=12&amp;vtp=1"/>
          <p:cNvSpPr/>
          <p:nvPr/>
        </p:nvSpPr>
        <p:spPr>
          <a:xfrm>
            <a:off x="1962785" y="1645987"/>
            <a:ext cx="915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ancient</a:t>
            </a:r>
            <a:endParaRPr lang="en-US" altLang="zh-CN" sz="2000" dirty="0"/>
          </a:p>
        </p:txBody>
      </p:sp>
      <p:sp>
        <p:nvSpPr>
          <p:cNvPr id="6" name="QB_6_AN.34_1#2102d5099.blank?vja=1&amp;pid=1e9688887&amp;color=0,0,0&amp;vpa=13&amp;vtp=1"/>
          <p:cNvSpPr/>
          <p:nvPr/>
        </p:nvSpPr>
        <p:spPr>
          <a:xfrm>
            <a:off x="3015869" y="1645987"/>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vase</a:t>
            </a:r>
            <a:endParaRPr lang="en-US" altLang="zh-CN" sz="2000" dirty="0"/>
          </a:p>
        </p:txBody>
      </p:sp>
      <p:sp>
        <p:nvSpPr>
          <p:cNvPr id="7" name="QB_6_AN.35_1#2102d5099.blank?vja=1&amp;pid=1e9688887&amp;color=0,0,0&amp;vpa=14&amp;vtp=1"/>
          <p:cNvSpPr/>
          <p:nvPr/>
        </p:nvSpPr>
        <p:spPr>
          <a:xfrm>
            <a:off x="3814953" y="1633287"/>
            <a:ext cx="1198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belonging</a:t>
            </a:r>
            <a:endParaRPr lang="en-US" altLang="zh-CN" sz="2000" dirty="0"/>
          </a:p>
        </p:txBody>
      </p:sp>
      <p:sp>
        <p:nvSpPr>
          <p:cNvPr id="8" name="QB_6_AN.36_1#2102d5099.blank?vja=1&amp;pid=1e9688887&amp;color=0,0,0&amp;vpa=15&amp;vtp=1"/>
          <p:cNvSpPr/>
          <p:nvPr/>
        </p:nvSpPr>
        <p:spPr>
          <a:xfrm>
            <a:off x="5198237" y="16459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9" name="QB_6_BD.37_1#234b8f3eb?sp=1&amp;vja=1&amp;pid=1e9688887&amp;color=0,0,0&amp;vtp=1"/>
          <p:cNvSpPr/>
          <p:nvPr/>
        </p:nvSpPr>
        <p:spPr>
          <a:xfrm>
            <a:off x="722376" y="24714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2.睡眠不好可能会导致暴饮暴食，因为你在寻找能量来缓解疲劳。（result）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tiredness.</a:t>
            </a:r>
            <a:endParaRPr lang="en-US" altLang="zh-CN" sz="2000" dirty="0"/>
          </a:p>
        </p:txBody>
      </p:sp>
      <p:sp>
        <p:nvSpPr>
          <p:cNvPr id="10" name="QB_6_AN.38_1#234b8f3eb.blank?vja=1&amp;pid=1e9688887&amp;color=0,0,0&amp;vpa=16&amp;vtp=1"/>
          <p:cNvSpPr/>
          <p:nvPr/>
        </p:nvSpPr>
        <p:spPr>
          <a:xfrm>
            <a:off x="2524189" y="2814387"/>
            <a:ext cx="746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result</a:t>
            </a:r>
            <a:endParaRPr lang="en-US" altLang="zh-CN" sz="2000" dirty="0"/>
          </a:p>
        </p:txBody>
      </p:sp>
      <p:sp>
        <p:nvSpPr>
          <p:cNvPr id="11" name="QB_6_AN.39_1#234b8f3eb.blank?vja=1&amp;pid=1e9688887&amp;color=0,0,0&amp;vpa=17&amp;vtp=1"/>
          <p:cNvSpPr/>
          <p:nvPr/>
        </p:nvSpPr>
        <p:spPr>
          <a:xfrm>
            <a:off x="3413189" y="28143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2" name="QB_6_AN.40_1#234b8f3eb.blank?vja=1&amp;pid=1e9688887&amp;color=0,0,0&amp;vpa=18&amp;vtp=1"/>
          <p:cNvSpPr/>
          <p:nvPr/>
        </p:nvSpPr>
        <p:spPr>
          <a:xfrm>
            <a:off x="3921189" y="2801687"/>
            <a:ext cx="1254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overeating</a:t>
            </a:r>
            <a:endParaRPr lang="en-US" altLang="zh-CN" sz="2000" dirty="0"/>
          </a:p>
        </p:txBody>
      </p:sp>
      <p:sp>
        <p:nvSpPr>
          <p:cNvPr id="13" name="QB_6_BD.41_1#bf9c26fbe?sp=1&amp;vja=1&amp;pid=1e9688887&amp;color=0,0,0&amp;vtp=1"/>
          <p:cNvSpPr/>
          <p:nvPr/>
        </p:nvSpPr>
        <p:spPr>
          <a:xfrm>
            <a:off x="722376" y="3258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3.正是通过保罗，我们第一次听说了那个被称为软件专家的人。（refer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to；非谓语动词）</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software.</a:t>
            </a:r>
            <a:endParaRPr lang="en-US" altLang="zh-CN" sz="2000" dirty="0"/>
          </a:p>
        </p:txBody>
      </p:sp>
      <p:sp>
        <p:nvSpPr>
          <p:cNvPr id="14" name="QB_6_AN.42_1#bf9c26fbe.blank?vja=1&amp;pid=1e9688887&amp;color=0,0,0&amp;vpa=19&amp;vtp=1"/>
          <p:cNvSpPr/>
          <p:nvPr/>
        </p:nvSpPr>
        <p:spPr>
          <a:xfrm>
            <a:off x="6368987" y="3601787"/>
            <a:ext cx="1309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referred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5" name="QB_6_AN.43_1#bf9c26fbe.blank?vja=1&amp;pid=1e9688887&amp;color=0,0,0&amp;vpa=20&amp;vtp=1"/>
          <p:cNvSpPr/>
          <p:nvPr/>
        </p:nvSpPr>
        <p:spPr>
          <a:xfrm>
            <a:off x="7854125" y="36017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sz="2000" dirty="0"/>
          </a:p>
        </p:txBody>
      </p:sp>
      <p:sp>
        <p:nvSpPr>
          <p:cNvPr id="16" name="QB_6_AN.44_1#bf9c26fbe.blank?vja=1&amp;pid=1e9688887&amp;color=0,0,0&amp;vpa=21&amp;vtp=1"/>
          <p:cNvSpPr/>
          <p:nvPr/>
        </p:nvSpPr>
        <p:spPr>
          <a:xfrm>
            <a:off x="8424863" y="3601787"/>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7" name="QB_6_AN.45_1#bf9c26fbe.blank?vja=1&amp;pid=1e9688887&amp;color=0,0,0&amp;vpa=22&amp;vtp=1"/>
          <p:cNvSpPr/>
          <p:nvPr/>
        </p:nvSpPr>
        <p:spPr>
          <a:xfrm>
            <a:off x="8944801" y="3589087"/>
            <a:ext cx="14351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specialist/an</a:t>
            </a:r>
            <a:endParaRPr lang="en-US" altLang="zh-CN" sz="2000" dirty="0"/>
          </a:p>
        </p:txBody>
      </p:sp>
      <p:sp>
        <p:nvSpPr>
          <p:cNvPr id="18" name="QB_6_AN.46_1#bf9c26fbe.blank?vja=1&amp;pid=1e9688887&amp;color=0,0,0&amp;vpa=23&amp;vtp=1"/>
          <p:cNvSpPr/>
          <p:nvPr/>
        </p:nvSpPr>
        <p:spPr>
          <a:xfrm>
            <a:off x="10595039" y="35890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expert</a:t>
            </a:r>
            <a:endParaRPr lang="en-US" altLang="zh-CN" sz="2000" dirty="0"/>
          </a:p>
        </p:txBody>
      </p:sp>
      <p:sp>
        <p:nvSpPr>
          <p:cNvPr id="19" name="QB_6_BD.47_1#ddebe0bc0?sp=1&amp;vja=1&amp;pid=1e9688887&amp;color=0,0,0&amp;vtp=1"/>
          <p:cNvSpPr/>
          <p:nvPr/>
        </p:nvSpPr>
        <p:spPr>
          <a:xfrm>
            <a:off x="722376" y="44272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4.在我看来，我们应该尽快找到一种解决这个问题的方法。（“get+宾语+宾补”结构）</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2000" dirty="0"/>
          </a:p>
        </p:txBody>
      </p:sp>
      <p:sp>
        <p:nvSpPr>
          <p:cNvPr id="20" name="QB_6_AN.48_1#ddebe0bc0.blank?vja=1&amp;pid=1e9688887&amp;color=0,0,0&amp;vpa=24&amp;vtp=1"/>
          <p:cNvSpPr/>
          <p:nvPr/>
        </p:nvSpPr>
        <p:spPr>
          <a:xfrm>
            <a:off x="5186109" y="47701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1" name="QB_6_AN.49_1#ddebe0bc0.blank?vja=1&amp;pid=1e9688887&amp;color=0,0,0&amp;vpa=25&amp;vtp=1"/>
          <p:cNvSpPr/>
          <p:nvPr/>
        </p:nvSpPr>
        <p:spPr>
          <a:xfrm>
            <a:off x="5702999" y="4757487"/>
            <a:ext cx="774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get/of</a:t>
            </a:r>
            <a:endParaRPr lang="en-US" altLang="zh-CN" sz="2000" dirty="0"/>
          </a:p>
        </p:txBody>
      </p:sp>
      <p:sp>
        <p:nvSpPr>
          <p:cNvPr id="22" name="QB_6_AN.50_1#ddebe0bc0.blank?vja=1&amp;pid=1e9688887&amp;color=0,0,0&amp;vpa=26&amp;vtp=1"/>
          <p:cNvSpPr/>
          <p:nvPr/>
        </p:nvSpPr>
        <p:spPr>
          <a:xfrm>
            <a:off x="6626289" y="4757487"/>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getting</a:t>
            </a:r>
            <a:endParaRPr lang="en-US" altLang="zh-CN" sz="2000" dirty="0"/>
          </a:p>
        </p:txBody>
      </p:sp>
      <p:sp>
        <p:nvSpPr>
          <p:cNvPr id="23" name="QB_6_AN.51_1#ddebe0bc0.blank?vja=1&amp;pid=1e9688887&amp;color=0,0,0&amp;vpa=27&amp;vtp=1"/>
          <p:cNvSpPr/>
          <p:nvPr/>
        </p:nvSpPr>
        <p:spPr>
          <a:xfrm>
            <a:off x="7689279" y="4757487"/>
            <a:ext cx="1465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problem</a:t>
            </a:r>
            <a:endParaRPr lang="en-US" altLang="zh-CN" sz="2000" dirty="0"/>
          </a:p>
        </p:txBody>
      </p:sp>
      <p:sp>
        <p:nvSpPr>
          <p:cNvPr id="24" name="QB_6_AN.52_1#ddebe0bc0.blank?vja=1&amp;pid=1e9688887&amp;color=0,0,0&amp;vpa=28&amp;vtp=1"/>
          <p:cNvSpPr/>
          <p:nvPr/>
        </p:nvSpPr>
        <p:spPr>
          <a:xfrm>
            <a:off x="9349169" y="4770187"/>
            <a:ext cx="846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solved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4">
                                            <p:bg/>
                                          </p:spTgt>
                                        </p:tgtEl>
                                        <p:attrNameLst>
                                          <p:attrName>style.visibility</p:attrName>
                                        </p:attrNameLst>
                                      </p:cBhvr>
                                      <p:to>
                                        <p:strVal val="visible"/>
                                      </p:to>
                                    </p:set>
                                    <p:animEffect transition="in" filter="fade">
                                      <p:cBhvr>
                                        <p:cTn id="143" dur="500"/>
                                        <p:tgtEl>
                                          <p:spTgt spid="24">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4">
                                            <p:txEl>
                                              <p:pRg st="0" end="0"/>
                                            </p:txEl>
                                          </p:spTgt>
                                        </p:tgtEl>
                                        <p:attrNameLst>
                                          <p:attrName>style.visibility</p:attrName>
                                        </p:attrNameLst>
                                      </p:cBhvr>
                                      <p:to>
                                        <p:strVal val="visible"/>
                                      </p:to>
                                    </p:set>
                                    <p:animEffect transition="in" filter="fade">
                                      <p:cBhvr>
                                        <p:cTn id="14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P spid="14" grpId="0" animBg="1" build="p"/>
      <p:bldP spid="15" grpId="0" animBg="1" build="p"/>
      <p:bldP spid="16" grpId="0" animBg="1" build="p"/>
      <p:bldP spid="17" grpId="0" animBg="1" build="p"/>
      <p:bldP spid="18" grpId="0" animBg="1" build="p"/>
      <p:bldP spid="20" grpId="0" animBg="1" build="p"/>
      <p:bldP spid="21" grpId="0" animBg="1" build="p"/>
      <p:bldP spid="22" grpId="0" animBg="1" build="p"/>
      <p:bldP spid="23" grpId="0" animBg="1" build="p"/>
      <p:bldP spid="24"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53_1#77c1b5417?vja=1&amp;pid=dcd469534&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uncertainties,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snowboarding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（单板滑雪运动）,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Steger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snowboarding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Zuber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snowboarding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Unluckily,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Zuber,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endParaRPr lang="en-US" altLang="zh-CN" sz="2000" dirty="0"/>
          </a:p>
        </p:txBody>
      </p:sp>
    </p:spTree>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53_2#77c1b5417?vja=1&amp;pid=dcd469534&amp;color=0,0,0&amp;mp=1&amp;vtp=1&amp;bt=1"/>
          <p:cNvSpPr/>
          <p:nvPr/>
        </p:nvSpPr>
        <p:spPr>
          <a:xfrm>
            <a:off x="722376" y="896112"/>
            <a:ext cx="10753344" cy="2667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snowboard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grabbed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snowboard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trapped.</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（犹豫）,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sz="2000" dirty="0"/>
          </a:p>
        </p:txBody>
      </p:sp>
      <p:sp>
        <p:nvSpPr>
          <p:cNvPr id="3" name="QM_5_EX.454_1#77c1b5417?vja=1&amp;pid=dcd469534&amp;color=0,0,0&amp;vtp=1"/>
          <p:cNvSpPr/>
          <p:nvPr/>
        </p:nvSpPr>
        <p:spPr>
          <a:xfrm>
            <a:off x="722376" y="3589087"/>
            <a:ext cx="11126788"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本文是一篇记叙文。文章讲述了伊恩在一次滑雪事故中被弗朗西斯·朱伯所救的故事。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5_1#b26e4bb84.choices?vja=1&amp;pid=77c1b541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43630" algn="l"/>
                <a:tab pos="5775960" algn="l"/>
                <a:tab pos="8428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A.interest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B.risk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C.boredom</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D.success</a:t>
            </a:r>
            <a:endParaRPr lang="en-US" altLang="zh-CN" sz="2000" dirty="0"/>
          </a:p>
        </p:txBody>
      </p:sp>
      <p:sp>
        <p:nvSpPr>
          <p:cNvPr id="3" name="QC_6_AN.456_1#b26e4bb84.bracket?vja=1&amp;pid=77c1b5417&amp;color=0,0,0&amp;vpa=206&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57_1#b26e4bb84?vja=1&amp;pid=77c1b5417&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injury可知，这里指任何活动都有一定的风险。故选B项。</a:t>
            </a:r>
            <a:endParaRPr lang="en-US" altLang="zh-CN" sz="2200" dirty="0"/>
          </a:p>
        </p:txBody>
      </p:sp>
      <p:sp>
        <p:nvSpPr>
          <p:cNvPr id="5" name="QC_6_BD.458_1#2439c8776.choices?vja=1&amp;pid=77c1b5417&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13480" algn="l"/>
                <a:tab pos="6144260" algn="l"/>
                <a:tab pos="86766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A.discovered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B.described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C.mentioned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D.guessed</a:t>
            </a:r>
            <a:endParaRPr lang="en-US" altLang="zh-CN" sz="2000" dirty="0"/>
          </a:p>
        </p:txBody>
      </p:sp>
      <p:sp>
        <p:nvSpPr>
          <p:cNvPr id="6" name="QC_6_AN.459_1#2439c8776.bracket?vja=1&amp;pid=77c1b5417&amp;color=0,0,0&amp;vpa=207&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60_1#2439c8776?vja=1&amp;pid=77c1b5417&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snowboarding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accident可知，这里指伊恩·斯蒂格在经历了严重的单板滑雪事故后，描述任何活动都有风险。故选B项。</a:t>
            </a:r>
            <a:endParaRPr lang="en-US" altLang="zh-CN" sz="2200" dirty="0"/>
          </a:p>
        </p:txBody>
      </p:sp>
      <p:sp>
        <p:nvSpPr>
          <p:cNvPr id="8" name="QC_6_BD.461_1#9745c5351.choices?vja=1&amp;pid=77c1b5417&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96005" algn="l"/>
                <a:tab pos="6252210" algn="l"/>
                <a:tab pos="8527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A.proud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B.nervous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D.lucky</a:t>
            </a:r>
            <a:endParaRPr lang="en-US" altLang="zh-CN" sz="2000" dirty="0"/>
          </a:p>
        </p:txBody>
      </p:sp>
      <p:sp>
        <p:nvSpPr>
          <p:cNvPr id="9" name="QC_6_AN.462_1#9745c5351.bracket?vja=1&amp;pid=77c1b5417&amp;color=0,0,0&amp;vpa=208&amp;vtp=1"/>
          <p:cNvSpPr/>
          <p:nvPr/>
        </p:nvSpPr>
        <p:spPr>
          <a:xfrm>
            <a:off x="1112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63_1#9745c5351?vja=1&amp;pid=77c1b5417&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由下文Francis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Zuber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by及后文内容可知，弗朗西斯正好从伊恩身边经过救了他，所以这是一件幸运的事情。</a:t>
            </a:r>
            <a:endParaRPr lang="en-US" altLang="zh-CN" sz="2200" dirty="0"/>
          </a:p>
        </p:txBody>
      </p:sp>
      <p:sp>
        <p:nvSpPr>
          <p:cNvPr id="11" name="QC_6_BD.464_1#5fcac5d8d.choices?vja=1&amp;pid=77c1b5417&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215005" algn="l"/>
                <a:tab pos="5845810" algn="l"/>
                <a:tab pos="82607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A.visit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B.adventure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C.training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D.discussion</a:t>
            </a:r>
            <a:endParaRPr lang="en-US" altLang="zh-CN" sz="2000" dirty="0"/>
          </a:p>
        </p:txBody>
      </p:sp>
      <p:sp>
        <p:nvSpPr>
          <p:cNvPr id="12" name="QC_6_AN.465_1#5fcac5d8d.bracket?vja=1&amp;pid=77c1b5417&amp;color=0,0,0&amp;vpa=209&amp;vtp=1"/>
          <p:cNvSpPr/>
          <p:nvPr/>
        </p:nvSpPr>
        <p:spPr>
          <a:xfrm>
            <a:off x="1112901" y="46431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3" name="QC_6_AS.466_1#5fcac5d8d?vja=1&amp;pid=77c1b5417&amp;color=0,0,0&amp;vtp=1"/>
          <p:cNvSpPr/>
          <p:nvPr/>
        </p:nvSpPr>
        <p:spPr>
          <a:xfrm>
            <a:off x="722376" y="5067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snowboarding,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injury.”和a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snowboarding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trip可知，这是一项冒险运动。故选B项。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7_1#ad8ffaf64.choices?vja=1&amp;pid=77c1b541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76955" algn="l"/>
                <a:tab pos="6036310" algn="l"/>
                <a:tab pos="85718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A.beaten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B.hidden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C.trapped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D.tested</a:t>
            </a:r>
            <a:endParaRPr lang="en-US" altLang="zh-CN" sz="2000" dirty="0"/>
          </a:p>
        </p:txBody>
      </p:sp>
      <p:sp>
        <p:nvSpPr>
          <p:cNvPr id="3" name="QC_6_AN.468_1#ad8ffaf64.bracket?vja=1&amp;pid=77c1b5417&amp;color=0,0,0&amp;vpa=210&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69_1#ad8ffaf64?vja=1&amp;pid=77c1b5417&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snow、Francis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snowy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trap并结合语境可知，伊恩被困在了一个深深的雪洞里。故选C项。</a:t>
            </a:r>
            <a:endParaRPr lang="en-US" altLang="zh-CN" sz="2200" dirty="0"/>
          </a:p>
        </p:txBody>
      </p:sp>
      <p:sp>
        <p:nvSpPr>
          <p:cNvPr id="5" name="QC_6_BD.470_1#f4b6bc734.choices?vja=1&amp;pid=77c1b5417&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64255" algn="l"/>
                <a:tab pos="5871210" algn="l"/>
                <a:tab pos="84321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A.situation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B.method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C.difference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D.invitation</a:t>
            </a:r>
            <a:endParaRPr lang="en-US" altLang="zh-CN" sz="2000" dirty="0"/>
          </a:p>
        </p:txBody>
      </p:sp>
      <p:sp>
        <p:nvSpPr>
          <p:cNvPr id="6" name="QC_6_AN.471_1#f4b6bc734.bracket?vja=1&amp;pid=77c1b5417&amp;color=0,0,0&amp;vpa=211&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72_1#f4b6bc734?vja=1&amp;pid=77c1b5417&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由后文“When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path.”可知，伊恩在解释当时的情况。故选A项。</a:t>
            </a:r>
            <a:endParaRPr lang="en-US" altLang="zh-CN" sz="2200" dirty="0"/>
          </a:p>
        </p:txBody>
      </p:sp>
      <p:sp>
        <p:nvSpPr>
          <p:cNvPr id="8" name="QC_6_BD.473_1#975c07875.choices?vja=1&amp;pid=77c1b5417&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96005" algn="l"/>
                <a:tab pos="5934710" algn="l"/>
                <a:tab pos="85528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A.close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B.safe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C.unique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D.high</a:t>
            </a:r>
            <a:endParaRPr lang="en-US" altLang="zh-CN" sz="2000" dirty="0"/>
          </a:p>
        </p:txBody>
      </p:sp>
      <p:sp>
        <p:nvSpPr>
          <p:cNvPr id="9" name="QC_6_AN.474_1#975c07875.bracket?vja=1&amp;pid=77c1b5417&amp;color=0,0,0&amp;vpa=212&amp;vtp=1"/>
          <p:cNvSpPr/>
          <p:nvPr/>
        </p:nvSpPr>
        <p:spPr>
          <a:xfrm>
            <a:off x="1112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75_1#975c07875?vja=1&amp;pid=77c1b5417&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path可知，当时树木太密集了，所以他们每个人都必须找到自己的路。</a:t>
            </a:r>
            <a:endParaRPr lang="en-US" altLang="zh-CN" sz="2200" dirty="0"/>
          </a:p>
        </p:txBody>
      </p:sp>
      <p:sp>
        <p:nvSpPr>
          <p:cNvPr id="11" name="QC_6_BD.476_1#15d93812f.choices?vja=1&amp;pid=77c1b5417&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48405" algn="l"/>
                <a:tab pos="6315710" algn="l"/>
                <a:tab pos="8717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A.advised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B.cleared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C.chose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D.saw</a:t>
            </a:r>
            <a:endParaRPr lang="en-US" altLang="zh-CN" sz="2000" dirty="0"/>
          </a:p>
        </p:txBody>
      </p:sp>
      <p:sp>
        <p:nvSpPr>
          <p:cNvPr id="12" name="QC_6_AN.477_1#15d93812f.bracket?vja=1&amp;pid=77c1b5417&amp;color=0,0,0&amp;vpa=213&amp;vtp=1"/>
          <p:cNvSpPr/>
          <p:nvPr/>
        </p:nvSpPr>
        <p:spPr>
          <a:xfrm>
            <a:off x="1112901" y="46431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3" name="QC_6_AS.478_1#15d93812f?vja=1&amp;pid=77c1b5417&amp;color=0,0,0&amp;vtp=1"/>
          <p:cNvSpPr/>
          <p:nvPr/>
        </p:nvSpPr>
        <p:spPr>
          <a:xfrm>
            <a:off x="722376" y="50673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由上文find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path可知，这里指伊恩自己选择的路。故选C项。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9_1#f027b8684.choices?vja=1&amp;pid=77c1b541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24580" algn="l"/>
                <a:tab pos="6055360" algn="l"/>
                <a:tab pos="85115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A.quiet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B.final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C.right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D.long</a:t>
            </a:r>
            <a:endParaRPr lang="en-US" altLang="zh-CN" sz="2000" dirty="0"/>
          </a:p>
        </p:txBody>
      </p:sp>
      <p:sp>
        <p:nvSpPr>
          <p:cNvPr id="3" name="QC_6_AN.480_1#f027b8684.bracket?vja=1&amp;pid=77c1b5417&amp;color=0,0,0&amp;vpa=214&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81_1#f027b8684?vja=1&amp;pid=77c1b5417&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由上文Fearing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worst可知，伊恩想到他可能会因此丢掉性命，所以这里指最终时刻。故选B项。</a:t>
            </a:r>
            <a:endParaRPr lang="en-US" altLang="zh-CN" sz="2200" dirty="0"/>
          </a:p>
        </p:txBody>
      </p:sp>
      <p:sp>
        <p:nvSpPr>
          <p:cNvPr id="5" name="QC_6_BD.482_1#b35546397.choices?vja=1&amp;pid=77c1b5417&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6480" algn="l"/>
                <a:tab pos="6271260" algn="l"/>
                <a:tab pos="84480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B.imagined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C.kept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D.noticed</a:t>
            </a:r>
            <a:endParaRPr lang="en-US" altLang="zh-CN" sz="2000" dirty="0"/>
          </a:p>
        </p:txBody>
      </p:sp>
      <p:sp>
        <p:nvSpPr>
          <p:cNvPr id="6" name="QC_6_AN.483_1#b35546397.bracket?vja=1&amp;pid=77c1b5417&amp;color=0,0,0&amp;vpa=215&amp;vtp=1"/>
          <p:cNvSpPr/>
          <p:nvPr/>
        </p:nvSpPr>
        <p:spPr>
          <a:xfrm>
            <a:off x="1239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484_1#b35546397?vja=1&amp;pid=77c1b5417&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由上文“Francis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flash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eye.”可知，这里指弗朗西斯注意到一块滑雪板。故选D项。</a:t>
            </a:r>
            <a:endParaRPr lang="en-US" altLang="zh-CN" sz="2200" dirty="0"/>
          </a:p>
        </p:txBody>
      </p:sp>
      <p:sp>
        <p:nvSpPr>
          <p:cNvPr id="8" name="QC_6_BD.485_1#0d78d1f0e.choices?vja=1&amp;pid=77c1b5417&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57905" algn="l"/>
                <a:tab pos="5655310" algn="l"/>
                <a:tab pos="8146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A.funny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B.true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C.unusual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D.impossible</a:t>
            </a:r>
            <a:endParaRPr lang="en-US" altLang="zh-CN" sz="2000" dirty="0"/>
          </a:p>
        </p:txBody>
      </p:sp>
      <p:sp>
        <p:nvSpPr>
          <p:cNvPr id="9" name="QC_6_AN.486_1#0d78d1f0e.bracket?vja=1&amp;pid=77c1b5417&amp;color=0,0,0&amp;vpa=216&amp;vtp=1"/>
          <p:cNvSpPr/>
          <p:nvPr/>
        </p:nvSpPr>
        <p:spPr>
          <a:xfrm>
            <a:off x="1230503" y="3398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487_1#0d78d1f0e?vja=1&amp;pid=77c1b5417&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populated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areas可知，通常滑雪板离人口稠密的地区都很近，而这里人烟稀少却出现了一个，所以很不寻常。故选C项。</a:t>
            </a:r>
            <a:endParaRPr lang="en-US" altLang="zh-CN" sz="2200" dirty="0"/>
          </a:p>
        </p:txBody>
      </p:sp>
      <p:sp>
        <p:nvSpPr>
          <p:cNvPr id="11" name="QC_6_BD.488_1#820e66ed3.choices?vja=1&amp;pid=77c1b5417&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57905" algn="l"/>
                <a:tab pos="6061710" algn="l"/>
                <a:tab pos="85528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A.reports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B.warnings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C.promises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D.answers</a:t>
            </a:r>
            <a:endParaRPr lang="en-US" altLang="zh-CN" sz="2000" dirty="0"/>
          </a:p>
        </p:txBody>
      </p:sp>
      <p:sp>
        <p:nvSpPr>
          <p:cNvPr id="12" name="QC_6_AN.489_1#820e66ed3.bracket?vja=1&amp;pid=77c1b5417&amp;color=0,0,0&amp;vpa=217&amp;vtp=1"/>
          <p:cNvSpPr/>
          <p:nvPr/>
        </p:nvSpPr>
        <p:spPr>
          <a:xfrm>
            <a:off x="1239901" y="46431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6_AS.490_1#820e66ed3?vja=1&amp;pid=77c1b5417&amp;color=0,0,0&amp;vtp=1"/>
          <p:cNvSpPr/>
          <p:nvPr/>
        </p:nvSpPr>
        <p:spPr>
          <a:xfrm>
            <a:off x="722376" y="5067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由上文Francis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Ian和表示转折的连词but可知，这里指伊恩没有回答他。故选D项。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1_1#d72372ea0.choices?vja=1&amp;pid=77c1b5417&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92855" algn="l"/>
                <a:tab pos="6074410" algn="l"/>
                <a:tab pos="83559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B.got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D.meant</a:t>
            </a:r>
            <a:endParaRPr lang="en-US" altLang="zh-CN" sz="2000" dirty="0"/>
          </a:p>
        </p:txBody>
      </p:sp>
      <p:sp>
        <p:nvSpPr>
          <p:cNvPr id="3" name="QC_6_AN.492_1#d72372ea0.bracket?vja=1&amp;pid=77c1b5417&amp;color=0,0,0&amp;vpa=218&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AS.493_1#d72372ea0?vja=1&amp;pid=77c1b5417&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hugged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Francis可知，伊恩拥抱了弗朗西斯，此处说明弗朗西斯成功救出了伊恩。make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it为固定搭配，意为“获得成功”。故选A项。</a:t>
            </a:r>
            <a:endParaRPr lang="en-US" altLang="zh-CN" sz="2200" dirty="0"/>
          </a:p>
        </p:txBody>
      </p:sp>
      <p:sp>
        <p:nvSpPr>
          <p:cNvPr id="5" name="QC_6_BD.494_1#abc809cd9.choices?vja=1&amp;pid=77c1b5417&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34080" algn="l"/>
                <a:tab pos="5966460" algn="l"/>
                <a:tab pos="84099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A.tired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B.thankful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C.curious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D.satisfied</a:t>
            </a:r>
            <a:endParaRPr lang="en-US" altLang="zh-CN" sz="2000" dirty="0"/>
          </a:p>
        </p:txBody>
      </p:sp>
      <p:sp>
        <p:nvSpPr>
          <p:cNvPr id="6" name="QC_6_AN.495_1#abc809cd9.bracket?vja=1&amp;pid=77c1b5417&amp;color=0,0,0&amp;vpa=219&amp;vtp=1"/>
          <p:cNvSpPr/>
          <p:nvPr/>
        </p:nvSpPr>
        <p:spPr>
          <a:xfrm>
            <a:off x="1239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96_1#abc809cd9?vja=1&amp;pid=77c1b5417&amp;color=0,0,0&amp;vtp=1"/>
          <p:cNvSpPr/>
          <p:nvPr/>
        </p:nvSpPr>
        <p:spPr>
          <a:xfrm>
            <a:off x="722376" y="2578100"/>
            <a:ext cx="10886440"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glad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you____my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today.”可知，被救后，伊恩感到非常感激。故选B项。</a:t>
            </a:r>
            <a:endParaRPr lang="en-US" altLang="zh-CN" sz="2200" dirty="0"/>
          </a:p>
        </p:txBody>
      </p:sp>
      <p:sp>
        <p:nvSpPr>
          <p:cNvPr id="8" name="QC_6_BD.497_1#cef08f19f.choices?vja=1&amp;pid=77c1b5417&amp;color=0,0,0&amp;vtp=1"/>
          <p:cNvSpPr/>
          <p:nvPr/>
        </p:nvSpPr>
        <p:spPr>
          <a:xfrm>
            <a:off x="722376" y="29972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9355" algn="l"/>
                <a:tab pos="6252210" algn="l"/>
                <a:tab pos="86353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A.calmed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B.touched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C.spared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D.saved</a:t>
            </a:r>
            <a:endParaRPr lang="en-US" altLang="zh-CN" sz="2000" dirty="0"/>
          </a:p>
        </p:txBody>
      </p:sp>
      <p:sp>
        <p:nvSpPr>
          <p:cNvPr id="9" name="QC_6_AN.498_1#cef08f19f.bracket?vja=1&amp;pid=77c1b5417&amp;color=0,0,0&amp;vpa=220&amp;vtp=1"/>
          <p:cNvSpPr/>
          <p:nvPr/>
        </p:nvSpPr>
        <p:spPr>
          <a:xfrm>
            <a:off x="1239901" y="29972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6_AS.499_1#cef08f19f?vja=1&amp;pid=77c1b5417&amp;color=0,0,0&amp;vtp=1"/>
          <p:cNvSpPr/>
          <p:nvPr/>
        </p:nvSpPr>
        <p:spPr>
          <a:xfrm>
            <a:off x="722376" y="34163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由上文Francis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snowy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trap可知，这里指伊恩感谢弗朗西斯救了他。calm意为“使平静”；touch意为“触动”；spare意为“饶恕”；save意为“拯救”。故选D项。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00_1#b4815d68b?vja=1&amp;pid=d74416480&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［湖北部分高中2025高一期末联考］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41,865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6,198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classified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first-grade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34,329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second-grade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biodiversity.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endParaRPr lang="en-US" altLang="zh-CN" sz="2000" dirty="0"/>
          </a:p>
        </p:txBody>
      </p:sp>
      <p:sp>
        <p:nvSpPr>
          <p:cNvPr id="3" name="QM_5_AN.501_1#b4815d68b.blank?vja=1&amp;pid=d74416480&amp;color=0,0,0&amp;vpa=221&amp;vtp=1"/>
          <p:cNvSpPr/>
          <p:nvPr/>
        </p:nvSpPr>
        <p:spPr>
          <a:xfrm>
            <a:off x="1000189" y="1623900"/>
            <a:ext cx="1339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stood</a:t>
            </a:r>
            <a:endParaRPr lang="en-US" altLang="zh-CN" sz="2000" dirty="0"/>
          </a:p>
        </p:txBody>
      </p:sp>
      <p:sp>
        <p:nvSpPr>
          <p:cNvPr id="4" name="QM_5_AN.502_1#b4815d68b.blank?vja=1&amp;pid=d74416480&amp;color=0,0,0&amp;vpa=222&amp;vtp=1"/>
          <p:cNvSpPr/>
          <p:nvPr/>
        </p:nvSpPr>
        <p:spPr>
          <a:xfrm>
            <a:off x="10607739" y="2004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5" name="QM_5_AN.503_1#b4815d68b.blank?vja=1&amp;pid=d74416480&amp;color=0,0,0&amp;vpa=223&amp;vtp=1"/>
          <p:cNvSpPr/>
          <p:nvPr/>
        </p:nvSpPr>
        <p:spPr>
          <a:xfrm>
            <a:off x="9040241" y="2766900"/>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6" name="QM_5_AN.504_1#b4815d68b.blank?vja=1&amp;pid=d74416480&amp;color=0,0,0&amp;vpa=224&amp;vtp=1"/>
          <p:cNvSpPr/>
          <p:nvPr/>
        </p:nvSpPr>
        <p:spPr>
          <a:xfrm>
            <a:off x="9362758" y="3147900"/>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7" name="QM_5_AN.505_1#b4815d68b.blank?vja=1&amp;pid=d74416480&amp;color=0,0,0&amp;vpa=225&amp;vtp=1"/>
          <p:cNvSpPr/>
          <p:nvPr/>
        </p:nvSpPr>
        <p:spPr>
          <a:xfrm>
            <a:off x="5907786" y="3909900"/>
            <a:ext cx="1381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harmonious</a:t>
            </a:r>
            <a:endParaRPr lang="en-US" altLang="zh-CN" sz="2000" dirty="0"/>
          </a:p>
        </p:txBody>
      </p:sp>
      <p:sp>
        <p:nvSpPr>
          <p:cNvPr id="8" name="QM_5_AN.506_1#b4815d68b.blank?vja=1&amp;pid=d74416480&amp;color=0,0,0&amp;vpa=226&amp;vtp=1"/>
          <p:cNvSpPr/>
          <p:nvPr/>
        </p:nvSpPr>
        <p:spPr>
          <a:xfrm>
            <a:off x="8651747" y="4290900"/>
            <a:ext cx="1350709"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achieve</a:t>
            </a:r>
            <a:endParaRPr lang="en-US" altLang="zh-CN" sz="2000" dirty="0"/>
          </a:p>
        </p:txBody>
      </p:sp>
      <p:sp>
        <p:nvSpPr>
          <p:cNvPr id="9" name="QM_5_AN.507_1#b4815d68b.blank?vja=1&amp;pid=d74416480&amp;color=0,0,0&amp;vpa=227&amp;vtp=1"/>
          <p:cNvSpPr/>
          <p:nvPr/>
        </p:nvSpPr>
        <p:spPr>
          <a:xfrm>
            <a:off x="909701" y="5040200"/>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actively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500"/>
                                        <p:tgtEl>
                                          <p:spTgt spid="4">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bg/>
                                          </p:spTgt>
                                        </p:tgtEl>
                                        <p:attrNameLst>
                                          <p:attrName>style.visibility</p:attrName>
                                        </p:attrNameLst>
                                      </p:cBhvr>
                                      <p:to>
                                        <p:strVal val="visible"/>
                                      </p:to>
                                    </p:set>
                                    <p:animEffect transition="in" filter="fade">
                                      <p:cBhvr>
                                        <p:cTn id="20" dur="500"/>
                                        <p:tgtEl>
                                          <p:spTgt spid="5">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5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bg/>
                                          </p:spTgt>
                                        </p:tgtEl>
                                        <p:attrNameLst>
                                          <p:attrName>style.visibility</p:attrName>
                                        </p:attrNameLst>
                                      </p:cBhvr>
                                      <p:to>
                                        <p:strVal val="visible"/>
                                      </p:to>
                                    </p:set>
                                    <p:animEffect transition="in" filter="fade">
                                      <p:cBhvr>
                                        <p:cTn id="28" dur="500"/>
                                        <p:tgtEl>
                                          <p:spTgt spid="6">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fade">
                                      <p:cBhvr>
                                        <p:cTn id="31" dur="500"/>
                                        <p:tgtEl>
                                          <p:spTgt spid="6">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bg/>
                                          </p:spTgt>
                                        </p:tgtEl>
                                        <p:attrNameLst>
                                          <p:attrName>style.visibility</p:attrName>
                                        </p:attrNameLst>
                                      </p:cBhvr>
                                      <p:to>
                                        <p:strVal val="visible"/>
                                      </p:to>
                                    </p:set>
                                    <p:animEffect transition="in" filter="fade">
                                      <p:cBhvr>
                                        <p:cTn id="36" dur="500"/>
                                        <p:tgtEl>
                                          <p:spTgt spid="7">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bg/>
                                          </p:spTgt>
                                        </p:tgtEl>
                                        <p:attrNameLst>
                                          <p:attrName>style.visibility</p:attrName>
                                        </p:attrNameLst>
                                      </p:cBhvr>
                                      <p:to>
                                        <p:strVal val="visible"/>
                                      </p:to>
                                    </p:set>
                                    <p:animEffect transition="in" filter="fade">
                                      <p:cBhvr>
                                        <p:cTn id="44" dur="500"/>
                                        <p:tgtEl>
                                          <p:spTgt spid="8">
                                            <p:bg/>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500"/>
                                        <p:tgtEl>
                                          <p:spTgt spid="8">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
                                            <p:bg/>
                                          </p:spTgt>
                                        </p:tgtEl>
                                        <p:attrNameLst>
                                          <p:attrName>style.visibility</p:attrName>
                                        </p:attrNameLst>
                                      </p:cBhvr>
                                      <p:to>
                                        <p:strVal val="visible"/>
                                      </p:to>
                                    </p:set>
                                    <p:animEffect transition="in" filter="fade">
                                      <p:cBhvr>
                                        <p:cTn id="52" dur="500"/>
                                        <p:tgtEl>
                                          <p:spTgt spid="9">
                                            <p:bg/>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Effect transition="in" filter="fade">
                                      <p:cBhvr>
                                        <p:cTn id="55"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08_1#b4815d68b?vja=1&amp;pid=d74416480&amp;color=0,0,0&amp;mp=1&amp;vtp=1&amp;bt=1"/>
          <p:cNvSpPr/>
          <p:nvPr/>
        </p:nvSpPr>
        <p:spPr>
          <a:xfrm>
            <a:off x="722376" y="900000"/>
            <a:ext cx="10753344" cy="2286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Afforestation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Guidebook</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urban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biodiversity.</a:t>
            </a:r>
            <a:endParaRPr lang="en-US" altLang="zh-CN" sz="2000" dirty="0"/>
          </a:p>
        </p:txBody>
      </p:sp>
      <p:sp>
        <p:nvSpPr>
          <p:cNvPr id="3" name="QM_5_AN.509_1#b4815d68b.blank?vja=1&amp;pid=d74416480&amp;color=0,0,0&amp;mp=1&amp;vpa=228&amp;vtp=1"/>
          <p:cNvSpPr/>
          <p:nvPr/>
        </p:nvSpPr>
        <p:spPr>
          <a:xfrm>
            <a:off x="8918258" y="1242900"/>
            <a:ext cx="1227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awareness</a:t>
            </a:r>
            <a:endParaRPr lang="en-US" altLang="zh-CN" sz="2000" dirty="0"/>
          </a:p>
        </p:txBody>
      </p:sp>
      <p:sp>
        <p:nvSpPr>
          <p:cNvPr id="4" name="QM_5_AN.510_1#b4815d68b.blank?vja=1&amp;pid=d74416480&amp;color=0,0,0&amp;mp=1&amp;vpa=229&amp;vtp=1"/>
          <p:cNvSpPr/>
          <p:nvPr/>
        </p:nvSpPr>
        <p:spPr>
          <a:xfrm>
            <a:off x="6119241" y="1623900"/>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5" name="QM_5_AN.511_1#b4815d68b.blank?vja=1&amp;pid=d74416480&amp;color=0,0,0&amp;mp=1&amp;vpa=230&amp;vtp=1"/>
          <p:cNvSpPr/>
          <p:nvPr/>
        </p:nvSpPr>
        <p:spPr>
          <a:xfrm>
            <a:off x="4291330" y="2385900"/>
            <a:ext cx="1352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included</a:t>
            </a:r>
            <a:endParaRPr lang="en-US" altLang="zh-CN" sz="2000" dirty="0"/>
          </a:p>
        </p:txBody>
      </p:sp>
      <p:sp>
        <p:nvSpPr>
          <p:cNvPr id="6" name="QM_5_EX.512_1#b4815d68b?vja=1&amp;pid=d74416480&amp;color=0,0,0&amp;vtp=1"/>
          <p:cNvSpPr/>
          <p:nvPr/>
        </p:nvSpPr>
        <p:spPr>
          <a:xfrm>
            <a:off x="722376" y="3207911"/>
            <a:ext cx="11010900" cy="381000"/>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本文是一篇说明文。文章主要介绍了北京古树的历史意义和相关部门采取的保护措施。</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3_1#6d2f4afc9?vja=1&amp;pid=b4815d68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6_AN.514_1#6d2f4afc9.blank?vja=1&amp;pid=b4815d68b&amp;color=0,0,0&amp;vpa=231&amp;vtp=1"/>
          <p:cNvSpPr/>
          <p:nvPr/>
        </p:nvSpPr>
        <p:spPr>
          <a:xfrm>
            <a:off x="922401" y="858012"/>
            <a:ext cx="1339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stood</a:t>
            </a:r>
            <a:endParaRPr lang="en-US" altLang="zh-CN" sz="2000" dirty="0"/>
          </a:p>
        </p:txBody>
      </p:sp>
      <p:sp>
        <p:nvSpPr>
          <p:cNvPr id="4" name="QB_6_AS.515_1#6d2f4afc9?vja=1&amp;pid=b4815d68b&amp;color=0,0,0&amp;vtp=1"/>
          <p:cNvSpPr/>
          <p:nvPr/>
        </p:nvSpPr>
        <p:spPr>
          <a:xfrm>
            <a:off x="722376" y="1320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句意为：当你漫步在北京的街道和公园时，你是否能感受到那些屹立了几个世纪的古树的迷人存在和宁静气息？设空处为定语从句的谓语，先行词为复数名词短语ancient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trees，故that指代先行词表示复数概念，根据句意并结合时间状语for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centuries可知，此处强调从过去一直持续到现在的动作，应用现在完成时，助动词用have。故填have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stood。</a:t>
            </a:r>
            <a:endParaRPr lang="en-US" altLang="zh-CN" sz="2200" dirty="0"/>
          </a:p>
        </p:txBody>
      </p:sp>
      <p:sp>
        <p:nvSpPr>
          <p:cNvPr id="5" name="QB_6_BD.516_1#a05db9681?vja=1&amp;pid=b4815d68b&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6_AN.517_1#a05db9681.blank?vja=1&amp;pid=b4815d68b&amp;color=0,0,0&amp;vpa=232&amp;vtp=1"/>
          <p:cNvSpPr/>
          <p:nvPr/>
        </p:nvSpPr>
        <p:spPr>
          <a:xfrm>
            <a:off x="935101" y="2877887"/>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sz="2000" dirty="0"/>
          </a:p>
        </p:txBody>
      </p:sp>
      <p:sp>
        <p:nvSpPr>
          <p:cNvPr id="7" name="QB_6_AS.518_1#a05db9681?vja=1&amp;pid=b4815d68b&amp;color=0,0,0&amp;vtp=1"/>
          <p:cNvSpPr/>
          <p:nvPr/>
        </p:nvSpPr>
        <p:spPr>
          <a:xfrm>
            <a:off x="722376" y="3340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句意为：一项调查显示，北京有41,865棵古老且珍贵的树木，其中一级古树6,198棵，二级古树34,329棵。分析句子结构可知，此处为“of+关系代词”引导的非限制性定语从句，先行词是41,865</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trees，指物，且关系代词在从句中作介词of的宾语，所以填关系代词which。</a:t>
            </a:r>
            <a:endParaRPr lang="en-US" altLang="zh-CN" sz="2200" dirty="0"/>
          </a:p>
        </p:txBody>
      </p:sp>
      <p:sp>
        <p:nvSpPr>
          <p:cNvPr id="8" name="QB_6_BD.519_1#8064a2f00?vja=1&amp;pid=b4815d68b&amp;color=0,0,0&amp;vtp=1"/>
          <p:cNvSpPr/>
          <p:nvPr/>
        </p:nvSpPr>
        <p:spPr>
          <a:xfrm>
            <a:off x="722376" y="4922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520_1#8064a2f00.blank?vja=1&amp;pid=b4815d68b&amp;color=0,0,0&amp;vpa=233&amp;vtp=1"/>
          <p:cNvSpPr/>
          <p:nvPr/>
        </p:nvSpPr>
        <p:spPr>
          <a:xfrm>
            <a:off x="897001" y="48844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521_1#8064a2f00?vja=1&amp;pid=b4815d68b&amp;color=0,0,0&amp;vtp=1"/>
          <p:cNvSpPr/>
          <p:nvPr/>
        </p:nvSpPr>
        <p:spPr>
          <a:xfrm>
            <a:off x="722376" y="5346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句意为：前者的树龄超过300年，后者的树龄从100年到300年不等。from</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”，这里表示树龄在100年到300年之间。故填to。</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2_1#87f5dd492?vja=1&amp;pid=b4815d68b&amp;color=0,0,0&amp;vtp=1&amp;bt=1"/>
          <p:cNvSpPr/>
          <p:nvPr/>
        </p:nvSpPr>
        <p:spPr>
          <a:xfrm>
            <a:off x="722376" y="896111"/>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6_AN.523_1#87f5dd492.blank?vja=1&amp;pid=b4815d68b&amp;color=0,0,0&amp;vpa=234&amp;vtp=1"/>
          <p:cNvSpPr/>
          <p:nvPr/>
        </p:nvSpPr>
        <p:spPr>
          <a:xfrm>
            <a:off x="897001" y="858011"/>
            <a:ext cx="5080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endParaRPr lang="en-US" altLang="zh-CN" sz="2000" dirty="0"/>
          </a:p>
        </p:txBody>
      </p:sp>
      <p:sp>
        <p:nvSpPr>
          <p:cNvPr id="4" name="QB_6_AS.524_1#87f5dd492?vja=1&amp;pid=b4815d68b&amp;color=0,0,0&amp;vtp=1"/>
          <p:cNvSpPr/>
          <p:nvPr/>
        </p:nvSpPr>
        <p:spPr>
          <a:xfrm>
            <a:off x="722376" y="13201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句意为：这些自然瑰宝不仅是这座美丽城市的绿色装饰，还见证了历史和气候的变化，保护着生物多样性。分析句子结构可知，此处为not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固定结构，意为“不但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而且</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”，连接两个并列分句。故填but。</a:t>
            </a:r>
            <a:endParaRPr lang="en-US" altLang="zh-CN" sz="2200" dirty="0"/>
          </a:p>
        </p:txBody>
      </p:sp>
      <p:sp>
        <p:nvSpPr>
          <p:cNvPr id="5" name="QB_6_BD.525_1#71aa05ded?vja=1&amp;pid=b4815d68b&amp;color=0,0,0&amp;vtp=1"/>
          <p:cNvSpPr/>
          <p:nvPr/>
        </p:nvSpPr>
        <p:spPr>
          <a:xfrm>
            <a:off x="722376" y="25095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6" name="QB_6_AN.526_1#71aa05ded.blank?vja=1&amp;pid=b4815d68b&amp;color=0,0,0&amp;vpa=235&amp;vtp=1"/>
          <p:cNvSpPr/>
          <p:nvPr/>
        </p:nvSpPr>
        <p:spPr>
          <a:xfrm>
            <a:off x="897001" y="2471486"/>
            <a:ext cx="13811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harmonious</a:t>
            </a:r>
            <a:endParaRPr lang="en-US" altLang="zh-CN" sz="2000" dirty="0"/>
          </a:p>
        </p:txBody>
      </p:sp>
      <p:sp>
        <p:nvSpPr>
          <p:cNvPr id="7" name="QB_6_AS.527_1#71aa05ded?vja=1&amp;pid=b4815d68b&amp;color=0,0,0&amp;vtp=1"/>
          <p:cNvSpPr/>
          <p:nvPr/>
        </p:nvSpPr>
        <p:spPr>
          <a:xfrm>
            <a:off x="722376" y="2933065"/>
            <a:ext cx="10753344" cy="787273"/>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句意为：随着中国的快速发展，古树保护与城市发展的和谐结合变得越来越重要。设空处修饰名词mix，须用形容词作定语，意为“和谐的”。故填harmonious。</a:t>
            </a:r>
            <a:endParaRPr lang="en-US" altLang="zh-CN" sz="2200" dirty="0"/>
          </a:p>
        </p:txBody>
      </p:sp>
      <p:sp>
        <p:nvSpPr>
          <p:cNvPr id="8" name="QB_6_BD.528_1#f90432095?vja=1&amp;pid=b4815d68b&amp;color=0,0,0&amp;vtp=1"/>
          <p:cNvSpPr/>
          <p:nvPr/>
        </p:nvSpPr>
        <p:spPr>
          <a:xfrm>
            <a:off x="722376" y="37414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6_AN.529_1#f90432095.blank?vja=1&amp;pid=b4815d68b&amp;color=0,0,0&amp;vpa=236&amp;vtp=1"/>
          <p:cNvSpPr/>
          <p:nvPr/>
        </p:nvSpPr>
        <p:spPr>
          <a:xfrm>
            <a:off x="909700" y="3703386"/>
            <a:ext cx="1350709"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achieve</a:t>
            </a:r>
            <a:endParaRPr lang="en-US" altLang="zh-CN" sz="2000" dirty="0"/>
          </a:p>
        </p:txBody>
      </p:sp>
      <p:sp>
        <p:nvSpPr>
          <p:cNvPr id="10" name="QB_6_AS.530_1#f90432095?vja=1&amp;pid=b4815d68b&amp;color=0,0,0&amp;vtp=1"/>
          <p:cNvSpPr/>
          <p:nvPr/>
        </p:nvSpPr>
        <p:spPr>
          <a:xfrm>
            <a:off x="722376" y="4164965"/>
            <a:ext cx="10753344" cy="1162177"/>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句意为：为了实现这一目标，需要当地居民了解并积极参与保护这些古树。分析句子结构可知，句子谓语是are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needed，设空处应用非谓语动词，结合句意可知，此处表示目的，应用动词不定式作目的状语。故填To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achieve。</a:t>
            </a:r>
            <a:endParaRPr lang="en-US" altLang="zh-CN" sz="2200" dirty="0"/>
          </a:p>
        </p:txBody>
      </p:sp>
      <p:sp>
        <p:nvSpPr>
          <p:cNvPr id="11" name="QB_6_BD.531_1#1ce40b81a?vja=1&amp;pid=b4815d68b&amp;color=0,0,0&amp;vtp=1"/>
          <p:cNvSpPr/>
          <p:nvPr/>
        </p:nvSpPr>
        <p:spPr>
          <a:xfrm>
            <a:off x="722376" y="5354386"/>
            <a:ext cx="10753344" cy="374904"/>
          </a:xfrm>
          <a:prstGeom prst="rect">
            <a:avLst/>
          </a:prstGeom>
          <a:noFill/>
        </p:spPr>
        <p:txBody>
          <a:bodyPr wrap="square" lIns="0" tIns="0" rIns="0" bIns="0" rtlCol="0" anchor="t"/>
          <a:lstStyle/>
          <a:p>
            <a:pPr algn="l">
              <a:lnSpc>
                <a:spcPct val="123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2" name="QB_6_AN.532_1#1ce40b81a.blank?vja=1&amp;pid=b4815d68b&amp;color=0,0,0&amp;vpa=237&amp;vtp=1"/>
          <p:cNvSpPr/>
          <p:nvPr/>
        </p:nvSpPr>
        <p:spPr>
          <a:xfrm>
            <a:off x="909701" y="5303586"/>
            <a:ext cx="985838"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actively</a:t>
            </a:r>
            <a:endParaRPr lang="en-US" altLang="zh-CN" sz="2000" dirty="0"/>
          </a:p>
        </p:txBody>
      </p:sp>
      <p:sp>
        <p:nvSpPr>
          <p:cNvPr id="13" name="QB_6_AS.533_1#1ce40b81a?vja=1&amp;pid=b4815d68b&amp;color=0,0,0&amp;vtp=1"/>
          <p:cNvSpPr/>
          <p:nvPr/>
        </p:nvSpPr>
        <p:spPr>
          <a:xfrm>
            <a:off x="722376" y="5777865"/>
            <a:ext cx="10753344" cy="412369"/>
          </a:xfrm>
          <a:prstGeom prst="rect">
            <a:avLst/>
          </a:prstGeom>
          <a:noFill/>
        </p:spPr>
        <p:txBody>
          <a:bodyPr wrap="square" lIns="0" tIns="0" rIns="0" bIns="0" rtlCol="0" anchor="t"/>
          <a:lstStyle/>
          <a:p>
            <a:pPr algn="l">
              <a:lnSpc>
                <a:spcPct val="123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句意见上一题解析。设空处修饰动词短语take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in，应用副词，作状语。故填actively。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54130</Words>
  <Application>WPS 演示</Application>
  <PresentationFormat>宽屏</PresentationFormat>
  <Paragraphs>1355</Paragraphs>
  <Slides>108</Slides>
  <Notes>100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108</vt:i4>
      </vt:variant>
    </vt:vector>
  </HeadingPairs>
  <TitlesOfParts>
    <vt:vector size="129"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Calibri</vt:lpstr>
      <vt:lpstr>Arial Unicode MS</vt:lpstr>
      <vt:lpstr>等线</vt:lpstr>
      <vt:lpstr>仿宋</vt:lpstr>
      <vt:lpstr>仿宋</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5</cp:revision>
  <dcterms:created xsi:type="dcterms:W3CDTF">2025-05-09T11:14:00Z</dcterms:created>
  <dcterms:modified xsi:type="dcterms:W3CDTF">2025-05-12T08:18:22Z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DEE2AC4EC1754258BA949BA4FCC7CDFF_12</vt:lpwstr>
  </property>
  <property fmtid="{D5CDD505-2E9C-101B-9397-08002B2CF9AE}" pid="3" name="KSOProductBuildVer">
    <vt:lpwstr>2052-12.1.0.21171</vt:lpwstr>
  </property>
</Properties>
</file>