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371" r:id="rId10"/>
    <p:sldId id="264" r:id="rId11"/>
    <p:sldId id="266" r:id="rId12"/>
    <p:sldId id="372" r:id="rId13"/>
    <p:sldId id="267" r:id="rId14"/>
    <p:sldId id="268" r:id="rId15"/>
    <p:sldId id="270" r:id="rId16"/>
    <p:sldId id="271" r:id="rId17"/>
    <p:sldId id="272" r:id="rId18"/>
    <p:sldId id="273" r:id="rId19"/>
    <p:sldId id="274" r:id="rId20"/>
    <p:sldId id="275" r:id="rId21"/>
    <p:sldId id="277" r:id="rId22"/>
    <p:sldId id="278" r:id="rId23"/>
    <p:sldId id="279" r:id="rId24"/>
    <p:sldId id="280" r:id="rId25"/>
    <p:sldId id="281" r:id="rId26"/>
    <p:sldId id="282" r:id="rId27"/>
    <p:sldId id="283" r:id="rId28"/>
    <p:sldId id="373" r:id="rId29"/>
    <p:sldId id="284" r:id="rId30"/>
    <p:sldId id="285" r:id="rId31"/>
    <p:sldId id="286" r:id="rId32"/>
    <p:sldId id="287" r:id="rId33"/>
    <p:sldId id="288" r:id="rId34"/>
    <p:sldId id="289" r:id="rId35"/>
    <p:sldId id="291" r:id="rId36"/>
    <p:sldId id="374" r:id="rId37"/>
    <p:sldId id="292" r:id="rId38"/>
    <p:sldId id="293" r:id="rId39"/>
    <p:sldId id="294" r:id="rId40"/>
    <p:sldId id="295" r:id="rId41"/>
    <p:sldId id="297" r:id="rId42"/>
    <p:sldId id="298" r:id="rId43"/>
    <p:sldId id="299" r:id="rId44"/>
    <p:sldId id="300" r:id="rId45"/>
    <p:sldId id="302" r:id="rId46"/>
    <p:sldId id="303" r:id="rId47"/>
    <p:sldId id="305" r:id="rId48"/>
    <p:sldId id="383" r:id="rId49"/>
    <p:sldId id="306" r:id="rId50"/>
    <p:sldId id="309" r:id="rId51"/>
    <p:sldId id="375" r:id="rId52"/>
    <p:sldId id="310" r:id="rId53"/>
    <p:sldId id="311" r:id="rId54"/>
    <p:sldId id="312" r:id="rId55"/>
    <p:sldId id="313" r:id="rId56"/>
    <p:sldId id="314" r:id="rId57"/>
    <p:sldId id="315" r:id="rId58"/>
    <p:sldId id="317" r:id="rId59"/>
    <p:sldId id="376" r:id="rId60"/>
    <p:sldId id="318" r:id="rId61"/>
    <p:sldId id="319" r:id="rId62"/>
    <p:sldId id="320" r:id="rId63"/>
    <p:sldId id="321" r:id="rId64"/>
    <p:sldId id="322" r:id="rId65"/>
    <p:sldId id="377" r:id="rId66"/>
    <p:sldId id="378" r:id="rId67"/>
    <p:sldId id="323" r:id="rId68"/>
    <p:sldId id="324" r:id="rId69"/>
    <p:sldId id="325" r:id="rId70"/>
    <p:sldId id="326" r:id="rId71"/>
    <p:sldId id="327" r:id="rId72"/>
    <p:sldId id="329" r:id="rId73"/>
    <p:sldId id="379" r:id="rId74"/>
    <p:sldId id="330" r:id="rId75"/>
    <p:sldId id="331" r:id="rId76"/>
    <p:sldId id="332" r:id="rId77"/>
    <p:sldId id="333" r:id="rId78"/>
    <p:sldId id="334" r:id="rId79"/>
    <p:sldId id="335" r:id="rId80"/>
    <p:sldId id="336" r:id="rId81"/>
    <p:sldId id="339" r:id="rId82"/>
    <p:sldId id="340" r:id="rId83"/>
    <p:sldId id="380" r:id="rId84"/>
    <p:sldId id="341" r:id="rId85"/>
    <p:sldId id="342" r:id="rId86"/>
    <p:sldId id="343" r:id="rId87"/>
    <p:sldId id="344" r:id="rId88"/>
    <p:sldId id="346" r:id="rId89"/>
    <p:sldId id="381" r:id="rId90"/>
    <p:sldId id="347" r:id="rId91"/>
    <p:sldId id="348" r:id="rId92"/>
    <p:sldId id="349" r:id="rId93"/>
    <p:sldId id="350" r:id="rId94"/>
    <p:sldId id="352" r:id="rId95"/>
    <p:sldId id="353" r:id="rId96"/>
    <p:sldId id="354" r:id="rId97"/>
    <p:sldId id="355" r:id="rId98"/>
    <p:sldId id="356" r:id="rId99"/>
    <p:sldId id="357" r:id="rId100"/>
    <p:sldId id="358" r:id="rId101"/>
    <p:sldId id="360" r:id="rId102"/>
    <p:sldId id="361" r:id="rId103"/>
    <p:sldId id="362" r:id="rId104"/>
    <p:sldId id="363" r:id="rId105"/>
    <p:sldId id="364" r:id="rId106"/>
    <p:sldId id="365" r:id="rId107"/>
    <p:sldId id="367" r:id="rId108"/>
    <p:sldId id="368" r:id="rId109"/>
    <p:sldId id="382" r:id="rId110"/>
    <p:sldId id="384" r:id="rId111"/>
    <p:sldId id="370" r:id="rId11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6" Type="http://schemas.openxmlformats.org/officeDocument/2006/relationships/commentAuthors" Target="commentAuthors.xml"/><Relationship Id="rId115" Type="http://schemas.openxmlformats.org/officeDocument/2006/relationships/tableStyles" Target="tableStyles.xml"/><Relationship Id="rId114" Type="http://schemas.openxmlformats.org/officeDocument/2006/relationships/viewProps" Target="viewProps.xml"/><Relationship Id="rId113" Type="http://schemas.openxmlformats.org/officeDocument/2006/relationships/presProps" Target="presProps.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1c046ce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598f62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b9fae57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3b0fb2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7cec86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2e6cdac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7709c0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b9bfa7d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a4b38ce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6e671afc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3b9ac520009b906f2#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33eaee2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a25619a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ff362f9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afaef2d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5daa227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4c87a32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4ec3d15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0" Type="http://schemas.openxmlformats.org/officeDocument/2006/relationships/notesSlide" Target="../notesSlides/notesSlide90.xml"/><Relationship Id="rId1" Type="http://schemas.openxmlformats.org/officeDocument/2006/relationships/tags" Target="../tags/tag15.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image" Target="../media/image17.png"/><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5" Type="http://schemas.openxmlformats.org/officeDocument/2006/relationships/notesSlide" Target="../notesSlides/notesSlide96.xml"/><Relationship Id="rId14" Type="http://schemas.openxmlformats.org/officeDocument/2006/relationships/slideLayout" Target="../slideLayouts/slideLayout25.xml"/><Relationship Id="rId13" Type="http://schemas.openxmlformats.org/officeDocument/2006/relationships/tags" Target="../tags/tag32.xml"/><Relationship Id="rId12" Type="http://schemas.openxmlformats.org/officeDocument/2006/relationships/image" Target="../media/image7.jpeg"/><Relationship Id="rId11" Type="http://schemas.openxmlformats.org/officeDocument/2006/relationships/image" Target="../media/image18.png"/><Relationship Id="rId10" Type="http://schemas.openxmlformats.org/officeDocument/2006/relationships/tags" Target="../tags/tag31.xml"/><Relationship Id="rId1" Type="http://schemas.openxmlformats.org/officeDocument/2006/relationships/tags" Target="../tags/tag2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6.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6.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6.xml"/><Relationship Id="rId2" Type="http://schemas.openxmlformats.org/officeDocument/2006/relationships/image" Target="../media/image15.png"/><Relationship Id="rId1" Type="http://schemas.openxmlformats.org/officeDocument/2006/relationships/image" Target="../media/image1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8.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1" Type="http://schemas.openxmlformats.org/officeDocument/2006/relationships/notesSlide" Target="../notesSlides/notesSlide86.xml"/><Relationship Id="rId10" Type="http://schemas.openxmlformats.org/officeDocument/2006/relationships/slideLayout" Target="../slideLayouts/slideLayout22.xml"/><Relationship Id="rId1" Type="http://schemas.openxmlformats.org/officeDocument/2006/relationships/tags" Target="../tags/tag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_1#32ed0f901?vja=1&amp;pid=51c046ce9&amp;color=0,0,0&amp;vtp=1&amp;bt=1"/>
          <p:cNvSpPr/>
          <p:nvPr/>
        </p:nvSpPr>
        <p:spPr>
          <a:xfrm>
            <a:off x="722376" y="899999"/>
            <a:ext cx="10753344" cy="1524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3" name="QM_6_AN.67_1#32ed0f901.blank?vja=1&amp;pid=51c046ce9&amp;color=0,0,0&amp;vpa=41&amp;vtp=1"/>
          <p:cNvSpPr/>
          <p:nvPr/>
        </p:nvSpPr>
        <p:spPr>
          <a:xfrm>
            <a:off x="5512626" y="849199"/>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a:t>
            </a:r>
            <a:endParaRPr lang="en-US" altLang="zh-CN" sz="2000" dirty="0"/>
          </a:p>
        </p:txBody>
      </p:sp>
      <p:sp>
        <p:nvSpPr>
          <p:cNvPr id="4" name="QM_6_AN.68_1#32ed0f901.blank?vja=1&amp;pid=51c046ce9&amp;color=0,0,0&amp;vpa=42&amp;vtp=1"/>
          <p:cNvSpPr/>
          <p:nvPr/>
        </p:nvSpPr>
        <p:spPr>
          <a:xfrm>
            <a:off x="9405239" y="1623899"/>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73_1#50bf3e702?vja=1&amp;pid=afaef2de3&amp;color=0,0,0&amp;mp=1&amp;vtp=1&amp;bt=1"/>
          <p:cNvSpPr/>
          <p:nvPr/>
        </p:nvSpPr>
        <p:spPr>
          <a:xfrm>
            <a:off x="722376" y="900000"/>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3" name="QM_5_AN.474_1#50bf3e702.blank?vja=1&amp;pid=afaef2de3&amp;color=0,0,0&amp;mp=1&amp;vpa=209&amp;vtp=1"/>
          <p:cNvSpPr/>
          <p:nvPr/>
        </p:nvSpPr>
        <p:spPr>
          <a:xfrm>
            <a:off x="3850704" y="1230200"/>
            <a:ext cx="661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endParaRPr lang="en-US" altLang="zh-CN" sz="2000" dirty="0"/>
          </a:p>
        </p:txBody>
      </p:sp>
      <p:sp>
        <p:nvSpPr>
          <p:cNvPr id="4" name="QM_5_EX.475_1#50bf3e702?vja=1&amp;pid=afaef2de3&amp;color=0,0,0&amp;vtp=1"/>
          <p:cNvSpPr/>
          <p:nvPr/>
        </p:nvSpPr>
        <p:spPr>
          <a:xfrm>
            <a:off x="722376" y="2445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本文是一篇新闻报道，主要报道了32岁的博士生杨淏在不依赖现代技术的情况下旅行的经历以及由此引发的思考。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6_1#8554d6290?vja=1&amp;pid=50bf3e702&amp;color=0,0,0&amp;vtp=1&amp;bt=1"/>
          <p:cNvSpPr/>
          <p:nvPr>
            <p:custDataLst>
              <p:tags r:id="rId1"/>
            </p:custDataLst>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477_1#8554d6290.blank?vja=1&amp;pid=50bf3e702&amp;color=0,0,0&amp;vpa=210&amp;vtp=1"/>
          <p:cNvSpPr/>
          <p:nvPr>
            <p:custDataLst>
              <p:tags r:id="rId2"/>
            </p:custDataLst>
          </p:nvPr>
        </p:nvSpPr>
        <p:spPr>
          <a:xfrm>
            <a:off x="909701" y="858012"/>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4" name="QB_6_AS.478_1#8554d6290?vja=1&amp;pid=50bf3e702&amp;color=0,0,0&amp;vtp=1"/>
          <p:cNvSpPr/>
          <p:nvPr>
            <p:custDataLst>
              <p:tags r:id="rId3"/>
            </p:custDataLst>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句意为：在这个我们大多数人离开数字设备无法生活的数字时代，32岁的</a:t>
            </a:r>
            <a:r>
              <a:rPr lang="en-US" altLang="zh-CN" sz="20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sym typeface="+mn-ea"/>
              </a:rPr>
              <a:t>在</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英国读博士</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杨淏去年以传统的方式踏上了一段独行旅途，这件事听起来可能很难令人相信。设空处引导定语从句，修饰先行词this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age，关系词在定语从句中作时间状语，应用关系副词when引导该从句。</a:t>
            </a:r>
            <a:endParaRPr lang="en-US" altLang="zh-CN" sz="2200" dirty="0"/>
          </a:p>
        </p:txBody>
      </p:sp>
      <p:sp>
        <p:nvSpPr>
          <p:cNvPr id="5" name="QB_6_BD.479_1#f2f7e92d3?vja=1&amp;pid=50bf3e702&amp;color=0,0,0&amp;vtp=1"/>
          <p:cNvSpPr/>
          <p:nvPr>
            <p:custDataLst>
              <p:tags r:id="rId4"/>
            </p:custDataLst>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80_1#f2f7e92d3.blank?vja=1&amp;pid=50bf3e702&amp;color=0,0,0&amp;vpa=211&amp;vtp=1"/>
          <p:cNvSpPr/>
          <p:nvPr>
            <p:custDataLst>
              <p:tags r:id="rId5"/>
            </p:custDataLst>
          </p:nvPr>
        </p:nvSpPr>
        <p:spPr>
          <a:xfrm>
            <a:off x="935101" y="28778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81_1#f2f7e92d3?vja=1&amp;pid=50bf3e702&amp;color=0,0,0&amp;vtp=1"/>
          <p:cNvSpPr/>
          <p:nvPr>
            <p:custDataLst>
              <p:tags r:id="rId6"/>
            </p:custDataLst>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句意见上一题解析。student为可数名词，此处泛指“一名</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在英国学习的</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32岁博士生”，且32-year-old的发音以辅音音素开头，应用不定冠词a修饰。故填a。</a:t>
            </a:r>
            <a:endParaRPr lang="en-US" altLang="zh-CN" sz="2200" dirty="0"/>
          </a:p>
        </p:txBody>
      </p:sp>
      <p:sp>
        <p:nvSpPr>
          <p:cNvPr id="8" name="QB_6_BD.482_1#5984d9cc3?vja=1&amp;pid=50bf3e702&amp;color=0,0,0&amp;vtp=1"/>
          <p:cNvSpPr/>
          <p:nvPr>
            <p:custDataLst>
              <p:tags r:id="rId7"/>
            </p:custDataLst>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6_AN.483_1#5984d9cc3.blank?vja=1&amp;pid=50bf3e702&amp;color=0,0,0&amp;vpa=212&amp;vtp=1"/>
          <p:cNvSpPr/>
          <p:nvPr>
            <p:custDataLst>
              <p:tags r:id="rId8"/>
            </p:custDataLst>
          </p:nvPr>
        </p:nvSpPr>
        <p:spPr>
          <a:xfrm>
            <a:off x="909701" y="4109787"/>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using</a:t>
            </a:r>
            <a:endParaRPr lang="en-US" altLang="zh-CN" sz="2000" dirty="0"/>
          </a:p>
        </p:txBody>
      </p:sp>
      <p:sp>
        <p:nvSpPr>
          <p:cNvPr id="10" name="QB_6_AS.484_1#5984d9cc3?vja=1&amp;pid=50bf3e702&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句意为：他使用纸质地图，用现金或银行卡支付一切费用。分析句子结构可知，本句已有谓语，故设空处应用非谓语动词。use与其逻辑主语He之间为主动关系，应用现在分词形式作状语。故填using。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5_1#1055961cd?vja=1&amp;pid=50bf3e7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486_1#1055961cd.blank?vja=1&amp;pid=50bf3e702&amp;color=0,0,0&amp;vpa=213&amp;vtp=1"/>
          <p:cNvSpPr/>
          <p:nvPr/>
        </p:nvSpPr>
        <p:spPr>
          <a:xfrm>
            <a:off x="935101" y="858012"/>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6_AS.487_1#1055961cd?vja=1&amp;pid=50bf3e702&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句意为：在134天的旅程中，他走过了中国24个省区的68个县市，读了40本书，用两台相机记录了一路上的所见所闻。分析句子结构可知，设空处引导宾语从句，从句缺少宾语，意为“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的事物”，所以应用连接代词what引导该从句。</a:t>
            </a:r>
            <a:endParaRPr lang="en-US" altLang="zh-CN" sz="2200" dirty="0"/>
          </a:p>
        </p:txBody>
      </p:sp>
      <p:sp>
        <p:nvSpPr>
          <p:cNvPr id="5" name="QB_6_BD.488_1#00a4cd92f?vja=1&amp;pid=50bf3e702&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6_AN.489_1#00a4cd92f.blank?vja=1&amp;pid=50bf3e702&amp;color=0,0,0&amp;vpa=214&amp;vtp=1"/>
          <p:cNvSpPr/>
          <p:nvPr/>
        </p:nvSpPr>
        <p:spPr>
          <a:xfrm>
            <a:off x="909701" y="2496887"/>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focused</a:t>
            </a:r>
            <a:endParaRPr lang="en-US" altLang="zh-CN" sz="2000" dirty="0"/>
          </a:p>
        </p:txBody>
      </p:sp>
      <p:sp>
        <p:nvSpPr>
          <p:cNvPr id="7" name="QB_6_AS.490_1#00a4cd92f?vja=1&amp;pid=50bf3e702&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杨淏表示：“我意识到这134天是我一生中最充实、最专注、最高效的时期。这是一次绝对专注的体验。”设空处与fulfilling和productive并列作定语，修饰名词period，应用形容词，focused表示“注意力集中的；目标明确的”。故填focused。</a:t>
            </a:r>
            <a:endParaRPr lang="en-US" altLang="zh-CN" sz="2200" dirty="0"/>
          </a:p>
        </p:txBody>
      </p:sp>
      <p:sp>
        <p:nvSpPr>
          <p:cNvPr id="8" name="QB_6_BD.491_1#9e5d820a3?vja=1&amp;pid=50bf3e702&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9" name="QB_6_AN.492_1#9e5d820a3.blank?vja=1&amp;pid=50bf3e702&amp;color=0,0,0&amp;vpa=215&amp;vtp=1"/>
          <p:cNvSpPr/>
          <p:nvPr/>
        </p:nvSpPr>
        <p:spPr>
          <a:xfrm>
            <a:off x="935101" y="4122487"/>
            <a:ext cx="1563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endParaRPr lang="en-US" altLang="zh-CN" sz="2000" dirty="0"/>
          </a:p>
        </p:txBody>
      </p:sp>
      <p:sp>
        <p:nvSpPr>
          <p:cNvPr id="10" name="QB_6_AS.493_1#9e5d820a3?vja=1&amp;pid=50bf3e702&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句意见上一题解析。设空处作介词of的宾语，且被形容词absolute修饰，应用名词，意为“专注”，为不可数名词。故填concentration。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4_1#8af5d7c03?vja=1&amp;pid=50bf3e7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6_AN.495_1#8af5d7c03.blank?vja=1&amp;pid=50bf3e702&amp;color=0,0,0&amp;vpa=216&amp;vtp=1"/>
          <p:cNvSpPr/>
          <p:nvPr/>
        </p:nvSpPr>
        <p:spPr>
          <a:xfrm>
            <a:off x="935101" y="845312"/>
            <a:ext cx="1438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brought</a:t>
            </a:r>
            <a:endParaRPr lang="en-US" altLang="zh-CN" sz="2000" dirty="0"/>
          </a:p>
        </p:txBody>
      </p:sp>
      <p:sp>
        <p:nvSpPr>
          <p:cNvPr id="4" name="QB_6_AS.496_1#8af5d7c03?vja=1&amp;pid=50bf3e702&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句意为：自从他的故事被发布到网上以来，就引发了人们如今对科技依赖的广泛讨论和反思。设空处在句中作主句谓语，根据Since引导的时间状语从句可知，此处</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应用现在完成时；主语it为单数，所以谓语用第三人称单数形式。故填has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brought。</a:t>
            </a:r>
            <a:endParaRPr lang="en-US" altLang="zh-CN" sz="2200" dirty="0"/>
          </a:p>
        </p:txBody>
      </p:sp>
      <p:sp>
        <p:nvSpPr>
          <p:cNvPr id="5" name="QB_6_BD.497_1#e61b31fac?vja=1&amp;pid=50bf3e702&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498_1#e61b31fac.blank?vja=1&amp;pid=50bf3e702&amp;color=0,0,0&amp;vpa=217&amp;vtp=1"/>
          <p:cNvSpPr/>
          <p:nvPr/>
        </p:nvSpPr>
        <p:spPr>
          <a:xfrm>
            <a:off x="909701" y="2496887"/>
            <a:ext cx="592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p:txBody>
      </p:sp>
      <p:sp>
        <p:nvSpPr>
          <p:cNvPr id="7" name="QB_6_AS.499_1#e61b31fac?vja=1&amp;pid=50bf3e702&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句意为：一位网友表示，尽管科技让世界变得更小，我们似乎手头拥有了更多资源，但也失去了一些东西。设空处作谓语，根据语境和后文的wrote可知，此处讲述过去发生的事情，应用一般过去时。故填said。</a:t>
            </a:r>
            <a:endParaRPr lang="en-US" altLang="zh-CN" sz="2200" dirty="0"/>
          </a:p>
        </p:txBody>
      </p:sp>
      <p:sp>
        <p:nvSpPr>
          <p:cNvPr id="8" name="QB_6_BD.500_1#97a574faf?vja=1&amp;pid=50bf3e702&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6_AN.501_1#97a574faf.blank?vja=1&amp;pid=50bf3e702&amp;color=0,0,0&amp;vpa=218&amp;vtp=1"/>
          <p:cNvSpPr/>
          <p:nvPr/>
        </p:nvSpPr>
        <p:spPr>
          <a:xfrm>
            <a:off x="935101" y="41224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10" name="QB_6_AS.502_1#97a574faf?vja=1&amp;pid=50bf3e702&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句意见上一题解析。根据句意可知，此处应用并列连词and连接前后两个句子，表示顺承关系。故填and。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3_1#93bb03db1?vja=1&amp;pid=50bf3e7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6_AN.504_1#93bb03db1.blank?vja=1&amp;pid=50bf3e702&amp;color=0,0,0&amp;vpa=219&amp;vtp=1"/>
          <p:cNvSpPr/>
          <p:nvPr/>
        </p:nvSpPr>
        <p:spPr>
          <a:xfrm>
            <a:off x="998601" y="845312"/>
            <a:ext cx="661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endParaRPr lang="en-US" altLang="zh-CN" sz="2000" dirty="0"/>
          </a:p>
        </p:txBody>
      </p:sp>
      <p:sp>
        <p:nvSpPr>
          <p:cNvPr id="4" name="QB_6_AS.505_1#93bb03db1?vja=1&amp;pid=50bf3e702&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句意为：虽然杨淏预想过他的旅行将引发一些讨论，但其所引起的公众关注度确实超出了他的想象。分析句子结构可知，此处应用副词作状语，修饰后面的介词短语beyond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imagination。故填truly。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 name="QM_5_BD.506_1#31f160569?colgroup=41&amp;vja=1&amp;pid=5daa2277a&amp;color=0,0,0&amp;vtp=1&amp;bt=1"/>
          <p:cNvGraphicFramePr>
            <a:graphicFrameLocks noGrp="1"/>
          </p:cNvGraphicFramePr>
          <p:nvPr/>
        </p:nvGraphicFramePr>
        <p:xfrm>
          <a:off x="722376" y="896112"/>
          <a:ext cx="10735056" cy="2440940"/>
        </p:xfrm>
        <a:graphic>
          <a:graphicData uri="http://schemas.openxmlformats.org/drawingml/2006/table">
            <a:tbl>
              <a:tblPr/>
              <a:tblGrid>
                <a:gridCol w="10735056"/>
              </a:tblGrid>
              <a:tr h="2440940">
                <a:tc>
                  <a:txBody>
                    <a:bodyPr/>
                    <a:lstStyle/>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假如你是李华，你的朋友Peter给你写信，说自己进入高中后，因为平时学习很忙，没有时间去结交朋友。请你给他写封信，内容包括：</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1.不赞同他的做法；</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2.阐述友谊在生活中的意义（至少两点）；</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3.建议他结交朋友。</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注意：写作词数应为80个左右。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6_2#31f160569?vja=1&amp;pid=5daa2277a&amp;color=0,0,0&amp;vtp=1&amp;bt=1"/>
          <p:cNvSpPr/>
          <p:nvPr/>
        </p:nvSpPr>
        <p:spPr>
          <a:xfrm>
            <a:off x="722376" y="896112"/>
            <a:ext cx="10753344" cy="4953000"/>
          </a:xfrm>
          <a:prstGeom prst="rect">
            <a:avLst/>
          </a:prstGeom>
          <a:noFill/>
        </p:spPr>
        <p:txBody>
          <a:bodyPr wrap="square" lIns="0" tIns="0" rIns="0" bIns="0" rtlCol="0" anchor="t"/>
          <a:lstStyle/>
          <a:p>
            <a:pPr algn="l"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Peter,</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（你太忙了，没有时间交朋友）.However,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way.2.</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（我认为，友谊是我们生活中必要的一部分）.</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（友谊对每个人来说都很重要）.First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（因为朋友可以理解你，并且可以分担你的悲伤和快乐）.Besides,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on.5.</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（当你需要帮助的时候，你的朋友会向你伸出援手）.So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（它一定会为你的学校生活增添更多的色彩和乐趣）.</a:t>
            </a:r>
            <a:endParaRPr lang="en-US" altLang="zh-CN" sz="2000" dirty="0"/>
          </a:p>
          <a:p>
            <a:pPr algn="l">
              <a:lnSpc>
                <a:spcPct val="125000"/>
              </a:lnSpc>
            </a:pPr>
            <a:endParaRPr lang="en-US" altLang="zh-CN" sz="2000" dirty="0"/>
          </a:p>
        </p:txBody>
      </p:sp>
      <p:sp>
        <p:nvSpPr>
          <p:cNvPr id="3" name="QM_5_AN.507_1#31f160569.blank?vja=1&amp;pid=5daa2277a&amp;color=0,0,0&amp;vpa=220&amp;vtp=1"/>
          <p:cNvSpPr/>
          <p:nvPr/>
        </p:nvSpPr>
        <p:spPr>
          <a:xfrm>
            <a:off x="5527739" y="1226312"/>
            <a:ext cx="58896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p:txBody>
      </p:sp>
      <p:sp>
        <p:nvSpPr>
          <p:cNvPr id="4" name="QM_5_AN.508_1#31f160569.blank?vja=1&amp;pid=5daa2277a&amp;color=0,0,0&amp;vpa=221&amp;vtp=1"/>
          <p:cNvSpPr/>
          <p:nvPr/>
        </p:nvSpPr>
        <p:spPr>
          <a:xfrm>
            <a:off x="726089" y="1607312"/>
            <a:ext cx="10749631" cy="762000"/>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view/In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view/In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5" name="QM_5_AN.509_1#31f160569.blank?vja=1&amp;pid=5daa2277a&amp;color=0,0,0&amp;vpa=222&amp;vtp=1"/>
          <p:cNvSpPr/>
          <p:nvPr/>
        </p:nvSpPr>
        <p:spPr>
          <a:xfrm>
            <a:off x="1443101" y="2750312"/>
            <a:ext cx="97028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everyone/Friendship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2000" dirty="0"/>
          </a:p>
        </p:txBody>
      </p:sp>
      <p:sp>
        <p:nvSpPr>
          <p:cNvPr id="6" name="QM_5_AN.510_1#31f160569.blank?vja=1&amp;pid=5daa2277a&amp;color=0,0,0&amp;vpa=223&amp;vtp=1"/>
          <p:cNvSpPr/>
          <p:nvPr/>
        </p:nvSpPr>
        <p:spPr>
          <a:xfrm>
            <a:off x="716280" y="3131312"/>
            <a:ext cx="10872746" cy="762000"/>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because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happiness</a:t>
            </a:r>
            <a:endParaRPr lang="en-US" altLang="zh-CN" sz="2000" dirty="0"/>
          </a:p>
        </p:txBody>
      </p:sp>
      <p:sp>
        <p:nvSpPr>
          <p:cNvPr id="7" name="QM_5_AN.511_1#31f160569.blank?vja=1&amp;pid=5daa2277a&amp;color=0,0,0&amp;vpa=224&amp;vtp=1"/>
          <p:cNvSpPr/>
          <p:nvPr/>
        </p:nvSpPr>
        <p:spPr>
          <a:xfrm>
            <a:off x="726089" y="3888895"/>
            <a:ext cx="10759439" cy="381000"/>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endParaRPr lang="en-US" altLang="zh-CN" sz="2000" dirty="0"/>
          </a:p>
        </p:txBody>
      </p:sp>
      <p:sp>
        <p:nvSpPr>
          <p:cNvPr id="8" name="QM_5_AN.512_1#31f160569.blank?vja=1&amp;pid=5daa2277a&amp;color=0,0,0&amp;vpa=225&amp;vtp=1"/>
          <p:cNvSpPr/>
          <p:nvPr/>
        </p:nvSpPr>
        <p:spPr>
          <a:xfrm>
            <a:off x="726089" y="4658006"/>
            <a:ext cx="10872746" cy="381000"/>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surely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6_2#31f160569?vja=1&amp;pid=5daa2277a&amp;color=0,0,0&amp;vtp=1&amp;bt=1"/>
          <p:cNvSpPr/>
          <p:nvPr/>
        </p:nvSpPr>
        <p:spPr>
          <a:xfrm>
            <a:off x="722376" y="900000"/>
            <a:ext cx="10753344" cy="1143000"/>
          </a:xfrm>
          <a:prstGeom prst="rect">
            <a:avLst/>
          </a:prstGeom>
          <a:noFill/>
        </p:spPr>
        <p:txBody>
          <a:bodyPr wrap="square" lIns="0" tIns="0" rIns="0" bIns="0" rtlCol="0" anchor="t"/>
          <a:lstStyle/>
          <a:p>
            <a:pPr>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wishes!</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dirty="0"/>
          </a:p>
        </p:txBody>
      </p:sp>
    </p:spTree>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674a00cb6?vja=1&amp;pid=5daa2277a&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920369" y="103208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674a00cb6?vja=1&amp;pid=5daa2277a&amp;color=0,0,0&amp;vtp=1"/>
          <p:cNvSpPr/>
          <p:nvPr/>
        </p:nvSpPr>
        <p:spPr>
          <a:xfrm>
            <a:off x="902081" y="1869264"/>
            <a:ext cx="10753344" cy="4572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1.translate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.翻译</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2.depend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依赖；依靠</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3.attempt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.尝试，试图</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4.risk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.冒</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的风险</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5.tend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sth倾向于做某事，往往做某事</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.欣然接受；乐意采纳</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.拥抱</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构词法</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prefix</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一起；共同</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co-founder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.共同创立者；联合发起人</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co-develop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.共同开发</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69_1#bcba296ba?vja=1&amp;pid=32ed0f90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70_1#bcba296ba.blank?vja=1&amp;pid=32ed0f901&amp;color=0,0,0&amp;vpa=43&amp;vtp=1"/>
          <p:cNvSpPr/>
          <p:nvPr/>
        </p:nvSpPr>
        <p:spPr>
          <a:xfrm>
            <a:off x="909701" y="858012"/>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confused</a:t>
            </a:r>
            <a:endParaRPr lang="en-US" altLang="zh-CN" sz="2000" dirty="0"/>
          </a:p>
        </p:txBody>
      </p:sp>
      <p:sp>
        <p:nvSpPr>
          <p:cNvPr id="4" name="QB_7_AS.71_1#bcba296ba?vja=1&amp;pid=32ed0f901&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此处为“make+宾语+宾补”结构，此处表示人“困惑的”，应填形容词confused作宾补。</a:t>
            </a:r>
            <a:endParaRPr lang="en-US" altLang="zh-CN" sz="2200" dirty="0"/>
          </a:p>
        </p:txBody>
      </p:sp>
      <p:sp>
        <p:nvSpPr>
          <p:cNvPr id="5" name="QB_7_BD.72_1#fd1ef78b5?vja=1&amp;pid=32ed0f901&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73_1#fd1ef78b5.blank?vja=1&amp;pid=32ed0f901&amp;color=0,0,0&amp;vpa=44&amp;vtp=1"/>
          <p:cNvSpPr/>
          <p:nvPr/>
        </p:nvSpPr>
        <p:spPr>
          <a:xfrm>
            <a:off x="922401" y="1714500"/>
            <a:ext cx="1212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choose</a:t>
            </a:r>
            <a:endParaRPr lang="en-US" altLang="zh-CN" sz="2000" dirty="0"/>
          </a:p>
        </p:txBody>
      </p:sp>
      <p:sp>
        <p:nvSpPr>
          <p:cNvPr id="7" name="QB_7_AS.74_1#fd1ef78b5?vja=1&amp;pid=32ed0f901&amp;color=0,0,0&amp;vtp=1"/>
          <p:cNvSpPr/>
          <p:nvPr/>
        </p:nvSpPr>
        <p:spPr>
          <a:xfrm>
            <a:off x="722376" y="2171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decide后面为宾语，此处为“疑问词+不定式”结构作宾语。故填to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choose。</a:t>
            </a:r>
            <a:endParaRPr lang="en-US" altLang="zh-CN" sz="2200" dirty="0"/>
          </a:p>
        </p:txBody>
      </p:sp>
      <p:sp>
        <p:nvSpPr>
          <p:cNvPr id="8" name="QB_7_BD.75_1#105067051?vja=1&amp;pid=32ed0f901&amp;color=0,0,0&amp;vtp=1"/>
          <p:cNvSpPr/>
          <p:nvPr/>
        </p:nvSpPr>
        <p:spPr>
          <a:xfrm>
            <a:off x="722376" y="25908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76_1#105067051.blank?vja=1&amp;pid=32ed0f901&amp;color=0,0,0&amp;vpa=45&amp;vtp=1"/>
          <p:cNvSpPr/>
          <p:nvPr/>
        </p:nvSpPr>
        <p:spPr>
          <a:xfrm>
            <a:off x="909701" y="2540000"/>
            <a:ext cx="971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fluently</a:t>
            </a:r>
            <a:endParaRPr lang="en-US" altLang="zh-CN" sz="2000" dirty="0"/>
          </a:p>
        </p:txBody>
      </p:sp>
      <p:sp>
        <p:nvSpPr>
          <p:cNvPr id="10" name="QB_7_AS.77_1#105067051?vja=1&amp;pid=32ed0f901&amp;color=0,0,0&amp;vtp=1"/>
          <p:cNvSpPr/>
          <p:nvPr/>
        </p:nvSpPr>
        <p:spPr>
          <a:xfrm>
            <a:off x="722376" y="30099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修饰动词speak应用副词，作状语。故填fluently。</a:t>
            </a:r>
            <a:endParaRPr lang="en-US" altLang="zh-CN" sz="2200" dirty="0"/>
          </a:p>
        </p:txBody>
      </p:sp>
      <p:sp>
        <p:nvSpPr>
          <p:cNvPr id="11" name="QB_7_BD.78_1#3f4cc56d5?vja=1&amp;pid=32ed0f901&amp;color=0,0,0&amp;vtp=1"/>
          <p:cNvSpPr/>
          <p:nvPr/>
        </p:nvSpPr>
        <p:spPr>
          <a:xfrm>
            <a:off x="722376" y="34290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dirty="0"/>
          </a:p>
        </p:txBody>
      </p:sp>
      <p:sp>
        <p:nvSpPr>
          <p:cNvPr id="12" name="QB_7_AN.79_1#3f4cc56d5.blank?vja=1&amp;pid=32ed0f901&amp;color=0,0,0&amp;vpa=46&amp;vtp=1"/>
          <p:cNvSpPr/>
          <p:nvPr/>
        </p:nvSpPr>
        <p:spPr>
          <a:xfrm>
            <a:off x="897001" y="3390900"/>
            <a:ext cx="214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000" dirty="0"/>
          </a:p>
        </p:txBody>
      </p:sp>
      <p:sp>
        <p:nvSpPr>
          <p:cNvPr id="13" name="QB_7_AS.80_1#3f4cc56d5?vja=1&amp;pid=32ed0f901&amp;color=0,0,0&amp;vtp=1"/>
          <p:cNvSpPr/>
          <p:nvPr/>
        </p:nvSpPr>
        <p:spPr>
          <a:xfrm>
            <a:off x="722376" y="384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此处是谓语，recommend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与主语he之间是被动关系，叙述的是开学第一周发生过的事情，所以应用一般过去时的被动语态。主语he为第三人称单数，故填was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200" dirty="0"/>
          </a:p>
        </p:txBody>
      </p:sp>
      <p:sp>
        <p:nvSpPr>
          <p:cNvPr id="14" name="QB_7_BD.81_1#91358252e?vja=1&amp;pid=32ed0f901&amp;color=0,0,0&amp;vtp=1"/>
          <p:cNvSpPr/>
          <p:nvPr/>
        </p:nvSpPr>
        <p:spPr>
          <a:xfrm>
            <a:off x="722376" y="466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5" name="QB_7_AN.82_1#91358252e.blank?vja=1&amp;pid=32ed0f901&amp;color=0,0,0&amp;vpa=47&amp;vtp=1"/>
          <p:cNvSpPr/>
          <p:nvPr/>
        </p:nvSpPr>
        <p:spPr>
          <a:xfrm>
            <a:off x="909701" y="4630487"/>
            <a:ext cx="1096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p:txBody>
      </p:sp>
      <p:sp>
        <p:nvSpPr>
          <p:cNvPr id="16" name="QB_7_AS.83_1#91358252e?vja=1&amp;pid=32ed0f901&amp;color=0,0,0&amp;vtp=1"/>
          <p:cNvSpPr/>
          <p:nvPr/>
        </p:nvSpPr>
        <p:spPr>
          <a:xfrm>
            <a:off x="722376" y="509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activity意为“（出于爱好的）活动”时常用复数，此处指很多课外活动，应用复数形式。故填activities。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4_1#d9acfbc2a?vja=1&amp;pid=32ed0f90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85_1#d9acfbc2a.blank?vja=1&amp;pid=32ed0f901&amp;color=0,0,0&amp;vpa=48&amp;vtp=1"/>
          <p:cNvSpPr/>
          <p:nvPr/>
        </p:nvSpPr>
        <p:spPr>
          <a:xfrm>
            <a:off x="897001" y="8453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but/yet</a:t>
            </a:r>
            <a:endParaRPr lang="en-US" altLang="zh-CN" sz="2000" dirty="0"/>
          </a:p>
        </p:txBody>
      </p:sp>
      <p:sp>
        <p:nvSpPr>
          <p:cNvPr id="4" name="QB_7_AS.86_1#d9acfbc2a?vja=1&amp;pid=32ed0f901&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前后两个分句是转折关系。故填but/yet。</a:t>
            </a:r>
            <a:endParaRPr lang="en-US" altLang="zh-CN" sz="2200" dirty="0"/>
          </a:p>
        </p:txBody>
      </p:sp>
      <p:sp>
        <p:nvSpPr>
          <p:cNvPr id="5" name="QB_7_BD.87_1#a3b583ddb?vja=1&amp;pid=32ed0f901&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88_1#a3b583ddb.blank?vja=1&amp;pid=32ed0f901&amp;color=0,0,0&amp;vpa=49&amp;vtp=1"/>
          <p:cNvSpPr/>
          <p:nvPr/>
        </p:nvSpPr>
        <p:spPr>
          <a:xfrm>
            <a:off x="922401" y="1714500"/>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7_AS.89_1#a3b583ddb?vja=1&amp;pid=32ed0f901&amp;color=0,0,0&amp;vtp=1"/>
          <p:cNvSpPr/>
          <p:nvPr/>
        </p:nvSpPr>
        <p:spPr>
          <a:xfrm>
            <a:off x="722376" y="2171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分析句子结构可知，believed是并列谓语，设空处引导宾语从句，作believed的宾语；从句不缺成分且意思完整，应用that引导该从句。</a:t>
            </a:r>
            <a:endParaRPr lang="en-US" altLang="zh-CN" sz="2200" dirty="0"/>
          </a:p>
        </p:txBody>
      </p:sp>
      <p:sp>
        <p:nvSpPr>
          <p:cNvPr id="8" name="QB_7_BD.90_1#31c6411bb?vja=1&amp;pid=32ed0f901&amp;color=0,0,0&amp;vtp=1"/>
          <p:cNvSpPr/>
          <p:nvPr/>
        </p:nvSpPr>
        <p:spPr>
          <a:xfrm>
            <a:off x="722376" y="2992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91_1#31c6411bb.blank?vja=1&amp;pid=32ed0f901&amp;color=0,0,0&amp;vpa=50&amp;vtp=1"/>
          <p:cNvSpPr/>
          <p:nvPr/>
        </p:nvSpPr>
        <p:spPr>
          <a:xfrm>
            <a:off x="897001" y="29540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0" name="QB_7_AS.92_1#31c6411bb?vja=1&amp;pid=32ed0f901&amp;color=0,0,0&amp;vtp=1"/>
          <p:cNvSpPr/>
          <p:nvPr/>
        </p:nvSpPr>
        <p:spPr>
          <a:xfrm>
            <a:off x="722376" y="3416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need为固定搭配，意为“在困境中（的）”。故填in。</a:t>
            </a:r>
            <a:endParaRPr lang="en-US" altLang="zh-CN" sz="2200" dirty="0"/>
          </a:p>
        </p:txBody>
      </p:sp>
      <p:sp>
        <p:nvSpPr>
          <p:cNvPr id="11" name="QB_7_BD.93_1#7ca97025c?vja=1&amp;pid=32ed0f901&amp;color=0,0,0&amp;vtp=1"/>
          <p:cNvSpPr/>
          <p:nvPr/>
        </p:nvSpPr>
        <p:spPr>
          <a:xfrm>
            <a:off x="722376" y="38354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94_1#7ca97025c.blank?vja=1&amp;pid=32ed0f901&amp;color=0,0,0&amp;vpa=51&amp;vtp=1"/>
          <p:cNvSpPr/>
          <p:nvPr/>
        </p:nvSpPr>
        <p:spPr>
          <a:xfrm>
            <a:off x="897001" y="37846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a:t>
            </a:r>
            <a:endParaRPr lang="en-US" altLang="zh-CN" sz="2000" dirty="0"/>
          </a:p>
        </p:txBody>
      </p:sp>
      <p:sp>
        <p:nvSpPr>
          <p:cNvPr id="13" name="QB_7_AS.95_1#7ca97025c?vja=1&amp;pid=32ed0f901&amp;color=0,0,0&amp;vtp=1"/>
          <p:cNvSpPr/>
          <p:nvPr/>
        </p:nvSpPr>
        <p:spPr>
          <a:xfrm>
            <a:off x="722376" y="42545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sth为固定搭配，意为“做某事有困难”。故填getting。</a:t>
            </a:r>
            <a:endParaRPr lang="en-US" altLang="zh-CN" sz="2200" dirty="0"/>
          </a:p>
        </p:txBody>
      </p:sp>
      <p:sp>
        <p:nvSpPr>
          <p:cNvPr id="14" name="QB_7_BD.96_1#5f835f443?vja=1&amp;pid=32ed0f901&amp;color=0,0,0&amp;vtp=1"/>
          <p:cNvSpPr/>
          <p:nvPr/>
        </p:nvSpPr>
        <p:spPr>
          <a:xfrm>
            <a:off x="722376" y="4673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5" name="QB_7_AN.97_1#5f835f443.blank?vja=1&amp;pid=32ed0f901&amp;color=0,0,0&amp;vpa=52&amp;vtp=1"/>
          <p:cNvSpPr/>
          <p:nvPr/>
        </p:nvSpPr>
        <p:spPr>
          <a:xfrm>
            <a:off x="1049401" y="4635500"/>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comes</a:t>
            </a:r>
            <a:endParaRPr lang="en-US" altLang="zh-CN" sz="2000" dirty="0"/>
          </a:p>
        </p:txBody>
      </p:sp>
      <p:sp>
        <p:nvSpPr>
          <p:cNvPr id="16" name="QB_7_AS.98_1#5f835f443?vja=1&amp;pid=32ed0f901&amp;color=0,0,0&amp;vtp=1"/>
          <p:cNvSpPr/>
          <p:nvPr/>
        </p:nvSpPr>
        <p:spPr>
          <a:xfrm>
            <a:off x="722376" y="509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future可知，此处表示将来发生的事情，come一词常用一般现在时表将来时间，whatever作主语时，谓语动词应用单数形式。故填comes。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99_1#17df4b469?vja=1&amp;pid=4598f6289&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［吉林一中2025高一月考］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p:txBody>
      </p:sp>
      <p:sp>
        <p:nvSpPr>
          <p:cNvPr id="3" name="QM_6_AN.100_1#17df4b469.blank?vja=1&amp;pid=4598f6289&amp;color=0,0,0&amp;vpa=53&amp;vtp=1"/>
          <p:cNvSpPr/>
          <p:nvPr/>
        </p:nvSpPr>
        <p:spPr>
          <a:xfrm>
            <a:off x="5061649" y="1611200"/>
            <a:ext cx="1001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opening</a:t>
            </a:r>
            <a:endParaRPr lang="en-US" altLang="zh-CN" sz="2000" dirty="0"/>
          </a:p>
        </p:txBody>
      </p:sp>
      <p:sp>
        <p:nvSpPr>
          <p:cNvPr id="4" name="QM_6_AN.101_1#17df4b469.blank?vja=1&amp;pid=4598f6289&amp;color=0,0,0&amp;vpa=54&amp;vtp=1"/>
          <p:cNvSpPr/>
          <p:nvPr/>
        </p:nvSpPr>
        <p:spPr>
          <a:xfrm>
            <a:off x="9151303" y="2373200"/>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exploring</a:t>
            </a:r>
            <a:endParaRPr lang="en-US" altLang="zh-CN" sz="2000" dirty="0"/>
          </a:p>
        </p:txBody>
      </p:sp>
      <p:sp>
        <p:nvSpPr>
          <p:cNvPr id="5" name="QM_6_AN.102_1#17df4b469.blank?vja=1&amp;pid=4598f6289&amp;color=0,0,0&amp;vpa=55&amp;vtp=1"/>
          <p:cNvSpPr/>
          <p:nvPr/>
        </p:nvSpPr>
        <p:spPr>
          <a:xfrm>
            <a:off x="5654040" y="3147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6" name="QM_6_AN.103_1#17df4b469.blank?vja=1&amp;pid=4598f6289&amp;color=0,0,0&amp;vpa=56&amp;vtp=1"/>
          <p:cNvSpPr/>
          <p:nvPr/>
        </p:nvSpPr>
        <p:spPr>
          <a:xfrm>
            <a:off x="897001" y="3909900"/>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confident</a:t>
            </a:r>
            <a:endParaRPr lang="en-US" altLang="zh-CN" sz="2000" dirty="0"/>
          </a:p>
        </p:txBody>
      </p:sp>
      <p:sp>
        <p:nvSpPr>
          <p:cNvPr id="7" name="QM_6_AN.104_1#17df4b469.blank?vja=1&amp;pid=4598f6289&amp;color=0,0,0&amp;vpa=57&amp;vtp=1"/>
          <p:cNvSpPr/>
          <p:nvPr/>
        </p:nvSpPr>
        <p:spPr>
          <a:xfrm>
            <a:off x="909701" y="4278200"/>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5_1#17df4b469?vja=1&amp;pid=4598f6289&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3" name="QM_6_AN.106_1#17df4b469.blank?vja=1&amp;pid=4598f6289&amp;color=0,0,0&amp;mp=1&amp;vpa=58&amp;vtp=1"/>
          <p:cNvSpPr/>
          <p:nvPr/>
        </p:nvSpPr>
        <p:spPr>
          <a:xfrm>
            <a:off x="2070291" y="858012"/>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4" name="QM_6_AN.107_1#17df4b469.blank?vja=1&amp;pid=4598f6289&amp;color=0,0,0&amp;mp=1&amp;vpa=59&amp;vtp=1"/>
          <p:cNvSpPr/>
          <p:nvPr/>
        </p:nvSpPr>
        <p:spPr>
          <a:xfrm>
            <a:off x="6031103" y="12263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yourself</a:t>
            </a:r>
            <a:endParaRPr lang="en-US" altLang="zh-CN" sz="2000" dirty="0"/>
          </a:p>
        </p:txBody>
      </p:sp>
      <p:sp>
        <p:nvSpPr>
          <p:cNvPr id="5" name="QM_6_AN.108_1#17df4b469.blank?vja=1&amp;pid=4598f6289&amp;color=0,0,0&amp;mp=1&amp;vpa=60&amp;vtp=1"/>
          <p:cNvSpPr/>
          <p:nvPr/>
        </p:nvSpPr>
        <p:spPr>
          <a:xfrm>
            <a:off x="2364169" y="16200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6" name="QM_6_AN.109_1#17df4b469.blank?vja=1&amp;pid=4598f6289&amp;color=0,0,0&amp;mp=1&amp;vpa=61&amp;vtp=1"/>
          <p:cNvSpPr/>
          <p:nvPr/>
        </p:nvSpPr>
        <p:spPr>
          <a:xfrm>
            <a:off x="922401" y="2382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M_6_AN.110_1#17df4b469.blank?vja=1&amp;pid=4598f6289&amp;color=0,0,0&amp;mp=1&amp;vpa=62&amp;vtp=1"/>
          <p:cNvSpPr/>
          <p:nvPr/>
        </p:nvSpPr>
        <p:spPr>
          <a:xfrm>
            <a:off x="7439089" y="3144012"/>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8" name="QM_6_EX.111_1#17df4b469?vja=1&amp;pid=4598f6289&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本文是一篇说明文。文章建议新学期学生应敞开心扉，接受新事物，并介绍了这样做的好处和方法。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2_1#e46f6623f?vja=1&amp;pid=17df4b46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13_1#e46f6623f.blank?vja=1&amp;pid=17df4b469&amp;color=0,0,0&amp;vpa=63&amp;vtp=1"/>
          <p:cNvSpPr/>
          <p:nvPr/>
        </p:nvSpPr>
        <p:spPr>
          <a:xfrm>
            <a:off x="897001" y="845312"/>
            <a:ext cx="1001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opening</a:t>
            </a:r>
            <a:endParaRPr lang="en-US" altLang="zh-CN" sz="2000" dirty="0"/>
          </a:p>
        </p:txBody>
      </p:sp>
      <p:sp>
        <p:nvSpPr>
          <p:cNvPr id="4" name="QB_7_AS.114_1#e46f6623f?vja=1&amp;pid=17df4b469&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句意为：随着新学年的开始，乐于接受新体验将有助于你结交朋友并发现新的兴趣。分析句子结构可知，</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experiences在主句中作主语，此处表示一般的、抽象的行为，应用动名词形式。故填opening。</a:t>
            </a:r>
            <a:endParaRPr lang="en-US" altLang="zh-CN" sz="2200" dirty="0"/>
          </a:p>
        </p:txBody>
      </p:sp>
      <p:sp>
        <p:nvSpPr>
          <p:cNvPr id="5" name="QB_7_BD.115_1#7eb7a5ccd?vja=1&amp;pid=17df4b469&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16_1#7eb7a5ccd.blank?vja=1&amp;pid=17df4b469&amp;color=0,0,0&amp;vpa=64&amp;vtp=1"/>
          <p:cNvSpPr/>
          <p:nvPr/>
        </p:nvSpPr>
        <p:spPr>
          <a:xfrm>
            <a:off x="884301" y="2484187"/>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exploring</a:t>
            </a:r>
            <a:endParaRPr lang="en-US" altLang="zh-CN" sz="2000" dirty="0"/>
          </a:p>
        </p:txBody>
      </p:sp>
      <p:sp>
        <p:nvSpPr>
          <p:cNvPr id="7" name="QB_7_AS.117_1#7eb7a5ccd?vja=1&amp;pid=17df4b469&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句意为：保持开放心态意味着努力理解他人的想法和观点，尝试新的体验，探索不同的做事方式。mean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sth为固定短语，意为“意味着做某事”，此处与空前的“trying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experiences并列作means的宾语，应用动名词。故填exploring。</a:t>
            </a:r>
            <a:endParaRPr lang="en-US" altLang="zh-CN" sz="2200" dirty="0"/>
          </a:p>
        </p:txBody>
      </p:sp>
      <p:sp>
        <p:nvSpPr>
          <p:cNvPr id="8" name="QB_7_BD.118_1#be883a405?vja=1&amp;pid=17df4b469&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19_1#be883a405.blank?vja=1&amp;pid=17df4b469&amp;color=0,0,0&amp;vpa=65&amp;vtp=1"/>
          <p:cNvSpPr/>
          <p:nvPr/>
        </p:nvSpPr>
        <p:spPr>
          <a:xfrm>
            <a:off x="935101" y="4122487"/>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0" name="QB_7_AS.120_1#be883a405?vja=1&amp;pid=17df4b469&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句意为：拥有开放的心态有很多好处。根据句意可知，此处表泛指，应用不定冠词，且open的发音以元音音素开头。故填an。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1_1#b1b514f9a?vja=1&amp;pid=17df4b469&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122_1#b1b514f9a.blank?vja=1&amp;pid=17df4b469&amp;color=0,0,0&amp;vpa=66&amp;vtp=1"/>
          <p:cNvSpPr/>
          <p:nvPr/>
        </p:nvSpPr>
        <p:spPr>
          <a:xfrm>
            <a:off x="897001" y="858011"/>
            <a:ext cx="1141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confident</a:t>
            </a:r>
            <a:endParaRPr lang="en-US" altLang="zh-CN" sz="2000" dirty="0"/>
          </a:p>
        </p:txBody>
      </p:sp>
      <p:sp>
        <p:nvSpPr>
          <p:cNvPr id="4" name="QB_7_AS.123_1#b1b514f9a?vja=1&amp;pid=17df4b469&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句意为：这会让你更加积极和自信地面对挑战。feel为连系动词，设空处与more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positive并列作表语，应用形容词形式，表示“自信的”。故填confident。</a:t>
            </a:r>
            <a:endParaRPr lang="en-US" altLang="zh-CN" sz="2200" dirty="0"/>
          </a:p>
        </p:txBody>
      </p:sp>
      <p:sp>
        <p:nvSpPr>
          <p:cNvPr id="5" name="QB_7_BD.124_1#cf60a5af6?vja=1&amp;pid=17df4b469&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125_1#cf60a5af6.blank?vja=1&amp;pid=17df4b469&amp;color=0,0,0&amp;vpa=67&amp;vtp=1"/>
          <p:cNvSpPr/>
          <p:nvPr/>
        </p:nvSpPr>
        <p:spPr>
          <a:xfrm>
            <a:off x="909701" y="2077786"/>
            <a:ext cx="71913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helps</a:t>
            </a:r>
            <a:endParaRPr lang="en-US" altLang="zh-CN" sz="2000" dirty="0"/>
          </a:p>
        </p:txBody>
      </p:sp>
      <p:sp>
        <p:nvSpPr>
          <p:cNvPr id="7" name="QB_7_AS.126_1#cf60a5af6?vja=1&amp;pid=17df4b469&amp;color=0,0,0&amp;vtp=1"/>
          <p:cNvSpPr/>
          <p:nvPr/>
        </p:nvSpPr>
        <p:spPr>
          <a:xfrm>
            <a:off x="722376" y="25520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对他人感兴趣有助于你理解和分享他们的感受。设空处在句中作谓语，根据语境可知，此处表示一般性陈述，应用一般现在时；句子主语为单个动名词短语，谓语应用第三人称单数形式。故填helps。</a:t>
            </a:r>
            <a:endParaRPr lang="en-US" altLang="zh-CN" sz="2200" dirty="0"/>
          </a:p>
        </p:txBody>
      </p:sp>
      <p:sp>
        <p:nvSpPr>
          <p:cNvPr id="8" name="QB_7_BD.127_1#4d30a1896?vja=1&amp;pid=17df4b469&amp;color=0,0,0&amp;vtp=1"/>
          <p:cNvSpPr/>
          <p:nvPr/>
        </p:nvSpPr>
        <p:spPr>
          <a:xfrm>
            <a:off x="722376" y="3741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7_AN.128_1#4d30a1896.blank?vja=1&amp;pid=17df4b469&amp;color=0,0,0&amp;vpa=68&amp;vtp=1"/>
          <p:cNvSpPr/>
          <p:nvPr/>
        </p:nvSpPr>
        <p:spPr>
          <a:xfrm>
            <a:off x="897001" y="3703386"/>
            <a:ext cx="622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2000" dirty="0"/>
          </a:p>
        </p:txBody>
      </p:sp>
      <p:sp>
        <p:nvSpPr>
          <p:cNvPr id="10" name="QB_7_AS.129_1#4d30a1896?vja=1&amp;pid=17df4b469&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句意为：那你怎么能更好奇、更开放呢？由下文“Start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questions.”以及句意可知，此处引导一个问句，表示“怎样；如何”。故填how。</a:t>
            </a:r>
            <a:endParaRPr lang="en-US" altLang="zh-CN" sz="2200" dirty="0"/>
          </a:p>
        </p:txBody>
      </p:sp>
      <p:sp>
        <p:nvSpPr>
          <p:cNvPr id="11" name="QB_7_BD.130_1#6dd57e495?vja=1&amp;pid=17df4b469&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7_AN.131_1#6dd57e495.blank?vja=1&amp;pid=17df4b469&amp;color=0,0,0&amp;vpa=69&amp;vtp=1"/>
          <p:cNvSpPr/>
          <p:nvPr/>
        </p:nvSpPr>
        <p:spPr>
          <a:xfrm>
            <a:off x="897001" y="4922586"/>
            <a:ext cx="1014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yourself</a:t>
            </a:r>
            <a:endParaRPr lang="en-US" altLang="zh-CN" sz="2000" dirty="0"/>
          </a:p>
        </p:txBody>
      </p:sp>
      <p:sp>
        <p:nvSpPr>
          <p:cNvPr id="13" name="QB_7_AS.132_1#6dd57e495?vja=1&amp;pid=17df4b469&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句意为：所以，如果你不确定是否要加入一个新俱乐部，问问自己是什么在阻止你。设空处作ask的间接宾语，结合句意可知，此处表示“你自己”，应用反身代词。故填yourself。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3_1#572f0c492?vja=1&amp;pid=17df4b46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34_1#572f0c492.blank?vja=1&amp;pid=17df4b469&amp;color=0,0,0&amp;vpa=70&amp;vtp=1"/>
          <p:cNvSpPr/>
          <p:nvPr/>
        </p:nvSpPr>
        <p:spPr>
          <a:xfrm>
            <a:off x="897001" y="8580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4" name="QB_7_AS.135_1#572f0c492?vja=1&amp;pid=17df4b469&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句意为：想象一下学习一项新技能、遇见新的人和结交朋友的感觉如何。how引导宾语从句，从句主干为“it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”，此处考查“it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sth”结构，意为“做某事有一种</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的感觉”，其中it为形式主语，不定式为真正的主语。故填to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200" dirty="0"/>
          </a:p>
        </p:txBody>
      </p:sp>
      <p:sp>
        <p:nvSpPr>
          <p:cNvPr id="5" name="QB_7_BD.136_1#00019428d?vja=1&amp;pid=17df4b469&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137_1#00019428d.blank?vja=1&amp;pid=17df4b469&amp;color=0,0,0&amp;vpa=71&amp;vtp=1"/>
          <p:cNvSpPr/>
          <p:nvPr/>
        </p:nvSpPr>
        <p:spPr>
          <a:xfrm>
            <a:off x="922401" y="24968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7_AS.138_1#00019428d?vja=1&amp;pid=17df4b469&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有人说了你不同意的话，那么与其认定他们错了或反驳，不如花点时间想想他们为什么会有这种观点。分析句子结构可知，设空处引导定语从句，修饰先行词something，关系词在从句中作宾语，当先行词为指物的不定代词时，关系代词只能用that。故填that。</a:t>
            </a:r>
            <a:endParaRPr lang="en-US" altLang="zh-CN" sz="2200" dirty="0"/>
          </a:p>
        </p:txBody>
      </p:sp>
      <p:sp>
        <p:nvSpPr>
          <p:cNvPr id="8" name="QB_7_BD.139_1#a40d77c97?vja=1&amp;pid=17df4b469&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140_1#a40d77c97.blank?vja=1&amp;pid=17df4b469&amp;color=0,0,0&amp;vpa=72&amp;vtp=1"/>
          <p:cNvSpPr/>
          <p:nvPr/>
        </p:nvSpPr>
        <p:spPr>
          <a:xfrm>
            <a:off x="1049401" y="4122487"/>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10" name="QB_7_AS.141_1#a40d77c97?vja=1&amp;pid=17df4b469&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句意为：即使你认为自己是某个学科的专家，你也总有更多需要学的东西。分析句子结构可知，设空处在句中作主语，此处表示“有更多的东西需要学”，故填more。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cadcc205.fixed?vja=1&amp;pid=edf9c0f3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9cadcc205.fixed?vja=1&amp;pid=edf9c0f37&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9cadcc205.fixed?vja=1&amp;pid=edf9c0f3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cadcc205.fixed?vja=1&amp;pid=edf9c0f3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1#25807112a?sp=1&amp;vja=1&amp;pid=eb9fae573&amp;color=0,0,0&amp;vtp=1&amp;bt=1"/>
          <p:cNvSpPr/>
          <p:nvPr/>
        </p:nvSpPr>
        <p:spPr>
          <a:xfrm>
            <a:off x="722376" y="900000"/>
            <a:ext cx="10753344" cy="76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［山西大学附属中学2025高一期中］</a:t>
            </a:r>
            <a:endParaRPr lang="en-US" altLang="zh-CN" sz="2000" dirty="0"/>
          </a:p>
        </p:txBody>
      </p:sp>
      <p:sp>
        <p:nvSpPr>
          <p:cNvPr id="3" name="QM_6_BD.142_2#25807112a?sp=1&amp;vja=1&amp;pid=eb9fae573&amp;color=0,0,0&amp;vtp=1"/>
          <p:cNvSpPr/>
          <p:nvPr/>
        </p:nvSpPr>
        <p:spPr>
          <a:xfrm>
            <a:off x="722376" y="1683911"/>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Elite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1—Artificial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14—23</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1ef32749b.fixed?vja=1&amp;pid=13897a923&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必修第一册</a:t>
            </a:r>
            <a:endParaRPr lang="en-US" altLang="zh-CN" sz="2000" dirty="0"/>
          </a:p>
        </p:txBody>
      </p:sp>
      <p:sp>
        <p:nvSpPr>
          <p:cNvPr id="3" name="C_2_BD#1ef32749b.fixed?vja=1&amp;pid=13897a923&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Teenage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Life</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3#25807112a?vja=1&amp;pid=eb9fae573&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2—Chemistry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laboratory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7—21</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3—Creative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seminars,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one-on-one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7—24</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2_4#25807112a?vja=1&amp;pid=eb9fae573&amp;color=0,0,0&amp;mp=1&amp;vtp=1&amp;bt=1"/>
          <p:cNvSpPr/>
          <p:nvPr/>
        </p:nvSpPr>
        <p:spPr>
          <a:xfrm>
            <a:off x="722376" y="900000"/>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4—English</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4—17</a:t>
            </a:r>
            <a:endParaRPr lang="en-US" altLang="zh-CN" sz="2000" dirty="0"/>
          </a:p>
        </p:txBody>
      </p:sp>
      <p:sp>
        <p:nvSpPr>
          <p:cNvPr id="3" name="QM_6_EX.143_1#25807112a?vja=1&amp;pid=eb9fae573&amp;color=0,0,0&amp;vtp=1"/>
          <p:cNvSpPr/>
          <p:nvPr/>
        </p:nvSpPr>
        <p:spPr>
          <a:xfrm>
            <a:off x="722376" y="3207911"/>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本文是一篇应用文，主要介绍了剑桥大学的精英暑期课程的相关信息。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4_1#53f7ce1f4?vja=1&amp;pid=25807112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5_1#53f7ce1f4.bracket?vja=1&amp;pid=25807112a&amp;color=0,0,0&amp;vpa=73&amp;vtp=1"/>
          <p:cNvSpPr/>
          <p:nvPr/>
        </p:nvSpPr>
        <p:spPr>
          <a:xfrm>
            <a:off x="50689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44_2#53f7ce1f4.choices?vja=1&amp;pid=25807112a&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B.Chemistry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D.English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endParaRPr lang="en-US" altLang="zh-CN" sz="2000" dirty="0"/>
          </a:p>
        </p:txBody>
      </p:sp>
      <p:sp>
        <p:nvSpPr>
          <p:cNvPr id="5" name="QC_7_AS.146_1#53f7ce1f4?vja=1&amp;pid=25807112a&amp;color=0,0,0&amp;vtp=1"/>
          <p:cNvSpPr/>
          <p:nvPr/>
        </p:nvSpPr>
        <p:spPr>
          <a:xfrm>
            <a:off x="722376" y="2108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细节理解题。根据这四门课程的持续时间“Dates: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14—23”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7—21”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7—24”和“Dates: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4—17”可知，持续时间最长的是创意写作课程。故选C项。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7_1#8a4c947ea?vja=1&amp;pid=25807112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8_1#8a4c947ea.bracket?vja=1&amp;pid=25807112a&amp;color=0,0,0&amp;vpa=74&amp;vtp=1"/>
          <p:cNvSpPr/>
          <p:nvPr/>
        </p:nvSpPr>
        <p:spPr>
          <a:xfrm>
            <a:off x="772166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7_2#8a4c947ea.choices?vja=1&amp;pid=25807112a&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5" name="QC_7_AS.149_1#8a4c947ea?vja=1&amp;pid=25807112a&amp;color=0,0,0&amp;vtp=1"/>
          <p:cNvSpPr/>
          <p:nvPr/>
        </p:nvSpPr>
        <p:spPr>
          <a:xfrm>
            <a:off x="722376" y="2870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细节理解题。根据“Programme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2—Chemistry”部分中的“Additionally,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promotes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research.”和“Programme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Literature”部分中的“Students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lecturers.”可知，课程二和课程四的共同之处是它们都有助于提高批判性思维技能。故选B项。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6dffcd668?vja=1&amp;pid=25807112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6dffcd668.bracket?vja=1&amp;pid=25807112a&amp;color=0,0,0&amp;vpa=75&amp;vtp=1"/>
          <p:cNvSpPr/>
          <p:nvPr/>
        </p:nvSpPr>
        <p:spPr>
          <a:xfrm>
            <a:off x="55198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0_2#6dffcd668.choices?vja=1&amp;pid=25807112a&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poster.</a:t>
            </a:r>
            <a:endParaRPr lang="en-US" altLang="zh-CN" sz="2000" dirty="0"/>
          </a:p>
        </p:txBody>
      </p:sp>
      <p:sp>
        <p:nvSpPr>
          <p:cNvPr id="5" name="QC_7_AS.152_1#6dffcd668?vja=1&amp;pid=25807112a&amp;color=0,0,0&amp;vtp=1"/>
          <p:cNvSpPr/>
          <p:nvPr/>
        </p:nvSpPr>
        <p:spPr>
          <a:xfrm>
            <a:off x="722376" y="21082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推理判断题。通读全文，尤其是根据第一段内容可知，本文主要介绍了剑桥大学的精英暑期课程的相关信息，因此可能取自介绍暑期课程的广告海报，故选D项。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3_1#a8e8d0c02?sp=1&amp;vja=1&amp;pid=eb9fae573&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［广东东莞东华高级中学等校2025高一期中联考］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thirteen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stubborn,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envelope.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envelope,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3_1#a8e8d0c02?sp=1&amp;vja=1&amp;pid=eb9fae573&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Sarasota,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seminar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（研讨课）</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shortcomings.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love—consistent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（始终如一的）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unconditional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M_6_EX.154_1#a8e8d0c02?vja=1&amp;pid=eb9fae573&amp;color=0,0,0&amp;vtp=1"/>
          <p:cNvSpPr/>
          <p:nvPr/>
        </p:nvSpPr>
        <p:spPr>
          <a:xfrm>
            <a:off x="722376" y="4889566"/>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本文是一篇记叙文。文章主要讲述了作者年少时因无法适应环境变化而感到愤怒，但妈妈通过给作者写“独处时阅读”的信件向他表达了她的爱，这让作者感到安心。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5_1#cf62b3e5f?vja=1&amp;pid=a8e8d0c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6_1#cf62b3e5f.blank?vja=1&amp;pid=a8e8d0c02&amp;color=0,0,0&amp;vpa=76&amp;vtp=1"/>
          <p:cNvSpPr/>
          <p:nvPr/>
        </p:nvSpPr>
        <p:spPr>
          <a:xfrm>
            <a:off x="9368092"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5_2#cf62b3e5f.choices?vja=1&amp;pid=a8e8d0c0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
        <p:nvSpPr>
          <p:cNvPr id="5" name="QC_7_AS.157_1#cf62b3e5f?vja=1&amp;pid=a8e8d0c02&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尤其是</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其中的“Angry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stubborn,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change.”可知，作者搬到南加州后，无法适应新环境，对这样突如其来的变化感到抵触</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，因此感到处境糟糕</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8_1#bf49fdc0c?vja=1&amp;pid=a8e8d0c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9_1#bf49fdc0c.bracket?vja=1&amp;pid=a8e8d0c02&amp;color=0,0,0&amp;vpa=77&amp;vtp=1"/>
          <p:cNvSpPr/>
          <p:nvPr/>
        </p:nvSpPr>
        <p:spPr>
          <a:xfrm>
            <a:off x="76803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8_2#bf49fdc0c.choices?vja=1&amp;pid=a8e8d0c0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a:t>
            </a:r>
            <a:endParaRPr lang="en-US" altLang="zh-CN" sz="2000" dirty="0"/>
          </a:p>
        </p:txBody>
      </p:sp>
      <p:sp>
        <p:nvSpPr>
          <p:cNvPr id="5" name="QC_7_AS.160_1#bf49fdc0c?vja=1&amp;pid=a8e8d0c02&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Mum.’”可知，这封信是作者的妈妈写的，表达了妈妈对作者的爱和理解。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1_1#58df65269?vja=1&amp;pid=a8e8d0c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Sarasota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2_1#58df65269.bracket?vja=1&amp;pid=a8e8d0c02&amp;color=0,0,0&amp;vpa=78&amp;vtp=1"/>
          <p:cNvSpPr/>
          <p:nvPr/>
        </p:nvSpPr>
        <p:spPr>
          <a:xfrm>
            <a:off x="81391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1_2#58df65269.choices?vja=1&amp;pid=a8e8d0c0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endParaRPr lang="en-US" altLang="zh-CN" sz="2000" dirty="0"/>
          </a:p>
        </p:txBody>
      </p:sp>
      <p:sp>
        <p:nvSpPr>
          <p:cNvPr id="5" name="QC_7_AS.163_1#58df65269?vja=1&amp;pid=a8e8d0c02&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Sarasota,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letters.Several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son.”可知，作者与这位女士分享了他母亲给他写信的行为，这激励了这位女士给自己的儿子写信。故选D项。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0ad449c8.fixed?vja=1&amp;pid=edf9c0f3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30ad449c8.fixed?vja=1&amp;pid=edf9c0f37&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30ad449c8.fixed?vja=1&amp;pid=edf9c0f3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0ad449c8.fixed?vja=1&amp;pid=edf9c0f3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416f951c5?vja=1&amp;pid=a8e8d0c0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416f951c5.bracket?vja=1&amp;pid=a8e8d0c02&amp;color=0,0,0&amp;vpa=79&amp;vtp=1"/>
          <p:cNvSpPr/>
          <p:nvPr/>
        </p:nvSpPr>
        <p:spPr>
          <a:xfrm>
            <a:off x="57865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4_2#416f951c5.choices?vja=1&amp;pid=a8e8d0c0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A.Teenage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B.Mum’s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D.Parental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endParaRPr lang="en-US" altLang="zh-CN" sz="2000" dirty="0"/>
          </a:p>
        </p:txBody>
      </p:sp>
      <p:sp>
        <p:nvSpPr>
          <p:cNvPr id="5" name="QC_7_AS.166_1#416f951c5?vja=1&amp;pid=a8e8d0c02&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文章主要围绕着作者的妈妈写给作者的“独处时阅读”的信件展开，讲述了这些信件为作者的生活提供安慰，帮助他度过困难时期，并对他的人生产生了深远影响。因此，B项（母亲的爱的信件：我的秘密安慰）最能概括本文的主旨，适合做本文的标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66_2#416f951c5?vja=1&amp;pid=a8e8d0c02&amp;color=0,0,0&amp;mp=1&amp;vtp=1&amp;bt=1"/>
          <p:cNvSpPr/>
          <p:nvPr/>
        </p:nvSpPr>
        <p:spPr>
          <a:xfrm>
            <a:off x="722376" y="900000"/>
            <a:ext cx="10753344" cy="3048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写作语料库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隐喻的修辞手法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assurance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如今，每当人生的海洋掀起狂风巨浪，我都知道我枕头下放着的是爱的保证</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dirty="0">
              <a:latin typeface="宋体" panose="02010600030101010101" pitchFamily="2" charset="-122"/>
            </a:endParaRPr>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隐喻（metaphor）是一种比喻，用一种事物暗喻另一种事物，运用隐喻的修辞手法能够增强文字的画面感，引起读者的情感共鸣，使文字更加优美、生动。</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Shadows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cloud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path.怀疑的阴影挡住了我的道路。</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panic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drowns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thoughts.恐慌如潮水般淹没了我的思绪。</a:t>
            </a:r>
            <a:endParaRPr lang="en-US" altLang="zh-CN" sz="2000" dirty="0"/>
          </a:p>
          <a:p>
            <a:pPr algn="l">
              <a:lnSpc>
                <a:spcPct val="125000"/>
              </a:lnSpc>
            </a:pP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u="sng"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piercing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silence.他的话语是利刃，划破了寂静。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4d573ac31?vja=1&amp;pid=eb9fae573&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4d573ac31?vja=1&amp;pid=eb9fae573&amp;color=0,0,0&amp;vtp=1"/>
          <p:cNvSpPr/>
          <p:nvPr/>
        </p:nvSpPr>
        <p:spPr>
          <a:xfrm>
            <a:off x="722376" y="1737184"/>
            <a:ext cx="10753344" cy="3048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1.adapt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适应</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2.struggle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.奋斗；努力；挣扎</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.斗争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3.escape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.避开，避免；逃离</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4.relief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.宽慰；解脱</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.暴风雨</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.气呼呼地疾走；闯；冲</a:t>
            </a:r>
            <a:endParaRPr lang="en-US" altLang="zh-CN" sz="20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7_1#0372502d4?vja=1&amp;pid=53b0fb215&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［河南新乡一中2025高一月考］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（安排）</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calendar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calendars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just">
              <a:lnSpc>
                <a:spcPct val="125000"/>
              </a:lnSpc>
            </a:pPr>
            <a:endParaRPr lang="en-US" altLang="zh-CN" sz="2000" dirty="0"/>
          </a:p>
        </p:txBody>
      </p:sp>
      <p:sp>
        <p:nvSpPr>
          <p:cNvPr id="3" name="QM_6_AN.168_1#0372502d4.blank?vja=1&amp;pid=53b0fb215&amp;color=0,0,0&amp;vpa=80&amp;vtp=1"/>
          <p:cNvSpPr/>
          <p:nvPr/>
        </p:nvSpPr>
        <p:spPr>
          <a:xfrm>
            <a:off x="3170492" y="1623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6_AN.169_1#0372502d4.blank?vja=1&amp;pid=53b0fb215&amp;color=0,0,0&amp;vpa=81&amp;vtp=1"/>
          <p:cNvSpPr/>
          <p:nvPr/>
        </p:nvSpPr>
        <p:spPr>
          <a:xfrm>
            <a:off x="7805293" y="2385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6_AN.170_1#0372502d4.blank?vja=1&amp;pid=53b0fb215&amp;color=0,0,0&amp;vpa=82&amp;vtp=1"/>
          <p:cNvSpPr/>
          <p:nvPr/>
        </p:nvSpPr>
        <p:spPr>
          <a:xfrm>
            <a:off x="7498588" y="3528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7_1#0372502d4?vja=1&amp;pid=53b0fb215&amp;color=0,0,0&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Colour-code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agenda.</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yoga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p:txBody>
      </p:sp>
      <p:sp>
        <p:nvSpPr>
          <p:cNvPr id="3" name="QM_6_AN.171_1#0372502d4.blank?vja=1&amp;pid=53b0fb215&amp;color=0,0,0&amp;vpa=83&amp;vtp=1"/>
          <p:cNvSpPr/>
          <p:nvPr/>
        </p:nvSpPr>
        <p:spPr>
          <a:xfrm>
            <a:off x="11014139"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72_1#0372502d4.blank?vja=1&amp;pid=53b0fb215&amp;color=0,0,0&amp;vpa=84&amp;vtp=1"/>
          <p:cNvSpPr/>
          <p:nvPr/>
        </p:nvSpPr>
        <p:spPr>
          <a:xfrm>
            <a:off x="1405001" y="2385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3_1#0372502d4?vja=1&amp;pid=53b0fb215&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time-sensitive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endParaRPr lang="en-US" altLang="zh-CN" sz="2000" dirty="0"/>
          </a:p>
        </p:txBody>
      </p:sp>
      <p:sp>
        <p:nvSpPr>
          <p:cNvPr id="3" name="QM_6_EX.174_1#0372502d4?vja=1&amp;pid=53b0fb215&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本文是一篇说明文。文章主要介绍了如何合理安排时间，以提高效率。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5_1#584a1198f?vja=1&amp;pid=0372502d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6_1#584a1198f.blank?vja=1&amp;pid=0372502d4&amp;color=0,0,0&amp;vpa=85&amp;vtp=1"/>
          <p:cNvSpPr/>
          <p:nvPr/>
        </p:nvSpPr>
        <p:spPr>
          <a:xfrm>
            <a:off x="922401" y="858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7_AS.177_1#584a1198f?vja=1&amp;pid=0372502d4&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合理安排时间可以帮助高一新生管理时间，提高效率；下文则开始介绍选择日历或规划簿等与合理规划时间有关的方法。因此，设空处需要承上启下，引出下文的具体内容。F项（继续阅读以了解如何安排你的一天）符合语境，引起下文的具体方法。故选F项。</a:t>
            </a:r>
            <a:endParaRPr lang="en-US" altLang="zh-CN" sz="2200" dirty="0"/>
          </a:p>
        </p:txBody>
      </p:sp>
      <p:sp>
        <p:nvSpPr>
          <p:cNvPr id="5" name="QB_7_BD.178_1#0999dca04?vja=1&amp;pid=0372502d4&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79_1#0999dca04.blank?vja=1&amp;pid=0372502d4&amp;color=0,0,0&amp;vpa=86&amp;vtp=1"/>
          <p:cNvSpPr/>
          <p:nvPr/>
        </p:nvSpPr>
        <p:spPr>
          <a:xfrm>
            <a:off x="909701" y="2496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80_1#0999dca04?vja=1&amp;pid=0372502d4&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建议选择一个满足日常需求的日历或规划簿来使用；下文则提到可以选择包含日常待办事项模块的日历或规划簿。由此可推知，设空处应与规划日常待办事项相关。C项（如果你想更专注于日常任务）符合语境，其中的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tasks与下文中的daily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spreads相呼应。故选C项。</a:t>
            </a:r>
            <a:endParaRPr lang="en-US" altLang="zh-CN" sz="2200" dirty="0"/>
          </a:p>
        </p:txBody>
      </p:sp>
      <p:sp>
        <p:nvSpPr>
          <p:cNvPr id="8" name="QB_7_BD.181_1#0320b12c2?vja=1&amp;pid=0372502d4&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82_1#0320b12c2.blank?vja=1&amp;pid=0372502d4&amp;color=0,0,0&amp;vpa=87&amp;vtp=1"/>
          <p:cNvSpPr/>
          <p:nvPr/>
        </p:nvSpPr>
        <p:spPr>
          <a:xfrm>
            <a:off x="909701" y="4122487"/>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10" name="QB_7_AS.183_1#0320b12c2?vja=1&amp;pid=0372502d4&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写下需要完成的所有事情；下文提到将每一项任务或每个目标写在纸上或手机笔记应用程序中。由此可知，设空处应给出有关如何列出一天的任务清单的建议。E项（首先思考一下今天你需要做什么）承接上文，并与下文的Then构成衔接关系，符合语境。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4_1#480bef181?vja=1&amp;pid=0372502d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5_1#480bef181.blank?vja=1&amp;pid=0372502d4&amp;color=0,0,0&amp;vpa=88&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86_1#480bef181?vja=1&amp;pid=0372502d4&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出用颜色标记任务的建议，这样可以使日程安排更容易被看到；先浏览待办事项清单，然后将任务用不同的颜色分类；下文给出了具体的颜色分类的例子。由此可知，设空处应举例说明如何通过颜色标记使任务清单更加清晰。D项（例如，日常家务可能是绿色的）符合语境。故选D项。</a:t>
            </a:r>
            <a:endParaRPr lang="en-US" altLang="zh-CN" sz="2200" dirty="0"/>
          </a:p>
        </p:txBody>
      </p:sp>
      <p:sp>
        <p:nvSpPr>
          <p:cNvPr id="5" name="QB_7_BD.187_1#79c719471?vja=1&amp;pid=0372502d4&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8_1#79c719471.blank?vja=1&amp;pid=0372502d4&amp;color=0,0,0&amp;vpa=89&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89_1#79c719471?vja=1&amp;pid=0372502d4&amp;color=0,0,0&amp;vtp=1"/>
          <p:cNvSpPr/>
          <p:nvPr/>
        </p:nvSpPr>
        <p:spPr>
          <a:xfrm>
            <a:off x="722376" y="33401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本段的段首，应是本段的主旨句，起到总结全段内容或引起下文的作用。结合本段内容可知，本段主要介绍了要关注任务的完成时间，这有助于更好地规划时间。由此可知，本段提出的建议与任务的时间安排有关。A项（注意是否有任务是时间敏感的）符合语境，提醒读者在制订计划时注意任务的时间限制，其中的time-sensitive与下文中的due、specif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time和deadline相呼应。故选A项。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fbb6bf52.fixed?vja=1&amp;pid=c67ac080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7fbb6bf52.fixed?vja=1&amp;pid=c67ac080c&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7fbb6bf52.fixed?vja=1&amp;pid=c67ac080c&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fbb6bf52.fixed?vja=1&amp;pid=c67ac080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2a1724304?vja=1&amp;pid=67cec86bf&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1.Being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endParaRPr lang="en-US" altLang="zh-CN" sz="2000" dirty="0"/>
          </a:p>
        </p:txBody>
      </p:sp>
      <p:sp>
        <p:nvSpPr>
          <p:cNvPr id="4" name="QB_6_AN.191_1#2a1724304.blank?vja=1&amp;pid=67cec86bf&amp;color=0,0,0&amp;vpa=90&amp;vtp=1"/>
          <p:cNvSpPr/>
          <p:nvPr/>
        </p:nvSpPr>
        <p:spPr>
          <a:xfrm>
            <a:off x="8007287" y="1239012"/>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survival</a:t>
            </a:r>
            <a:endParaRPr lang="en-US" altLang="zh-CN" sz="2000" dirty="0"/>
          </a:p>
        </p:txBody>
      </p:sp>
      <p:sp>
        <p:nvSpPr>
          <p:cNvPr id="5" name="QB_6_AS.192_1#5405ce389?vja=1&amp;pid=67cec86bf&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句意为：当灾难发生时，做好准备是增加你的存活可能性的最佳方式。此空作介词of的宾语，表示“生存；存活”，故填survive的名词形式survival。</a:t>
            </a:r>
            <a:endParaRPr lang="en-US" altLang="zh-CN" sz="2200" dirty="0"/>
          </a:p>
        </p:txBody>
      </p:sp>
      <p:sp>
        <p:nvSpPr>
          <p:cNvPr id="6" name="QB_6_BD.193_1#87d578251?vja=1&amp;pid=67cec86bf&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（behave）.</a:t>
            </a:r>
            <a:endParaRPr lang="en-US" altLang="zh-CN" sz="2000" dirty="0"/>
          </a:p>
        </p:txBody>
      </p:sp>
      <p:sp>
        <p:nvSpPr>
          <p:cNvPr id="7" name="QB_6_AN.194_1#87d578251.blank?vja=1&amp;pid=67cec86bf&amp;color=0,0,0&amp;vpa=91&amp;vtp=1"/>
          <p:cNvSpPr/>
          <p:nvPr/>
        </p:nvSpPr>
        <p:spPr>
          <a:xfrm>
            <a:off x="731901" y="3258887"/>
            <a:ext cx="1198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2000" dirty="0"/>
          </a:p>
        </p:txBody>
      </p:sp>
      <p:sp>
        <p:nvSpPr>
          <p:cNvPr id="8" name="QB_6_AS.195_1#87d578251?vja=1&amp;pid=67cec86bf&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那孩子在聚会上表现得很好，以至于在场所有人都称赞他的良好行为。设空处在句中作praised的宾语，且其前有形容词性物主代词his和形容词good修饰，故应填名词形式，意为“行为”，为不可数名词。故填behaviou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7ae373fe?vja=1&amp;pid=4c87a32b9&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workplace,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p:txBody>
      </p:sp>
      <p:sp>
        <p:nvSpPr>
          <p:cNvPr id="4" name="QB_6_AN.2_1#47ae373fe.blank?vja=1&amp;pid=4c87a32b9&amp;color=0,0,0&amp;vpa=1&amp;vtp=1"/>
          <p:cNvSpPr/>
          <p:nvPr/>
        </p:nvSpPr>
        <p:spPr>
          <a:xfrm>
            <a:off x="6749796" y="1239012"/>
            <a:ext cx="971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suitable</a:t>
            </a:r>
            <a:endParaRPr lang="en-US" altLang="zh-CN" sz="2000" dirty="0"/>
          </a:p>
        </p:txBody>
      </p:sp>
      <p:sp>
        <p:nvSpPr>
          <p:cNvPr id="5" name="QB_6_AS.3_1#6ac7f508b?vja=1&amp;pid=4c87a32b9&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句意为：重要的是要意识到有些幽默不适合工作场所，而且经常在错误的时候被使用。设空处作表语，be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为固定搭配，意为“适合</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”。故填suitable。</a:t>
            </a:r>
            <a:endParaRPr lang="en-US" altLang="zh-CN" sz="2200" dirty="0"/>
          </a:p>
        </p:txBody>
      </p:sp>
      <p:sp>
        <p:nvSpPr>
          <p:cNvPr id="6" name="QB_6_BD.4_1#d1f5e39c8?vja=1&amp;pid=4c87a32b9&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endParaRPr lang="en-US" altLang="zh-CN" sz="2000" dirty="0"/>
          </a:p>
        </p:txBody>
      </p:sp>
      <p:sp>
        <p:nvSpPr>
          <p:cNvPr id="7" name="QB_6_AN.5_1#d1f5e39c8.blank?vja=1&amp;pid=4c87a32b9&amp;color=0,0,0&amp;vpa=2&amp;vtp=1"/>
          <p:cNvSpPr/>
          <p:nvPr/>
        </p:nvSpPr>
        <p:spPr>
          <a:xfrm>
            <a:off x="2141855" y="2865187"/>
            <a:ext cx="1184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confusing</a:t>
            </a:r>
            <a:endParaRPr lang="en-US" altLang="zh-CN" sz="2000" dirty="0"/>
          </a:p>
        </p:txBody>
      </p:sp>
      <p:sp>
        <p:nvSpPr>
          <p:cNvPr id="8" name="QB_6_AS.6_1#d1f5e39c8?vja=1&amp;pid=4c87a32b9&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遇到相同的单词有着不同意思的句子会让人感到困惑。设空处作表语，分析句子结构可知，句中It作形式主语，不定式短语为真正的主语，设空处形容令人困惑的情况，应用-ing结尾的形容词。故填confu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6_1#281cd9d37?vja=1&amp;pid=67cec86b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a:t>
            </a:r>
            <a:endParaRPr lang="en-US" altLang="zh-CN" sz="2000" dirty="0"/>
          </a:p>
        </p:txBody>
      </p:sp>
      <p:sp>
        <p:nvSpPr>
          <p:cNvPr id="3" name="QB_6_AN.197_1#281cd9d37.blank?vja=1&amp;pid=67cec86bf&amp;color=0,0,0&amp;vpa=92&amp;vtp=1"/>
          <p:cNvSpPr/>
          <p:nvPr/>
        </p:nvSpPr>
        <p:spPr>
          <a:xfrm>
            <a:off x="1689164" y="858012"/>
            <a:ext cx="1042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addicted</a:t>
            </a:r>
            <a:endParaRPr lang="en-US" altLang="zh-CN" sz="2000" dirty="0"/>
          </a:p>
        </p:txBody>
      </p:sp>
      <p:sp>
        <p:nvSpPr>
          <p:cNvPr id="4" name="QB_6_AN.198_1#281cd9d37.blank?vja=1&amp;pid=67cec86bf&amp;color=0,0,0&amp;vpa=93&amp;vtp=1"/>
          <p:cNvSpPr/>
          <p:nvPr/>
        </p:nvSpPr>
        <p:spPr>
          <a:xfrm>
            <a:off x="8344154" y="858012"/>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addiction</a:t>
            </a:r>
            <a:endParaRPr lang="en-US" altLang="zh-CN" sz="2000" dirty="0"/>
          </a:p>
        </p:txBody>
      </p:sp>
      <p:sp>
        <p:nvSpPr>
          <p:cNvPr id="5" name="QB_6_AS.199_1#281cd9d37?vja=1&amp;pid=67cec86b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句意为：网上购物成瘾的人很难戒掉购物瘾。be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上瘾”，第一空作后置定语，修饰People，故填addicted；第二空在句中作quitting的宾语，且其前有定冠词the修饰，故应填名词形式，此处表抽象概念，故填addiction。</a:t>
            </a:r>
            <a:endParaRPr lang="en-US" altLang="zh-CN" sz="2200" dirty="0"/>
          </a:p>
        </p:txBody>
      </p:sp>
      <p:sp>
        <p:nvSpPr>
          <p:cNvPr id="6" name="QB_6_BD.200_1#d380a26c6?vja=1&amp;pid=67cec86bf&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7" name="QB_6_AN.201_1#d380a26c6.blank?vja=1&amp;pid=67cec86bf&amp;color=0,0,0&amp;vpa=94&amp;vtp=1"/>
          <p:cNvSpPr/>
          <p:nvPr/>
        </p:nvSpPr>
        <p:spPr>
          <a:xfrm>
            <a:off x="6376416" y="2484187"/>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8" name="QB_6_AS.202_1#d380a26c6?vja=1&amp;pid=67cec86bf&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句意为：在交朋友的时候，我们应该把注意力集中在我们的共同点上，搁置我们的分歧。focus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on/upon为固定搭配，意为“集中于；关注”。故填on/upon。</a:t>
            </a:r>
            <a:endParaRPr lang="en-US" altLang="zh-CN" sz="2200" dirty="0"/>
          </a:p>
        </p:txBody>
      </p:sp>
      <p:sp>
        <p:nvSpPr>
          <p:cNvPr id="9" name="QB_6_BD.203_1#42fc33f4d?vja=1&amp;pid=67cec86bf&amp;color=0,0,0&amp;vtp=1"/>
          <p:cNvSpPr/>
          <p:nvPr/>
        </p:nvSpPr>
        <p:spPr>
          <a:xfrm>
            <a:off x="722376" y="4160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endParaRPr lang="en-US" altLang="zh-CN" sz="2000" dirty="0"/>
          </a:p>
        </p:txBody>
      </p:sp>
      <p:sp>
        <p:nvSpPr>
          <p:cNvPr id="10" name="QB_6_AN.204_1#42fc33f4d.blank?vja=1&amp;pid=67cec86bf&amp;color=0,0,0&amp;vpa=95&amp;vtp=1"/>
          <p:cNvSpPr/>
          <p:nvPr/>
        </p:nvSpPr>
        <p:spPr>
          <a:xfrm>
            <a:off x="10671239" y="4122487"/>
            <a:ext cx="788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adults</a:t>
            </a:r>
            <a:endParaRPr lang="en-US" altLang="zh-CN" sz="2000" dirty="0"/>
          </a:p>
        </p:txBody>
      </p:sp>
      <p:sp>
        <p:nvSpPr>
          <p:cNvPr id="11" name="QB_6_AS.205_1#42fc33f4d?vja=1&amp;pid=67cec86bf&amp;color=0,0,0&amp;vtp=1"/>
          <p:cNvSpPr/>
          <p:nvPr/>
        </p:nvSpPr>
        <p:spPr>
          <a:xfrm>
            <a:off x="722376" y="4965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句意为：最终，你的孩子们会离开家，作为独立的成年人过他们自己的生活。设空处在句中作介词as的宾语，且其前有形容词independent修饰，故填名词。设空处与children为同一群人，故填名词复数adults。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10" grpId="0" animBg="1" build="p"/>
      <p:bldP spid="11"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6_1#ea00a9c53?vja=1&amp;pid=67cec86b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3" name="QB_6_AN.207_1#ea00a9c53.blank?vja=1&amp;pid=67cec86bf&amp;color=0,0,0&amp;vpa=96&amp;vtp=1"/>
          <p:cNvSpPr/>
          <p:nvPr/>
        </p:nvSpPr>
        <p:spPr>
          <a:xfrm>
            <a:off x="8231251" y="8453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4" name="QB_6_AS.208_1#ea00a9c53?vja=1&amp;pid=67cec86bf&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”意为“对某人来说太</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而不能做</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200" dirty="0"/>
          </a:p>
        </p:txBody>
      </p:sp>
      <p:sp>
        <p:nvSpPr>
          <p:cNvPr id="5" name="QB_6_BD.209_1#0b0a97339?vja=1&amp;pid=67cec86bf&amp;color=0,0,0&amp;vtp=1"/>
          <p:cNvSpPr/>
          <p:nvPr/>
        </p:nvSpPr>
        <p:spPr>
          <a:xfrm>
            <a:off x="722376" y="17526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endParaRPr lang="en-US" altLang="zh-CN" sz="2000" dirty="0"/>
          </a:p>
        </p:txBody>
      </p:sp>
      <p:sp>
        <p:nvSpPr>
          <p:cNvPr id="6" name="QB_6_AN.210_1#0b0a97339.blank?vja=1&amp;pid=67cec86bf&amp;color=0,0,0&amp;vpa=97&amp;vtp=1"/>
          <p:cNvSpPr/>
          <p:nvPr/>
        </p:nvSpPr>
        <p:spPr>
          <a:xfrm>
            <a:off x="4096766" y="1714500"/>
            <a:ext cx="14922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000" dirty="0"/>
          </a:p>
        </p:txBody>
      </p:sp>
      <p:sp>
        <p:nvSpPr>
          <p:cNvPr id="7" name="QB_6_AS.211_1#0b0a97339?vja=1&amp;pid=67cec86bf&amp;color=0,0,0&amp;vtp=1"/>
          <p:cNvSpPr/>
          <p:nvPr/>
        </p:nvSpPr>
        <p:spPr>
          <a:xfrm>
            <a:off x="722376" y="2552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句意为：大量的游客被吸引到我们的家乡，而且外国人的数量很多。“a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of+可数名词复数”作主语，谓语动词用复数形式，主语与attract之间为被动关系，且根据时间状语Today和后面的is可知，此处应用一般现在时的被动语态，故填are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200" dirty="0"/>
          </a:p>
        </p:txBody>
      </p:sp>
      <p:sp>
        <p:nvSpPr>
          <p:cNvPr id="8" name="QB_6_BD.212_1#7c089adb3?vja=1&amp;pid=67cec86bf&amp;color=0,0,0&amp;vtp=1"/>
          <p:cNvSpPr/>
          <p:nvPr/>
        </p:nvSpPr>
        <p:spPr>
          <a:xfrm>
            <a:off x="722376" y="37541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9" name="QB_6_AN.213_1#7c089adb3.blank?vja=1&amp;pid=67cec86bf&amp;color=0,0,0&amp;vpa=98&amp;vtp=1"/>
          <p:cNvSpPr/>
          <p:nvPr/>
        </p:nvSpPr>
        <p:spPr>
          <a:xfrm>
            <a:off x="1916494" y="3716087"/>
            <a:ext cx="32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S.214_1#7c089adb3?vja=1&amp;pid=67cec86bf&amp;color=0,0,0&amp;vtp=1"/>
          <p:cNvSpPr/>
          <p:nvPr/>
        </p:nvSpPr>
        <p:spPr>
          <a:xfrm>
            <a:off x="722376" y="4178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“find+it+</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sth”意为“发现做某事</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”，it是形式宾语，真正的宾语是后面的不定式短语。故填it。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5_1#592f2964d?vja=1&amp;pid=67cec86bf&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endParaRPr lang="en-US" altLang="zh-CN" sz="2000" dirty="0"/>
          </a:p>
        </p:txBody>
      </p:sp>
      <p:sp>
        <p:nvSpPr>
          <p:cNvPr id="3" name="QB_6_AN.216_1#592f2964d.blank?vja=1&amp;pid=67cec86bf&amp;color=0,0,0&amp;vpa=99&amp;vtp=1"/>
          <p:cNvSpPr/>
          <p:nvPr/>
        </p:nvSpPr>
        <p:spPr>
          <a:xfrm>
            <a:off x="10468039" y="845312"/>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playing</a:t>
            </a:r>
            <a:endParaRPr lang="en-US" altLang="zh-CN" sz="2000" dirty="0"/>
          </a:p>
        </p:txBody>
      </p:sp>
      <p:sp>
        <p:nvSpPr>
          <p:cNvPr id="4" name="QB_6_AS.217_1#592f2964d?vja=1&amp;pid=67cec86bf&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句意为：作为一名学生，你应该专注于你的学习，而不是沉迷于玩电脑游戏。be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sth意为“沉迷于做某事”。故填playing。</a:t>
            </a:r>
            <a:endParaRPr lang="en-US" altLang="zh-CN" sz="2200" dirty="0"/>
          </a:p>
        </p:txBody>
      </p:sp>
      <p:sp>
        <p:nvSpPr>
          <p:cNvPr id="5" name="QB_6_BD.218_1#a55bb5d9c?vja=1&amp;pid=67cec86bf&amp;color=0,0,0&amp;vtp=1"/>
          <p:cNvSpPr/>
          <p:nvPr/>
        </p:nvSpPr>
        <p:spPr>
          <a:xfrm>
            <a:off x="722376" y="2534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6" name="QB_6_AN.219_1#a55bb5d9c.blank?vja=1&amp;pid=67cec86bf&amp;color=0,0,0&amp;vpa=100&amp;vtp=1"/>
          <p:cNvSpPr/>
          <p:nvPr/>
        </p:nvSpPr>
        <p:spPr>
          <a:xfrm>
            <a:off x="731901" y="2865187"/>
            <a:ext cx="2720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replaced</a:t>
            </a:r>
            <a:endParaRPr lang="en-US" altLang="zh-CN" sz="2000" dirty="0"/>
          </a:p>
        </p:txBody>
      </p:sp>
      <p:sp>
        <p:nvSpPr>
          <p:cNvPr id="7" name="QB_6_AS.220_1#a55bb5d9c?vja=1&amp;pid=67cec86bf&amp;color=0,0,0&amp;vtp=1"/>
          <p:cNvSpPr/>
          <p:nvPr/>
        </p:nvSpPr>
        <p:spPr>
          <a:xfrm>
            <a:off x="722376" y="3340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句意为：附近的许多人都建议用现代化的公共汽车站取代旧的公共汽车站。recommend意为“建议”，后接宾语从句时，从句谓语应用“should+动词原形”，should可以省略；此处replace和the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station之间为被动关系，应用被动语态。故填（should）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replaced。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8c640301?vja=1&amp;pid=72e6cdacd&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根据提示补全或翻译句子。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1.我们就这个问题和他们辩论到深夜。</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_____ ______ 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2000" dirty="0"/>
          </a:p>
        </p:txBody>
      </p:sp>
      <p:sp>
        <p:nvSpPr>
          <p:cNvPr id="4" name="QB_6_AN.222_1#e8c640301.blank?vja=1&amp;pid=72e6cdacd&amp;color=0,0,0&amp;vpa=101&amp;vtp=1"/>
          <p:cNvSpPr/>
          <p:nvPr/>
        </p:nvSpPr>
        <p:spPr>
          <a:xfrm>
            <a:off x="1178306" y="16200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debated</a:t>
            </a:r>
            <a:endParaRPr lang="en-US" altLang="zh-CN" sz="2000" dirty="0"/>
          </a:p>
        </p:txBody>
      </p:sp>
      <p:sp>
        <p:nvSpPr>
          <p:cNvPr id="5" name="QB_6_AN.223_1#e8c640301.blank?vja=1&amp;pid=72e6cdacd&amp;color=0,0,0&amp;vpa=102&amp;vtp=1"/>
          <p:cNvSpPr/>
          <p:nvPr/>
        </p:nvSpPr>
        <p:spPr>
          <a:xfrm>
            <a:off x="2308606" y="1620012"/>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6" name="QB_6_AN.224_1#e8c640301.blank?vja=1&amp;pid=72e6cdacd&amp;color=0,0,0&amp;vpa=103&amp;vtp=1"/>
          <p:cNvSpPr/>
          <p:nvPr/>
        </p:nvSpPr>
        <p:spPr>
          <a:xfrm>
            <a:off x="3096006" y="1620012"/>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7" name="QB_6_AN.225_1#e8c640301.blank?vja=1&amp;pid=72e6cdacd&amp;color=0,0,0&amp;vpa=104&amp;vtp=1"/>
          <p:cNvSpPr/>
          <p:nvPr/>
        </p:nvSpPr>
        <p:spPr>
          <a:xfrm>
            <a:off x="3985006" y="1620012"/>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8" name="QB_6_BD.226_1#87f4e1b26?sp=1&amp;vja=1&amp;pid=72e6cdacd&amp;color=0,0,0&amp;vtp=1"/>
          <p:cNvSpPr/>
          <p:nvPr/>
        </p:nvSpPr>
        <p:spPr>
          <a:xfrm>
            <a:off x="722376" y="2065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2.我喜欢不同种类的音乐，但是我偏爱民间音乐，它让我感到平静。（preference）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endParaRPr lang="en-US" altLang="zh-CN" sz="2000" dirty="0"/>
          </a:p>
        </p:txBody>
      </p:sp>
      <p:sp>
        <p:nvSpPr>
          <p:cNvPr id="9" name="QB_6_AN.227_1#87f4e1b26.blank?vja=1&amp;pid=72e6cdacd&amp;color=0,0,0&amp;vpa=105&amp;vtp=1"/>
          <p:cNvSpPr/>
          <p:nvPr/>
        </p:nvSpPr>
        <p:spPr>
          <a:xfrm>
            <a:off x="5935980" y="2407987"/>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10" name="QB_6_AN.228_1#87f4e1b26.blank?vja=1&amp;pid=72e6cdacd&amp;color=0,0,0&amp;vpa=106&amp;vtp=1"/>
          <p:cNvSpPr/>
          <p:nvPr/>
        </p:nvSpPr>
        <p:spPr>
          <a:xfrm>
            <a:off x="6802184" y="24079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B_6_AN.229_1#87f4e1b26.blank?vja=1&amp;pid=72e6cdacd&amp;color=0,0,0&amp;vpa=107&amp;vtp=1"/>
          <p:cNvSpPr/>
          <p:nvPr/>
        </p:nvSpPr>
        <p:spPr>
          <a:xfrm>
            <a:off x="7312787" y="23952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preference</a:t>
            </a:r>
            <a:endParaRPr lang="en-US" altLang="zh-CN" sz="2000" dirty="0"/>
          </a:p>
        </p:txBody>
      </p:sp>
      <p:sp>
        <p:nvSpPr>
          <p:cNvPr id="12" name="QB_6_AN.230_1#87f4e1b26.blank?vja=1&amp;pid=72e6cdacd&amp;color=0,0,0&amp;vpa=108&amp;vtp=1"/>
          <p:cNvSpPr/>
          <p:nvPr/>
        </p:nvSpPr>
        <p:spPr>
          <a:xfrm>
            <a:off x="8763191" y="24079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3" name="QB_6_BD.231_1#659f3801e?sp=1&amp;vja=1&amp;pid=72e6cdacd&amp;color=0,0,0&amp;vtp=1"/>
          <p:cNvSpPr/>
          <p:nvPr/>
        </p:nvSpPr>
        <p:spPr>
          <a:xfrm>
            <a:off x="722376" y="32334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3.她擅长制作便宜但雅致的服装。（expert）</a:t>
            </a:r>
            <a:endParaRPr lang="en-US" altLang="zh-CN" sz="2000" dirty="0"/>
          </a:p>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endParaRPr lang="en-US" altLang="zh-CN" sz="2000" dirty="0"/>
          </a:p>
        </p:txBody>
      </p:sp>
      <p:sp>
        <p:nvSpPr>
          <p:cNvPr id="14" name="QB_6_AN.232_1#659f3801e.blank?vja=1&amp;pid=72e6cdacd&amp;color=0,0,0&amp;vpa=109&amp;vtp=1"/>
          <p:cNvSpPr/>
          <p:nvPr/>
        </p:nvSpPr>
        <p:spPr>
          <a:xfrm>
            <a:off x="1227201" y="35763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5" name="QB_6_AN.233_1#659f3801e.blank?vja=1&amp;pid=72e6cdacd&amp;color=0,0,0&amp;vpa=110&amp;vtp=1"/>
          <p:cNvSpPr/>
          <p:nvPr/>
        </p:nvSpPr>
        <p:spPr>
          <a:xfrm>
            <a:off x="1747901" y="35636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expert</a:t>
            </a:r>
            <a:endParaRPr lang="en-US" altLang="zh-CN" sz="2000" dirty="0"/>
          </a:p>
        </p:txBody>
      </p:sp>
      <p:sp>
        <p:nvSpPr>
          <p:cNvPr id="16" name="QB_6_AN.234_1#659f3801e.blank?vja=1&amp;pid=72e6cdacd&amp;color=0,0,0&amp;vpa=111&amp;vtp=1"/>
          <p:cNvSpPr/>
          <p:nvPr/>
        </p:nvSpPr>
        <p:spPr>
          <a:xfrm>
            <a:off x="2763901" y="3576387"/>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at/in/on</a:t>
            </a:r>
            <a:endParaRPr lang="en-US" altLang="zh-CN" sz="2000" dirty="0"/>
          </a:p>
        </p:txBody>
      </p:sp>
      <p:sp>
        <p:nvSpPr>
          <p:cNvPr id="17" name="QB_6_BD.235_1#0a9ad77b6?sp=1&amp;vja=1&amp;pid=72e6cdacd&amp;color=0,0,0&amp;vtp=1"/>
          <p:cNvSpPr/>
          <p:nvPr/>
        </p:nvSpPr>
        <p:spPr>
          <a:xfrm>
            <a:off x="722376" y="4020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4.该志愿者服务项目计划于本周末启动，为那些有需要的人带去希望和关怀。（schedule）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2000" dirty="0"/>
          </a:p>
        </p:txBody>
      </p:sp>
      <p:sp>
        <p:nvSpPr>
          <p:cNvPr id="18" name="QB_6_AN.236_1#0a9ad77b6.blank?vja=1&amp;pid=72e6cdacd&amp;color=0,0,0&amp;vpa=112&amp;vtp=1"/>
          <p:cNvSpPr/>
          <p:nvPr/>
        </p:nvSpPr>
        <p:spPr>
          <a:xfrm>
            <a:off x="4027996" y="43637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9" name="QB_6_AN.237_1#0a9ad77b6.blank?vja=1&amp;pid=72e6cdacd&amp;color=0,0,0&amp;vpa=113&amp;vtp=1"/>
          <p:cNvSpPr/>
          <p:nvPr/>
        </p:nvSpPr>
        <p:spPr>
          <a:xfrm>
            <a:off x="4555554" y="4363787"/>
            <a:ext cx="1198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scheduled</a:t>
            </a:r>
            <a:endParaRPr lang="en-US" altLang="zh-CN" sz="2000" dirty="0"/>
          </a:p>
        </p:txBody>
      </p:sp>
      <p:sp>
        <p:nvSpPr>
          <p:cNvPr id="20" name="QB_6_AN.238_1#0a9ad77b6.blank?vja=1&amp;pid=72e6cdacd&amp;color=0,0,0&amp;vpa=114&amp;vtp=1"/>
          <p:cNvSpPr/>
          <p:nvPr/>
        </p:nvSpPr>
        <p:spPr>
          <a:xfrm>
            <a:off x="5934012" y="43637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4" grpId="0" animBg="1" build="p"/>
      <p:bldP spid="15" grpId="0" animBg="1" build="p"/>
      <p:bldP spid="16" grpId="0" animBg="1" build="p"/>
      <p:bldP spid="18" grpId="0" animBg="1" build="p"/>
      <p:bldP spid="19" grpId="0" animBg="1" build="p"/>
      <p:bldP spid="2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39_1#9317be4da?sp=1&amp;vja=1&amp;pid=72e6cdacd&amp;color=0,0,0&amp;mp=1&amp;vtp=1&amp;bt=1"/>
          <p:cNvSpPr/>
          <p:nvPr/>
        </p:nvSpPr>
        <p:spPr>
          <a:xfrm>
            <a:off x="722376" y="900000"/>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5.知道你在交友方面有困难，我很难过。（trouble）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6.在英国学习一年对我来说是一段非常令人愉悦和兴奋的经历。（动名词作主语）</a:t>
            </a:r>
            <a:endParaRPr lang="en-US" altLang="zh-CN" sz="2000">
              <a:solidFill>
                <a:prstClr val="black"/>
              </a:solidFill>
            </a:endParaRPr>
          </a:p>
          <a:p>
            <a:pPr lvl="0" latinLnBrk="1">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a:t>
            </a:r>
            <a:endParaRPr lang="en-US" altLang="zh-CN" sz="2000" dirty="0"/>
          </a:p>
        </p:txBody>
      </p:sp>
      <p:sp>
        <p:nvSpPr>
          <p:cNvPr id="3" name="QB_6_AN.240_1#9317be4da.blank?vja=1&amp;pid=72e6cdacd&amp;color=0,0,0&amp;mp=1&amp;vpa=115&amp;vtp=1"/>
          <p:cNvSpPr/>
          <p:nvPr/>
        </p:nvSpPr>
        <p:spPr>
          <a:xfrm>
            <a:off x="4006914" y="1242900"/>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4" name="QB_6_AN.241_1#9317be4da.blank?vja=1&amp;pid=72e6cdacd&amp;color=0,0,0&amp;mp=1&amp;vpa=116&amp;vtp=1"/>
          <p:cNvSpPr/>
          <p:nvPr/>
        </p:nvSpPr>
        <p:spPr>
          <a:xfrm>
            <a:off x="4781614" y="1242900"/>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trouble</a:t>
            </a:r>
            <a:endParaRPr lang="en-US" altLang="zh-CN" sz="2000" dirty="0"/>
          </a:p>
        </p:txBody>
      </p:sp>
      <p:sp>
        <p:nvSpPr>
          <p:cNvPr id="5" name="QB_6_AN.242_1#9317be4da.blank?vja=1&amp;pid=72e6cdacd&amp;color=0,0,0&amp;mp=1&amp;vpa=117&amp;vtp=1"/>
          <p:cNvSpPr/>
          <p:nvPr/>
        </p:nvSpPr>
        <p:spPr>
          <a:xfrm>
            <a:off x="5835714" y="1230200"/>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6" name="QB_6_AN.243_1#9317be4da.blank?vja=1&amp;pid=72e6cdacd&amp;color=0,0,0&amp;mp=1&amp;vpa=118&amp;vtp=1"/>
          <p:cNvSpPr/>
          <p:nvPr/>
        </p:nvSpPr>
        <p:spPr>
          <a:xfrm>
            <a:off x="6953314" y="12429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p:txBody>
      </p:sp>
      <p:sp>
        <p:nvSpPr>
          <p:cNvPr id="9" name="QB_6_AN.245_1#9317be4da.blank?vja=1&amp;pid=72e6cdacd&amp;color=0,0,0&amp;vpa=119&amp;vtp=1"/>
          <p:cNvSpPr/>
          <p:nvPr/>
        </p:nvSpPr>
        <p:spPr>
          <a:xfrm>
            <a:off x="757301" y="1992200"/>
            <a:ext cx="99552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pleasant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9"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2c294be1?vja=1&amp;pid=67709c004&amp;color=0,0,0&amp;vtp=1&amp;bt=1"/>
          <p:cNvSpPr/>
          <p:nvPr/>
        </p:nvSpPr>
        <p:spPr>
          <a:xfrm>
            <a:off x="722376" y="896112"/>
            <a:ext cx="10753344" cy="333375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画出下列句子中的名词短语、形容词短语或副词短语，</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并判断其在句中所作的成分。</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1.Mr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manners.</a:t>
            </a:r>
            <a:endParaRPr lang="en-US" altLang="zh-CN" sz="2000">
              <a:solidFill>
                <a:srgbClr val="000000"/>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50" u="sng" kern="0" spc="-99900">
                <a:solidFill>
                  <a:srgbClr val="FF00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a:solidFill>
                <a:srgbClr val="000000"/>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2.She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correctly.</a:t>
            </a:r>
            <a:endParaRPr lang="en-US" altLang="zh-CN" sz="2000">
              <a:solidFill>
                <a:srgbClr val="000000"/>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50" u="sng" kern="0" spc="-99900">
                <a:solidFill>
                  <a:srgbClr val="FF00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a:solidFill>
                <a:srgbClr val="000000"/>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cheerful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endParaRPr lang="en-US" altLang="zh-CN" sz="2000">
              <a:solidFill>
                <a:srgbClr val="000000"/>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200" u="sng" kern="0" spc="-99900">
                <a:solidFill>
                  <a:srgbClr val="FF00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6_AN.247_1#f2c294be1.blank?vja=1&amp;pid=67709c004&amp;color=0,0,0&amp;vpa=120&amp;vtp=1&amp;rh=40.75"/>
              <p:cNvSpPr/>
              <p:nvPr/>
            </p:nvSpPr>
            <p:spPr>
              <a:xfrm>
                <a:off x="731901" y="1602613"/>
                <a:ext cx="4010025" cy="517525"/>
              </a:xfrm>
              <a:prstGeom prst="rect">
                <a:avLst/>
              </a:prstGeom>
              <a:noFill/>
            </p:spPr>
            <p:txBody>
              <a:bodyPr wrap="square" lIns="0" tIns="0" rIns="0" bIns="0" rtlCol="0" anchor="t"/>
              <a:lstStyle/>
              <a:p>
                <a:pPr algn="ct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man</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with</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good</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manners</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名词短语作表语</m:t>
                        </m:r>
                      </m:den>
                    </m:f>
                  </m:oMath>
                </a14:m>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solidFill>
                    <a:srgbClr val="FF0000"/>
                  </a:solidFill>
                </a:endParaRPr>
              </a:p>
            </p:txBody>
          </p:sp>
        </mc:Choice>
        <mc:Fallback>
          <p:sp>
            <p:nvSpPr>
              <p:cNvPr id="5" name="QB_6_AN.247_1#f2c294be1.blank?vja=1&amp;pid=67709c004&amp;color=0,0,0&amp;vpa=120&amp;vtp=1&amp;rh=40.75"/>
              <p:cNvSpPr>
                <a:spLocks noRot="1" noChangeAspect="1" noMove="1" noResize="1" noEditPoints="1" noAdjustHandles="1" noChangeArrowheads="1" noChangeShapeType="1" noTextEdit="1"/>
              </p:cNvSpPr>
              <p:nvPr/>
            </p:nvSpPr>
            <p:spPr>
              <a:xfrm>
                <a:off x="731901" y="1602613"/>
                <a:ext cx="4010025" cy="517525"/>
              </a:xfrm>
              <a:prstGeom prst="rect">
                <a:avLst/>
              </a:prstGeom>
              <a:blipFill rotWithShape="1">
                <a:blip r:embed="rId1"/>
                <a:stretch>
                  <a:fillRect l="-10" t="-98" r="10" b="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249_1#f2c294be1.blank?vja=1&amp;pid=67709c004&amp;color=0,0,0&amp;vpa=121&amp;vtp=1"/>
              <p:cNvSpPr/>
              <p:nvPr/>
            </p:nvSpPr>
            <p:spPr>
              <a:xfrm>
                <a:off x="693801" y="2579558"/>
                <a:ext cx="3435350" cy="515112"/>
              </a:xfrm>
              <a:prstGeom prst="rect">
                <a:avLst/>
              </a:prstGeom>
              <a:noFill/>
            </p:spPr>
            <p:txBody>
              <a:bodyPr wrap="square" lIns="0" tIns="0" rIns="0" bIns="0" rtlCol="0" anchor="t"/>
              <a:lstStyle/>
              <a:p>
                <a:pPr algn="ct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quickly</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and</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correctly</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副词短语作状语</m:t>
                        </m:r>
                      </m:den>
                    </m:f>
                  </m:oMath>
                </a14:m>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solidFill>
                    <a:srgbClr val="FF0000"/>
                  </a:solidFill>
                </a:endParaRPr>
              </a:p>
            </p:txBody>
          </p:sp>
        </mc:Choice>
        <mc:Fallback>
          <p:sp>
            <p:nvSpPr>
              <p:cNvPr id="8" name="QB_6_AN.249_1#f2c294be1.blank?vja=1&amp;pid=67709c004&amp;color=0,0,0&amp;vpa=121&amp;vtp=1"/>
              <p:cNvSpPr>
                <a:spLocks noRot="1" noChangeAspect="1" noMove="1" noResize="1" noEditPoints="1" noAdjustHandles="1" noChangeArrowheads="1" noChangeShapeType="1" noTextEdit="1"/>
              </p:cNvSpPr>
              <p:nvPr/>
            </p:nvSpPr>
            <p:spPr>
              <a:xfrm>
                <a:off x="693801" y="2579558"/>
                <a:ext cx="3435350" cy="515112"/>
              </a:xfrm>
              <a:prstGeom prst="rect">
                <a:avLst/>
              </a:prstGeom>
              <a:blipFill rotWithShape="1">
                <a:blip r:embed="rId2"/>
                <a:stretch>
                  <a:fillRect l="-11" t="-36" r="1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QB_6_AN.251_1#f2c294be1.blank?vja=1&amp;pid=67709c004&amp;color=0,0,0&amp;vpa=122&amp;vtp=1"/>
              <p:cNvSpPr/>
              <p:nvPr/>
            </p:nvSpPr>
            <p:spPr>
              <a:xfrm>
                <a:off x="706501" y="3573683"/>
                <a:ext cx="5073650" cy="518478"/>
              </a:xfrm>
              <a:prstGeom prst="rect">
                <a:avLst/>
              </a:prstGeom>
              <a:noFill/>
            </p:spPr>
            <p:txBody>
              <a:bodyPr wrap="square" lIns="0" tIns="0" rIns="0" bIns="0" rtlCol="0" anchor="t"/>
              <a:lstStyle/>
              <a:p>
                <a:pPr algn="ct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quite</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cheerful</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at</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the</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good</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news</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形容词短语作表语</m:t>
                        </m:r>
                      </m:den>
                    </m:f>
                  </m:oMath>
                </a14:m>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solidFill>
                    <a:srgbClr val="FF0000"/>
                  </a:solidFill>
                </a:endParaRPr>
              </a:p>
            </p:txBody>
          </p:sp>
        </mc:Choice>
        <mc:Fallback>
          <p:sp>
            <p:nvSpPr>
              <p:cNvPr id="11" name="QB_6_AN.251_1#f2c294be1.blank?vja=1&amp;pid=67709c004&amp;color=0,0,0&amp;vpa=122&amp;vtp=1"/>
              <p:cNvSpPr>
                <a:spLocks noRot="1" noChangeAspect="1" noMove="1" noResize="1" noEditPoints="1" noAdjustHandles="1" noChangeArrowheads="1" noChangeShapeType="1" noTextEdit="1"/>
              </p:cNvSpPr>
              <p:nvPr/>
            </p:nvSpPr>
            <p:spPr>
              <a:xfrm>
                <a:off x="706501" y="3573683"/>
                <a:ext cx="5073650" cy="518478"/>
              </a:xfrm>
              <a:prstGeom prst="rect">
                <a:avLst/>
              </a:prstGeom>
              <a:blipFill rotWithShape="1">
                <a:blip r:embed="rId3"/>
                <a:stretch>
                  <a:fillRect l="-8" t="-104" r="8" b="4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bg/>
                                          </p:spTgt>
                                        </p:tgtEl>
                                        <p:attrNameLst>
                                          <p:attrName>style.visibility</p:attrName>
                                        </p:attrNameLst>
                                      </p:cBhvr>
                                      <p:to>
                                        <p:strVal val="visible"/>
                                      </p:to>
                                    </p:set>
                                    <p:animEffect transition="in" filter="fade">
                                      <p:cBhvr>
                                        <p:cTn id="23" dur="500"/>
                                        <p:tgtEl>
                                          <p:spTgt spid="11">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8" grpId="0" animBg="1" build="p"/>
      <p:bldP spid="11"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2_1#d5a6367dc?sp=1&amp;vja=1&amp;pid=67709c004&amp;color=0,0,0&amp;mp=1&amp;vtp=1&amp;bt=1"/>
          <p:cNvSpPr/>
          <p:nvPr/>
        </p:nvSpPr>
        <p:spPr>
          <a:xfrm>
            <a:off x="722376" y="900000"/>
            <a:ext cx="10753344" cy="4695825"/>
          </a:xfrm>
          <a:prstGeom prst="rect">
            <a:avLst/>
          </a:prstGeom>
          <a:noFill/>
        </p:spPr>
        <p:txBody>
          <a:bodyPr wrap="square" lIns="0" tIns="0" rIns="0" bIns="0" rtlCol="0" anchor="t"/>
          <a:lstStyle/>
          <a:p>
            <a:pPr algn="l">
              <a:lnSpc>
                <a:spcPct val="14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a:t>
            </a:r>
            <a:endPar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40000"/>
              </a:lnSpc>
            </a:pP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50" u="sng" kern="0" spc="-99900" dirty="0">
                <a:solidFill>
                  <a:srgbClr val="FF00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dirty="0">
              <a:solidFill>
                <a:srgbClr val="000000"/>
              </a:solidFill>
            </a:endParaRPr>
          </a:p>
          <a:p>
            <a:pPr lvl="0">
              <a:lnSpc>
                <a:spcPct val="160000"/>
              </a:lnSpc>
            </a:pP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5.The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tidy</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pair</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shoes.</a:t>
            </a:r>
            <a:endParaRPr lang="en-US" altLang="zh-CN" sz="2000" dirty="0">
              <a:solidFill>
                <a:srgbClr val="000000"/>
              </a:solidFill>
            </a:endParaRPr>
          </a:p>
          <a:p>
            <a:pPr lvl="0" latinLnBrk="1">
              <a:lnSpc>
                <a:spcPts val="6000"/>
              </a:lnSpc>
            </a:pP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dirty="0">
              <a:solidFill>
                <a:srgbClr val="000000"/>
              </a:solidFill>
            </a:endParaRPr>
          </a:p>
          <a:p>
            <a:pPr lvl="0">
              <a:lnSpc>
                <a:spcPct val="140000"/>
              </a:lnSpc>
            </a:pP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6.These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solidFill>
                <a:srgbClr val="000000"/>
              </a:solidFill>
            </a:endParaRPr>
          </a:p>
          <a:p>
            <a:pPr lvl="0" latinLnBrk="1">
              <a:lnSpc>
                <a:spcPct val="140000"/>
              </a:lnSpc>
            </a:pP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200" u="sng" kern="0" spc="-99900" dirty="0">
                <a:solidFill>
                  <a:srgbClr val="FF00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AN.253_1#d5a6367dc.blank?vja=1&amp;pid=67709c004&amp;color=0,0,0&amp;mp=1&amp;vpa=123&amp;vtp=1&amp;rh=40.75"/>
              <p:cNvSpPr/>
              <p:nvPr/>
            </p:nvSpPr>
            <p:spPr>
              <a:xfrm>
                <a:off x="722376" y="1331721"/>
                <a:ext cx="5464175" cy="517525"/>
              </a:xfrm>
              <a:prstGeom prst="rect">
                <a:avLst/>
              </a:prstGeom>
              <a:noFill/>
            </p:spPr>
            <p:txBody>
              <a:bodyPr wrap="square" lIns="0" tIns="0" rIns="0" bIns="0" rtlCol="0" anchor="t"/>
              <a:lstStyle/>
              <a:p>
                <a:pPr algn="ct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Holiday</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flights</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名词短语作主语</m:t>
                        </m:r>
                      </m:den>
                    </m:f>
                  </m:oMath>
                </a14:m>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less</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and</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less</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expensive</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形容词短语作表语</m:t>
                        </m:r>
                      </m:den>
                    </m:f>
                  </m:oMath>
                </a14:m>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FF0000"/>
                  </a:solidFill>
                </a:endParaRPr>
              </a:p>
            </p:txBody>
          </p:sp>
        </mc:Choice>
        <mc:Fallback>
          <p:sp>
            <p:nvSpPr>
              <p:cNvPr id="4" name="QB_6_AN.253_1#d5a6367dc.blank?vja=1&amp;pid=67709c004&amp;color=0,0,0&amp;mp=1&amp;vpa=123&amp;vtp=1&amp;rh=40.75"/>
              <p:cNvSpPr>
                <a:spLocks noRot="1" noChangeAspect="1" noMove="1" noResize="1" noEditPoints="1" noAdjustHandles="1" noChangeArrowheads="1" noChangeShapeType="1" noTextEdit="1"/>
              </p:cNvSpPr>
              <p:nvPr/>
            </p:nvSpPr>
            <p:spPr>
              <a:xfrm>
                <a:off x="722376" y="1331721"/>
                <a:ext cx="5464175" cy="517525"/>
              </a:xfrm>
              <a:prstGeom prst="rect">
                <a:avLst/>
              </a:prstGeom>
              <a:blipFill rotWithShape="1">
                <a:blip r:embed="rId1"/>
                <a:stretch>
                  <a:fillRect l="-7" t="-24" r="7" b="2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255_1#d5a6367dc.blank?vja=1&amp;pid=67709c004&amp;color=0,0,0&amp;vpa=124&amp;vtp=1&amp;rh=27"/>
              <p:cNvSpPr/>
              <p:nvPr/>
            </p:nvSpPr>
            <p:spPr>
              <a:xfrm>
                <a:off x="722376" y="2529261"/>
                <a:ext cx="10588625" cy="342900"/>
              </a:xfrm>
              <a:prstGeom prst="rect">
                <a:avLst/>
              </a:prstGeom>
              <a:noFill/>
            </p:spPr>
            <p:txBody>
              <a:bodyPr wrap="square" lIns="0" tIns="0" rIns="0" bIns="0" rtlCol="0" anchor="t"/>
              <a:lstStyle/>
              <a:p>
                <a:pPr algn="ct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shoe</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store</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名词短语作宾语</m:t>
                        </m:r>
                      </m:den>
                    </m:f>
                  </m:oMath>
                </a14:m>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big</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and</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tidy</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形容词短语作表语</m:t>
                        </m:r>
                      </m:den>
                    </m:f>
                  </m:oMath>
                </a14:m>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pair</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of</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shoes</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名词短语作宾语</m:t>
                        </m:r>
                      </m:den>
                    </m:f>
                  </m:oMath>
                </a14:m>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solidFill>
                    <a:srgbClr val="FF0000"/>
                  </a:solidFill>
                </a:endParaRPr>
              </a:p>
            </p:txBody>
          </p:sp>
        </mc:Choice>
        <mc:Fallback>
          <p:sp>
            <p:nvSpPr>
              <p:cNvPr id="7" name="QB_6_AN.255_1#d5a6367dc.blank?vja=1&amp;pid=67709c004&amp;color=0,0,0&amp;vpa=124&amp;vtp=1&amp;rh=27"/>
              <p:cNvSpPr>
                <a:spLocks noRot="1" noChangeAspect="1" noMove="1" noResize="1" noEditPoints="1" noAdjustHandles="1" noChangeArrowheads="1" noChangeShapeType="1" noTextEdit="1"/>
              </p:cNvSpPr>
              <p:nvPr/>
            </p:nvSpPr>
            <p:spPr>
              <a:xfrm>
                <a:off x="722376" y="2529261"/>
                <a:ext cx="10588625" cy="342900"/>
              </a:xfrm>
              <a:prstGeom prst="rect">
                <a:avLst/>
              </a:prstGeom>
              <a:blipFill rotWithShape="1">
                <a:blip r:embed="rId2"/>
                <a:stretch>
                  <a:fillRect l="-4" t="-16" r="4" b="-3516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QB_6_AN.257_1#d5a6367dc.blank?vja=1&amp;pid=67709c004&amp;color=0,0,0&amp;vpa=125&amp;vtp=1&amp;rh=40.82504"/>
              <p:cNvSpPr/>
              <p:nvPr/>
            </p:nvSpPr>
            <p:spPr>
              <a:xfrm>
                <a:off x="722376" y="3662047"/>
                <a:ext cx="5876925" cy="518478"/>
              </a:xfrm>
              <a:prstGeom prst="rect">
                <a:avLst/>
              </a:prstGeom>
              <a:noFill/>
            </p:spPr>
            <p:txBody>
              <a:bodyPr wrap="square" lIns="0" tIns="0" rIns="0" bIns="0" rtlCol="0" anchor="t"/>
              <a:lstStyle/>
              <a:p>
                <a:pPr algn="ct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These</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books</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for</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children</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名词短语作主语</m:t>
                        </m:r>
                      </m:den>
                    </m:f>
                  </m:oMath>
                </a14:m>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much</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too</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easy</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for</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adults</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to</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read</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形容词短语作表语</m:t>
                        </m:r>
                      </m:den>
                    </m:f>
                  </m:oMath>
                </a14:m>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solidFill>
                    <a:srgbClr val="FF0000"/>
                  </a:solidFill>
                </a:endParaRPr>
              </a:p>
            </p:txBody>
          </p:sp>
        </mc:Choice>
        <mc:Fallback>
          <p:sp>
            <p:nvSpPr>
              <p:cNvPr id="10" name="QB_6_AN.257_1#d5a6367dc.blank?vja=1&amp;pid=67709c004&amp;color=0,0,0&amp;vpa=125&amp;vtp=1&amp;rh=40.82504"/>
              <p:cNvSpPr>
                <a:spLocks noRot="1" noChangeAspect="1" noMove="1" noResize="1" noEditPoints="1" noAdjustHandles="1" noChangeArrowheads="1" noChangeShapeType="1" noTextEdit="1"/>
              </p:cNvSpPr>
              <p:nvPr/>
            </p:nvSpPr>
            <p:spPr>
              <a:xfrm>
                <a:off x="722376" y="3662047"/>
                <a:ext cx="5876925" cy="518478"/>
              </a:xfrm>
              <a:prstGeom prst="rect">
                <a:avLst/>
              </a:prstGeom>
              <a:blipFill rotWithShape="1">
                <a:blip r:embed="rId3"/>
                <a:stretch>
                  <a:fillRect l="-6" r="6" b="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P spid="10"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2_1#d5a6367dc?sp=1&amp;vja=1&amp;pid=67709c004&amp;color=0,0,0&amp;mp=1&amp;vtp=1&amp;bt=1"/>
          <p:cNvSpPr/>
          <p:nvPr/>
        </p:nvSpPr>
        <p:spPr>
          <a:xfrm>
            <a:off x="722376" y="900000"/>
            <a:ext cx="10753344" cy="4695825"/>
          </a:xfrm>
          <a:prstGeom prst="rect">
            <a:avLst/>
          </a:prstGeom>
          <a:noFill/>
        </p:spPr>
        <p:txBody>
          <a:bodyPr wrap="square" lIns="0" tIns="0" rIns="0" bIns="0" rtlCol="0" anchor="t"/>
          <a:lstStyle/>
          <a:p>
            <a:pPr lvl="0">
              <a:lnSpc>
                <a:spcPct val="125000"/>
              </a:lnSpc>
            </a:pP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7.We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dirty="0">
              <a:solidFill>
                <a:srgbClr val="000000"/>
              </a:solidFill>
            </a:endParaRPr>
          </a:p>
          <a:p>
            <a:pPr lvl="0">
              <a:lnSpc>
                <a:spcPct val="125000"/>
              </a:lnSpc>
            </a:pP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50" u="sng" kern="0" spc="-99900" dirty="0">
                <a:solidFill>
                  <a:srgbClr val="FF00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000" dirty="0">
              <a:solidFill>
                <a:srgbClr val="000000"/>
              </a:solidFill>
            </a:endParaRPr>
          </a:p>
          <a:p>
            <a:pPr lvl="0">
              <a:lnSpc>
                <a:spcPct val="125000"/>
              </a:lnSpc>
            </a:pP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endParaRPr lang="en-US" altLang="zh-CN" sz="2000" dirty="0">
              <a:solidFill>
                <a:srgbClr val="000000"/>
              </a:solidFill>
            </a:endParaRPr>
          </a:p>
          <a:p>
            <a:pPr lvl="0" latinLnBrk="1">
              <a:lnSpc>
                <a:spcPct val="125000"/>
              </a:lnSpc>
            </a:pP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50" u="sng" kern="0" spc="-99900" dirty="0">
                <a:solidFill>
                  <a:srgbClr val="FF00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13" name="QB_6_AN.259_1#d5a6367dc.blank?vja=1&amp;pid=67709c004&amp;color=0,0,0&amp;vpa=126&amp;vtp=1"/>
              <p:cNvSpPr/>
              <p:nvPr/>
            </p:nvSpPr>
            <p:spPr>
              <a:xfrm>
                <a:off x="716280" y="1221597"/>
                <a:ext cx="4753293" cy="518287"/>
              </a:xfrm>
              <a:prstGeom prst="rect">
                <a:avLst/>
              </a:prstGeom>
              <a:noFill/>
            </p:spPr>
            <p:txBody>
              <a:bodyPr wrap="square" lIns="0" tIns="0" rIns="0" bIns="0" rtlCol="0" anchor="t"/>
              <a:lstStyle/>
              <a:p>
                <a:pPr algn="ct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good</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teacher</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名词短语作宾语补足语</m:t>
                        </m:r>
                      </m:den>
                    </m:f>
                  </m:oMath>
                </a14:m>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solidFill>
                    <a:srgbClr val="FF0000"/>
                  </a:solidFill>
                </a:endParaRPr>
              </a:p>
            </p:txBody>
          </p:sp>
        </mc:Choice>
        <mc:Fallback>
          <p:sp>
            <p:nvSpPr>
              <p:cNvPr id="13" name="QB_6_AN.259_1#d5a6367dc.blank?vja=1&amp;pid=67709c004&amp;color=0,0,0&amp;vpa=126&amp;vtp=1"/>
              <p:cNvSpPr>
                <a:spLocks noRot="1" noChangeAspect="1" noMove="1" noResize="1" noEditPoints="1" noAdjustHandles="1" noChangeArrowheads="1" noChangeShapeType="1" noTextEdit="1"/>
              </p:cNvSpPr>
              <p:nvPr/>
            </p:nvSpPr>
            <p:spPr>
              <a:xfrm>
                <a:off x="716280" y="1221597"/>
                <a:ext cx="4753293" cy="518287"/>
              </a:xfrm>
              <a:prstGeom prst="rect">
                <a:avLst/>
              </a:prstGeom>
              <a:blipFill rotWithShape="1">
                <a:blip r:embed="rId1"/>
                <a:stretch>
                  <a:fillRect t="-95" r="7" b="11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6" name="QB_6_AN.261_1#d5a6367dc.blank?vja=1&amp;pid=67709c004&amp;color=0,0,0&amp;vpa=127&amp;vtp=1"/>
              <p:cNvSpPr/>
              <p:nvPr/>
            </p:nvSpPr>
            <p:spPr>
              <a:xfrm>
                <a:off x="716280" y="2192445"/>
                <a:ext cx="9975850" cy="518287"/>
              </a:xfrm>
              <a:prstGeom prst="rect">
                <a:avLst/>
              </a:prstGeom>
              <a:noFill/>
            </p:spPr>
            <p:txBody>
              <a:bodyPr wrap="square" lIns="0" tIns="0" rIns="0" bIns="0" rtlCol="0" anchor="t"/>
              <a:lstStyle/>
              <a:p>
                <a:pPr algn="ct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volunteer</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work</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名词短语作宾语</m:t>
                        </m:r>
                      </m:den>
                    </m:f>
                  </m:oMath>
                </a14:m>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smtClean="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very</m:t>
                        </m:r>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 </m:t>
                        </m:r>
                        <m:r>
                          <m:rPr>
                            <m:sty m:val="p"/>
                          </m:rP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happy</m:t>
                        </m:r>
                      </m:num>
                      <m:den>
                        <m:r>
                          <a:rPr lang="en-US" altLang="zh-CN" sz="20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形容词短语作宾语补足语</m:t>
                        </m:r>
                      </m:den>
                    </m:f>
                  </m:oMath>
                </a14:m>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solidFill>
                    <a:srgbClr val="FF0000"/>
                  </a:solidFill>
                </a:endParaRPr>
              </a:p>
            </p:txBody>
          </p:sp>
        </mc:Choice>
        <mc:Fallback>
          <p:sp>
            <p:nvSpPr>
              <p:cNvPr id="16" name="QB_6_AN.261_1#d5a6367dc.blank?vja=1&amp;pid=67709c004&amp;color=0,0,0&amp;vpa=127&amp;vtp=1"/>
              <p:cNvSpPr>
                <a:spLocks noRot="1" noChangeAspect="1" noMove="1" noResize="1" noEditPoints="1" noAdjustHandles="1" noChangeArrowheads="1" noChangeShapeType="1" noTextEdit="1"/>
              </p:cNvSpPr>
              <p:nvPr/>
            </p:nvSpPr>
            <p:spPr>
              <a:xfrm>
                <a:off x="716280" y="2192445"/>
                <a:ext cx="9975850" cy="518287"/>
              </a:xfrm>
              <a:prstGeom prst="rect">
                <a:avLst/>
              </a:prstGeom>
              <a:blipFill rotWithShape="1">
                <a:blip r:embed="rId2"/>
                <a:stretch>
                  <a:fillRect t="-82" b="1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fade">
                                      <p:cBhvr>
                                        <p:cTn id="7" dur="500"/>
                                        <p:tgtEl>
                                          <p:spTgt spid="1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bg/>
                                          </p:spTgt>
                                        </p:tgtEl>
                                        <p:attrNameLst>
                                          <p:attrName>style.visibility</p:attrName>
                                        </p:attrNameLst>
                                      </p:cBhvr>
                                      <p:to>
                                        <p:strVal val="visible"/>
                                      </p:to>
                                    </p:set>
                                    <p:animEffect transition="in" filter="fade">
                                      <p:cBhvr>
                                        <p:cTn id="15" dur="500"/>
                                        <p:tgtEl>
                                          <p:spTgt spid="1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xEl>
                                              <p:pRg st="0" end="0"/>
                                            </p:txEl>
                                          </p:spTgt>
                                        </p:tgtEl>
                                        <p:attrNameLst>
                                          <p:attrName>style.visibility</p:attrName>
                                        </p:attrNameLst>
                                      </p:cBhvr>
                                      <p:to>
                                        <p:strVal val="visible"/>
                                      </p:to>
                                    </p:set>
                                    <p:animEffect transition="in" filter="fade">
                                      <p:cBhvr>
                                        <p:cTn id="1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build="p"/>
      <p:bldP spid="16"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2_1#4abc3bd66?vja=1&amp;pid=ab9bfa7d2&amp;color=0,0,0&amp;vtp=1&amp;bt=1"/>
          <p:cNvSpPr/>
          <p:nvPr/>
        </p:nvSpPr>
        <p:spPr>
          <a:xfrm>
            <a:off x="722376" y="900000"/>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endParaRPr lang="en-US" altLang="zh-CN" sz="2000" dirty="0"/>
          </a:p>
          <a:p>
            <a:pPr algn="just">
              <a:lnSpc>
                <a:spcPct val="125000"/>
              </a:lnSpc>
            </a:pPr>
            <a:endParaRPr lang="en-US" altLang="zh-CN" sz="2000" dirty="0"/>
          </a:p>
        </p:txBody>
      </p:sp>
      <p:sp>
        <p:nvSpPr>
          <p:cNvPr id="3" name="QM_6_AN.263_1#4abc3bd66.blank?vja=1&amp;pid=ab9bfa7d2&amp;color=0,0,0&amp;vpa=128&amp;vtp=1"/>
          <p:cNvSpPr/>
          <p:nvPr/>
        </p:nvSpPr>
        <p:spPr>
          <a:xfrm>
            <a:off x="9670479" y="2004900"/>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4" name="QM_6_AN.264_1#4abc3bd66.blank?vja=1&amp;pid=ab9bfa7d2&amp;color=0,0,0&amp;vpa=129&amp;vtp=1"/>
          <p:cNvSpPr/>
          <p:nvPr/>
        </p:nvSpPr>
        <p:spPr>
          <a:xfrm>
            <a:off x="10288143" y="2385900"/>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5" name="QM_6_AN.265_1#4abc3bd66.blank?vja=1&amp;pid=ab9bfa7d2&amp;color=0,0,0&amp;vpa=130&amp;vtp=1"/>
          <p:cNvSpPr/>
          <p:nvPr/>
        </p:nvSpPr>
        <p:spPr>
          <a:xfrm>
            <a:off x="909701" y="3147900"/>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p:txBody>
      </p:sp>
      <p:sp>
        <p:nvSpPr>
          <p:cNvPr id="6" name="QM_6_AN.266_1#4abc3bd66.blank?vja=1&amp;pid=ab9bfa7d2&amp;color=0,0,0&amp;vpa=131&amp;vtp=1"/>
          <p:cNvSpPr/>
          <p:nvPr/>
        </p:nvSpPr>
        <p:spPr>
          <a:xfrm>
            <a:off x="3806762" y="3516200"/>
            <a:ext cx="1042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honestly</a:t>
            </a:r>
            <a:endParaRPr lang="en-US" altLang="zh-CN" sz="2000" dirty="0"/>
          </a:p>
        </p:txBody>
      </p:sp>
      <p:sp>
        <p:nvSpPr>
          <p:cNvPr id="7" name="QM_6_AN.267_1#4abc3bd66.blank?vja=1&amp;pid=ab9bfa7d2&amp;color=0,0,0&amp;vpa=132&amp;vtp=1"/>
          <p:cNvSpPr/>
          <p:nvPr/>
        </p:nvSpPr>
        <p:spPr>
          <a:xfrm>
            <a:off x="9714611" y="3528900"/>
            <a:ext cx="647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2_1#4abc3bd66?vja=1&amp;pid=ab9bfa7d2&amp;color=0,0,0&amp;vtp=1&amp;bt=1"/>
          <p:cNvSpPr/>
          <p:nvPr/>
        </p:nvSpPr>
        <p:spPr>
          <a:xfrm>
            <a:off x="722376" y="900000"/>
            <a:ext cx="10753344" cy="3048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adulthood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resilient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（有适应力的）.Remember,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lifetime.</a:t>
            </a:r>
            <a:endParaRPr lang="en-US" altLang="zh-CN" sz="2000" dirty="0"/>
          </a:p>
        </p:txBody>
      </p:sp>
      <p:sp>
        <p:nvSpPr>
          <p:cNvPr id="3" name="QM_6_EX.273_1#4abc3bd66?vja=1&amp;pid=ab9bfa7d2&amp;color=0,0,0&amp;vtp=1"/>
          <p:cNvSpPr/>
          <p:nvPr/>
        </p:nvSpPr>
        <p:spPr>
          <a:xfrm>
            <a:off x="722376" y="3970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本文是一篇议论文。文章讨论了在亲密关系中，出现矛盾和关系紧张很正常，并介绍了如何处理这些困难的问题以改善关系。</a:t>
            </a:r>
            <a:endParaRPr lang="en-US" altLang="zh-CN" sz="2000" dirty="0"/>
          </a:p>
        </p:txBody>
      </p:sp>
      <p:sp>
        <p:nvSpPr>
          <p:cNvPr id="4" name="QM_6_AN.268_1#4abc3bd66.blank?vja=1&amp;pid=ab9bfa7d2&amp;color=0,0,0&amp;vpa=133&amp;vtp=1"/>
          <p:cNvSpPr/>
          <p:nvPr/>
        </p:nvSpPr>
        <p:spPr>
          <a:xfrm>
            <a:off x="5030851" y="849200"/>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5" name="QM_6_AN.269_1#4abc3bd66.blank?vja=1&amp;pid=ab9bfa7d2&amp;color=0,0,0&amp;vpa=134&amp;vtp=1"/>
          <p:cNvSpPr/>
          <p:nvPr/>
        </p:nvSpPr>
        <p:spPr>
          <a:xfrm>
            <a:off x="6443599" y="162390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6" name="QM_6_AN.270_1#4abc3bd66.blank?vja=1&amp;pid=ab9bfa7d2&amp;color=0,0,0&amp;vpa=135&amp;vtp=1"/>
          <p:cNvSpPr/>
          <p:nvPr/>
        </p:nvSpPr>
        <p:spPr>
          <a:xfrm>
            <a:off x="4088257" y="1992200"/>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7" name="QM_6_AN.271_1#4abc3bd66.blank?vja=1&amp;pid=ab9bfa7d2&amp;color=0,0,0&amp;vpa=136&amp;vtp=1"/>
          <p:cNvSpPr/>
          <p:nvPr/>
        </p:nvSpPr>
        <p:spPr>
          <a:xfrm>
            <a:off x="3018663" y="2754200"/>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patience</a:t>
            </a:r>
            <a:endParaRPr lang="en-US" altLang="zh-CN" sz="2000" dirty="0"/>
          </a:p>
        </p:txBody>
      </p:sp>
      <p:sp>
        <p:nvSpPr>
          <p:cNvPr id="8" name="QM_6_AN.272_1#4abc3bd66.blank?vja=1&amp;pid=ab9bfa7d2&amp;color=0,0,0&amp;vpa=137&amp;vtp=1"/>
          <p:cNvSpPr/>
          <p:nvPr/>
        </p:nvSpPr>
        <p:spPr>
          <a:xfrm>
            <a:off x="8845360" y="3147900"/>
            <a:ext cx="15748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lasts/will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Effect transition="in" filter="fade">
                                      <p:cBhvr>
                                        <p:cTn id="47" dur="500"/>
                                        <p:tgtEl>
                                          <p:spTgt spid="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
                                            <p:txEl>
                                              <p:pRg st="0" end="0"/>
                                            </p:txEl>
                                          </p:spTgt>
                                        </p:tgtEl>
                                        <p:attrNameLst>
                                          <p:attrName>style.visibility</p:attrName>
                                        </p:attrNameLst>
                                      </p:cBhvr>
                                      <p:to>
                                        <p:strVal val="visible"/>
                                      </p:to>
                                    </p:set>
                                    <p:animEffect transition="in" filter="fade">
                                      <p:cBhvr>
                                        <p:cTn id="5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2cd5ce24e?vja=1&amp;pid=4c87a32b9&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endParaRPr lang="en-US" altLang="zh-CN" sz="2000" dirty="0"/>
          </a:p>
        </p:txBody>
      </p:sp>
      <p:sp>
        <p:nvSpPr>
          <p:cNvPr id="3" name="QB_6_AN.8_1#2cd5ce24e.blank?vja=1&amp;pid=4c87a32b9&amp;color=0,0,0&amp;vpa=3&amp;vtp=1"/>
          <p:cNvSpPr/>
          <p:nvPr/>
        </p:nvSpPr>
        <p:spPr>
          <a:xfrm>
            <a:off x="3549841" y="845312"/>
            <a:ext cx="15621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endParaRPr lang="en-US" altLang="zh-CN" sz="2000" dirty="0"/>
          </a:p>
        </p:txBody>
      </p:sp>
      <p:sp>
        <p:nvSpPr>
          <p:cNvPr id="4" name="QB_6_AS.9_1#2cd5ce24e?vja=1&amp;pid=4c87a32b9&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一名教师，鼓励我的学生努力学习来实现他们的梦想是我的职责。设空处作表语，且其前有形容词性物主代词修饰，应用名词；此处特指“鼓励我的学生努力学习来实现他们的梦想”这一职责，故填responsibility。</a:t>
            </a:r>
            <a:endParaRPr lang="en-US" altLang="zh-CN" sz="2200" dirty="0"/>
          </a:p>
        </p:txBody>
      </p:sp>
      <p:sp>
        <p:nvSpPr>
          <p:cNvPr id="5" name="QB_6_BD.10_1#b0d869ac3?vja=1&amp;pid=4c87a32b9&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endParaRPr lang="en-US" altLang="zh-CN" sz="2000" dirty="0"/>
          </a:p>
        </p:txBody>
      </p:sp>
      <p:sp>
        <p:nvSpPr>
          <p:cNvPr id="6" name="QB_6_AN.11_1#b0d869ac3.blank?vja=1&amp;pid=4c87a32b9&amp;color=0,0,0&amp;vpa=4&amp;vtp=1"/>
          <p:cNvSpPr/>
          <p:nvPr/>
        </p:nvSpPr>
        <p:spPr>
          <a:xfrm>
            <a:off x="6350000" y="28651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preference</a:t>
            </a:r>
            <a:endParaRPr lang="en-US" altLang="zh-CN" sz="2000" dirty="0"/>
          </a:p>
        </p:txBody>
      </p:sp>
      <p:sp>
        <p:nvSpPr>
          <p:cNvPr id="7" name="QB_6_AS.12_1#b0d869ac3?vja=1&amp;pid=4c87a32b9&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句意为：我们每个人都有可能对某些类型的娱乐活动形成个人偏好。设空处作动词develop的宾语，且被不定冠词a和形容词personal修饰，应用名词单数形式，表示“偏好；偏爱”。</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故填preference。</a:t>
            </a:r>
            <a:endParaRPr lang="en-US" altLang="zh-CN" sz="2200" dirty="0"/>
          </a:p>
        </p:txBody>
      </p:sp>
      <p:sp>
        <p:nvSpPr>
          <p:cNvPr id="8" name="QB_6_BD.13_1#42074ee75?vja=1&amp;pid=4c87a32b9&amp;color=0,0,0&amp;vtp=1"/>
          <p:cNvSpPr/>
          <p:nvPr/>
        </p:nvSpPr>
        <p:spPr>
          <a:xfrm>
            <a:off x="722376" y="4922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t>
            </a:r>
            <a:endParaRPr lang="en-US" altLang="zh-CN" sz="2000" dirty="0"/>
          </a:p>
        </p:txBody>
      </p:sp>
      <p:sp>
        <p:nvSpPr>
          <p:cNvPr id="9" name="QB_6_AN.14_1#42074ee75.blank?vja=1&amp;pid=4c87a32b9&amp;color=0,0,0&amp;vpa=5&amp;vtp=1"/>
          <p:cNvSpPr/>
          <p:nvPr/>
        </p:nvSpPr>
        <p:spPr>
          <a:xfrm>
            <a:off x="5361242" y="4871787"/>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actually</a:t>
            </a:r>
            <a:endParaRPr lang="en-US" altLang="zh-CN" sz="2000" dirty="0"/>
          </a:p>
        </p:txBody>
      </p:sp>
      <p:sp>
        <p:nvSpPr>
          <p:cNvPr id="10" name="QB_6_AS.15_1#42074ee75?vja=1&amp;pid=4c87a32b9&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句意为：这项任务听起来很难，但实际上很快就能处理好。设空处作状语，应用副词。故填actually。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74_1#dd579aad6?vja=1&amp;pid=4abc3bd6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275_1#dd579aad6.blank?vja=1&amp;pid=4abc3bd66&amp;color=0,0,0&amp;vpa=138&amp;vtp=1"/>
          <p:cNvSpPr/>
          <p:nvPr/>
        </p:nvSpPr>
        <p:spPr>
          <a:xfrm>
            <a:off x="935101" y="858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4" name="QB_7_AS.276_1#dd579aad6?vja=1&amp;pid=4abc3bd66&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句意为：然而，学习如何处理这些困难的问题并找到改善你们关系的方法至关重要。分析句子结构并结合句意可知，此处连接两个并列成分learn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problems和find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relationship，表示“学习如何处理这些困难的问题并且找到改善你们关系的方法”，应用并列连词and连接。故填and。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276_2#dd579aad6?vja=1&amp;pid=4abc3bd66&amp;color=0,0,0&amp;mp=1&amp;vtp=1&amp;bt=1"/>
          <p:cNvSpPr/>
          <p:nvPr/>
        </p:nvSpPr>
        <p:spPr>
          <a:xfrm>
            <a:off x="722376" y="900000"/>
            <a:ext cx="10753344" cy="1524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如何解语法填空中的无提示词设空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法填空中通常有3—4个空是无提示词的，这类设空一般是填冠词、介词、连词、从句引导词等。在解答此类题目时，首先应该根据设空处所在的位置，考虑其在句中作什么成分或具有什么功能，然后判断选择哪一类词，再根据设空处前后的语境信息，选择合适的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77_1#e4a978013?vja=1&amp;pid=4abc3bd66&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278_1#e4a978013.blank?vja=1&amp;pid=4abc3bd66&amp;color=0,0,0&amp;mp=1&amp;vpa=139&amp;vtp=1"/>
          <p:cNvSpPr/>
          <p:nvPr/>
        </p:nvSpPr>
        <p:spPr>
          <a:xfrm>
            <a:off x="909701" y="85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7_AS.279_1#e4a978013?vja=1&amp;pid=4abc3bd66&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句意为：通过认识到何时退让以及何时要求获得更多的独立，你们可以共同努力建立一种更健康的关系。ask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for为固定搭配，意为“要求</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”。故填for。</a:t>
            </a:r>
            <a:endParaRPr lang="en-US" altLang="zh-CN" sz="2200" dirty="0"/>
          </a:p>
        </p:txBody>
      </p:sp>
      <p:sp>
        <p:nvSpPr>
          <p:cNvPr id="5" name="QB_7_BD.280_1#475064e64?vja=1&amp;pid=4abc3bd66&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281_1#475064e64.blank?vja=1&amp;pid=4abc3bd66&amp;color=0,0,0&amp;vpa=140&amp;vtp=1"/>
          <p:cNvSpPr/>
          <p:nvPr/>
        </p:nvSpPr>
        <p:spPr>
          <a:xfrm>
            <a:off x="909701" y="2115887"/>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p:txBody>
      </p:sp>
      <p:sp>
        <p:nvSpPr>
          <p:cNvPr id="7" name="QB_7_AS.282_1#475064e64?vja=1&amp;pid=4abc3bd66&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句意为：为亲子之间的紧张关系而感到焦虑和挫败是正常的，但重要的是要采取行动。feel是连系动词，设空处作表语，应用形容词；结合句意可知，此处表示“焦虑的”，应填stressed。</a:t>
            </a:r>
            <a:endParaRPr lang="en-US" altLang="zh-CN" sz="2200" dirty="0"/>
          </a:p>
        </p:txBody>
      </p:sp>
      <p:sp>
        <p:nvSpPr>
          <p:cNvPr id="8" name="QB_7_BD.283_1#5be6dfada?vja=1&amp;pid=4abc3bd66&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284_1#5be6dfada.blank?vja=1&amp;pid=4abc3bd66&amp;color=0,0,0&amp;vpa=141&amp;vtp=1"/>
          <p:cNvSpPr/>
          <p:nvPr/>
        </p:nvSpPr>
        <p:spPr>
          <a:xfrm>
            <a:off x="871601" y="3347787"/>
            <a:ext cx="1042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honestly</a:t>
            </a:r>
            <a:endParaRPr lang="en-US" altLang="zh-CN" sz="2000" dirty="0"/>
          </a:p>
        </p:txBody>
      </p:sp>
      <p:sp>
        <p:nvSpPr>
          <p:cNvPr id="10" name="QB_7_AS.285_1#5be6dfada?vja=1&amp;pid=4abc3bd66&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句意为：与父母开诚布公地沟通，倾听他们的意见并尊重界限。设空处和openly并列，共同修饰动词Communicate，应用副词。故填honestly。</a:t>
            </a:r>
            <a:endParaRPr lang="en-US" altLang="zh-CN" sz="2200" dirty="0"/>
          </a:p>
        </p:txBody>
      </p:sp>
      <p:sp>
        <p:nvSpPr>
          <p:cNvPr id="11" name="QB_7_BD.286_1#7484e0bf0?vja=1&amp;pid=4abc3bd66&amp;color=0,0,0&amp;vtp=1"/>
          <p:cNvSpPr/>
          <p:nvPr/>
        </p:nvSpPr>
        <p:spPr>
          <a:xfrm>
            <a:off x="722376" y="4643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287_1#7484e0bf0.blank?vja=1&amp;pid=4abc3bd66&amp;color=0,0,0&amp;vpa=142&amp;vtp=1"/>
          <p:cNvSpPr/>
          <p:nvPr/>
        </p:nvSpPr>
        <p:spPr>
          <a:xfrm>
            <a:off x="884301" y="4605087"/>
            <a:ext cx="647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13" name="QB_7_AS.288_1#7484e0bf0?vja=1&amp;pid=4abc3bd66&amp;color=0,0,0&amp;vtp=1"/>
          <p:cNvSpPr/>
          <p:nvPr/>
        </p:nvSpPr>
        <p:spPr>
          <a:xfrm>
            <a:off x="722376" y="5067300"/>
            <a:ext cx="11053763"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句意见上一题解析。设空处修饰名词opinions，作定语，应用形容词性物主代词。故填their。</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89_1#e15f1d6a2?vja=1&amp;pid=4abc3bd66&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290_1#e15f1d6a2.blank?vja=1&amp;pid=4abc3bd66&amp;color=0,0,0&amp;mp=1&amp;vpa=143&amp;vtp=1"/>
          <p:cNvSpPr/>
          <p:nvPr/>
        </p:nvSpPr>
        <p:spPr>
          <a:xfrm>
            <a:off x="909701" y="845312"/>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4" name="QB_7_AS.291_1#e15f1d6a2?vja=1&amp;pid=4abc3bd66&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句意为：青少年时期的动荡期可能富有挑战性，但它不会永远持续下去。year为可数名词，空前没有限定词修饰，结合句意可知，此处表复数概念，应用名词复数形式。故填years。</a:t>
            </a:r>
            <a:endParaRPr lang="en-US" altLang="zh-CN" sz="2200" dirty="0"/>
          </a:p>
        </p:txBody>
      </p:sp>
      <p:sp>
        <p:nvSpPr>
          <p:cNvPr id="5" name="QB_7_BD.292_1#c11bce999?vja=1&amp;pid=4abc3bd66&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293_1#c11bce999.blank?vja=1&amp;pid=4abc3bd66&amp;color=0,0,0&amp;vpa=144&amp;vtp=1"/>
          <p:cNvSpPr/>
          <p:nvPr/>
        </p:nvSpPr>
        <p:spPr>
          <a:xfrm>
            <a:off x="897001" y="21158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7" name="QB_7_AS.294_1#c11bce999?vja=1&amp;pid=4abc3bd66&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句意为：在此期间，你面临的变化和挑战将让你为成年做好准备，使你变得更强大、更有适应力。设空处引导限制性定语从句，修饰先行词The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challenges；先行词指物，关系词代替先行词在从句中作face的宾语，应用关系代词that或which引导该从句。</a:t>
            </a:r>
            <a:endParaRPr lang="en-US" altLang="zh-CN" sz="2200" dirty="0"/>
          </a:p>
        </p:txBody>
      </p:sp>
      <p:sp>
        <p:nvSpPr>
          <p:cNvPr id="8" name="QB_7_BD.295_1#f135c5a62?vja=1&amp;pid=4abc3bd66&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296_1#f135c5a62.blank?vja=1&amp;pid=4abc3bd66&amp;color=0,0,0&amp;vpa=145&amp;vtp=1"/>
          <p:cNvSpPr/>
          <p:nvPr/>
        </p:nvSpPr>
        <p:spPr>
          <a:xfrm>
            <a:off x="922401" y="37287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10" name="QB_7_AS.297_1#f135c5a62?vja=1&amp;pid=4abc3bd66&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句意见上一题解析。句中已有谓语will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prepare，且和设空处之间无连接词连接，故设空处应用非谓语动词，结合句意可知，此处表示一种自然而然的结果，所以用现在分词作结果状语。故填making。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8_1#f24b01de1?vja=1&amp;pid=4abc3bd66&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299_1#f24b01de1.blank?vja=1&amp;pid=4abc3bd66&amp;color=0,0,0&amp;mp=1&amp;vpa=146&amp;vtp=1"/>
          <p:cNvSpPr/>
          <p:nvPr/>
        </p:nvSpPr>
        <p:spPr>
          <a:xfrm>
            <a:off x="884301" y="845312"/>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patience</a:t>
            </a:r>
            <a:endParaRPr lang="en-US" altLang="zh-CN" sz="2000" dirty="0"/>
          </a:p>
        </p:txBody>
      </p:sp>
      <p:sp>
        <p:nvSpPr>
          <p:cNvPr id="4" name="QB_7_AS.300_1#f24b01de1?vja=1&amp;pid=4abc3bd66&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句意为：对他们要有耐心，他们很可能也会对你有耐心。设空处作动词Have的宾语，应用名词。patience意为“耐心”，是不可数名词。故填patience。</a:t>
            </a:r>
            <a:endParaRPr lang="en-US" altLang="zh-CN" sz="2200" dirty="0"/>
          </a:p>
        </p:txBody>
      </p:sp>
      <p:sp>
        <p:nvSpPr>
          <p:cNvPr id="5" name="QB_7_BD.301_1#d73c87c2a?vja=1&amp;pid=4abc3bd66&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7_AN.302_1#d73c87c2a.blank?vja=1&amp;pid=4abc3bd66&amp;color=0,0,0&amp;vpa=147&amp;vtp=1"/>
          <p:cNvSpPr/>
          <p:nvPr/>
        </p:nvSpPr>
        <p:spPr>
          <a:xfrm>
            <a:off x="1062101" y="2115887"/>
            <a:ext cx="15748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lasts/will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a:t>
            </a:r>
            <a:endParaRPr lang="en-US" altLang="zh-CN" sz="2000" dirty="0"/>
          </a:p>
        </p:txBody>
      </p:sp>
      <p:sp>
        <p:nvSpPr>
          <p:cNvPr id="7" name="QB_7_AS.303_1#d73c87c2a?vja=1&amp;pid=4abc3bd66&amp;color=0,0,0&amp;vtp=1"/>
          <p:cNvSpPr/>
          <p:nvPr/>
        </p:nvSpPr>
        <p:spPr>
          <a:xfrm>
            <a:off x="722376" y="2578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们可以共同建立一个更坚固、更加具有支持性的关系，这种关系能够（将会）持续一生。that引导限制性定语从句，在从句中作主语；设空处在定语从句中作谓语，此处描述一般事实，应用一般现在时；关系词that指代先行词relationship，为单数，从句谓语用第三人称单数形式，故填lasts。此处也可以表示将来会发生的事，故用一般将来时，故填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aec65c25.fixed?vja=1&amp;pid=c67ac080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7aec65c25.fixed?vja=1&amp;pid=c67ac080c&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7aec65c25.fixed?vja=1&amp;pid=c67ac080c&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aec65c25.fixed?vja=1&amp;pid=c67ac080c&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4_1#d67e446b8?sp=1&amp;vja=1&amp;pid=a4b38ce9a&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［重庆西南大学附属中学2025高一月考］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Tongeman,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Jordan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Stirbu,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“Jazzy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“Jazzy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disposal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vouchers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（代金券）</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unlocked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4_1#d67e446b8?sp=1&amp;vja=1&amp;pid=a4b38ce9a&amp;color=0,0,0&amp;vtp=1&amp;bt=1"/>
          <p:cNvSpPr/>
          <p:nvPr/>
        </p:nvSpPr>
        <p:spPr>
          <a:xfrm>
            <a:off x="722376" y="900000"/>
            <a:ext cx="10753344" cy="4123944"/>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Tongeman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3" name="QM_6_EX.305_1#d67e446b8?vja=1&amp;pid=a4b38ce9a&amp;color=0,0,0&amp;vtp=1"/>
          <p:cNvSpPr/>
          <p:nvPr/>
        </p:nvSpPr>
        <p:spPr>
          <a:xfrm>
            <a:off x="722376" y="5049587"/>
            <a:ext cx="10753344" cy="1124712"/>
          </a:xfrm>
          <a:prstGeom prst="rect">
            <a:avLst/>
          </a:prstGeom>
          <a:noFill/>
        </p:spPr>
        <p:txBody>
          <a:bodyPr wrap="square" lIns="0" tIns="0" rIns="0" bIns="0" rtlCol="0" anchor="t"/>
          <a:lstStyle/>
          <a:p>
            <a:pPr algn="l">
              <a:lnSpc>
                <a:spcPct val="123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本文是一篇新闻报道。文章主要报道了英国一名14岁的学生塞亚·通吉曼创建了一款把垃圾回收变成游戏的应用程序的故事，让垃圾回收变得有趣，鼓励人们积极参与垃圾回收，以保护环境。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06_1#0056c6d72?vja=1&amp;pid=d67e446b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07_1#0056c6d72.bracket?vja=1&amp;pid=d67e446b8&amp;color=0,0,0&amp;vpa=148&amp;vtp=1"/>
          <p:cNvSpPr/>
          <p:nvPr/>
        </p:nvSpPr>
        <p:spPr>
          <a:xfrm>
            <a:off x="65088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06_2#0056c6d72.choices?vja=1&amp;pid=d67e446b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p:txBody>
      </p:sp>
      <p:sp>
        <p:nvSpPr>
          <p:cNvPr id="5" name="QC_7_AS.308_1#0056c6d72?vja=1&amp;pid=d67e446b8&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细节理解题。根据第二段中的“Zea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accessible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careers.”可知，Little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Day的目的是让年轻女性更容易接触到科技并为科技所吸引，鼓励她们考虑从事科技相关的职业。故选D项。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09_1#158995f52?vja=1&amp;pid=d67e446b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“Jazzy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10_1#158995f52.bracket?vja=1&amp;pid=d67e446b8&amp;color=0,0,0&amp;vpa=149&amp;vtp=1"/>
          <p:cNvSpPr/>
          <p:nvPr/>
        </p:nvSpPr>
        <p:spPr>
          <a:xfrm>
            <a:off x="669613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09_2#158995f52.choices?vja=1&amp;pid=d67e446b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disposal.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endParaRPr lang="en-US" altLang="zh-CN" sz="2000" dirty="0"/>
          </a:p>
        </p:txBody>
      </p:sp>
      <p:sp>
        <p:nvSpPr>
          <p:cNvPr id="5" name="QC_7_AS.311_1#158995f52?vja=1&amp;pid=d67e446b8&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推理判断题。根据第三段的内容，尤其是其中的“The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‘Jazzy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disposal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recycle.”可推知，Jazzy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ycling将垃圾处理变成一个游戏，让人们先扫描需要回收的东西，然后将这些东西分享出去，最后会得到购物代金券和待解锁的其他游戏等奖励。故该应用程序通过将垃圾回收与趣味性结合在一起，吸引了年轻人的注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a030d1c8c?vja=1&amp;pid=4c87a32b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endParaRPr lang="en-US" altLang="zh-CN" sz="2000" dirty="0"/>
          </a:p>
        </p:txBody>
      </p:sp>
      <p:sp>
        <p:nvSpPr>
          <p:cNvPr id="3" name="QB_6_AN.17_1#a030d1c8c.blank?vja=1&amp;pid=4c87a32b9&amp;color=0,0,0&amp;vpa=6&amp;vtp=1"/>
          <p:cNvSpPr/>
          <p:nvPr/>
        </p:nvSpPr>
        <p:spPr>
          <a:xfrm>
            <a:off x="1725676" y="845312"/>
            <a:ext cx="1366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challenging</a:t>
            </a:r>
            <a:endParaRPr lang="en-US" altLang="zh-CN" sz="2000" dirty="0"/>
          </a:p>
        </p:txBody>
      </p:sp>
      <p:sp>
        <p:nvSpPr>
          <p:cNvPr id="4" name="QB_6_AS.18_1#a030d1c8c?vja=1&amp;pid=4c87a32b9&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句意为：对我来说，纠正孩子们的坏习惯是一项具有挑战性的工作。此处修饰名词job，根据语境可知，此处表示“富于挑战性的”。故填形容词challenging。</a:t>
            </a:r>
            <a:endParaRPr lang="en-US" altLang="zh-CN" sz="2200" dirty="0"/>
          </a:p>
        </p:txBody>
      </p:sp>
      <p:sp>
        <p:nvSpPr>
          <p:cNvPr id="5" name="QB_6_BD.19_1#587b6f2a4?vja=1&amp;pid=4c87a32b9&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6" name="QB_6_AN.20_1#587b6f2a4.blank?vja=1&amp;pid=4c87a32b9&amp;color=0,0,0&amp;vpa=7&amp;vtp=1"/>
          <p:cNvSpPr/>
          <p:nvPr/>
        </p:nvSpPr>
        <p:spPr>
          <a:xfrm>
            <a:off x="5607050" y="2115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21_1#587b6f2a4?vja=1&amp;pid=4c87a32b9&amp;color=0,0,0&amp;vtp=1"/>
          <p:cNvSpPr/>
          <p:nvPr/>
        </p:nvSpPr>
        <p:spPr>
          <a:xfrm>
            <a:off x="722376" y="2959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sth为固定搭配，意为“某事的解决方法”。</a:t>
            </a:r>
            <a:endParaRPr lang="en-US" altLang="zh-CN" sz="2200" dirty="0"/>
          </a:p>
        </p:txBody>
      </p:sp>
      <p:sp>
        <p:nvSpPr>
          <p:cNvPr id="8" name="QB_6_BD.22_1#ed9692948?vja=1&amp;pid=4c87a32b9&amp;color=0,0,0&amp;vtp=1"/>
          <p:cNvSpPr/>
          <p:nvPr/>
        </p:nvSpPr>
        <p:spPr>
          <a:xfrm>
            <a:off x="722376" y="33782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a:t>
            </a:r>
            <a:endParaRPr lang="en-US" altLang="zh-CN" sz="2000" dirty="0"/>
          </a:p>
        </p:txBody>
      </p:sp>
      <p:sp>
        <p:nvSpPr>
          <p:cNvPr id="9" name="QB_6_AN.23_1#ed9692948.blank?vja=1&amp;pid=4c87a32b9&amp;color=0,0,0&amp;vpa=8&amp;vtp=1"/>
          <p:cNvSpPr/>
          <p:nvPr/>
        </p:nvSpPr>
        <p:spPr>
          <a:xfrm>
            <a:off x="6839014" y="3327400"/>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attending</a:t>
            </a:r>
            <a:endParaRPr lang="en-US" altLang="zh-CN" sz="2000" dirty="0"/>
          </a:p>
        </p:txBody>
      </p:sp>
      <p:sp>
        <p:nvSpPr>
          <p:cNvPr id="10" name="QB_6_AS.24_1#ed9692948?vja=1&amp;pid=4c87a32b9&amp;color=0,0,0&amp;vtp=1"/>
          <p:cNvSpPr/>
          <p:nvPr/>
        </p:nvSpPr>
        <p:spPr>
          <a:xfrm>
            <a:off x="722376" y="3797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B意为“宁愿做A也不愿做B”。故填attending。</a:t>
            </a:r>
            <a:endParaRPr lang="en-US" altLang="zh-CN" sz="2200" dirty="0"/>
          </a:p>
        </p:txBody>
      </p:sp>
      <p:sp>
        <p:nvSpPr>
          <p:cNvPr id="11" name="QB_6_BD.25_1#0e960a36a?vja=1&amp;pid=4c87a32b9&amp;color=0,0,0&amp;vtp=1"/>
          <p:cNvSpPr/>
          <p:nvPr/>
        </p:nvSpPr>
        <p:spPr>
          <a:xfrm>
            <a:off x="722376" y="42164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endParaRPr lang="en-US" altLang="zh-CN" sz="2000" dirty="0"/>
          </a:p>
        </p:txBody>
      </p:sp>
      <p:sp>
        <p:nvSpPr>
          <p:cNvPr id="12" name="QB_6_AN.26_1#0e960a36a.blank?vja=1&amp;pid=4c87a32b9&amp;color=0,0,0&amp;vpa=9&amp;vtp=1"/>
          <p:cNvSpPr/>
          <p:nvPr/>
        </p:nvSpPr>
        <p:spPr>
          <a:xfrm>
            <a:off x="3190939" y="4165600"/>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doubting</a:t>
            </a:r>
            <a:endParaRPr lang="en-US" altLang="zh-CN" sz="2000" dirty="0"/>
          </a:p>
        </p:txBody>
      </p:sp>
      <p:sp>
        <p:nvSpPr>
          <p:cNvPr id="13" name="QB_6_AS.27_1#0e960a36a?vja=1&amp;pid=4c87a32b9&amp;color=0,0,0&amp;vtp=1"/>
          <p:cNvSpPr/>
          <p:nvPr/>
        </p:nvSpPr>
        <p:spPr>
          <a:xfrm>
            <a:off x="722376" y="46355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句意为：她决定停止怀疑自己，自信地追逐自己的梦想。quit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sth为固定短语，意为“停止做某事”。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2_1#20bb52a84?vja=1&amp;pid=d67e446b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13_1#20bb52a84.bracket?vja=1&amp;pid=d67e446b8&amp;color=0,0,0&amp;vpa=150&amp;vtp=1"/>
          <p:cNvSpPr/>
          <p:nvPr/>
        </p:nvSpPr>
        <p:spPr>
          <a:xfrm>
            <a:off x="55642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12_2#20bb52a84.choices?vja=1&amp;pid=d67e446b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B.Zea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C.Zea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D.Zea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sz="2000" dirty="0"/>
          </a:p>
        </p:txBody>
      </p:sp>
      <p:sp>
        <p:nvSpPr>
          <p:cNvPr id="5" name="QC_7_AS.314_1#20bb52a84?vja=1&amp;pid=d67e446b8&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推理判断题。根据第五段中的“I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fixing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smartphones;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available.I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own.”可推断，塞亚对技术的看法发生了变化，从之前的仅仅使用已有技术到发明创造技术。故选C项。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5_1#d1fb4d5c4?vja=1&amp;pid=d67e446b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16_1#d1fb4d5c4.bracket?vja=1&amp;pid=d67e446b8&amp;color=0,0,0&amp;vpa=151&amp;vtp=1"/>
          <p:cNvSpPr/>
          <p:nvPr/>
        </p:nvSpPr>
        <p:spPr>
          <a:xfrm>
            <a:off x="5240655"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15_2#d1fb4d5c4.choices?vja=1&amp;pid=d67e446b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C.Competitions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D.Youngsters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endParaRPr lang="en-US" altLang="zh-CN" sz="2000" dirty="0"/>
          </a:p>
        </p:txBody>
      </p:sp>
      <p:sp>
        <p:nvSpPr>
          <p:cNvPr id="5" name="QC_7_AS.317_1#d1fb4d5c4?vja=1&amp;pid=d67e446b8&amp;color=0,0,0&amp;vtp=1"/>
          <p:cNvSpPr/>
          <p:nvPr/>
        </p:nvSpPr>
        <p:spPr>
          <a:xfrm>
            <a:off x="722376" y="2870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推理判断题。根据第一段内容和最后一段中的“This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可知，塞亚通过发明一款将垃圾回收和趣味性结合在一起的应用程序，鼓励人们积极参与垃圾回收，以保护环境。由此可知，这名14岁的学生用自己的行动为保护环境作出了贡献。故从塞亚的故事中，我们可以认识到年轻人可以用他们自己的方式有所作为。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8_1#78b6bf41c?sp=1&amp;vja=1&amp;pid=a4b38ce9a&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［黑龙江哈尔滨三中2024高一期中］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carpentry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（木匠活）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8_1#78b6bf41c?sp=1&amp;vja=1&amp;pid=a4b38ce9a&amp;color=0,0,0&amp;vtp=1&amp;bt=1"/>
          <p:cNvSpPr/>
          <p:nvPr/>
        </p:nvSpPr>
        <p:spPr>
          <a:xfrm>
            <a:off x="722376" y="899999"/>
            <a:ext cx="10753344" cy="5291329"/>
          </a:xfrm>
          <a:prstGeom prst="rect">
            <a:avLst/>
          </a:prstGeom>
          <a:noFill/>
        </p:spPr>
        <p:txBody>
          <a:bodyPr wrap="square" lIns="0" tIns="0" rIns="0" bIns="0" rtlCol="0" anchor="t"/>
          <a:lstStyle/>
          <a:p>
            <a:pPr algn="just">
              <a:lnSpc>
                <a:spcPct val="124000"/>
              </a:lnSpc>
            </a:pP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4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Joshua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troubleshooting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（倡议）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Salinger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8_1#78b6bf41c?sp=1&amp;vja=1&amp;pid=a4b38ce9a&amp;color=0,0,0&amp;vtp=1&amp;bt=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2000" dirty="0"/>
          </a:p>
        </p:txBody>
      </p:sp>
      <p:sp>
        <p:nvSpPr>
          <p:cNvPr id="3" name="QM_6_EX.319_1#78b6bf41c?vja=1&amp;pid=a4b38ce9a&amp;color=0,0,0&amp;vtp=1"/>
          <p:cNvSpPr/>
          <p:nvPr/>
        </p:nvSpPr>
        <p:spPr>
          <a:xfrm>
            <a:off x="722376" y="1684086"/>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本文是一篇说明文。文章主要介绍了美国国家科学基金会的STEM吉他项目，该项目旨在通过教学生如何制作吉他，让学生同时对科学、数学和艺术产生兴趣。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0_1#edb78ece1?vja=1&amp;pid=78b6bf41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1_1#edb78ece1.bracket?vja=1&amp;pid=78b6bf41c&amp;color=0,0,0&amp;vpa=152&amp;vtp=1"/>
          <p:cNvSpPr/>
          <p:nvPr/>
        </p:nvSpPr>
        <p:spPr>
          <a:xfrm>
            <a:off x="88297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20_2#edb78ece1.choices?vja=1&amp;pid=78b6bf41c&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evaluated.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endParaRPr lang="en-US" altLang="zh-CN" sz="2000" dirty="0"/>
          </a:p>
        </p:txBody>
      </p:sp>
      <p:sp>
        <p:nvSpPr>
          <p:cNvPr id="5" name="QC_7_AS.322_1#edb78ece1?vja=1&amp;pid=78b6bf41c&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standardised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scientifically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performance.”可知，高中生没办法学习机械设计技能是由于机械设计技能不在标准化考试之列，学校无法科学地评估学生的表现，即学生的表现不能得到恰当的评价。故选B项。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3_1#b32a76b42?vja=1&amp;pid=78b6bf41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4_1#b32a76b42.bracket?vja=1&amp;pid=78b6bf41c&amp;color=0,0,0&amp;vpa=153&amp;vtp=1"/>
          <p:cNvSpPr/>
          <p:nvPr/>
        </p:nvSpPr>
        <p:spPr>
          <a:xfrm>
            <a:off x="702633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23_2#b32a76b42.choices?vja=1&amp;pid=78b6bf41c&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theories.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endParaRPr lang="en-US" altLang="zh-CN" sz="2000" dirty="0"/>
          </a:p>
        </p:txBody>
      </p:sp>
      <p:sp>
        <p:nvSpPr>
          <p:cNvPr id="5" name="QC_7_AS.325_1#b32a76b42?vja=1&amp;pid=78b6bf41c&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troubleshooting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skills和“He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problems.”以及thus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performance可知，制作吉他可以让学生们掌握分析和解决问题的技能，还能应用创造力解决难题，并提高学习成绩，即制作吉他可以提高学生的创造力和学习能力。故选D项。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6_1#6c3f2c73b?vja=1&amp;pid=78b6bf41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7_1#6c3f2c73b.bracket?vja=1&amp;pid=78b6bf41c&amp;color=0,0,0&amp;vpa=154&amp;vtp=1"/>
          <p:cNvSpPr/>
          <p:nvPr/>
        </p:nvSpPr>
        <p:spPr>
          <a:xfrm>
            <a:off x="8423593"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26_2#6c3f2c73b.choices?vja=1&amp;pid=78b6bf41c&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24455" algn="l"/>
                <a:tab pos="5541010" algn="l"/>
                <a:tab pos="8190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A.Critical.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B.Indifferent.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C.Positive.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D.Doubtful</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28_1#6c3f2c73b?vja=1&amp;pid=78b6bf41c&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推理判断题。根据倒数第二段中的“It’s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pleased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people.”可知，马克·弗伦奇认为STEM吉他项目是一个很棒的项目，对人们很有帮助，所以他对于STEM吉他项目持肯定态度。故选C项。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9_1#50f25b381?vja=1&amp;pid=78b6bf41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0_1#50f25b381.bracket?vja=1&amp;pid=78b6bf41c&amp;color=0,0,0&amp;vpa=155&amp;vtp=1"/>
          <p:cNvSpPr/>
          <p:nvPr/>
        </p:nvSpPr>
        <p:spPr>
          <a:xfrm>
            <a:off x="45339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29_2#50f25b381.choices?vja=1&amp;pid=78b6bf41c&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
        <p:nvSpPr>
          <p:cNvPr id="5" name="QC_7_AS.331_1#50f25b381?vja=1&amp;pid=78b6bf41c&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tar.”及后文内容可知，本文主要介绍了STEM吉他项目，该项目旨在通过教学生如何制作吉他，让学生同时对科学、数学和艺术产生兴趣，同时能提高学生的学习成绩并培养将来所需的技能，因此，D项（STEM吉他项目让学生受益）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1_2#50f25b381?vja=1&amp;pid=78b6bf41c&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31_3#50f25b381?vja=1&amp;pid=78b6bf4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6181344" cy="25877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31_4#50f25b381?vja=1&amp;pid=78b6bf41c&amp;color=0,0,0&amp;vtp=1"/>
          <p:cNvSpPr/>
          <p:nvPr/>
        </p:nvSpPr>
        <p:spPr>
          <a:xfrm>
            <a:off x="722376" y="41273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遗憾的是，许多高中不教给学生机械设计技能，因为它们不在标准化考试之列，学校无法科学地评估学生的表现。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5e1f8b12a?vja=1&amp;pid=4c87a32b9&amp;color=0,0,0&amp;vtp=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endParaRPr lang="en-US" altLang="zh-CN" sz="2000" dirty="0"/>
          </a:p>
        </p:txBody>
      </p:sp>
      <p:sp>
        <p:nvSpPr>
          <p:cNvPr id="3" name="QB_6_AS.30_1#5e1f8b12a?vja=1&amp;pid=4c87a32b9&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句意为：他提前订了票，以免错过这场精彩的电影。in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advance为固定短语，意为“提前”。故填in。</a:t>
            </a:r>
            <a:endParaRPr lang="en-US" altLang="zh-CN" sz="2200" dirty="0"/>
          </a:p>
        </p:txBody>
      </p:sp>
      <p:sp>
        <p:nvSpPr>
          <p:cNvPr id="4" name="QB_6_AN.29_1#5e1f8b12a.blank?vja=1&amp;pid=4c87a32b9&amp;color=0,0,0&amp;vpa=10&amp;vtp=1"/>
          <p:cNvSpPr/>
          <p:nvPr/>
        </p:nvSpPr>
        <p:spPr>
          <a:xfrm>
            <a:off x="3448114" y="861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32_1#0e588ac52?vja=1&amp;pid=6e671afca&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［江苏南京师大附中2024高一阶段练习］</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father-and-son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twelve-year-old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Marlon,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one-on-one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（天真的）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intellectual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（智力的）,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wherever.</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Marlon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333_1#0e588ac52?vja=1&amp;pid=6e671afca&amp;color=0,0,0&amp;vtp=1"/>
          <p:cNvSpPr/>
          <p:nvPr/>
        </p:nvSpPr>
        <p:spPr>
          <a:xfrm>
            <a:off x="722376" y="899999"/>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本文是一篇记叙文。作者12岁的儿子为证明自己的男子气概，向作者发起一对一篮球挑战赛的邀请，作者借机教育了儿子，并给他上了生动的一课。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4_1#924637c05.choices?vja=1&amp;pid=0e588ac52&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1080" algn="l"/>
                <a:tab pos="6169660" algn="l"/>
                <a:tab pos="8740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A.thinking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B.exercising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C.practising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D.caring</a:t>
            </a:r>
            <a:endParaRPr lang="en-US" altLang="zh-CN" sz="2000" dirty="0"/>
          </a:p>
        </p:txBody>
      </p:sp>
      <p:sp>
        <p:nvSpPr>
          <p:cNvPr id="3" name="QC_7_AN.335_1#924637c05.bracket?vja=1&amp;pid=0e588ac52&amp;color=0,0,0&amp;vpa=156&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36_1#924637c05?vja=1&amp;pid=0e588ac5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根据上文可知，作者的儿子要与他进行一对一篮球比赛；根据下文的how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be可知，作者当时没有多想，接受了儿子的提议。故选A项。</a:t>
            </a:r>
            <a:endParaRPr lang="en-US" altLang="zh-CN" sz="2200" dirty="0"/>
          </a:p>
        </p:txBody>
      </p:sp>
      <p:sp>
        <p:nvSpPr>
          <p:cNvPr id="5" name="QC_7_BD.337_1#1bd077b90.choices?vja=1&amp;pid=0e588ac52&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59530" algn="l"/>
                <a:tab pos="6017260" algn="l"/>
                <a:tab pos="8390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A.apology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B.tip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D.advice</a:t>
            </a:r>
            <a:endParaRPr lang="en-US" altLang="zh-CN" sz="2000" dirty="0"/>
          </a:p>
        </p:txBody>
      </p:sp>
      <p:sp>
        <p:nvSpPr>
          <p:cNvPr id="6" name="QC_7_AN.338_1#1bd077b90.bracket?vja=1&amp;pid=0e588ac52&amp;color=0,0,0&amp;vpa=157&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39_1#1bd077b90?vja=1&amp;pid=0e588ac52&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twelve-year-old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Marlon,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one-on-one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game”可知，作者的儿子主动提出与作者进行一对一篮球赛。apology意为“道歉”；tip意为“提示”；offer意为“主动提议”；advice意为“建议”。故选C项。</a:t>
            </a:r>
            <a:endParaRPr lang="en-US" altLang="zh-CN" sz="2200" dirty="0"/>
          </a:p>
        </p:txBody>
      </p:sp>
      <p:sp>
        <p:nvSpPr>
          <p:cNvPr id="8" name="QC_7_BD.340_1#1bdc4074c.choices?vja=1&amp;pid=0e588ac52&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3305" algn="l"/>
                <a:tab pos="5960110" algn="l"/>
                <a:tab pos="8578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A.decide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B.check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C.describe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D.prove</a:t>
            </a:r>
            <a:endParaRPr lang="en-US" altLang="zh-CN" sz="2000" dirty="0"/>
          </a:p>
        </p:txBody>
      </p:sp>
      <p:sp>
        <p:nvSpPr>
          <p:cNvPr id="9" name="QC_7_AN.341_1#1bdc4074c.bracket?vja=1&amp;pid=0e588ac52&amp;color=0,0,0&amp;vpa=158&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42_1#1bdc4074c?vja=1&amp;pid=0e588ac52&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challenge.”可知，上了球场后，作者才发现这不是自己以为的友谊赛，而是一场挑战赛，这证明了自己是多么的天真。故选D项。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3_1#4d059a6b6.choices?vja=1&amp;pid=0e588ac52&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76980" algn="l"/>
                <a:tab pos="6309360" algn="l"/>
                <a:tab pos="8740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A.stepped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C.drove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D.fell</a:t>
            </a:r>
            <a:endParaRPr lang="en-US" altLang="zh-CN" sz="2000" dirty="0"/>
          </a:p>
        </p:txBody>
      </p:sp>
      <p:sp>
        <p:nvSpPr>
          <p:cNvPr id="3" name="QC_7_AN.344_1#4d059a6b6.bracket?vja=1&amp;pid=0e588ac52&amp;color=0,0,0&amp;vpa=159&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45_1#4d059a6b6?vja=1&amp;pid=0e588ac52&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one-on-one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game和下文的onto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court可知，此处指当作者的儿子踏上球场的那一刻。故选A项。land意为“降落”。</a:t>
            </a:r>
            <a:endParaRPr lang="en-US" altLang="zh-CN" sz="2200" dirty="0"/>
          </a:p>
        </p:txBody>
      </p:sp>
      <p:sp>
        <p:nvSpPr>
          <p:cNvPr id="5" name="QC_7_BD.346_1#749b8f58e.choices?vja=1&amp;pid=0e588ac52&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89680" algn="l"/>
                <a:tab pos="6068060" algn="l"/>
                <a:tab pos="8448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A.respecting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B.testing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C.guiding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D.rejecting</a:t>
            </a:r>
            <a:endParaRPr lang="en-US" altLang="zh-CN" sz="2000" dirty="0"/>
          </a:p>
        </p:txBody>
      </p:sp>
      <p:sp>
        <p:nvSpPr>
          <p:cNvPr id="6" name="QC_7_AN.347_1#749b8f58e.bracket?vja=1&amp;pid=0e588ac52&amp;color=0,0,0&amp;vpa=160&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48_1#749b8f58e?vja=1&amp;pid=0e588ac52&amp;color=0,0,0&amp;vtp=1"/>
          <p:cNvSpPr/>
          <p:nvPr/>
        </p:nvSpPr>
        <p:spPr>
          <a:xfrm>
            <a:off x="722376" y="2578100"/>
            <a:ext cx="10753344" cy="3086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intellectual,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man.”可知，总有一天，儿子会把考验父亲当作自己有男子气概的象征。respect意为“尊重”；test意为“考验”；guide意为“指导；指引”；reject意为“拒绝”。故选B项。</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运用词汇复现解完形填空题</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汇复现是一种语义衔接手段，它通过原词、同义词、近义词、反义词或同根词等的重复出现来表达某一概念，使整篇文章上下连贯，有机地衔接在一起。因此，做题时，可根据文章的具体情况，理解文章的结构和语境，利用文章中的词汇复现来选择正确的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9_1#21db0b32f.choices?vja=1&amp;pid=0e588ac52&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59480" algn="l"/>
                <a:tab pos="6131560" algn="l"/>
                <a:tab pos="8498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A.boyhood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B.brotherhood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C.manhood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D.childhood</a:t>
            </a:r>
            <a:endParaRPr lang="en-US" altLang="zh-CN" sz="2000" dirty="0"/>
          </a:p>
        </p:txBody>
      </p:sp>
      <p:sp>
        <p:nvSpPr>
          <p:cNvPr id="3" name="QC_7_AN.350_1#21db0b32f.bracket?vja=1&amp;pid=0e588ac52&amp;color=0,0,0&amp;vpa=161&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51_1#21db0b32f?vja=1&amp;pid=0e588ac52&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可知，年轻人打败老人成为真正的男子汉，即儿子把考验父亲视作自己有男子气概的象征。boyhood意为“（男子的）青少年时代”；brotherhood意为“手足情”；manhood意为“男子气概”；childhood意为“童年”。故选C项。</a:t>
            </a:r>
            <a:endParaRPr lang="en-US" altLang="zh-CN" sz="2200" dirty="0"/>
          </a:p>
        </p:txBody>
      </p:sp>
      <p:sp>
        <p:nvSpPr>
          <p:cNvPr id="5" name="QC_7_BD.352_1#41d847dac.choices?vja=1&amp;pid=0e588ac52&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9180" algn="l"/>
                <a:tab pos="6207760" algn="l"/>
                <a:tab pos="8498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A.personal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B.emotional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C.natural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D.physical</a:t>
            </a:r>
            <a:endParaRPr lang="en-US" altLang="zh-CN" sz="2000" dirty="0"/>
          </a:p>
        </p:txBody>
      </p:sp>
      <p:sp>
        <p:nvSpPr>
          <p:cNvPr id="6" name="QC_7_AN.353_1#41d847dac.bracket?vja=1&amp;pid=0e588ac52&amp;color=0,0,0&amp;vpa=162&amp;vtp=1"/>
          <p:cNvSpPr/>
          <p:nvPr/>
        </p:nvSpPr>
        <p:spPr>
          <a:xfrm>
            <a:off x="1112901" y="2915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54_1#41d847dac?vja=1&amp;pid=0e588ac52&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根据上文作者的儿子向作者发起一对一篮球挑战赛的邀请和下文的or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intellectual并结合语境可知，这种考验可能是身体上的，也可能是智力上的。personal意为“个人的”；emotional意为“情绪的”；natural意为“天然的”；physical意为“身体的”。故选D项。</a:t>
            </a:r>
            <a:endParaRPr lang="en-US" altLang="zh-CN" sz="2200" dirty="0"/>
          </a:p>
        </p:txBody>
      </p:sp>
      <p:sp>
        <p:nvSpPr>
          <p:cNvPr id="8" name="QC_7_BD.355_1#85d3b5458.choices?vja=1&amp;pid=0e588ac52&amp;color=0,0,0&amp;vtp=1"/>
          <p:cNvSpPr/>
          <p:nvPr/>
        </p:nvSpPr>
        <p:spPr>
          <a:xfrm>
            <a:off x="722376" y="4541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05505" algn="l"/>
                <a:tab pos="5718810" algn="l"/>
                <a:tab pos="8451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B.tennis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C.basketball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D.football</a:t>
            </a:r>
            <a:endParaRPr lang="en-US" altLang="zh-CN" sz="2000" dirty="0"/>
          </a:p>
        </p:txBody>
      </p:sp>
      <p:sp>
        <p:nvSpPr>
          <p:cNvPr id="9" name="QC_7_AN.356_1#85d3b5458.bracket?vja=1&amp;pid=0e588ac52&amp;color=0,0,0&amp;vpa=163&amp;vtp=1"/>
          <p:cNvSpPr/>
          <p:nvPr/>
        </p:nvSpPr>
        <p:spPr>
          <a:xfrm>
            <a:off x="1112901" y="4541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57_1#85d3b5458?vja=1&amp;pid=0e588ac52&amp;color=0,0,0&amp;vtp=1"/>
          <p:cNvSpPr/>
          <p:nvPr/>
        </p:nvSpPr>
        <p:spPr>
          <a:xfrm>
            <a:off x="722376" y="4965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one-on-one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game可知，他们进行的是篮球比赛。故选C项。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8_1#30317ee27.choices?vja=1&amp;pid=0e588ac52&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9180" algn="l"/>
                <a:tab pos="6283960" algn="l"/>
                <a:tab pos="8689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A.result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B.surprise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C.news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D.day</a:t>
            </a:r>
            <a:endParaRPr lang="en-US" altLang="zh-CN" sz="2000" dirty="0"/>
          </a:p>
        </p:txBody>
      </p:sp>
      <p:sp>
        <p:nvSpPr>
          <p:cNvPr id="3" name="QC_7_AN.359_1#30317ee27.bracket?vja=1&amp;pid=0e588ac52&amp;color=0,0,0&amp;vpa=164&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60_1#30317ee27?vja=1&amp;pid=0e588ac52&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man和下文的will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eventually及“Just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today.”可知，作者知道自己的儿子成功挑战自己的那一天终将到来。故选D项。</a:t>
            </a:r>
            <a:endParaRPr lang="en-US" altLang="zh-CN" sz="2200" dirty="0"/>
          </a:p>
        </p:txBody>
      </p:sp>
      <p:sp>
        <p:nvSpPr>
          <p:cNvPr id="5" name="QC_7_BD.361_1#6614b9054.choices?vja=1&amp;pid=0e588ac52&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03955" algn="l"/>
                <a:tab pos="6137910" algn="l"/>
                <a:tab pos="8660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A.teach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C.award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D.buy</a:t>
            </a:r>
            <a:endParaRPr lang="en-US" altLang="zh-CN" sz="2000" dirty="0"/>
          </a:p>
        </p:txBody>
      </p:sp>
      <p:sp>
        <p:nvSpPr>
          <p:cNvPr id="6" name="QC_7_AN.362_1#6614b9054.bracket?vja=1&amp;pid=0e588ac52&amp;color=0,0,0&amp;vpa=165&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63_1#6614b9054?vja=1&amp;pid=0e588ac52&amp;color=0,0,0&amp;vtp=1"/>
          <p:cNvSpPr/>
          <p:nvPr/>
        </p:nvSpPr>
        <p:spPr>
          <a:xfrm>
            <a:off x="722376" y="2959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lesson可知，作者是想给儿子上重要的一课。故选A项。</a:t>
            </a:r>
            <a:endParaRPr lang="en-US" altLang="zh-CN" sz="2200" dirty="0"/>
          </a:p>
        </p:txBody>
      </p:sp>
      <p:sp>
        <p:nvSpPr>
          <p:cNvPr id="8" name="QC_7_BD.364_1#95d9aebf1.choices?vja=1&amp;pid=0e588ac52&amp;color=0,0,0&amp;vtp=1"/>
          <p:cNvSpPr/>
          <p:nvPr/>
        </p:nvSpPr>
        <p:spPr>
          <a:xfrm>
            <a:off x="722376" y="33782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08730" algn="l"/>
                <a:tab pos="6131560" algn="l"/>
                <a:tab pos="8682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A.teamwork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B.honesty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C.toughness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D.victory</a:t>
            </a:r>
            <a:endParaRPr lang="en-US" altLang="zh-CN" sz="2000" dirty="0"/>
          </a:p>
        </p:txBody>
      </p:sp>
      <p:sp>
        <p:nvSpPr>
          <p:cNvPr id="9" name="QC_7_AN.365_1#95d9aebf1.bracket?vja=1&amp;pid=0e588ac52&amp;color=0,0,0&amp;vpa=166&amp;vtp=1"/>
          <p:cNvSpPr/>
          <p:nvPr/>
        </p:nvSpPr>
        <p:spPr>
          <a:xfrm>
            <a:off x="1230503" y="33782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66_1#95d9aebf1?vja=1&amp;pid=0e588ac52&amp;color=0,0,0&amp;vtp=1"/>
          <p:cNvSpPr/>
          <p:nvPr/>
        </p:nvSpPr>
        <p:spPr>
          <a:xfrm>
            <a:off x="722376" y="37973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impatient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son和下文的“courage,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pride”及“We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day.”可知，儿子没有耐心，那天作者和儿子打了很长时间的球，作者除了想要培养儿子的勇气和自尊，还想培养儿子的韧性。toughness意为“韧性”；victory意为“胜利”。故选C项。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7_1#aaef4c71a.choices?vja=1&amp;pid=0e588ac52&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4730" algn="l"/>
                <a:tab pos="6169660" algn="l"/>
                <a:tab pos="8555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D.break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3" name="QC_7_AN.368_1#aaef4c71a.bracket?vja=1&amp;pid=0e588ac52&amp;color=0,0,0&amp;vpa=167&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369_1#aaef4c71a?vja=1&amp;pid=0e588ac52&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impatient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lesson可知，作者是要给儿子上重要的一课，因此，他自己是不能认输的。hold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up意为“经受考验”；back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down意为“认输；放弃”；lie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down意为“躺下”；break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up意为“垮掉”。故选B项。</a:t>
            </a:r>
            <a:endParaRPr lang="en-US" altLang="zh-CN" sz="2200" dirty="0"/>
          </a:p>
        </p:txBody>
      </p:sp>
      <p:sp>
        <p:nvSpPr>
          <p:cNvPr id="5" name="QC_7_BD.370_1#10ea66403.choices?vja=1&amp;pid=0e588ac52&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70630" algn="l"/>
                <a:tab pos="6207760" algn="l"/>
                <a:tab pos="8365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C.left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D.nodded</a:t>
            </a:r>
            <a:endParaRPr lang="en-US" altLang="zh-CN" sz="2000" dirty="0"/>
          </a:p>
        </p:txBody>
      </p:sp>
      <p:sp>
        <p:nvSpPr>
          <p:cNvPr id="6" name="QC_7_AN.371_1#10ea66403.bracket?vja=1&amp;pid=0e588ac52&amp;color=0,0,0&amp;vpa=168&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72_1#10ea66403?vja=1&amp;pid=0e588ac52&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understood可知，作者给儿子指出问题，儿子点头好像明白了。故选D项。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3_1#998e4e4e8.choices?vja=1&amp;pid=0e588ac52&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65880" algn="l"/>
                <a:tab pos="6004560" algn="l"/>
                <a:tab pos="8371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A.challenged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C.attracted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D.introduced</a:t>
            </a:r>
            <a:endParaRPr lang="en-US" altLang="zh-CN" sz="2000" dirty="0"/>
          </a:p>
        </p:txBody>
      </p:sp>
      <p:sp>
        <p:nvSpPr>
          <p:cNvPr id="3" name="QC_7_AN.374_1#998e4e4e8.bracket?vja=1&amp;pid=0e588ac52&amp;color=0,0,0&amp;mp=1&amp;vpa=169&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75_1#998e4e4e8?vja=1&amp;pid=0e588ac52&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game和“Beat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soundly.”可知，几周后，儿子又邀请父亲比赛。challenge意为“邀请（某人）比赛”；force意为“强迫”；attract意为“吸引”；introduce意为“介绍”。故选A项。</a:t>
            </a:r>
            <a:endParaRPr lang="en-US" altLang="zh-CN" sz="2200" dirty="0"/>
          </a:p>
        </p:txBody>
      </p:sp>
      <p:sp>
        <p:nvSpPr>
          <p:cNvPr id="5" name="QC_7_BD.376_1#368e67bd2.choices?vja=1&amp;pid=0e588ac52&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6180" algn="l"/>
                <a:tab pos="6195060" algn="l"/>
                <a:tab pos="8765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A.worried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B.laughed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C.regretted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D.cried</a:t>
            </a:r>
            <a:endParaRPr lang="en-US" altLang="zh-CN" sz="2000" dirty="0"/>
          </a:p>
        </p:txBody>
      </p:sp>
      <p:sp>
        <p:nvSpPr>
          <p:cNvPr id="6" name="QC_7_AN.377_1#368e67bd2.bracket?vja=1&amp;pid=0e588ac52&amp;color=0,0,0&amp;vpa=170&amp;vtp=1"/>
          <p:cNvSpPr/>
          <p:nvPr/>
        </p:nvSpPr>
        <p:spPr>
          <a:xfrm>
            <a:off x="1239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78_1#368e67bd2?vja=1&amp;pid=0e588ac52&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根据上文的“Beat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soundly.”和下文的while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it可知，儿子打败了父亲，所以笑了起来。故选B项。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3aa68361.fixed?vja=1&amp;pid=1ef32749b&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33aa68361.fixed?vja=1&amp;pid=1ef32749b&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33aa68361.fixed?vja=1&amp;pid=1ef32749b&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建议用时：44分钟</a:t>
            </a:r>
            <a:endParaRPr lang="en-US" altLang="zh-CN" sz="2000" dirty="0"/>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79_1#3b3987451?vja=1&amp;pid=33eaee275&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Aza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co-founder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7e433ce3?vja=1&amp;pid=4ec3d1545&amp;color=0,0,0&amp;vtp=1&amp;bt=1"/>
          <p:cNvSpPr/>
          <p:nvPr/>
        </p:nvSpPr>
        <p:spPr>
          <a:xfrm>
            <a:off x="722376" y="896112"/>
            <a:ext cx="10753344" cy="368808"/>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9a939be2f?sp=1&amp;vja=1&amp;pid=4ec3d1545&amp;color=0,0,0&amp;vtp=1"/>
          <p:cNvSpPr/>
          <p:nvPr/>
        </p:nvSpPr>
        <p:spPr>
          <a:xfrm>
            <a:off x="722376" y="12903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1.高中阶段会帮助你们学习、成长，但你们自己负责发挥自己的潜能。（responsible）</a:t>
            </a:r>
            <a:endParaRPr lang="en-US" altLang="zh-CN" sz="2000" dirty="0"/>
          </a:p>
          <a:p>
            <a:pPr algn="just">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yourselves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endParaRPr lang="en-US" altLang="zh-CN" sz="2000" dirty="0"/>
          </a:p>
        </p:txBody>
      </p:sp>
      <p:sp>
        <p:nvSpPr>
          <p:cNvPr id="4" name="QB_6_AN.32_1#9a939be2f.blank?vja=1&amp;pid=4ec3d1545&amp;color=0,0,0&amp;vpa=11&amp;vtp=1"/>
          <p:cNvSpPr/>
          <p:nvPr/>
        </p:nvSpPr>
        <p:spPr>
          <a:xfrm>
            <a:off x="8756714" y="1621095"/>
            <a:ext cx="4937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2000" dirty="0"/>
          </a:p>
        </p:txBody>
      </p:sp>
      <p:sp>
        <p:nvSpPr>
          <p:cNvPr id="5" name="QB_6_AN.33_1#9a939be2f.blank?vja=1&amp;pid=4ec3d1545&amp;color=0,0,0&amp;vpa=12&amp;vtp=1"/>
          <p:cNvSpPr/>
          <p:nvPr/>
        </p:nvSpPr>
        <p:spPr>
          <a:xfrm>
            <a:off x="9434576" y="1608395"/>
            <a:ext cx="13382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responsible</a:t>
            </a:r>
            <a:endParaRPr lang="en-US" altLang="zh-CN" sz="2000" dirty="0"/>
          </a:p>
        </p:txBody>
      </p:sp>
      <p:sp>
        <p:nvSpPr>
          <p:cNvPr id="6" name="QB_6_AN.34_1#9a939be2f.blank?vja=1&amp;pid=4ec3d1545&amp;color=0,0,0&amp;vpa=13&amp;vtp=1"/>
          <p:cNvSpPr/>
          <p:nvPr/>
        </p:nvSpPr>
        <p:spPr>
          <a:xfrm>
            <a:off x="10963339" y="1621095"/>
            <a:ext cx="479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6_BD.35_1#2baed458a?sp=1&amp;vja=1&amp;pid=4ec3d1545&amp;color=0,0,0&amp;vtp=1"/>
          <p:cNvSpPr/>
          <p:nvPr/>
        </p:nvSpPr>
        <p:spPr>
          <a:xfrm>
            <a:off x="722376" y="2420687"/>
            <a:ext cx="10753344" cy="737616"/>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2.她的姐姐建议她报名参加舞蹈课。（sign）</a:t>
            </a:r>
            <a:endParaRPr lang="en-US" altLang="zh-CN" sz="2000" dirty="0"/>
          </a:p>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p:txBody>
      </p:sp>
      <p:sp>
        <p:nvSpPr>
          <p:cNvPr id="8" name="QB_6_AN.36_1#2baed458a.blank?vja=1&amp;pid=4ec3d1545&amp;color=0,0,0&amp;vpa=14&amp;vtp=1"/>
          <p:cNvSpPr/>
          <p:nvPr/>
        </p:nvSpPr>
        <p:spPr>
          <a:xfrm>
            <a:off x="4422839" y="2738695"/>
            <a:ext cx="606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a:t>
            </a:r>
            <a:endParaRPr lang="en-US" altLang="zh-CN" sz="2000" dirty="0"/>
          </a:p>
        </p:txBody>
      </p:sp>
      <p:sp>
        <p:nvSpPr>
          <p:cNvPr id="9" name="QB_6_AN.37_1#2baed458a.blank?vja=1&amp;pid=4ec3d1545&amp;color=0,0,0&amp;vpa=15&amp;vtp=1"/>
          <p:cNvSpPr/>
          <p:nvPr/>
        </p:nvSpPr>
        <p:spPr>
          <a:xfrm>
            <a:off x="5197539" y="2738695"/>
            <a:ext cx="43815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10" name="QB_6_AN.38_1#2baed458a.blank?vja=1&amp;pid=4ec3d1545&amp;color=0,0,0&amp;vpa=16&amp;vtp=1"/>
          <p:cNvSpPr/>
          <p:nvPr/>
        </p:nvSpPr>
        <p:spPr>
          <a:xfrm>
            <a:off x="5819839" y="2751395"/>
            <a:ext cx="479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1" name="QB_6_BD.39_1#3f982b953?sp=1&amp;vja=1&amp;pid=4ec3d1545&amp;color=0,0,0&amp;vtp=1"/>
          <p:cNvSpPr/>
          <p:nvPr/>
        </p:nvSpPr>
        <p:spPr>
          <a:xfrm>
            <a:off x="722376" y="31826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3.大学毕业后，他自愿到中国西部的一所学校任教。（volunteer）</a:t>
            </a:r>
            <a:endParaRPr lang="en-US" altLang="zh-CN" sz="2000" dirty="0"/>
          </a:p>
          <a:p>
            <a:pPr algn="just">
              <a:lnSpc>
                <a:spcPct val="121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p:txBody>
      </p:sp>
      <p:sp>
        <p:nvSpPr>
          <p:cNvPr id="12" name="QB_6_AN.40_1#3f982b953.blank?vja=1&amp;pid=4ec3d1545&amp;color=0,0,0&amp;vpa=17&amp;vtp=1"/>
          <p:cNvSpPr/>
          <p:nvPr/>
        </p:nvSpPr>
        <p:spPr>
          <a:xfrm>
            <a:off x="719201" y="3513395"/>
            <a:ext cx="719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a:t>
            </a:r>
            <a:endParaRPr lang="en-US" altLang="zh-CN" sz="2000" dirty="0"/>
          </a:p>
        </p:txBody>
      </p:sp>
      <p:sp>
        <p:nvSpPr>
          <p:cNvPr id="13" name="QB_6_AN.41_1#3f982b953.blank?vja=1&amp;pid=4ec3d1545&amp;color=0,0,0&amp;vpa=18&amp;vtp=1"/>
          <p:cNvSpPr/>
          <p:nvPr/>
        </p:nvSpPr>
        <p:spPr>
          <a:xfrm>
            <a:off x="1621409" y="3500695"/>
            <a:ext cx="24225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graduation/graduating</a:t>
            </a:r>
            <a:endParaRPr lang="en-US" altLang="zh-CN" sz="2000" dirty="0"/>
          </a:p>
        </p:txBody>
      </p:sp>
      <p:sp>
        <p:nvSpPr>
          <p:cNvPr id="14" name="QB_6_AN.42_1#3f982b953.blank?vja=1&amp;pid=4ec3d1545&amp;color=0,0,0&amp;vpa=19&amp;vtp=1"/>
          <p:cNvSpPr/>
          <p:nvPr/>
        </p:nvSpPr>
        <p:spPr>
          <a:xfrm>
            <a:off x="4250817" y="3513395"/>
            <a:ext cx="67627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5" name="QB_6_AN.43_1#3f982b953.blank?vja=1&amp;pid=4ec3d1545&amp;color=0,0,0&amp;vpa=20&amp;vtp=1"/>
          <p:cNvSpPr/>
          <p:nvPr/>
        </p:nvSpPr>
        <p:spPr>
          <a:xfrm>
            <a:off x="6771069" y="3513395"/>
            <a:ext cx="13811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volunteered</a:t>
            </a:r>
            <a:endParaRPr lang="en-US" altLang="zh-CN" sz="2000" dirty="0"/>
          </a:p>
        </p:txBody>
      </p:sp>
      <p:sp>
        <p:nvSpPr>
          <p:cNvPr id="16" name="QB_6_AN.44_1#3f982b953.blank?vja=1&amp;pid=4ec3d1545&amp;color=0,0,0&amp;vpa=21&amp;vtp=1"/>
          <p:cNvSpPr/>
          <p:nvPr/>
        </p:nvSpPr>
        <p:spPr>
          <a:xfrm>
            <a:off x="8333677" y="3513395"/>
            <a:ext cx="381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7" name="QB_6_AN.45_1#3f982b953.blank?vja=1&amp;pid=4ec3d1545&amp;color=0,0,0&amp;vpa=22&amp;vtp=1"/>
          <p:cNvSpPr/>
          <p:nvPr/>
        </p:nvSpPr>
        <p:spPr>
          <a:xfrm>
            <a:off x="8892985" y="3513395"/>
            <a:ext cx="719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teach</a:t>
            </a:r>
            <a:endParaRPr lang="en-US" altLang="zh-CN" sz="2000" dirty="0"/>
          </a:p>
        </p:txBody>
      </p:sp>
      <p:sp>
        <p:nvSpPr>
          <p:cNvPr id="18" name="QB_6_BD.46_1#650da08ee?sp=1&amp;vja=1&amp;pid=4ec3d1545&amp;color=0,0,0&amp;vtp=1"/>
          <p:cNvSpPr/>
          <p:nvPr/>
        </p:nvSpPr>
        <p:spPr>
          <a:xfrm>
            <a:off x="722376" y="4312987"/>
            <a:ext cx="10753344" cy="1106424"/>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4.一开始的时候，习惯一种全新的生活方式会占据你的全部注意力。（get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a:p>
            <a:pPr algn="just">
              <a:lnSpc>
                <a:spcPct val="121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endParaRPr lang="en-US" altLang="zh-CN" sz="2000" dirty="0"/>
          </a:p>
        </p:txBody>
      </p:sp>
      <p:sp>
        <p:nvSpPr>
          <p:cNvPr id="19" name="QB_6_AN.47_1#650da08ee.blank?vja=1&amp;pid=4ec3d1545&amp;color=0,0,0&amp;vpa=23&amp;vtp=1"/>
          <p:cNvSpPr/>
          <p:nvPr/>
        </p:nvSpPr>
        <p:spPr>
          <a:xfrm>
            <a:off x="731901" y="4630995"/>
            <a:ext cx="9445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a:t>
            </a:r>
            <a:endParaRPr lang="en-US" altLang="zh-CN" sz="2000" dirty="0"/>
          </a:p>
        </p:txBody>
      </p:sp>
      <p:sp>
        <p:nvSpPr>
          <p:cNvPr id="20" name="QB_6_AN.48_1#650da08ee.blank?vja=1&amp;pid=4ec3d1545&amp;color=0,0,0&amp;vpa=24&amp;vtp=1"/>
          <p:cNvSpPr/>
          <p:nvPr/>
        </p:nvSpPr>
        <p:spPr>
          <a:xfrm>
            <a:off x="1864614" y="4643695"/>
            <a:ext cx="64928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21" name="QB_6_AN.49_1#650da08ee.blank?vja=1&amp;pid=4ec3d1545&amp;color=0,0,0&amp;vpa=25&amp;vtp=1"/>
          <p:cNvSpPr/>
          <p:nvPr/>
        </p:nvSpPr>
        <p:spPr>
          <a:xfrm>
            <a:off x="2667127" y="4643695"/>
            <a:ext cx="381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2" name="QB_6_AN.50_1#650da08ee.blank?vja=1&amp;pid=4ec3d1545&amp;color=0,0,0&amp;vpa=26&amp;vtp=1"/>
          <p:cNvSpPr/>
          <p:nvPr/>
        </p:nvSpPr>
        <p:spPr>
          <a:xfrm>
            <a:off x="3241040" y="4643695"/>
            <a:ext cx="296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3" name="QB_6_AN.51_1#650da08ee.blank?vja=1&amp;pid=4ec3d1545&amp;color=0,0,0&amp;vpa=27&amp;vtp=1"/>
          <p:cNvSpPr/>
          <p:nvPr/>
        </p:nvSpPr>
        <p:spPr>
          <a:xfrm>
            <a:off x="3776853" y="4643695"/>
            <a:ext cx="804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whole</a:t>
            </a:r>
            <a:endParaRPr lang="en-US" altLang="zh-CN" sz="2000" dirty="0"/>
          </a:p>
        </p:txBody>
      </p:sp>
      <p:sp>
        <p:nvSpPr>
          <p:cNvPr id="24" name="QB_6_AN.52_1#650da08ee.blank?vja=1&amp;pid=4ec3d1545&amp;color=0,0,0&amp;vpa=28&amp;vtp=1"/>
          <p:cNvSpPr/>
          <p:nvPr/>
        </p:nvSpPr>
        <p:spPr>
          <a:xfrm>
            <a:off x="4795266" y="4643695"/>
            <a:ext cx="6080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endParaRPr lang="en-US" altLang="zh-CN" sz="2000" dirty="0"/>
          </a:p>
        </p:txBody>
      </p:sp>
      <p:sp>
        <p:nvSpPr>
          <p:cNvPr id="25" name="QB_6_AN.53_1#650da08ee.blank?vja=1&amp;pid=4ec3d1545&amp;color=0,0,0&amp;vpa=29&amp;vtp=1"/>
          <p:cNvSpPr/>
          <p:nvPr/>
        </p:nvSpPr>
        <p:spPr>
          <a:xfrm>
            <a:off x="5572379" y="4630995"/>
            <a:ext cx="9985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lifestyle</a:t>
            </a:r>
            <a:endParaRPr lang="en-US" altLang="zh-CN" sz="2000" dirty="0"/>
          </a:p>
        </p:txBody>
      </p:sp>
      <p:sp>
        <p:nvSpPr>
          <p:cNvPr id="26" name="QB_6_BD.54_1#9feea16c5?sp=1&amp;vja=1&amp;pid=4ec3d1545&amp;color=0,0,0&amp;vtp=1"/>
          <p:cNvSpPr/>
          <p:nvPr/>
        </p:nvSpPr>
        <p:spPr>
          <a:xfrm>
            <a:off x="722376" y="5443287"/>
            <a:ext cx="10753344" cy="737616"/>
          </a:xfrm>
          <a:prstGeom prst="rect">
            <a:avLst/>
          </a:prstGeom>
          <a:noFill/>
        </p:spPr>
        <p:txBody>
          <a:bodyPr wrap="square" lIns="0" tIns="0" rIns="0" bIns="0" rtlCol="0" anchor="t"/>
          <a:lstStyle/>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5.字典正在努力跟上我们这些创造性地使用语言的人的步伐。（keep）</a:t>
            </a:r>
            <a:endParaRPr lang="en-US" altLang="zh-CN" sz="2000" dirty="0"/>
          </a:p>
          <a:p>
            <a:pPr algn="l">
              <a:lnSpc>
                <a:spcPct val="121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creatively.</a:t>
            </a:r>
            <a:endParaRPr lang="en-US" altLang="zh-CN" sz="2000" dirty="0"/>
          </a:p>
        </p:txBody>
      </p:sp>
      <p:sp>
        <p:nvSpPr>
          <p:cNvPr id="27" name="QB_6_AN.55_1#9feea16c5.blank?vja=1&amp;pid=4ec3d1545&amp;color=0,0,0&amp;vpa=30&amp;vtp=1"/>
          <p:cNvSpPr/>
          <p:nvPr/>
        </p:nvSpPr>
        <p:spPr>
          <a:xfrm>
            <a:off x="3779901" y="5761295"/>
            <a:ext cx="66357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keep</a:t>
            </a:r>
            <a:endParaRPr lang="en-US" altLang="zh-CN" sz="2000" dirty="0"/>
          </a:p>
        </p:txBody>
      </p:sp>
      <p:sp>
        <p:nvSpPr>
          <p:cNvPr id="28" name="QB_6_AN.56_1#9feea16c5.blank?vja=1&amp;pid=4ec3d1545&amp;color=0,0,0&amp;vpa=31&amp;vtp=1"/>
          <p:cNvSpPr/>
          <p:nvPr/>
        </p:nvSpPr>
        <p:spPr>
          <a:xfrm>
            <a:off x="4592701" y="5761295"/>
            <a:ext cx="43815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29" name="QB_6_AN.57_1#9feea16c5.blank?vja=1&amp;pid=4ec3d1545&amp;color=0,0,0&amp;vpa=32&amp;vtp=1"/>
          <p:cNvSpPr/>
          <p:nvPr/>
        </p:nvSpPr>
        <p:spPr>
          <a:xfrm>
            <a:off x="5202301" y="5773995"/>
            <a:ext cx="635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P spid="12" grpId="0" animBg="1" build="p"/>
      <p:bldP spid="13" grpId="0" animBg="1" build="p"/>
      <p:bldP spid="14" grpId="0" animBg="1" build="p"/>
      <p:bldP spid="15" grpId="0" animBg="1" build="p"/>
      <p:bldP spid="16" grpId="0" animBg="1" build="p"/>
      <p:bldP spid="17" grpId="0" animBg="1" build="p"/>
      <p:bldP spid="19" grpId="0" animBg="1" build="p"/>
      <p:bldP spid="20" grpId="0" animBg="1" build="p"/>
      <p:bldP spid="21" grpId="0" animBg="1" build="p"/>
      <p:bldP spid="22" grpId="0" animBg="1" build="p"/>
      <p:bldP spid="23" grpId="0" animBg="1" build="p"/>
      <p:bldP spid="24" grpId="0" animBg="1" build="p"/>
      <p:bldP spid="25" grpId="0" animBg="1" build="p"/>
      <p:bldP spid="27" grpId="0" animBg="1" build="p"/>
      <p:bldP spid="28" grpId="0" animBg="1" build="p"/>
      <p:bldP spid="29"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79_2#3b3987451?vja=1&amp;pid=33eaee275&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dolphins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Elodie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Copenhagen,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（呼噜声）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（算法）.It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dolphins.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20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380_1#3b3987451?vja=1&amp;pid=33eaee275&amp;color=0,0,0&amp;vtp=1"/>
          <p:cNvSpPr/>
          <p:nvPr/>
        </p:nvSpPr>
        <p:spPr>
          <a:xfrm>
            <a:off x="722376" y="899999"/>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本文是一篇说明文。文章主要介绍了为了帮助改变人类对地球环境的影响，加利福尼亚州的一个组织正在探索一种人工智能语言，它可以让人们深入理解非人类语言。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81_1#f2b2feef7?vja=1&amp;pid=3b398745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Aza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Raskin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82_1#f2b2feef7.bracket?vja=1&amp;pid=3b3987451&amp;color=0,0,0&amp;vpa=171&amp;vtp=1"/>
          <p:cNvSpPr/>
          <p:nvPr/>
        </p:nvSpPr>
        <p:spPr>
          <a:xfrm>
            <a:off x="48752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81_2#f2b2feef7.choices?vja=1&amp;pid=3b398745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endParaRPr lang="en-US" altLang="zh-CN" sz="2000" dirty="0"/>
          </a:p>
        </p:txBody>
      </p:sp>
      <p:sp>
        <p:nvSpPr>
          <p:cNvPr id="5" name="QC_6_AS.383_1#f2b2feef7?vja=1&amp;pid=3b3987451&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内容可知，阿扎·拉斯金创立了ESP这一组织，该组织利用一种人工智能来翻译非人类语言，希望利用其机器学习技术来理解非人类语言，使非人类语言易于为公众所知。由此可知，阿扎·拉斯金想帮助人们理解非人类语言。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84_1#d1fe575fb?vja=1&amp;pid=3b3987451&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85_1#d1fe575fb.bracket?vja=1&amp;pid=3b3987451&amp;color=0,0,0&amp;mp=1&amp;vpa=172&amp;vtp=1"/>
          <p:cNvSpPr/>
          <p:nvPr/>
        </p:nvSpPr>
        <p:spPr>
          <a:xfrm>
            <a:off x="81312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384_2#d1fe575fb.choices?vja=1&amp;pid=3b3987451&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53030" algn="l"/>
                <a:tab pos="5674360" algn="l"/>
                <a:tab pos="8301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B.Understand.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C.Admire.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D.Explain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6_AS.386_1#d1fe575fb?vja=1&amp;pid=3b3987451&amp;color=0,0,0&amp;vtp=1"/>
          <p:cNvSpPr/>
          <p:nvPr/>
        </p:nvSpPr>
        <p:spPr>
          <a:xfrm>
            <a:off x="722376" y="1727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词义猜测题。根据画线词前的discover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non-human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language及下文提到ESP认为理解语言可以帮助加深人类与动物的关系可知，该组织努力的方向是发现并理解非人类语言，故此处指理解动物的交流。由此可推测，画线词的意思是“理解”，故选B项。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87_1#5627c467c?vja=1&amp;pid=3b398745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88_1#5627c467c.bracket?vja=1&amp;pid=3b3987451&amp;color=0,0,0&amp;vpa=173&amp;vtp=1"/>
          <p:cNvSpPr/>
          <p:nvPr/>
        </p:nvSpPr>
        <p:spPr>
          <a:xfrm>
            <a:off x="79296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387_2#5627c467c.choices?vja=1&amp;pid=3b398745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p:txBody>
      </p:sp>
      <p:sp>
        <p:nvSpPr>
          <p:cNvPr id="5" name="QC_6_AS.389_1#5627c467c?vja=1&amp;pid=3b3987451&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observation.”可知，过去研究人员通过大量的观察研究动物交流。故选B项。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0_1#394a6c369?vja=1&amp;pid=3b398745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1_1#394a6c369.bracket?vja=1&amp;pid=3b3987451&amp;color=0,0,0&amp;vpa=174&amp;vtp=1"/>
          <p:cNvSpPr/>
          <p:nvPr/>
        </p:nvSpPr>
        <p:spPr>
          <a:xfrm>
            <a:off x="71231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390_2#394a6c369.choices?vja=1&amp;pid=3b398745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p:txBody>
      </p:sp>
      <p:sp>
        <p:nvSpPr>
          <p:cNvPr id="5" name="QC_6_AS.392_1#394a6c369?vja=1&amp;pid=3b3987451&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本文主要介绍为了帮助改变人类对地球环境的影响，一家组织正在探索一种人工智能语言，它可以帮助人们深入理解非人类语言，破译动物的交流。C项（理解动物语言的新方法）最适合做本文的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3_1#2c92af371?vja=1&amp;pid=a25619a4e&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［广东惠州一中等六校2025高一联考］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（动机心理学）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risk-takers.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fumbling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（摸索）.If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endParaRPr lang="en-US" altLang="zh-CN" sz="2000" dirty="0"/>
          </a:p>
          <a:p>
            <a:pPr algn="just">
              <a:lnSpc>
                <a:spcPct val="125000"/>
              </a:lnSpc>
            </a:pPr>
            <a:endParaRPr lang="en-US" altLang="zh-CN" sz="2000" dirty="0"/>
          </a:p>
        </p:txBody>
      </p:sp>
      <p:sp>
        <p:nvSpPr>
          <p:cNvPr id="3" name="QM_5_AN.394_1#2c92af371.blank?vja=1&amp;pid=a25619a4e&amp;color=0,0,0&amp;vpa=175&amp;vtp=1"/>
          <p:cNvSpPr/>
          <p:nvPr/>
        </p:nvSpPr>
        <p:spPr>
          <a:xfrm>
            <a:off x="4876229" y="2004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M_5_AN.395_1#2c92af371.blank?vja=1&amp;pid=a25619a4e&amp;color=0,0,0&amp;vpa=176&amp;vtp=1"/>
          <p:cNvSpPr/>
          <p:nvPr/>
        </p:nvSpPr>
        <p:spPr>
          <a:xfrm>
            <a:off x="1579626" y="3909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3_1#2c92af371?vja=1&amp;pid=a25619a4e&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semester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（激励）</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hormones,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effectively.5.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5_AN.396_1#2c92af371.blank?vja=1&amp;pid=a25619a4e&amp;color=0,0,0&amp;vpa=177&amp;vtp=1"/>
          <p:cNvSpPr/>
          <p:nvPr/>
        </p:nvSpPr>
        <p:spPr>
          <a:xfrm>
            <a:off x="3186049" y="1623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5_AN.397_1#2c92af371.blank?vja=1&amp;pid=a25619a4e&amp;color=0,0,0&amp;vpa=178&amp;vtp=1"/>
          <p:cNvSpPr/>
          <p:nvPr/>
        </p:nvSpPr>
        <p:spPr>
          <a:xfrm>
            <a:off x="1417701" y="2385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M_5_AN.398_1#2c92af371.blank?vja=1&amp;pid=a25619a4e&amp;color=0,0,0&amp;vpa=179&amp;vtp=1"/>
          <p:cNvSpPr/>
          <p:nvPr/>
        </p:nvSpPr>
        <p:spPr>
          <a:xfrm>
            <a:off x="8494332" y="5052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9_1#2c92af371?vja=1&amp;pid=a25619a4e&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B.Accepting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endParaRPr lang="en-US" altLang="zh-CN" sz="2000" dirty="0"/>
          </a:p>
        </p:txBody>
      </p:sp>
      <p:sp>
        <p:nvSpPr>
          <p:cNvPr id="3" name="QM_5_EX.400_1#2c92af371?vja=1&amp;pid=a25619a4e&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本文是一篇议论文，主要论述了为什么要走出“舒适区”，通过分析其在促进个人</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成</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长和提高创造力等方面的作用，揭示走出舒适区对发挥个人潜能的重要性。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1_1#231681b50?vja=1&amp;pid=2c92af37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02_1#231681b50.blank?vja=1&amp;pid=2c92af371&amp;color=0,0,0&amp;vpa=180&amp;vtp=1"/>
          <p:cNvSpPr/>
          <p:nvPr/>
        </p:nvSpPr>
        <p:spPr>
          <a:xfrm>
            <a:off x="922401" y="858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4" name="QB_6_AS.403_1#231681b50?vja=1&amp;pid=2c92af371&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上文提到舒适区这一概念可以帮助我们拥抱风险，获得真正的个人成长；下文讲到待在舒适区内能够给我们熟悉感</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安全感</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和确定感</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，走出舒适区就意味着要面临压力和焦虑。由此可知，F项（这是一个行为空间，在这个空间里我们会做出符合常规的行为以降低压力和风险）承上启下，符合语境，其中的It指代上文提到的“the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zone’”。故选F项。</a:t>
            </a:r>
            <a:endParaRPr lang="en-US" altLang="zh-CN" sz="2200" dirty="0"/>
          </a:p>
        </p:txBody>
      </p:sp>
      <p:sp>
        <p:nvSpPr>
          <p:cNvPr id="5" name="QB_6_BD.404_1#f8eec05bd?vja=1&amp;pid=2c92af371&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05_1#f8eec05bd.blank?vja=1&amp;pid=2c92af371&amp;color=0,0,0&amp;vpa=181&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06_1#f8eec05bd?vja=1&amp;pid=2c92af371&amp;color=0,0,0&amp;vtp=1"/>
          <p:cNvSpPr/>
          <p:nvPr/>
        </p:nvSpPr>
        <p:spPr>
          <a:xfrm>
            <a:off x="722376" y="3340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上文提到随着年龄增长，人们逐渐害怕失败，尝试的新事物也更少；下文讲到如果不经历困难和摸索的过程，也就谈不上是学习。由此可知，设空处应说明人们害怕失败和尝试</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更少的</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新事物导致的负面影响。A项（这以我们的终身成长为巨大代价）符合语境，其中的This指代上文中提到的“不敢冒险和尝试更少新事物”的行为。故选A项。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8_1#32ed0f901?vja=1&amp;pid=51c046ce9&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2000" dirty="0"/>
          </a:p>
          <a:p>
            <a:pPr algn="just">
              <a:lnSpc>
                <a:spcPct val="125000"/>
              </a:lnSpc>
            </a:pPr>
            <a:endParaRPr lang="en-US" altLang="zh-CN" sz="2000" dirty="0"/>
          </a:p>
        </p:txBody>
      </p:sp>
      <p:sp>
        <p:nvSpPr>
          <p:cNvPr id="3" name="QM_6_AN.59_1#32ed0f901.blank?vja=1&amp;pid=51c046ce9&amp;color=0,0,0&amp;vpa=33&amp;vtp=1"/>
          <p:cNvSpPr/>
          <p:nvPr/>
        </p:nvSpPr>
        <p:spPr>
          <a:xfrm>
            <a:off x="6691376" y="1620012"/>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confused</a:t>
            </a:r>
            <a:endParaRPr lang="en-US" altLang="zh-CN" sz="2000" dirty="0"/>
          </a:p>
        </p:txBody>
      </p:sp>
      <p:sp>
        <p:nvSpPr>
          <p:cNvPr id="4" name="QM_6_AN.60_1#32ed0f901.blank?vja=1&amp;pid=51c046ce9&amp;color=0,0,0&amp;vpa=34&amp;vtp=1"/>
          <p:cNvSpPr/>
          <p:nvPr/>
        </p:nvSpPr>
        <p:spPr>
          <a:xfrm>
            <a:off x="6222746" y="2001012"/>
            <a:ext cx="1212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choose</a:t>
            </a:r>
            <a:endParaRPr lang="en-US" altLang="zh-CN" sz="2000" dirty="0"/>
          </a:p>
        </p:txBody>
      </p:sp>
      <p:sp>
        <p:nvSpPr>
          <p:cNvPr id="5" name="QM_6_AN.61_1#32ed0f901.blank?vja=1&amp;pid=51c046ce9&amp;color=0,0,0&amp;vpa=35&amp;vtp=1"/>
          <p:cNvSpPr/>
          <p:nvPr/>
        </p:nvSpPr>
        <p:spPr>
          <a:xfrm>
            <a:off x="3861118" y="2750312"/>
            <a:ext cx="971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fluently</a:t>
            </a:r>
            <a:endParaRPr lang="en-US" altLang="zh-CN" sz="2000" dirty="0"/>
          </a:p>
        </p:txBody>
      </p:sp>
      <p:sp>
        <p:nvSpPr>
          <p:cNvPr id="6" name="QM_6_AN.62_1#32ed0f901.blank?vja=1&amp;pid=51c046ce9&amp;color=0,0,0&amp;vpa=36&amp;vtp=1"/>
          <p:cNvSpPr/>
          <p:nvPr/>
        </p:nvSpPr>
        <p:spPr>
          <a:xfrm>
            <a:off x="2374456" y="3144012"/>
            <a:ext cx="214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000" dirty="0"/>
          </a:p>
        </p:txBody>
      </p:sp>
      <p:sp>
        <p:nvSpPr>
          <p:cNvPr id="7" name="QM_6_AN.63_1#32ed0f901.blank?vja=1&amp;pid=51c046ce9&amp;color=0,0,0&amp;vpa=37&amp;vtp=1"/>
          <p:cNvSpPr/>
          <p:nvPr/>
        </p:nvSpPr>
        <p:spPr>
          <a:xfrm>
            <a:off x="3957828" y="3906012"/>
            <a:ext cx="1096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p:txBody>
      </p:sp>
      <p:sp>
        <p:nvSpPr>
          <p:cNvPr id="8" name="QM_6_AN.64_1#32ed0f901.blank?vja=1&amp;pid=51c046ce9&amp;color=0,0,0&amp;vpa=38&amp;vtp=1"/>
          <p:cNvSpPr/>
          <p:nvPr/>
        </p:nvSpPr>
        <p:spPr>
          <a:xfrm>
            <a:off x="10150412" y="42743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but/yet</a:t>
            </a:r>
            <a:endParaRPr lang="en-US" altLang="zh-CN" sz="2000" dirty="0"/>
          </a:p>
        </p:txBody>
      </p:sp>
      <p:sp>
        <p:nvSpPr>
          <p:cNvPr id="9" name="QM_6_AN.65_1#32ed0f901.blank?vja=1&amp;pid=51c046ce9&amp;color=0,0,0&amp;vpa=39&amp;vtp=1"/>
          <p:cNvSpPr/>
          <p:nvPr/>
        </p:nvSpPr>
        <p:spPr>
          <a:xfrm>
            <a:off x="8184896" y="4668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0" name="QM_6_AN.66_1#32ed0f901.blank?vja=1&amp;pid=51c046ce9&amp;color=0,0,0&amp;vpa=40&amp;vtp=1"/>
          <p:cNvSpPr/>
          <p:nvPr/>
        </p:nvSpPr>
        <p:spPr>
          <a:xfrm>
            <a:off x="897001" y="5430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7_1#8d0c49456?vja=1&amp;pid=2c92af37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08_1#8d0c49456.blank?vja=1&amp;pid=2c92af371&amp;color=0,0,0&amp;vpa=182&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6_AS.409_1#8d0c49456?vja=1&amp;pid=2c92af371&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根据本段的主旨句“Trying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ve.”可知，本段主要介绍尝试新事物的好处。根据下文提到的两组学生的创造力测试可知，有过出国留学经历的学生在创造力测试中得分更高。由此可知，设空处应引出实验的结论，空后提到的内容即为例证。G项（研究发现，出国留学能提高学生的创造力）符合语境，其中的stu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abroad呼应后文的spent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semester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Spain。</a:t>
            </a:r>
            <a:endParaRPr lang="en-US" altLang="zh-CN" sz="2200" dirty="0"/>
          </a:p>
        </p:txBody>
      </p:sp>
      <p:sp>
        <p:nvSpPr>
          <p:cNvPr id="5" name="QB_6_BD.410_1#61ec9d582?vja=1&amp;pid=2c92af371&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11_1#61ec9d582.blank?vja=1&amp;pid=2c92af371&amp;color=0,0,0&amp;vpa=183&amp;vtp=1"/>
          <p:cNvSpPr/>
          <p:nvPr/>
        </p:nvSpPr>
        <p:spPr>
          <a:xfrm>
            <a:off x="909701" y="3258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6_AS.412_1#61ec9d582?vja=1&amp;pid=2c92af371&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应为本段的主旨句，须概括本段的内容。根据空后内容可知，本段主要说明了随着年龄增长，舒适区会缩小，但不断扩大舒适区有助于获得更大的成就和更高的幸福感。B项（接受新的挑战可以帮助我们更好地成长）能够概括本段主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3_1#abac41be1?vja=1&amp;pid=2c92af37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4_1#abac41be1.blank?vja=1&amp;pid=2c92af371&amp;color=0,0,0&amp;vpa=184&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415_1#abac41be1?vja=1&amp;pid=2c92af371&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尾，应对本段内容进行概括总结。空前讲到适度的焦虑有助于提升表现，但过度的压力会使大脑产生过多的压力激素，从而导致工作效率降低。E项（那就是为什么当压力太大时，表现会下降）解释了压力过大导致表现下降这一结果，承接上文描述的原因，符合语境，其中的That指代上文所说的“大脑产生过多的压力激素时会降低工作效率”的这一事实，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stress与上文的too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hormones相呼应。故选E项。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6_1#8e237ca1b?vja=1&amp;pid=ff362f97f&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［河北衡水中学2025高一综合评价］</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a:t>
            </a:r>
            <a:endParaRPr lang="en-US" altLang="zh-CN" sz="2000" dirty="0"/>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6_2#8e237ca1b?vja=1&amp;pid=ff362f97f&amp;color=0,0,0&amp;mp=1&amp;vtp=1&amp;bt=1"/>
          <p:cNvSpPr/>
          <p:nvPr/>
        </p:nvSpPr>
        <p:spPr>
          <a:xfrm>
            <a:off x="722376" y="896112"/>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hello.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Dorothy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endParaRPr lang="en-US" altLang="zh-CN" sz="2000" dirty="0"/>
          </a:p>
        </p:txBody>
      </p:sp>
      <p:sp>
        <p:nvSpPr>
          <p:cNvPr id="3" name="QM_5_EX.417_1#8e237ca1b?vja=1&amp;pid=ff362f97f&amp;color=0,0,0&amp;vtp=1"/>
          <p:cNvSpPr/>
          <p:nvPr/>
        </p:nvSpPr>
        <p:spPr>
          <a:xfrm>
            <a:off x="722376" y="3208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本文是一篇记叙文。文章讲述了一位老师在考试中通过设置一道特殊的题目来教给学生重要的一课，告诉学生要明白生命中遇到的每一个人都很重要，值得关注。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8_1#8847589e4.choices?vja=1&amp;pid=8e237ca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8855" algn="l"/>
                <a:tab pos="5922010" algn="l"/>
                <a:tab pos="8470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A.effect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B.effort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C.honour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D.regard</a:t>
            </a:r>
            <a:endParaRPr lang="en-US" altLang="zh-CN" sz="2000" dirty="0"/>
          </a:p>
        </p:txBody>
      </p:sp>
      <p:sp>
        <p:nvSpPr>
          <p:cNvPr id="3" name="QC_6_AN.419_1#8847589e4.bracket?vja=1&amp;pid=8e237ca1b&amp;color=0,0,0&amp;vpa=185&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20_1#8847589e4?vja=1&amp;pid=8e237ca1b&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questions可知，大多数学生完成了测试中的题目，说明题不难，他们没怎么费力。without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effort意为“毫不费力地”，故选B项。effect意为“影响”；honour意为“荣誉”；regard意为“关心；尊重”。</a:t>
            </a:r>
            <a:endParaRPr lang="en-US" altLang="zh-CN" sz="2200" dirty="0"/>
          </a:p>
        </p:txBody>
      </p:sp>
      <p:sp>
        <p:nvSpPr>
          <p:cNvPr id="5" name="QC_6_BD.421_1#608ba109e.choices?vja=1&amp;pid=8e237ca1b&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62655" algn="l"/>
                <a:tab pos="6036310" algn="l"/>
                <a:tab pos="8584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A.cleans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B.manages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C.supports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D.guards</a:t>
            </a:r>
            <a:endParaRPr lang="en-US" altLang="zh-CN" sz="2000" dirty="0"/>
          </a:p>
        </p:txBody>
      </p:sp>
      <p:sp>
        <p:nvSpPr>
          <p:cNvPr id="6" name="QC_6_AN.422_1#608ba109e.bracket?vja=1&amp;pid=8e237ca1b&amp;color=0,0,0&amp;vpa=186&amp;vtp=1"/>
          <p:cNvSpPr/>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23_1#608ba109e?vja=1&amp;pid=8e237ca1b&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woman可知，此处指负责学校清洁工作的女性。故选A项。manage意为“管理”；support意为“支持”；guard意为“守卫”。</a:t>
            </a:r>
            <a:endParaRPr lang="en-US" altLang="zh-CN" sz="2200" dirty="0"/>
          </a:p>
        </p:txBody>
      </p:sp>
      <p:sp>
        <p:nvSpPr>
          <p:cNvPr id="8" name="QC_6_BD.424_1#c7345264a.choices?vja=1&amp;pid=8e237ca1b&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7905" algn="l"/>
                <a:tab pos="5960110" algn="l"/>
                <a:tab pos="84893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B.risk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D.joke</a:t>
            </a:r>
            <a:endParaRPr lang="en-US" altLang="zh-CN" sz="2000" dirty="0"/>
          </a:p>
        </p:txBody>
      </p:sp>
      <p:sp>
        <p:nvSpPr>
          <p:cNvPr id="9" name="QC_6_AN.425_1#c7345264a.bracket?vja=1&amp;pid=8e237ca1b&amp;color=0,0,0&amp;vpa=187&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26_1#c7345264a?vja=1&amp;pid=8e237ca1b&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____”可知，学生只知道清洁工的外貌，对她本人不太了解，并不知道她的名字，因此学生觉得这个问题是个玩笑。故选D项。pity意为“遗憾；同情”；risk意为“风险”。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7_1#2cb96ee29.choices?vja=1&amp;pid=8e237ca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00755" algn="l"/>
                <a:tab pos="5947410" algn="l"/>
                <a:tab pos="8508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A.natural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B.obvious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C.powerful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D.specific</a:t>
            </a:r>
            <a:endParaRPr lang="en-US" altLang="zh-CN" sz="2000" dirty="0"/>
          </a:p>
        </p:txBody>
      </p:sp>
      <p:sp>
        <p:nvSpPr>
          <p:cNvPr id="3" name="QC_6_AN.428_1#2cb96ee29.bracket?vja=1&amp;pid=8e237ca1b&amp;color=0,0,0&amp;vpa=188&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29_1#2cb96ee29?vja=1&amp;pid=8e237ca1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old可知，打扫学校的女士个子高且年纪大，这是学生观察到的明显特征。obvious意为“明显的”，故选B项。specific意为“具体的”。</a:t>
            </a:r>
            <a:endParaRPr lang="en-US" altLang="zh-CN" sz="2200" dirty="0"/>
          </a:p>
        </p:txBody>
      </p:sp>
      <p:sp>
        <p:nvSpPr>
          <p:cNvPr id="5" name="QC_6_BD.430_1#0cf04bc3e.choices?vja=1&amp;pid=8e237ca1b&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4105" algn="l"/>
                <a:tab pos="6176010" algn="l"/>
                <a:tab pos="8451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A.address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B.strength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C.name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D.attitude</a:t>
            </a:r>
            <a:endParaRPr lang="en-US" altLang="zh-CN" sz="2000" dirty="0"/>
          </a:p>
        </p:txBody>
      </p:sp>
      <p:sp>
        <p:nvSpPr>
          <p:cNvPr id="6" name="QC_6_AN.431_1#0cf04bc3e.bracket?vja=1&amp;pid=8e237ca1b&amp;color=0,0,0&amp;vpa=189&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32_1#0cf04bc3e?vja=1&amp;pid=8e237ca1b&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woman可知，学生不知道那个清洁工的名字。故选C项。address意为“地址”；attitude意为“态度”。</a:t>
            </a:r>
            <a:endParaRPr lang="en-US" altLang="zh-CN" sz="2200" dirty="0"/>
          </a:p>
        </p:txBody>
      </p:sp>
      <p:sp>
        <p:nvSpPr>
          <p:cNvPr id="8" name="QC_6_BD.433_1#96e3128f8.choices?vja=1&amp;pid=8e237ca1b&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19830" algn="l"/>
                <a:tab pos="6055360" algn="l"/>
                <a:tab pos="84670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A.left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B.lifted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D.handed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9" name="QC_6_AN.434_1#96e3128f8.bracket?vja=1&amp;pid=8e237ca1b&amp;color=0,0,0&amp;vpa=190&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35_1#96e3128f8?vja=1&amp;pid=8e237ca1b&amp;color=0,0,0&amp;vtp=1"/>
          <p:cNvSpPr/>
          <p:nvPr/>
        </p:nvSpPr>
        <p:spPr>
          <a:xfrm>
            <a:off x="722376" y="3822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____”和before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ended可知，学生提交了试卷。hand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in意为“上交”，故选D项。leave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behind意为“忘记带走，留下”；lift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up意为“举起”；put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收起”。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6_1#f29b2a1da.choices?vja=1&amp;pid=8e237ca1b&amp;color=0,0,0&amp;vtp=1&amp;bt=1"/>
          <p:cNvSpPr/>
          <p:nvPr/>
        </p:nvSpPr>
        <p:spPr>
          <a:xfrm>
            <a:off x="722376" y="896111"/>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38880" algn="l"/>
                <a:tab pos="6283960" algn="l"/>
                <a:tab pos="84226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A.unanswered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B.appreciated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D.unprepared</a:t>
            </a:r>
            <a:endParaRPr lang="en-US" altLang="zh-CN" sz="2000" dirty="0"/>
          </a:p>
        </p:txBody>
      </p:sp>
      <p:sp>
        <p:nvSpPr>
          <p:cNvPr id="3" name="QC_6_AN.437_1#f29b2a1da.bracket?vja=1&amp;pid=8e237ca1b&amp;color=0,0,0&amp;vpa=191&amp;vtp=1"/>
          <p:cNvSpPr/>
          <p:nvPr/>
        </p:nvSpPr>
        <p:spPr>
          <a:xfrm>
            <a:off x="1112901" y="896111"/>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38_1#f29b2a1da?vja=1&amp;pid=8e237ca1b&amp;color=0,0,0&amp;vtp=1"/>
          <p:cNvSpPr/>
          <p:nvPr/>
        </p:nvSpPr>
        <p:spPr>
          <a:xfrm>
            <a:off x="722376" y="1320165"/>
            <a:ext cx="10753344" cy="1162177"/>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____可知，学生不知道清洁工的名字，所以最后一题他们没回答。unanswered意为“未回答的”，故选A项。appreciate意为“理解；感激”；trap意为“困住；留存”；unprepared意为“无准备的”。</a:t>
            </a:r>
            <a:endParaRPr lang="en-US" altLang="zh-CN" sz="2200" dirty="0"/>
          </a:p>
        </p:txBody>
      </p:sp>
      <p:sp>
        <p:nvSpPr>
          <p:cNvPr id="5" name="QC_6_BD.439_1#982387aae.choices?vja=1&amp;pid=8e237ca1b&amp;color=0,0,0&amp;vtp=1"/>
          <p:cNvSpPr/>
          <p:nvPr/>
        </p:nvSpPr>
        <p:spPr>
          <a:xfrm>
            <a:off x="722376" y="25095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691255" algn="l"/>
                <a:tab pos="6544310" algn="l"/>
                <a:tab pos="86099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A.exercise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B.experiment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D.match</a:t>
            </a:r>
            <a:endParaRPr lang="en-US" altLang="zh-CN" sz="2000" dirty="0"/>
          </a:p>
        </p:txBody>
      </p:sp>
      <p:sp>
        <p:nvSpPr>
          <p:cNvPr id="6" name="QC_6_AN.440_1#982387aae.bracket?vja=1&amp;pid=8e237ca1b&amp;color=0,0,0&amp;vpa=192&amp;vtp=1"/>
          <p:cNvSpPr/>
          <p:nvPr/>
        </p:nvSpPr>
        <p:spPr>
          <a:xfrm>
            <a:off x="1112901" y="25095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41_1#982387aae?vja=1&amp;pid=8e237ca1b&amp;color=0,0,0&amp;vtp=1"/>
          <p:cNvSpPr/>
          <p:nvPr/>
        </p:nvSpPr>
        <p:spPr>
          <a:xfrm>
            <a:off x="722376" y="29330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test.”可知，这是一次考试，学生在询问最后一个问题是否会算在考试结果里。故选C项。</a:t>
            </a:r>
            <a:endParaRPr lang="en-US" altLang="zh-CN" sz="2200" dirty="0"/>
          </a:p>
        </p:txBody>
      </p:sp>
      <p:sp>
        <p:nvSpPr>
          <p:cNvPr id="8" name="QC_6_BD.442_1#260d80cad.choices?vja=1&amp;pid=8e237ca1b&amp;color=0,0,0&amp;vtp=1"/>
          <p:cNvSpPr/>
          <p:nvPr/>
        </p:nvSpPr>
        <p:spPr>
          <a:xfrm>
            <a:off x="722376" y="37414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342005" algn="l"/>
                <a:tab pos="5795010" algn="l"/>
                <a:tab pos="81210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A.equal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B.joinable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D.comparable</a:t>
            </a:r>
            <a:endParaRPr lang="en-US" altLang="zh-CN" sz="2000" dirty="0"/>
          </a:p>
        </p:txBody>
      </p:sp>
      <p:sp>
        <p:nvSpPr>
          <p:cNvPr id="9" name="QC_6_AN.443_1#260d80cad.bracket?vja=1&amp;pid=8e237ca1b&amp;color=0,0,0&amp;vpa=193&amp;vtp=1"/>
          <p:cNvSpPr/>
          <p:nvPr/>
        </p:nvSpPr>
        <p:spPr>
          <a:xfrm>
            <a:off x="1112901" y="37414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44_1#260d80cad?vja=1&amp;pid=8e237ca1b&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根据上文中的Sure可知，老师表示每个问题的答案都和最终的成绩有关。be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相关”，故选C项。equal意为“相等的”；comparable意为“可比较的”。</a:t>
            </a:r>
            <a:endParaRPr lang="en-US" altLang="zh-CN" sz="2200" dirty="0"/>
          </a:p>
        </p:txBody>
      </p:sp>
      <p:sp>
        <p:nvSpPr>
          <p:cNvPr id="11" name="QC_6_BD.445_1#56842eaa8.choices?vja=1&amp;pid=8e237ca1b&amp;color=0,0,0&amp;vtp=1"/>
          <p:cNvSpPr/>
          <p:nvPr/>
        </p:nvSpPr>
        <p:spPr>
          <a:xfrm>
            <a:off x="722376" y="49733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672205" algn="l"/>
                <a:tab pos="6036310" algn="l"/>
                <a:tab pos="8578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A.unify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B.calm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C.shelter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D.meet</a:t>
            </a:r>
            <a:endParaRPr lang="en-US" altLang="zh-CN" sz="2000" dirty="0"/>
          </a:p>
        </p:txBody>
      </p:sp>
      <p:sp>
        <p:nvSpPr>
          <p:cNvPr id="12" name="QC_6_AN.446_1#56842eaa8.bracket?vja=1&amp;pid=8e237ca1b&amp;color=0,0,0&amp;vpa=194&amp;vtp=1"/>
          <p:cNvSpPr/>
          <p:nvPr/>
        </p:nvSpPr>
        <p:spPr>
          <a:xfrm>
            <a:off x="1239901" y="49733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47_1#56842eaa8?vja=1&amp;pid=8e237ca1b&amp;color=0,0,0&amp;vtp=1"/>
          <p:cNvSpPr/>
          <p:nvPr/>
        </p:nvSpPr>
        <p:spPr>
          <a:xfrm>
            <a:off x="722376" y="53968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experience可知，此处指在人们的生活和职业生涯中，会遇到很多人。故选D项。unify意为“统一”；calm意为“使平静”；shelter意为“保护”。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8_1#e8d90b7da.choices?vja=1&amp;pid=8e237ca1b&amp;color=0,0,0&amp;vtp=1&amp;bt=1"/>
          <p:cNvSpPr/>
          <p:nvPr>
            <p:custDataLst>
              <p:tags r:id="rId1"/>
            </p:custDataLst>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16680" algn="l"/>
                <a:tab pos="6207760" algn="l"/>
                <a:tab pos="8448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A.important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B.native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D.graceful</a:t>
            </a:r>
            <a:endParaRPr lang="en-US" altLang="zh-CN" sz="2000" dirty="0"/>
          </a:p>
        </p:txBody>
      </p:sp>
      <p:sp>
        <p:nvSpPr>
          <p:cNvPr id="3" name="QC_6_AN.449_1#e8d90b7da.bracket?vja=1&amp;pid=8e237ca1b&amp;color=0,0,0&amp;vpa=195&amp;vtp=1"/>
          <p:cNvSpPr/>
          <p:nvPr>
            <p:custDataLst>
              <p:tags r:id="rId2"/>
            </p:custDataLst>
          </p:nvPr>
        </p:nvSpPr>
        <p:spPr>
          <a:xfrm>
            <a:off x="1230503"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50_1#e8d90b7da?vja=1&amp;pid=8e237ca1b&amp;color=0,0,0&amp;vtp=1"/>
          <p:cNvSpPr/>
          <p:nvPr>
            <p:custDataLst>
              <p:tags r:id="rId3"/>
            </p:custDataLst>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experience和everyone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important可知，这些人能够丰富和完善你的生活经历，因此他们是重要的人。故选A项。native意为“本地的”；tough意为“坚强的”；graceful意为“优雅的”。</a:t>
            </a:r>
            <a:endParaRPr lang="en-US" altLang="zh-CN" sz="2200" dirty="0"/>
          </a:p>
        </p:txBody>
      </p:sp>
      <p:sp>
        <p:nvSpPr>
          <p:cNvPr id="5" name="QC_6_BD.451_1#b1db5186b.choices?vja=1&amp;pid=8e237ca1b&amp;color=0,0,0&amp;vtp=1"/>
          <p:cNvSpPr/>
          <p:nvPr>
            <p:custDataLst>
              <p:tags r:id="rId4"/>
            </p:custDataLst>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73830" algn="l"/>
                <a:tab pos="6195060" algn="l"/>
                <a:tab pos="8581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A.consideration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B.attention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C.discussion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D.protection</a:t>
            </a:r>
            <a:endParaRPr lang="en-US" altLang="zh-CN" sz="2000" dirty="0"/>
          </a:p>
        </p:txBody>
      </p:sp>
      <p:sp>
        <p:nvSpPr>
          <p:cNvPr id="6" name="QC_6_AN.452_1#b1db5186b.bracket?vja=1&amp;pid=8e237ca1b&amp;color=0,0,0&amp;vpa=196&amp;vtp=1"/>
          <p:cNvSpPr/>
          <p:nvPr>
            <p:custDataLst>
              <p:tags r:id="rId5"/>
            </p:custDataLst>
          </p:nvPr>
        </p:nvSpPr>
        <p:spPr>
          <a:xfrm>
            <a:off x="1239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53_1#b1db5186b?vja=1&amp;pid=8e237ca1b&amp;color=0,0,0&amp;vtp=1"/>
          <p:cNvSpPr/>
          <p:nvPr>
            <p:custDataLst>
              <p:tags r:id="rId6"/>
            </p:custDataLst>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experience及语境可知，这些人很重要，所以值得关注。attention意为“关注”，故选B项。consideration意为“考虑”；protection意为“保护”。</a:t>
            </a:r>
            <a:endParaRPr lang="en-US" altLang="zh-CN" sz="2200" dirty="0"/>
          </a:p>
        </p:txBody>
      </p:sp>
      <p:sp>
        <p:nvSpPr>
          <p:cNvPr id="8" name="QC_6_BD.454_1#50e3033b9.choices?vja=1&amp;pid=8e237ca1b&amp;color=0,0,0&amp;vtp=1"/>
          <p:cNvSpPr/>
          <p:nvPr>
            <p:custDataLst>
              <p:tags r:id="rId7"/>
            </p:custDataLst>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3305" algn="l"/>
                <a:tab pos="5883910" algn="l"/>
                <a:tab pos="8400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A.focus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B.smile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C.pretend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D.impress</a:t>
            </a:r>
            <a:endParaRPr lang="en-US" altLang="zh-CN" sz="2000" dirty="0"/>
          </a:p>
        </p:txBody>
      </p:sp>
      <p:sp>
        <p:nvSpPr>
          <p:cNvPr id="9" name="QC_6_AN.455_1#50e3033b9.bracket?vja=1&amp;pid=8e237ca1b&amp;color=0,0,0&amp;vpa=197&amp;vtp=1"/>
          <p:cNvSpPr/>
          <p:nvPr>
            <p:custDataLst>
              <p:tags r:id="rId8"/>
            </p:custDataLst>
          </p:nvPr>
        </p:nvSpPr>
        <p:spPr>
          <a:xfrm>
            <a:off x="1239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56_1#50e3033b9?vja=1&amp;pid=8e237ca1b&amp;color=0,0,0&amp;vtp=1"/>
          <p:cNvSpPr/>
          <p:nvPr>
            <p:custDataLst>
              <p:tags r:id="rId9"/>
            </p:custDataLst>
          </p:nvPr>
        </p:nvSpPr>
        <p:spPr>
          <a:xfrm>
            <a:off x="722376" y="4584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根据上文worth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care和下文and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hello可知，这些人值得关注和关心，所以要对他们微笑和问好。故选B项。focus意为“集中（注意力、精力等于）”；pretend意为“假装”；impress意为“引人注目</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留下深刻的好印象”。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7_1#7bb1a07ec.choices?vja=1&amp;pid=8e237ca1b&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15055" algn="l"/>
                <a:tab pos="5566410" algn="l"/>
                <a:tab pos="8292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A.swept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D.made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 name="QC_6_AN.458_1#7bb1a07ec.bracket?vja=1&amp;pid=8e237ca1b&amp;color=0,0,0&amp;vpa=198&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59_1#7bb1a07ec?vja=1&amp;pid=8e237ca1b&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themselves及语境可知，学生理解了知道清洁工名字的重要性。make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of意为“理解”，故选D项。sweep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away意为“消灭；扫除”；take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of意为“控制”。</a:t>
            </a:r>
            <a:endParaRPr lang="en-US" altLang="zh-CN" sz="2200" dirty="0"/>
          </a:p>
        </p:txBody>
      </p:sp>
      <p:sp>
        <p:nvSpPr>
          <p:cNvPr id="5" name="QC_6_BD.460_1#cc32ade38.choices?vja=1&amp;pid=8e237ca1b&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02355" algn="l"/>
                <a:tab pos="5706110" algn="l"/>
                <a:tab pos="8203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C.referred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D.demanded</a:t>
            </a:r>
            <a:endParaRPr lang="en-US" altLang="zh-CN" sz="2000" dirty="0"/>
          </a:p>
        </p:txBody>
      </p:sp>
      <p:sp>
        <p:nvSpPr>
          <p:cNvPr id="6" name="QC_6_AN.461_1#cc32ade38.bracket?vja=1&amp;pid=8e237ca1b&amp;color=0,0,0&amp;vpa=199&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62_1#cc32ade38?vja=1&amp;pid=8e237ca1b&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test.”和空后的everyone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important可知，这次考试是这名老师教给他们的人生道理。故选A项。demand意为“要求”。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3_1#50bf3e702?vja=1&amp;pid=afaef2de3&amp;color=0,0,0&amp;vtp=1&amp;bt=1"/>
          <p:cNvSpPr/>
          <p:nvPr/>
        </p:nvSpPr>
        <p:spPr>
          <a:xfrm>
            <a:off x="722376" y="896112"/>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［江苏常州高级中学2025高一月考］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Hao</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old-fashioned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fulfilling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absolute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netizen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netizen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3" name="QM_5_AN.464_1#50bf3e702.blank?vja=1&amp;pid=afaef2de3&amp;color=0,0,0&amp;vpa=200&amp;vtp=1"/>
          <p:cNvSpPr/>
          <p:nvPr/>
        </p:nvSpPr>
        <p:spPr>
          <a:xfrm>
            <a:off x="7875651" y="858012"/>
            <a:ext cx="735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endParaRPr lang="en-US" altLang="zh-CN" sz="2000" dirty="0"/>
          </a:p>
        </p:txBody>
      </p:sp>
      <p:sp>
        <p:nvSpPr>
          <p:cNvPr id="4" name="QM_5_AN.465_1#50bf3e702.blank?vja=1&amp;pid=afaef2de3&amp;color=0,0,0&amp;vpa=201&amp;vtp=1"/>
          <p:cNvSpPr/>
          <p:nvPr/>
        </p:nvSpPr>
        <p:spPr>
          <a:xfrm>
            <a:off x="8745919" y="1239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66_1#50bf3e702.blank?vja=1&amp;pid=afaef2de3&amp;color=0,0,0&amp;vpa=202&amp;vtp=1"/>
          <p:cNvSpPr/>
          <p:nvPr/>
        </p:nvSpPr>
        <p:spPr>
          <a:xfrm>
            <a:off x="5008626" y="19883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using</a:t>
            </a:r>
            <a:endParaRPr lang="en-US" altLang="zh-CN" sz="2000" dirty="0"/>
          </a:p>
        </p:txBody>
      </p:sp>
      <p:sp>
        <p:nvSpPr>
          <p:cNvPr id="6" name="QM_5_AN.467_1#50bf3e702.blank?vja=1&amp;pid=afaef2de3&amp;color=0,0,0&amp;vpa=203&amp;vtp=1"/>
          <p:cNvSpPr/>
          <p:nvPr/>
        </p:nvSpPr>
        <p:spPr>
          <a:xfrm>
            <a:off x="7968742" y="2763012"/>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M_5_AN.468_1#50bf3e702.blank?vja=1&amp;pid=afaef2de3&amp;color=0,0,0&amp;vpa=204&amp;vtp=1"/>
          <p:cNvSpPr/>
          <p:nvPr/>
        </p:nvSpPr>
        <p:spPr>
          <a:xfrm>
            <a:off x="8731504" y="31440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focused</a:t>
            </a:r>
            <a:endParaRPr lang="en-US" altLang="zh-CN" sz="2000" dirty="0"/>
          </a:p>
        </p:txBody>
      </p:sp>
      <p:sp>
        <p:nvSpPr>
          <p:cNvPr id="8" name="QM_5_AN.469_1#50bf3e702.blank?vja=1&amp;pid=afaef2de3&amp;color=0,0,0&amp;vpa=205&amp;vtp=1"/>
          <p:cNvSpPr/>
          <p:nvPr/>
        </p:nvSpPr>
        <p:spPr>
          <a:xfrm>
            <a:off x="7975854" y="3525012"/>
            <a:ext cx="1563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endParaRPr lang="en-US" altLang="zh-CN" sz="2000" dirty="0"/>
          </a:p>
        </p:txBody>
      </p:sp>
      <p:sp>
        <p:nvSpPr>
          <p:cNvPr id="9" name="QM_5_AN.470_1#50bf3e702.blank?vja=1&amp;pid=afaef2de3&amp;color=0,0,0&amp;vpa=206&amp;vtp=1"/>
          <p:cNvSpPr/>
          <p:nvPr/>
        </p:nvSpPr>
        <p:spPr>
          <a:xfrm>
            <a:off x="6712903" y="3893312"/>
            <a:ext cx="1438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brought</a:t>
            </a:r>
            <a:endParaRPr lang="en-US" altLang="zh-CN" sz="2000" dirty="0"/>
          </a:p>
        </p:txBody>
      </p:sp>
      <p:sp>
        <p:nvSpPr>
          <p:cNvPr id="10" name="QM_5_AN.471_1#50bf3e702.blank?vja=1&amp;pid=afaef2de3&amp;color=0,0,0&amp;vpa=207&amp;vtp=1"/>
          <p:cNvSpPr/>
          <p:nvPr/>
        </p:nvSpPr>
        <p:spPr>
          <a:xfrm>
            <a:off x="9859582" y="4287012"/>
            <a:ext cx="592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p:txBody>
      </p:sp>
      <p:sp>
        <p:nvSpPr>
          <p:cNvPr id="11" name="QM_5_AN.472_1#50bf3e702.blank?vja=1&amp;pid=afaef2de3&amp;color=0,0,0&amp;vpa=208&amp;vtp=1"/>
          <p:cNvSpPr/>
          <p:nvPr/>
        </p:nvSpPr>
        <p:spPr>
          <a:xfrm>
            <a:off x="6496177" y="4668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383.44,&quot;left&quot;:56.879999999999995,&quot;top&quot;:70.56,&quot;width&quot;:846.72}"/>
</p:tagLst>
</file>

<file path=ppt/tags/tag11.xml><?xml version="1.0" encoding="utf-8"?>
<p:tagLst xmlns:p="http://schemas.openxmlformats.org/presentationml/2006/main">
  <p:tag name="KSO_WM_DIAGRAM_VIRTUALLY_FRAME" val="{&quot;height&quot;:383.44,&quot;left&quot;:56.879999999999995,&quot;top&quot;:70.56,&quot;width&quot;:846.72}"/>
</p:tagLst>
</file>

<file path=ppt/tags/tag12.xml><?xml version="1.0" encoding="utf-8"?>
<p:tagLst xmlns:p="http://schemas.openxmlformats.org/presentationml/2006/main">
  <p:tag name="KSO_WM_DIAGRAM_VIRTUALLY_FRAME" val="{&quot;height&quot;:383.44,&quot;left&quot;:56.879999999999995,&quot;top&quot;:70.56,&quot;width&quot;:846.72}"/>
</p:tagLst>
</file>

<file path=ppt/tags/tag13.xml><?xml version="1.0" encoding="utf-8"?>
<p:tagLst xmlns:p="http://schemas.openxmlformats.org/presentationml/2006/main">
  <p:tag name="KSO_WM_DIAGRAM_VIRTUALLY_FRAME" val="{&quot;height&quot;:383.44,&quot;left&quot;:56.879999999999995,&quot;top&quot;:70.56,&quot;width&quot;:846.72}"/>
</p:tagLst>
</file>

<file path=ppt/tags/tag14.xml><?xml version="1.0" encoding="utf-8"?>
<p:tagLst xmlns:p="http://schemas.openxmlformats.org/presentationml/2006/main">
  <p:tag name="KSO_WM_DIAGRAM_VIRTUALLY_FRAME" val="{&quot;height&quot;:383.44,&quot;left&quot;:56.879999999999995,&quot;top&quot;:70.56,&quot;width&quot;:846.72}"/>
</p:tagLst>
</file>

<file path=ppt/tags/tag15.xml><?xml version="1.0" encoding="utf-8"?>
<p:tagLst xmlns:p="http://schemas.openxmlformats.org/presentationml/2006/main">
  <p:tag name="KSO_WM_DIAGRAM_VIRTUALLY_FRAME" val="{&quot;height&quot;:290.04527559055117,&quot;left&quot;:56.879999999999995,&quot;top&quot;:67.56,&quot;width&quot;:846.72}"/>
</p:tagLst>
</file>

<file path=ppt/tags/tag16.xml><?xml version="1.0" encoding="utf-8"?>
<p:tagLst xmlns:p="http://schemas.openxmlformats.org/presentationml/2006/main">
  <p:tag name="KSO_WM_DIAGRAM_VIRTUALLY_FRAME" val="{&quot;height&quot;:290.04527559055117,&quot;left&quot;:56.879999999999995,&quot;top&quot;:67.56,&quot;width&quot;:846.72}"/>
</p:tagLst>
</file>

<file path=ppt/tags/tag17.xml><?xml version="1.0" encoding="utf-8"?>
<p:tagLst xmlns:p="http://schemas.openxmlformats.org/presentationml/2006/main">
  <p:tag name="KSO_WM_DIAGRAM_VIRTUALLY_FRAME" val="{&quot;height&quot;:290.04527559055117,&quot;left&quot;:56.879999999999995,&quot;top&quot;:67.56,&quot;width&quot;:846.72}"/>
</p:tagLst>
</file>

<file path=ppt/tags/tag18.xml><?xml version="1.0" encoding="utf-8"?>
<p:tagLst xmlns:p="http://schemas.openxmlformats.org/presentationml/2006/main">
  <p:tag name="KSO_WM_DIAGRAM_VIRTUALLY_FRAME" val="{&quot;height&quot;:290.04527559055117,&quot;left&quot;:56.879999999999995,&quot;top&quot;:67.56,&quot;width&quot;:846.72}"/>
</p:tagLst>
</file>

<file path=ppt/tags/tag19.xml><?xml version="1.0" encoding="utf-8"?>
<p:tagLst xmlns:p="http://schemas.openxmlformats.org/presentationml/2006/main">
  <p:tag name="KSO_WM_DIAGRAM_VIRTUALLY_FRAME" val="{&quot;height&quot;:290.04527559055117,&quot;left&quot;:56.879999999999995,&quot;top&quot;:67.56,&quot;width&quot;:846.7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DIAGRAM_VIRTUALLY_FRAME" val="{&quot;height&quot;:290.04527559055117,&quot;left&quot;:56.879999999999995,&quot;top&quot;:67.56,&quot;width&quot;:846.72}"/>
</p:tagLst>
</file>

<file path=ppt/tags/tag21.xml><?xml version="1.0" encoding="utf-8"?>
<p:tagLst xmlns:p="http://schemas.openxmlformats.org/presentationml/2006/main">
  <p:tag name="KSO_WM_DIAGRAM_VIRTUALLY_FRAME" val="{&quot;height&quot;:290.04527559055117,&quot;left&quot;:56.879999999999995,&quot;top&quot;:67.56,&quot;width&quot;:846.72}"/>
</p:tagLst>
</file>

<file path=ppt/tags/tag22.xml><?xml version="1.0" encoding="utf-8"?>
<p:tagLst xmlns:p="http://schemas.openxmlformats.org/presentationml/2006/main">
  <p:tag name="KSO_WM_DIAGRAM_VIRTUALLY_FRAME" val="{&quot;height&quot;:290.04527559055117,&quot;left&quot;:56.879999999999995,&quot;top&quot;:67.56,&quot;width&quot;:846.72}"/>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DIAGRAM_VIRTUALLY_FRAME" val="{&quot;height&quot;:383.44,&quot;left&quot;:56.879999999999995,&quot;top&quot;:70.56,&quot;width&quot;:846.72}"/>
</p:tagLst>
</file>

<file path=ppt/tags/tag7.xml><?xml version="1.0" encoding="utf-8"?>
<p:tagLst xmlns:p="http://schemas.openxmlformats.org/presentationml/2006/main">
  <p:tag name="KSO_WM_DIAGRAM_VIRTUALLY_FRAME" val="{&quot;height&quot;:383.44,&quot;left&quot;:56.879999999999995,&quot;top&quot;:70.56,&quot;width&quot;:846.72}"/>
</p:tagLst>
</file>

<file path=ppt/tags/tag8.xml><?xml version="1.0" encoding="utf-8"?>
<p:tagLst xmlns:p="http://schemas.openxmlformats.org/presentationml/2006/main">
  <p:tag name="KSO_WM_DIAGRAM_VIRTUALLY_FRAME" val="{&quot;height&quot;:383.44,&quot;left&quot;:56.879999999999995,&quot;top&quot;:70.56,&quot;width&quot;:846.72}"/>
</p:tagLst>
</file>

<file path=ppt/tags/tag9.xml><?xml version="1.0" encoding="utf-8"?>
<p:tagLst xmlns:p="http://schemas.openxmlformats.org/presentationml/2006/main">
  <p:tag name="KSO_WM_DIAGRAM_VIRTUALLY_FRAME" val="{&quot;height&quot;:383.44,&quot;left&quot;:56.879999999999995,&quot;top&quot;:70.56,&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52214</Words>
  <Application>WPS 演示</Application>
  <PresentationFormat>宽屏</PresentationFormat>
  <Paragraphs>1313</Paragraphs>
  <Slides>109</Slides>
  <Notes>97</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109</vt:i4>
      </vt:variant>
    </vt:vector>
  </HeadingPairs>
  <TitlesOfParts>
    <vt:vector size="135"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Cambria Math</vt:lpstr>
      <vt:lpstr>汉仪雅酷黑 75W</vt:lpstr>
      <vt:lpstr>汉仪太极体简</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16</cp:revision>
  <dcterms:created xsi:type="dcterms:W3CDTF">2025-05-09T11:34:00Z</dcterms:created>
  <dcterms:modified xsi:type="dcterms:W3CDTF">2025-05-12T07:10:31Z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EED1143E0F6B43E99DFA76B315D7F568_12</vt:lpwstr>
  </property>
  <property fmtid="{D5CDD505-2E9C-101B-9397-08002B2CF9AE}" pid="3" name="KSOProductBuildVer">
    <vt:lpwstr>2052-12.1.0.21171</vt:lpwstr>
  </property>
</Properties>
</file>