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60" r:id="rId7"/>
    <p:sldId id="261" r:id="rId8"/>
    <p:sldId id="262" r:id="rId9"/>
    <p:sldId id="263" r:id="rId10"/>
    <p:sldId id="265" r:id="rId11"/>
    <p:sldId id="267" r:id="rId12"/>
    <p:sldId id="381" r:id="rId13"/>
    <p:sldId id="268" r:id="rId14"/>
    <p:sldId id="269" r:id="rId15"/>
    <p:sldId id="271" r:id="rId16"/>
    <p:sldId id="382" r:id="rId17"/>
    <p:sldId id="272" r:id="rId18"/>
    <p:sldId id="273" r:id="rId19"/>
    <p:sldId id="274" r:id="rId20"/>
    <p:sldId id="275" r:id="rId21"/>
    <p:sldId id="277" r:id="rId22"/>
    <p:sldId id="278" r:id="rId23"/>
    <p:sldId id="279" r:id="rId24"/>
    <p:sldId id="280" r:id="rId25"/>
    <p:sldId id="281" r:id="rId26"/>
    <p:sldId id="282" r:id="rId27"/>
    <p:sldId id="283" r:id="rId28"/>
    <p:sldId id="284" r:id="rId29"/>
    <p:sldId id="383" r:id="rId30"/>
    <p:sldId id="285" r:id="rId31"/>
    <p:sldId id="286" r:id="rId32"/>
    <p:sldId id="287" r:id="rId33"/>
    <p:sldId id="288" r:id="rId34"/>
    <p:sldId id="289" r:id="rId35"/>
    <p:sldId id="290" r:id="rId36"/>
    <p:sldId id="292" r:id="rId37"/>
    <p:sldId id="293" r:id="rId38"/>
    <p:sldId id="294" r:id="rId39"/>
    <p:sldId id="295" r:id="rId40"/>
    <p:sldId id="296" r:id="rId41"/>
    <p:sldId id="297" r:id="rId42"/>
    <p:sldId id="298" r:id="rId43"/>
    <p:sldId id="300" r:id="rId44"/>
    <p:sldId id="301" r:id="rId45"/>
    <p:sldId id="302" r:id="rId46"/>
    <p:sldId id="384" r:id="rId47"/>
    <p:sldId id="304" r:id="rId48"/>
    <p:sldId id="385" r:id="rId49"/>
    <p:sldId id="306" r:id="rId50"/>
    <p:sldId id="307" r:id="rId51"/>
    <p:sldId id="386" r:id="rId52"/>
    <p:sldId id="308" r:id="rId53"/>
    <p:sldId id="310" r:id="rId54"/>
    <p:sldId id="311" r:id="rId55"/>
    <p:sldId id="312" r:id="rId56"/>
    <p:sldId id="313" r:id="rId57"/>
    <p:sldId id="314" r:id="rId58"/>
    <p:sldId id="315" r:id="rId59"/>
    <p:sldId id="316" r:id="rId60"/>
    <p:sldId id="317" r:id="rId61"/>
    <p:sldId id="319" r:id="rId62"/>
    <p:sldId id="387" r:id="rId63"/>
    <p:sldId id="320" r:id="rId64"/>
    <p:sldId id="321" r:id="rId65"/>
    <p:sldId id="322" r:id="rId66"/>
    <p:sldId id="323" r:id="rId67"/>
    <p:sldId id="324" r:id="rId68"/>
    <p:sldId id="325" r:id="rId69"/>
    <p:sldId id="326" r:id="rId70"/>
    <p:sldId id="388" r:id="rId71"/>
    <p:sldId id="327" r:id="rId72"/>
    <p:sldId id="328" r:id="rId73"/>
    <p:sldId id="329" r:id="rId74"/>
    <p:sldId id="330" r:id="rId75"/>
    <p:sldId id="396" r:id="rId76"/>
    <p:sldId id="331" r:id="rId77"/>
    <p:sldId id="333" r:id="rId78"/>
    <p:sldId id="389" r:id="rId79"/>
    <p:sldId id="334" r:id="rId80"/>
    <p:sldId id="335" r:id="rId81"/>
    <p:sldId id="390" r:id="rId82"/>
    <p:sldId id="336" r:id="rId83"/>
    <p:sldId id="338" r:id="rId84"/>
    <p:sldId id="339" r:id="rId85"/>
    <p:sldId id="340" r:id="rId86"/>
    <p:sldId id="341" r:id="rId87"/>
    <p:sldId id="344" r:id="rId88"/>
    <p:sldId id="391" r:id="rId89"/>
    <p:sldId id="345" r:id="rId90"/>
    <p:sldId id="346" r:id="rId91"/>
    <p:sldId id="347" r:id="rId92"/>
    <p:sldId id="348" r:id="rId93"/>
    <p:sldId id="349" r:id="rId94"/>
    <p:sldId id="351" r:id="rId95"/>
    <p:sldId id="392" r:id="rId96"/>
    <p:sldId id="352" r:id="rId97"/>
    <p:sldId id="353" r:id="rId98"/>
    <p:sldId id="354" r:id="rId99"/>
    <p:sldId id="355" r:id="rId100"/>
    <p:sldId id="357" r:id="rId101"/>
    <p:sldId id="393" r:id="rId102"/>
    <p:sldId id="358" r:id="rId103"/>
    <p:sldId id="359" r:id="rId104"/>
    <p:sldId id="360" r:id="rId105"/>
    <p:sldId id="361" r:id="rId106"/>
    <p:sldId id="362" r:id="rId107"/>
    <p:sldId id="363" r:id="rId108"/>
    <p:sldId id="365" r:id="rId109"/>
    <p:sldId id="394" r:id="rId110"/>
    <p:sldId id="366" r:id="rId111"/>
    <p:sldId id="367" r:id="rId112"/>
    <p:sldId id="368" r:id="rId113"/>
    <p:sldId id="369" r:id="rId114"/>
    <p:sldId id="370" r:id="rId115"/>
    <p:sldId id="371" r:id="rId116"/>
    <p:sldId id="373" r:id="rId117"/>
    <p:sldId id="395" r:id="rId118"/>
    <p:sldId id="374" r:id="rId119"/>
    <p:sldId id="376" r:id="rId120"/>
    <p:sldId id="377" r:id="rId121"/>
    <p:sldId id="378" r:id="rId122"/>
    <p:sldId id="375" r:id="rId123"/>
    <p:sldId id="397" r:id="rId124"/>
    <p:sldId id="380" r:id="rId12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作者" initials="A" lastIdx="0" clrIdx="1"/>
  <p:cmAuthor id="3" name="张宇" initials="张" lastIdx="1" clrIdx="2"/>
  <p:cmAuthor id="4" name="LXZW" initials="A"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0752" autoAdjust="0"/>
    <p:restoredTop sz="94610"/>
  </p:normalViewPr>
  <p:slideViewPr>
    <p:cSldViewPr snapToGrid="0" snapToObjects="1">
      <p:cViewPr varScale="1">
        <p:scale>
          <a:sx n="96" d="100"/>
          <a:sy n="96" d="100"/>
        </p:scale>
        <p:origin x="78" y="492"/>
      </p:cViewPr>
      <p:guideLst/>
    </p:cSldViewPr>
  </p:slideViewPr>
  <p:notesTextViewPr>
    <p:cViewPr>
      <p:scale>
        <a:sx n="1" d="1"/>
        <a:sy n="1" d="1"/>
      </p:scale>
      <p:origin x="0" y="0"/>
    </p:cViewPr>
  </p:notesTextViewPr>
  <p:sorterViewPr>
    <p:cViewPr>
      <p:scale>
        <a:sx n="100" d="100"/>
        <a:sy n="100" d="100"/>
      </p:scale>
      <p:origin x="0" y="-29970"/>
    </p:cViewPr>
  </p:sorterViewPr>
  <p:gridSpacing cx="76200" cy="76200"/>
</p:viewPr>
</file>

<file path=ppt/_rels/presentation.xml.rels><?xml version="1.0" encoding="UTF-8" standalone="yes"?>
<Relationships xmlns="http://schemas.openxmlformats.org/package/2006/relationships"><Relationship Id="rId99" Type="http://schemas.openxmlformats.org/officeDocument/2006/relationships/slide" Target="slides/slide96.xml"/><Relationship Id="rId98" Type="http://schemas.openxmlformats.org/officeDocument/2006/relationships/slide" Target="slides/slide95.xml"/><Relationship Id="rId97" Type="http://schemas.openxmlformats.org/officeDocument/2006/relationships/slide" Target="slides/slide94.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9" Type="http://schemas.openxmlformats.org/officeDocument/2006/relationships/commentAuthors" Target="commentAuthors.xml"/><Relationship Id="rId128" Type="http://schemas.openxmlformats.org/officeDocument/2006/relationships/tableStyles" Target="tableStyles.xml"/><Relationship Id="rId127" Type="http://schemas.openxmlformats.org/officeDocument/2006/relationships/viewProps" Target="viewProps.xml"/><Relationship Id="rId126" Type="http://schemas.openxmlformats.org/officeDocument/2006/relationships/presProps" Target="presProps.xml"/><Relationship Id="rId125" Type="http://schemas.openxmlformats.org/officeDocument/2006/relationships/slide" Target="slides/slide122.xml"/><Relationship Id="rId124" Type="http://schemas.openxmlformats.org/officeDocument/2006/relationships/slide" Target="slides/slide121.xml"/><Relationship Id="rId123" Type="http://schemas.openxmlformats.org/officeDocument/2006/relationships/slide" Target="slides/slide120.xml"/><Relationship Id="rId122" Type="http://schemas.openxmlformats.org/officeDocument/2006/relationships/slide" Target="slides/slide119.xml"/><Relationship Id="rId121" Type="http://schemas.openxmlformats.org/officeDocument/2006/relationships/slide" Target="slides/slide118.xml"/><Relationship Id="rId120" Type="http://schemas.openxmlformats.org/officeDocument/2006/relationships/slide" Target="slides/slide117.xml"/><Relationship Id="rId12" Type="http://schemas.openxmlformats.org/officeDocument/2006/relationships/slide" Target="slides/slide9.xml"/><Relationship Id="rId119" Type="http://schemas.openxmlformats.org/officeDocument/2006/relationships/slide" Target="slides/slide116.xml"/><Relationship Id="rId118" Type="http://schemas.openxmlformats.org/officeDocument/2006/relationships/slide" Target="slides/slide115.xml"/><Relationship Id="rId117" Type="http://schemas.openxmlformats.org/officeDocument/2006/relationships/slide" Target="slides/slide114.xml"/><Relationship Id="rId116" Type="http://schemas.openxmlformats.org/officeDocument/2006/relationships/slide" Target="slides/slide113.xml"/><Relationship Id="rId115" Type="http://schemas.openxmlformats.org/officeDocument/2006/relationships/slide" Target="slides/slide112.xml"/><Relationship Id="rId114" Type="http://schemas.openxmlformats.org/officeDocument/2006/relationships/slide" Target="slides/slide111.xml"/><Relationship Id="rId113" Type="http://schemas.openxmlformats.org/officeDocument/2006/relationships/slide" Target="slides/slide110.xml"/><Relationship Id="rId112" Type="http://schemas.openxmlformats.org/officeDocument/2006/relationships/slide" Target="slides/slide109.xml"/><Relationship Id="rId111" Type="http://schemas.openxmlformats.org/officeDocument/2006/relationships/slide" Target="slides/slide108.xml"/><Relationship Id="rId110" Type="http://schemas.openxmlformats.org/officeDocument/2006/relationships/slide" Target="slides/slide107.xml"/><Relationship Id="rId11" Type="http://schemas.openxmlformats.org/officeDocument/2006/relationships/slide" Target="slides/slide8.xml"/><Relationship Id="rId109" Type="http://schemas.openxmlformats.org/officeDocument/2006/relationships/slide" Target="slides/slide106.xml"/><Relationship Id="rId108" Type="http://schemas.openxmlformats.org/officeDocument/2006/relationships/slide" Target="slides/slide105.xml"/><Relationship Id="rId107" Type="http://schemas.openxmlformats.org/officeDocument/2006/relationships/slide" Target="slides/slide104.xml"/><Relationship Id="rId106" Type="http://schemas.openxmlformats.org/officeDocument/2006/relationships/slide" Target="slides/slide103.xml"/><Relationship Id="rId105" Type="http://schemas.openxmlformats.org/officeDocument/2006/relationships/slide" Target="slides/slide102.xml"/><Relationship Id="rId104" Type="http://schemas.openxmlformats.org/officeDocument/2006/relationships/slide" Target="slides/slide101.xml"/><Relationship Id="rId103" Type="http://schemas.openxmlformats.org/officeDocument/2006/relationships/slide" Target="slides/slide100.xml"/><Relationship Id="rId102" Type="http://schemas.openxmlformats.org/officeDocument/2006/relationships/slide" Target="slides/slide99.xml"/><Relationship Id="rId101" Type="http://schemas.openxmlformats.org/officeDocument/2006/relationships/slide" Target="slides/slide98.xml"/><Relationship Id="rId100" Type="http://schemas.openxmlformats.org/officeDocument/2006/relationships/slide" Target="slides/slide97.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0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4.xml"/></Relationships>
</file>

<file path=ppt/notesSlides/_rels/notesSlide10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6.xml"/></Relationships>
</file>

<file path=ppt/notesSlides/_rels/notesSlide10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7.xml"/></Relationships>
</file>

<file path=ppt/notesSlides/_rels/notesSlide10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8.xml"/></Relationships>
</file>

<file path=ppt/notesSlides/_rels/notesSlide10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9.xml"/></Relationships>
</file>

<file path=ppt/notesSlides/_rels/notesSlide10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0.xml"/></Relationships>
</file>

<file path=ppt/notesSlides/_rels/notesSlide10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1.xml"/></Relationships>
</file>

<file path=ppt/notesSlides/_rels/notesSlide10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5.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9.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0.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1.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2.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4.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5.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6.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7.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8.xml"/></Relationships>
</file>

<file path=ppt/notesSlides/_rels/notesSlide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0.xml"/></Relationships>
</file>

<file path=ppt/notesSlides/_rels/notesSlide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1.xml"/></Relationships>
</file>

<file path=ppt/notesSlides/_rels/notesSlide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2.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3.xml"/></Relationships>
</file>

<file path=ppt/notesSlides/_rels/notesSlide9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4.xml"/></Relationships>
</file>

<file path=ppt/notesSlides/_rels/notesSlide9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5.xml"/></Relationships>
</file>

<file path=ppt/notesSlides/_rels/notesSlide9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6.xml"/></Relationships>
</file>

<file path=ppt/notesSlides/_rels/notesSlide9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8.xml"/></Relationships>
</file>

<file path=ppt/notesSlides/_rels/notesSlide9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9.xml"/></Relationships>
</file>

<file path=ppt/notesSlides/_rels/notesSlide9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0.xml"/></Relationships>
</file>

<file path=ppt/notesSlides/_rels/notesSlide9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1.xml"/></Relationships>
</file>

<file path=ppt/notesSlides/_rels/notesSlide9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2.xml"/></Relationships>
</file>

<file path=ppt/notesSlides/_rels/notesSlide9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3cf2ec19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刷课文改编填空</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f51b0e22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9a57198e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f48dc163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da6fc2f0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db6153ce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d2db7517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刷单元语法</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338700a5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6b24bb5a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953ad857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1971022e41ece1ff777657#tid=681c8b23b9ac520009b906f3#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464ce899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1#df=ea4aa471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内容1#df=900f77b7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内容1#df=b14843a9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内容1#df=cc8d1897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刷读后续写</a:t>
            </a:r>
            <a:endParaRPr lang="en-US" sz="2800"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a:xfrm>
            <a:off x="4116000" y="6314400"/>
            <a:ext cx="3960000" cy="316800"/>
          </a:xfrm>
        </p:spPr>
        <p:txBody>
          <a:bodyPr/>
          <a:lstStyle/>
          <a:p>
            <a:endParaRPr lang="zh-CN" altLang="en-US" dirty="0"/>
          </a:p>
        </p:txBody>
      </p:sp>
      <p:sp>
        <p:nvSpPr>
          <p:cNvPr id="18" name="灯片编号占位符 17"/>
          <p:cNvSpPr>
            <a:spLocks noGrp="1"/>
          </p:cNvSpPr>
          <p:nvPr>
            <p:ph type="sldNum" sz="quarter" idx="12"/>
            <p:custDataLst>
              <p:tags r:id="rId6"/>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38744" y="4315968"/>
            <a:ext cx="3145536" cy="914400"/>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英语  必修第一册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949450b4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e5a18417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6" Type="http://schemas.openxmlformats.org/officeDocument/2006/relationships/theme" Target="../theme/theme1.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3.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3.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3.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3.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3.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3.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4.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4.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4.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4.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4.xml"/></Relationships>
</file>

<file path=ppt/slides/_rels/slide121.xml.rels><?xml version="1.0" encoding="UTF-8" standalone="yes"?>
<Relationships xmlns="http://schemas.openxmlformats.org/package/2006/relationships"><Relationship Id="rId9" Type="http://schemas.openxmlformats.org/officeDocument/2006/relationships/tags" Target="../tags/tag13.xml"/><Relationship Id="rId8" Type="http://schemas.openxmlformats.org/officeDocument/2006/relationships/image" Target="../media/image11.png"/><Relationship Id="rId7" Type="http://schemas.openxmlformats.org/officeDocument/2006/relationships/tags" Target="../tags/tag12.xml"/><Relationship Id="rId6" Type="http://schemas.openxmlformats.org/officeDocument/2006/relationships/tags" Target="../tags/tag11.xml"/><Relationship Id="rId5" Type="http://schemas.openxmlformats.org/officeDocument/2006/relationships/tags" Target="../tags/tag10.xml"/><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tags" Target="../tags/tag7.xml"/><Relationship Id="rId15" Type="http://schemas.openxmlformats.org/officeDocument/2006/relationships/notesSlide" Target="../notesSlides/notesSlide106.xml"/><Relationship Id="rId14" Type="http://schemas.openxmlformats.org/officeDocument/2006/relationships/slideLayout" Target="../slideLayouts/slideLayout25.xml"/><Relationship Id="rId13" Type="http://schemas.openxmlformats.org/officeDocument/2006/relationships/tags" Target="../tags/tag15.xml"/><Relationship Id="rId12" Type="http://schemas.openxmlformats.org/officeDocument/2006/relationships/image" Target="../media/image13.png"/><Relationship Id="rId11" Type="http://schemas.openxmlformats.org/officeDocument/2006/relationships/image" Target="../media/image12.png"/><Relationship Id="rId10" Type="http://schemas.openxmlformats.org/officeDocument/2006/relationships/tags" Target="../tags/tag14.xml"/><Relationship Id="rId1" Type="http://schemas.openxmlformats.org/officeDocument/2006/relationships/tags" Target="../tags/tag6.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2.xml"/><Relationship Id="rId1" Type="http://schemas.openxmlformats.org/officeDocument/2006/relationships/image" Target="../media/image7.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2.xml"/><Relationship Id="rId1" Type="http://schemas.openxmlformats.org/officeDocument/2006/relationships/image" Target="../media/image7.jpe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3.xml"/><Relationship Id="rId1" Type="http://schemas.openxmlformats.org/officeDocument/2006/relationships/image" Target="../media/image7.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7.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17.xml"/><Relationship Id="rId1" Type="http://schemas.openxmlformats.org/officeDocument/2006/relationships/image" Target="../media/image8.jpeg"/></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7.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8.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8.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8.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8.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8.xml"/></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18.xml"/><Relationship Id="rId1" Type="http://schemas.openxmlformats.org/officeDocument/2006/relationships/image" Target="../media/image7.jpeg"/></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8.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8.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8.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8.xml"/></Relationships>
</file>

<file path=ppt/slides/_rels/slide73.xml.rels><?xml version="1.0" encoding="UTF-8" standalone="yes"?>
<Relationships xmlns="http://schemas.openxmlformats.org/package/2006/relationships"><Relationship Id="rId3" Type="http://schemas.openxmlformats.org/officeDocument/2006/relationships/notesSlide" Target="../notesSlides/notesSlide65.xml"/><Relationship Id="rId2" Type="http://schemas.openxmlformats.org/officeDocument/2006/relationships/slideLayout" Target="../slideLayouts/slideLayout18.xml"/><Relationship Id="rId1" Type="http://schemas.openxmlformats.org/officeDocument/2006/relationships/image" Target="../media/image9.jpeg"/></Relationships>
</file>

<file path=ppt/slides/_rels/slide74.xml.rels><?xml version="1.0" encoding="UTF-8" standalone="yes"?>
<Relationships xmlns="http://schemas.openxmlformats.org/package/2006/relationships"><Relationship Id="rId3" Type="http://schemas.openxmlformats.org/officeDocument/2006/relationships/notesSlide" Target="../notesSlides/notesSlide66.xml"/><Relationship Id="rId2" Type="http://schemas.openxmlformats.org/officeDocument/2006/relationships/slideLayout" Target="../slideLayouts/slideLayout18.xml"/><Relationship Id="rId1" Type="http://schemas.openxmlformats.org/officeDocument/2006/relationships/image" Target="../media/image7.jpeg"/></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9.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9.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9.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9.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9.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9.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9.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4.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0.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0.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0.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0.xml"/></Relationships>
</file>

<file path=ppt/slides/_rels/slide91.xml.rels><?xml version="1.0" encoding="UTF-8" standalone="yes"?>
<Relationships xmlns="http://schemas.openxmlformats.org/package/2006/relationships"><Relationship Id="rId3" Type="http://schemas.openxmlformats.org/officeDocument/2006/relationships/notesSlide" Target="../notesSlides/notesSlide80.xml"/><Relationship Id="rId2" Type="http://schemas.openxmlformats.org/officeDocument/2006/relationships/slideLayout" Target="../slideLayouts/slideLayout20.xml"/><Relationship Id="rId1" Type="http://schemas.openxmlformats.org/officeDocument/2006/relationships/image" Target="../media/image10.png"/></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1.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1.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1.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1.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61_1#8b3a486c1?vja=1&amp;pid=3cf2ec19b&amp;color=0,0,0&amp;vtp=1&amp;bt=1"/>
          <p:cNvSpPr/>
          <p:nvPr/>
        </p:nvSpPr>
        <p:spPr>
          <a:xfrm>
            <a:off x="722376" y="899999"/>
            <a:ext cx="10753344" cy="1143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Picchu</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stones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exactly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endParaRPr lang="en-US" altLang="zh-CN" sz="2000" dirty="0"/>
          </a:p>
        </p:txBody>
      </p:sp>
      <p:sp>
        <p:nvSpPr>
          <p:cNvPr id="3" name="QM_6_AN.69_1#8b3a486c1.blank?vja=1&amp;pid=3cf2ec19b&amp;color=0,0,0&amp;vpa=43&amp;vtp=1"/>
          <p:cNvSpPr/>
          <p:nvPr/>
        </p:nvSpPr>
        <p:spPr>
          <a:xfrm>
            <a:off x="3700526" y="861899"/>
            <a:ext cx="958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amazed</a:t>
            </a:r>
            <a:endParaRPr lang="en-US" altLang="zh-CN" sz="2000" dirty="0"/>
          </a:p>
        </p:txBody>
      </p:sp>
      <p:sp>
        <p:nvSpPr>
          <p:cNvPr id="4" name="QM_6_AN.70_1#8b3a486c1.blank?vja=1&amp;pid=3cf2ec19b&amp;color=0,0,0&amp;vpa=44&amp;vtp=1"/>
          <p:cNvSpPr/>
          <p:nvPr/>
        </p:nvSpPr>
        <p:spPr>
          <a:xfrm>
            <a:off x="922401" y="1230199"/>
            <a:ext cx="11969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especially</a:t>
            </a:r>
            <a:endParaRPr lang="en-US" altLang="zh-CN" sz="2000" dirty="0"/>
          </a:p>
        </p:txBody>
      </p:sp>
      <p:sp>
        <p:nvSpPr>
          <p:cNvPr id="5" name="QM_6_AN.71_1#8b3a486c1.blank?vja=1&amp;pid=3cf2ec19b&amp;color=0,0,0&amp;vpa=45&amp;vtp=1"/>
          <p:cNvSpPr/>
          <p:nvPr/>
        </p:nvSpPr>
        <p:spPr>
          <a:xfrm>
            <a:off x="998601" y="1623899"/>
            <a:ext cx="4095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28_1#672324c8c.choices?vja=1&amp;pid=1502e4e31&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64255" algn="l"/>
                <a:tab pos="5896610" algn="l"/>
                <a:tab pos="83813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A.think</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B.hide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C.suffer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D.realise</a:t>
            </a:r>
            <a:endParaRPr lang="en-US" altLang="zh-CN" sz="2000" dirty="0"/>
          </a:p>
        </p:txBody>
      </p:sp>
      <p:sp>
        <p:nvSpPr>
          <p:cNvPr id="3" name="QC_6_AN.429_1#672324c8c.bracket?vja=1&amp;pid=1502e4e31&amp;color=0,0,0&amp;vpa=190&amp;vtp=1"/>
          <p:cNvSpPr/>
          <p:nvPr/>
        </p:nvSpPr>
        <p:spPr>
          <a:xfrm>
            <a:off x="11129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AS.430_1#672324c8c?vja=1&amp;pid=1502e4e31&amp;color=0,0,0&amp;vtp=1"/>
          <p:cNvSpPr/>
          <p:nvPr/>
        </p:nvSpPr>
        <p:spPr>
          <a:xfrm>
            <a:off x="722376" y="13208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30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epileptic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seizures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day.”及常识可知，这种情况会让人很痛苦。suffer意为“（因疾病、痛苦、悲伤等）受苦”，符合语境。</a:t>
            </a:r>
            <a:endParaRPr lang="en-US" altLang="zh-CN" sz="2200" dirty="0"/>
          </a:p>
        </p:txBody>
      </p:sp>
      <p:sp>
        <p:nvSpPr>
          <p:cNvPr id="5" name="QC_6_BD.431_1#514d5f8a1.choices?vja=1&amp;pid=1502e4e31&amp;color=0,0,0&amp;vtp=1"/>
          <p:cNvSpPr/>
          <p:nvPr/>
        </p:nvSpPr>
        <p:spPr>
          <a:xfrm>
            <a:off x="722376" y="2153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64255" algn="l"/>
                <a:tab pos="6061710" algn="l"/>
                <a:tab pos="82924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A.personal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B.countless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C.formal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D.impressive</a:t>
            </a:r>
            <a:endParaRPr lang="en-US" altLang="zh-CN" sz="2000" dirty="0"/>
          </a:p>
        </p:txBody>
      </p:sp>
      <p:sp>
        <p:nvSpPr>
          <p:cNvPr id="6" name="QC_6_AN.432_1#514d5f8a1.bracket?vja=1&amp;pid=1502e4e31&amp;color=0,0,0&amp;vpa=191&amp;vtp=1"/>
          <p:cNvSpPr/>
          <p:nvPr/>
        </p:nvSpPr>
        <p:spPr>
          <a:xfrm>
            <a:off x="1112901" y="21539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6_AS.433_1#514d5f8a1?vja=1&amp;pid=1502e4e31&amp;color=0,0,0&amp;vtp=1"/>
          <p:cNvSpPr/>
          <p:nvPr/>
        </p:nvSpPr>
        <p:spPr>
          <a:xfrm>
            <a:off x="722376" y="25781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30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epileptic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seizures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day.”及下文的no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doctor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cause可知，作者因为经常癫痫发作，所以去了无数次医院，但是没有找到病因。countless意为“无数的；数不尽的”；impressive意为“令人敬佩的”。故选B项。</a:t>
            </a:r>
            <a:endParaRPr lang="en-US" altLang="zh-CN" sz="2200" dirty="0"/>
          </a:p>
        </p:txBody>
      </p:sp>
      <p:sp>
        <p:nvSpPr>
          <p:cNvPr id="8" name="QC_6_BD.434_1#e3b0466fe.choices?vja=1&amp;pid=1502e4e31&amp;color=0,0,0&amp;vtp=1"/>
          <p:cNvSpPr/>
          <p:nvPr/>
        </p:nvSpPr>
        <p:spPr>
          <a:xfrm>
            <a:off x="722376" y="3779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70605" algn="l"/>
                <a:tab pos="5998210" algn="l"/>
                <a:tab pos="84131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A.sleeping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B.working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C.replying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D.breathing</a:t>
            </a:r>
            <a:endParaRPr lang="en-US" altLang="zh-CN" sz="2000" dirty="0"/>
          </a:p>
        </p:txBody>
      </p:sp>
      <p:sp>
        <p:nvSpPr>
          <p:cNvPr id="9" name="QC_6_AN.435_1#e3b0466fe.bracket?vja=1&amp;pid=1502e4e31&amp;color=0,0,0&amp;vpa=192&amp;vtp=1"/>
          <p:cNvSpPr/>
          <p:nvPr/>
        </p:nvSpPr>
        <p:spPr>
          <a:xfrm>
            <a:off x="1112901" y="37795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6_AS.436_1#e3b0466fe?vja=1&amp;pid=1502e4e31&amp;color=0,0,0&amp;vtp=1"/>
          <p:cNvSpPr/>
          <p:nvPr/>
        </p:nvSpPr>
        <p:spPr>
          <a:xfrm>
            <a:off x="722376" y="4203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根据语境可知，作者经常癫痫发作，家人晚上对作者进行检查是为了防止作者因癫痫发作从而不能呼吸。breathe意为“呼吸”，符合语境。故选D项。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37_1#89d914d95.choices?vja=1&amp;pid=1502e4e31&amp;color=0,0,0&amp;mp=1&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86480" algn="l"/>
                <a:tab pos="5598160" algn="l"/>
                <a:tab pos="78765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A.warmth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B.fun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C.safety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D.independence</a:t>
            </a:r>
            <a:endParaRPr lang="en-US" altLang="zh-CN" sz="2000" dirty="0"/>
          </a:p>
        </p:txBody>
      </p:sp>
      <p:sp>
        <p:nvSpPr>
          <p:cNvPr id="3" name="QC_6_AN.438_1#89d914d95.bracket?vja=1&amp;pid=1502e4e31&amp;color=0,0,0&amp;mp=1&amp;vpa=193&amp;vtp=1"/>
          <p:cNvSpPr/>
          <p:nvPr/>
        </p:nvSpPr>
        <p:spPr>
          <a:xfrm>
            <a:off x="11129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AS.439_1#89d914d95?vja=1&amp;pid=1502e4e31&amp;color=0,0,0&amp;vtp=1"/>
          <p:cNvSpPr/>
          <p:nvPr/>
        </p:nvSpPr>
        <p:spPr>
          <a:xfrm>
            <a:off x="722376" y="13208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alone可知，作者永远不能独自待在一个房间里，所以此处指缺乏独立性让作者很沮丧。independence意为“独立；自主”。故选D项。</a:t>
            </a:r>
            <a:endParaRPr lang="en-US" altLang="zh-CN" sz="2200" dirty="0"/>
          </a:p>
        </p:txBody>
      </p:sp>
      <p:sp>
        <p:nvSpPr>
          <p:cNvPr id="5" name="QC_6_BD.440_1#3ab4e73ed.choices?vja=1&amp;pid=1502e4e31&amp;color=0,0,0&amp;vtp=1"/>
          <p:cNvSpPr/>
          <p:nvPr/>
        </p:nvSpPr>
        <p:spPr>
          <a:xfrm>
            <a:off x="722376" y="2153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443605" algn="l"/>
                <a:tab pos="5820410" algn="l"/>
                <a:tab pos="83877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A.deaf</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B.blind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C.injured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D.elderly</a:t>
            </a:r>
            <a:endParaRPr lang="en-US" altLang="zh-CN" sz="2000" dirty="0"/>
          </a:p>
        </p:txBody>
      </p:sp>
      <p:sp>
        <p:nvSpPr>
          <p:cNvPr id="6" name="QC_6_AN.441_1#3ab4e73ed.bracket?vja=1&amp;pid=1502e4e31&amp;color=0,0,0&amp;vpa=194&amp;vtp=1"/>
          <p:cNvSpPr/>
          <p:nvPr/>
        </p:nvSpPr>
        <p:spPr>
          <a:xfrm>
            <a:off x="1112901" y="21539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6_AS.442_1#3ab4e73ed?vja=1&amp;pid=1502e4e31&amp;color=0,0,0&amp;vtp=1"/>
          <p:cNvSpPr/>
          <p:nvPr/>
        </p:nvSpPr>
        <p:spPr>
          <a:xfrm>
            <a:off x="722376" y="25781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guide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dogs及常识可知，导盲犬是为盲人服务的。故选B项。</a:t>
            </a:r>
            <a:endParaRPr lang="en-US" altLang="zh-CN" sz="2200" dirty="0"/>
          </a:p>
        </p:txBody>
      </p:sp>
      <p:sp>
        <p:nvSpPr>
          <p:cNvPr id="8" name="QC_6_BD.443_1#e6228c299.choices?vja=1&amp;pid=1502e4e31&amp;color=0,0,0&amp;vtp=1"/>
          <p:cNvSpPr/>
          <p:nvPr/>
        </p:nvSpPr>
        <p:spPr>
          <a:xfrm>
            <a:off x="722376" y="2997200"/>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434080" algn="l"/>
                <a:tab pos="5712460" algn="l"/>
                <a:tab pos="84353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A.wrote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B.learnt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C.overheard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D.planned</a:t>
            </a:r>
            <a:endParaRPr lang="en-US" altLang="zh-CN" sz="2000" dirty="0"/>
          </a:p>
        </p:txBody>
      </p:sp>
      <p:sp>
        <p:nvSpPr>
          <p:cNvPr id="9" name="QC_6_AN.444_1#e6228c299.bracket?vja=1&amp;pid=1502e4e31&amp;color=0,0,0&amp;vpa=195&amp;vtp=1"/>
          <p:cNvSpPr/>
          <p:nvPr/>
        </p:nvSpPr>
        <p:spPr>
          <a:xfrm>
            <a:off x="1112901" y="2997200"/>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0" name="QC_6_AS.445_1#e6228c299?vja=1&amp;pid=1502e4e31&amp;color=0,0,0&amp;vtp=1"/>
          <p:cNvSpPr/>
          <p:nvPr/>
        </p:nvSpPr>
        <p:spPr>
          <a:xfrm>
            <a:off x="722376" y="34163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dogs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smell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chemical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”可知，从这家公司的网站上，作者了解到他们教狗嗅出人体内的化学变化，并在疾病即将发作时警告人们，这是作者了解到的事情。故选B项。overhear意为“偶然听到”。</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46_1#f7e59d892.choices?vja=1&amp;pid=1502e4e31&amp;color=0,0,0&amp;mp=1&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83305" algn="l"/>
                <a:tab pos="6150610" algn="l"/>
                <a:tab pos="87433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B.attract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C.follow</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D.hit</a:t>
            </a:r>
            <a:endParaRPr lang="en-US" altLang="zh-CN" sz="2000" dirty="0"/>
          </a:p>
        </p:txBody>
      </p:sp>
      <p:sp>
        <p:nvSpPr>
          <p:cNvPr id="3" name="QC_6_AN.447_1#f7e59d892.bracket?vja=1&amp;pid=1502e4e31&amp;color=0,0,0&amp;mp=1&amp;vpa=196&amp;vtp=1"/>
          <p:cNvSpPr/>
          <p:nvPr/>
        </p:nvSpPr>
        <p:spPr>
          <a:xfrm>
            <a:off x="11129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6_AS.448_1#f7e59d892?vja=1&amp;pid=1502e4e31&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根据上下文语境及下文的was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me可知，此处指这些狗发现危险时，会警告人们。warn意为“警告”，符合语境。故选A项。</a:t>
            </a:r>
            <a:endParaRPr lang="en-US" altLang="zh-CN" sz="2200" dirty="0"/>
          </a:p>
        </p:txBody>
      </p:sp>
      <p:sp>
        <p:nvSpPr>
          <p:cNvPr id="5" name="QC_6_BD.449_1#7973a0e10.choices?vja=1&amp;pid=1502e4e31&amp;color=0,0,0&amp;vtp=1"/>
          <p:cNvSpPr/>
          <p:nvPr/>
        </p:nvSpPr>
        <p:spPr>
          <a:xfrm>
            <a:off x="722376" y="2153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11880" algn="l"/>
                <a:tab pos="6055360" algn="l"/>
                <a:tab pos="85369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A.burn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B.break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C.come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D.drop</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endParaRPr lang="en-US" altLang="zh-CN" sz="2000" dirty="0"/>
          </a:p>
        </p:txBody>
      </p:sp>
      <p:sp>
        <p:nvSpPr>
          <p:cNvPr id="6" name="QC_6_AN.450_1#7973a0e10.bracket?vja=1&amp;pid=1502e4e31&amp;color=0,0,0&amp;vpa=197&amp;vtp=1"/>
          <p:cNvSpPr/>
          <p:nvPr/>
        </p:nvSpPr>
        <p:spPr>
          <a:xfrm>
            <a:off x="1112901" y="21539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6_AS.451_1#7973a0e10?vja=1&amp;pid=1502e4e31&amp;color=0,0,0&amp;vtp=1"/>
          <p:cNvSpPr/>
          <p:nvPr/>
        </p:nvSpPr>
        <p:spPr>
          <a:xfrm>
            <a:off x="722376" y="25781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smell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chemical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change及when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seizure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to可知，此处指疾病即将发作。come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on在此意为“（疾病或心情）开始”，符合语境。故选C项。burn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out意为“烧尽”；break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in意为“闯入”；drop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by意为“顺道拜访”。</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51_2#7973a0e10?vja=1&amp;pid=1502e4e31&amp;color=0,0,0&amp;mp=1&amp;vtp=1&amp;bt=1"/>
          <p:cNvSpPr/>
          <p:nvPr/>
        </p:nvSpPr>
        <p:spPr>
          <a:xfrm>
            <a:off x="722376" y="900000"/>
            <a:ext cx="10753344" cy="1143000"/>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1"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on熟词生义</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熟义：赶快，加把劲；得了吧</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生义：（疾病或心情）开始；改进；改善；出场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52_1#522bb429e.choices?vja=1&amp;pid=1502e4e31&amp;color=0,0,0&amp;mp=1&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24580" algn="l"/>
                <a:tab pos="6372860" algn="l"/>
                <a:tab pos="84988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A.studied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B.addressed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C.met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D.invited</a:t>
            </a:r>
            <a:endParaRPr lang="en-US" altLang="zh-CN" sz="2000" dirty="0"/>
          </a:p>
        </p:txBody>
      </p:sp>
      <p:sp>
        <p:nvSpPr>
          <p:cNvPr id="3" name="QC_6_AN.453_1#522bb429e.bracket?vja=1&amp;pid=1502e4e31&amp;color=0,0,0&amp;mp=1&amp;vpa=198&amp;vtp=1"/>
          <p:cNvSpPr/>
          <p:nvPr/>
        </p:nvSpPr>
        <p:spPr>
          <a:xfrm>
            <a:off x="11129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AS.454_1#522bb429e?vja=1&amp;pid=1502e4e31&amp;color=0,0,0&amp;vtp=1"/>
          <p:cNvSpPr/>
          <p:nvPr/>
        </p:nvSpPr>
        <p:spPr>
          <a:xfrm>
            <a:off x="722376" y="13208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silently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corner.”可知，作者遇到了一只名叫巴洛的狗。故选C项。address意为“设法解决；处理”。</a:t>
            </a:r>
            <a:endParaRPr lang="en-US" altLang="zh-CN" sz="2200" dirty="0"/>
          </a:p>
        </p:txBody>
      </p:sp>
      <p:sp>
        <p:nvSpPr>
          <p:cNvPr id="5" name="QC_6_BD.455_1#7ee525027.choices?vja=1&amp;pid=1502e4e31&amp;color=0,0,0&amp;vtp=1"/>
          <p:cNvSpPr/>
          <p:nvPr/>
        </p:nvSpPr>
        <p:spPr>
          <a:xfrm>
            <a:off x="722376" y="2153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32505" algn="l"/>
                <a:tab pos="5668010" algn="l"/>
                <a:tab pos="84385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A.rose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B.lay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C.struggled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D.played</a:t>
            </a:r>
            <a:endParaRPr lang="en-US" altLang="zh-CN" sz="2000" dirty="0"/>
          </a:p>
        </p:txBody>
      </p:sp>
      <p:sp>
        <p:nvSpPr>
          <p:cNvPr id="6" name="QC_6_AN.456_1#7ee525027.bracket?vja=1&amp;pid=1502e4e31&amp;color=0,0,0&amp;vpa=199&amp;vtp=1"/>
          <p:cNvSpPr/>
          <p:nvPr/>
        </p:nvSpPr>
        <p:spPr>
          <a:xfrm>
            <a:off x="1239901" y="21539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6_AS.457_1#7ee525027?vja=1&amp;pid=1502e4e31&amp;color=0,0,0&amp;vtp=1"/>
          <p:cNvSpPr/>
          <p:nvPr/>
        </p:nvSpPr>
        <p:spPr>
          <a:xfrm>
            <a:off x="722376" y="25781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silently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corner.”及下文的jumped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me可知，开始的时候巴洛坐在角落里，当作者坐下时，巴洛突然站起来，向作者扑来。rise在此意为“站起来”，符合语境。故选A项。struggle意为“挣扎；奋斗”。</a:t>
            </a:r>
            <a:endParaRPr lang="en-US" altLang="zh-CN" sz="2200" dirty="0"/>
          </a:p>
        </p:txBody>
      </p:sp>
      <p:sp>
        <p:nvSpPr>
          <p:cNvPr id="8" name="QC_6_BD.458_1#4795b8327.choices?vja=1&amp;pid=1502e4e31&amp;color=0,0,0&amp;vtp=1"/>
          <p:cNvSpPr/>
          <p:nvPr/>
        </p:nvSpPr>
        <p:spPr>
          <a:xfrm>
            <a:off x="722376" y="3779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94430" algn="l"/>
                <a:tab pos="6131560" algn="l"/>
                <a:tab pos="86829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A.sensed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B.caused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C.touched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D.cried</a:t>
            </a:r>
            <a:endParaRPr lang="en-US" altLang="zh-CN" sz="2000" dirty="0"/>
          </a:p>
        </p:txBody>
      </p:sp>
      <p:sp>
        <p:nvSpPr>
          <p:cNvPr id="9" name="QC_6_AN.459_1#4795b8327.bracket?vja=1&amp;pid=1502e4e31&amp;color=0,0,0&amp;vpa=200&amp;vtp=1"/>
          <p:cNvSpPr/>
          <p:nvPr/>
        </p:nvSpPr>
        <p:spPr>
          <a:xfrm>
            <a:off x="1230503" y="37795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6_AS.460_1#4795b8327?vja=1&amp;pid=1502e4e31&amp;color=0,0,0&amp;vtp=1"/>
          <p:cNvSpPr/>
          <p:nvPr/>
        </p:nvSpPr>
        <p:spPr>
          <a:xfrm>
            <a:off x="722376" y="4203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seizure及下文的was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me可知，作者当时癫痫发作，巴洛应该是感觉到了作者体内的化学变化，并试图警告作者。故选A项。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61_1#7a18f9409.choices?vja=1&amp;pid=1502e4e31&amp;color=0,0,0&amp;mp=1&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54755" algn="l"/>
                <a:tab pos="6226810" algn="l"/>
                <a:tab pos="86480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A.action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B.attack</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C.guide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D.help</a:t>
            </a:r>
            <a:endParaRPr lang="en-US" altLang="zh-CN" sz="2000" dirty="0"/>
          </a:p>
        </p:txBody>
      </p:sp>
      <p:sp>
        <p:nvSpPr>
          <p:cNvPr id="3" name="QC_6_AN.462_1#7a18f9409.bracket?vja=1&amp;pid=1502e4e31&amp;color=0,0,0&amp;mp=1&amp;vpa=201&amp;vtp=1"/>
          <p:cNvSpPr/>
          <p:nvPr/>
        </p:nvSpPr>
        <p:spPr>
          <a:xfrm>
            <a:off x="12399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AS.463_1#7a18f9409?vja=1&amp;pid=1502e4e31&amp;color=0,0,0&amp;vtp=1"/>
          <p:cNvSpPr/>
          <p:nvPr/>
        </p:nvSpPr>
        <p:spPr>
          <a:xfrm>
            <a:off x="722376" y="13208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根据上文的“Minutes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seizure.”及常识可知，作者癫痫发作，这只狗一直在作者身边，直到救援到来。</a:t>
            </a:r>
            <a:endParaRPr lang="en-US" altLang="zh-CN" sz="2200" dirty="0"/>
          </a:p>
        </p:txBody>
      </p:sp>
      <p:sp>
        <p:nvSpPr>
          <p:cNvPr id="5" name="QC_6_BD.464_1#535a2b049.choices?vja=1&amp;pid=1502e4e31&amp;color=0,0,0&amp;vtp=1"/>
          <p:cNvSpPr/>
          <p:nvPr/>
        </p:nvSpPr>
        <p:spPr>
          <a:xfrm>
            <a:off x="722376" y="2153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481705" algn="l"/>
                <a:tab pos="5972810" algn="l"/>
                <a:tab pos="84385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A.boss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B.teacher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C.partner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D.listener</a:t>
            </a:r>
            <a:endParaRPr lang="en-US" altLang="zh-CN" sz="2000" dirty="0"/>
          </a:p>
        </p:txBody>
      </p:sp>
      <p:sp>
        <p:nvSpPr>
          <p:cNvPr id="6" name="QC_6_AN.465_1#535a2b049.bracket?vja=1&amp;pid=1502e4e31&amp;color=0,0,0&amp;vpa=202&amp;vtp=1"/>
          <p:cNvSpPr/>
          <p:nvPr/>
        </p:nvSpPr>
        <p:spPr>
          <a:xfrm>
            <a:off x="1239901" y="21539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6_AS.466_1#535a2b049?vja=1&amp;pid=1502e4e31&amp;color=0,0,0&amp;vtp=1"/>
          <p:cNvSpPr/>
          <p:nvPr/>
        </p:nvSpPr>
        <p:spPr>
          <a:xfrm>
            <a:off x="722376" y="25781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came.”及下文的I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home可知，作者意识到这只狗是一个好搭档，所以把她带回了家。故选C项。</a:t>
            </a:r>
            <a:endParaRPr lang="en-US" altLang="zh-CN" sz="2200" dirty="0"/>
          </a:p>
        </p:txBody>
      </p:sp>
      <p:sp>
        <p:nvSpPr>
          <p:cNvPr id="8" name="QC_6_BD.467_1#0239ed0d6.choices?vja=1&amp;pid=1502e4e31&amp;color=0,0,0&amp;vtp=1"/>
          <p:cNvSpPr/>
          <p:nvPr/>
        </p:nvSpPr>
        <p:spPr>
          <a:xfrm>
            <a:off x="722376" y="3398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03955" algn="l"/>
                <a:tab pos="6303010" algn="l"/>
                <a:tab pos="85464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A.risked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B.stopped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C.kept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D.saved</a:t>
            </a:r>
            <a:endParaRPr lang="en-US" altLang="zh-CN" sz="2000" dirty="0"/>
          </a:p>
        </p:txBody>
      </p:sp>
      <p:sp>
        <p:nvSpPr>
          <p:cNvPr id="9" name="QC_6_AN.468_1#0239ed0d6.bracket?vja=1&amp;pid=1502e4e31&amp;color=0,0,0&amp;vpa=203&amp;vtp=1"/>
          <p:cNvSpPr/>
          <p:nvPr/>
        </p:nvSpPr>
        <p:spPr>
          <a:xfrm>
            <a:off x="1239901" y="33985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6_AS.469_1#0239ed0d6?vja=1&amp;pid=1502e4e31&amp;color=0,0,0&amp;vtp=1"/>
          <p:cNvSpPr/>
          <p:nvPr/>
        </p:nvSpPr>
        <p:spPr>
          <a:xfrm>
            <a:off x="722376" y="38227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根据上文语境及下文的my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handful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times可知，这只狗多次救了作者的命。故选D项。</a:t>
            </a:r>
            <a:endParaRPr lang="en-US" altLang="zh-CN" sz="2200" dirty="0"/>
          </a:p>
        </p:txBody>
      </p:sp>
      <p:sp>
        <p:nvSpPr>
          <p:cNvPr id="11" name="QC_6_BD.470_1#3fcfa8e59.choices?vja=1&amp;pid=1502e4e31&amp;color=0,0,0&amp;vtp=1"/>
          <p:cNvSpPr/>
          <p:nvPr/>
        </p:nvSpPr>
        <p:spPr>
          <a:xfrm>
            <a:off x="722376" y="46431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26180" algn="l"/>
                <a:tab pos="6182360" algn="l"/>
                <a:tab pos="85877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A.grateful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B.anxious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C.excited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D.patient</a:t>
            </a:r>
            <a:endParaRPr lang="en-US" altLang="zh-CN" sz="2000" dirty="0"/>
          </a:p>
        </p:txBody>
      </p:sp>
      <p:sp>
        <p:nvSpPr>
          <p:cNvPr id="12" name="QC_6_AN.471_1#3fcfa8e59.bracket?vja=1&amp;pid=1502e4e31&amp;color=0,0,0&amp;vpa=204&amp;vtp=1"/>
          <p:cNvSpPr/>
          <p:nvPr/>
        </p:nvSpPr>
        <p:spPr>
          <a:xfrm>
            <a:off x="1239901" y="46431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3" name="QC_6_AS.472_1#3fcfa8e59?vja=1&amp;pid=1502e4e31&amp;color=0,0,0&amp;vtp=1"/>
          <p:cNvSpPr/>
          <p:nvPr/>
        </p:nvSpPr>
        <p:spPr>
          <a:xfrm>
            <a:off x="722376" y="50673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根据上文语境和She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handful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times可知，巴洛多次救了作者的命，作者对她感激不尽。故选A项。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73_1#fc5c6dda2?vja=1&amp;pid=b14843a95&amp;color=0,0,0&amp;vtp=1&amp;bt=1"/>
          <p:cNvSpPr/>
          <p:nvPr/>
        </p:nvSpPr>
        <p:spPr>
          <a:xfrm>
            <a:off x="722376" y="896112"/>
            <a:ext cx="10753344" cy="457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［全国新课标Ⅱ2024］</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commemorating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（纪念）</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Xianzu</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Shakespeare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Stratford-upon-Avon,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William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Shakespeare’s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hometown.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Shakespeare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contemporaries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1616.Although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Edmondson,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Shakespeare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Birthplace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Trust.“Some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Shakespeare’s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concerns.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Peony</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Pavilion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（《牡丹亭》）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Romeo</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Juliet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commemorating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Shakespeare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Shakespeare’s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Birthplace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2017.Two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six-meter-tall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pavilion</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Peony</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Pavilion</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minutes’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Shakespeare’s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birthplace.</a:t>
            </a:r>
            <a:endParaRPr lang="en-US" altLang="zh-CN" sz="2000" dirty="0"/>
          </a:p>
          <a:p>
            <a:pPr algn="just">
              <a:lnSpc>
                <a:spcPct val="125000"/>
              </a:lnSpc>
            </a:pPr>
            <a:endParaRPr lang="en-US" altLang="zh-CN" sz="2000" dirty="0"/>
          </a:p>
        </p:txBody>
      </p:sp>
      <p:sp>
        <p:nvSpPr>
          <p:cNvPr id="3" name="QM_5_AN.474_1#fc5c6dda2.blank?vja=1&amp;pid=b14843a95&amp;color=0,0,0&amp;vpa=205&amp;vtp=1"/>
          <p:cNvSpPr/>
          <p:nvPr/>
        </p:nvSpPr>
        <p:spPr>
          <a:xfrm>
            <a:off x="897001" y="1239012"/>
            <a:ext cx="622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a:t>
            </a:r>
            <a:endParaRPr lang="en-US" altLang="zh-CN" sz="2000" dirty="0"/>
          </a:p>
        </p:txBody>
      </p:sp>
      <p:sp>
        <p:nvSpPr>
          <p:cNvPr id="4" name="QM_5_AN.475_1#fc5c6dda2.blank?vja=1&amp;pid=b14843a95&amp;color=0,0,0&amp;vpa=206&amp;vtp=1"/>
          <p:cNvSpPr/>
          <p:nvPr/>
        </p:nvSpPr>
        <p:spPr>
          <a:xfrm>
            <a:off x="4939665" y="2382012"/>
            <a:ext cx="901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themes</a:t>
            </a:r>
            <a:endParaRPr lang="en-US" altLang="zh-CN" sz="2000" dirty="0"/>
          </a:p>
        </p:txBody>
      </p:sp>
      <p:sp>
        <p:nvSpPr>
          <p:cNvPr id="5" name="QM_5_AN.476_1#fc5c6dda2.blank?vja=1&amp;pid=b14843a95&amp;color=0,0,0&amp;vpa=207&amp;vtp=1"/>
          <p:cNvSpPr/>
          <p:nvPr/>
        </p:nvSpPr>
        <p:spPr>
          <a:xfrm>
            <a:off x="1670114" y="3144012"/>
            <a:ext cx="677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were</a:t>
            </a:r>
            <a:endParaRPr lang="en-US" altLang="zh-CN" sz="2000" dirty="0"/>
          </a:p>
        </p:txBody>
      </p:sp>
      <p:sp>
        <p:nvSpPr>
          <p:cNvPr id="6" name="QM_5_AN.477_1#fc5c6dda2.blank?vja=1&amp;pid=b14843a95&amp;color=0,0,0&amp;vpa=208&amp;vtp=1"/>
          <p:cNvSpPr/>
          <p:nvPr/>
        </p:nvSpPr>
        <p:spPr>
          <a:xfrm>
            <a:off x="7308914" y="3525012"/>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7" name="QM_5_AN.478_1#fc5c6dda2.blank?vja=1&amp;pid=b14843a95&amp;color=0,0,0&amp;vpa=209&amp;vtp=1"/>
          <p:cNvSpPr/>
          <p:nvPr/>
        </p:nvSpPr>
        <p:spPr>
          <a:xfrm>
            <a:off x="7404926" y="4274312"/>
            <a:ext cx="1000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inspired</a:t>
            </a:r>
            <a:endParaRPr lang="en-US" altLang="zh-CN" sz="2000" dirty="0"/>
          </a:p>
        </p:txBody>
      </p:sp>
      <p:sp>
        <p:nvSpPr>
          <p:cNvPr id="8" name="QM_5_AN.479_1#fc5c6dda2.blank?vja=1&amp;pid=b14843a95&amp;color=0,0,0&amp;vpa=210&amp;vtp=1"/>
          <p:cNvSpPr/>
          <p:nvPr/>
        </p:nvSpPr>
        <p:spPr>
          <a:xfrm>
            <a:off x="1942910" y="4668012"/>
            <a:ext cx="1169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built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73_1#fc5c6dda2?vja=1&amp;pid=b14843a95&amp;color=0,0,0&amp;vtp=1&amp;bt=1"/>
          <p:cNvSpPr/>
          <p:nvPr/>
        </p:nvSpPr>
        <p:spPr>
          <a:xfrm>
            <a:off x="722376" y="900000"/>
            <a:ext cx="10753344" cy="2667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Stratford’s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Edmondson,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Birthplace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writers.</a:t>
            </a:r>
            <a:endParaRPr lang="en-US" altLang="zh-CN" sz="2000" dirty="0"/>
          </a:p>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Shakespeare’s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Ⅲin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Shanghai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Stratford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Peony</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Pavilion</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Edmondson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performed.”</a:t>
            </a:r>
            <a:endParaRPr lang="en-US" altLang="zh-CN" sz="2000" dirty="0"/>
          </a:p>
        </p:txBody>
      </p:sp>
      <p:sp>
        <p:nvSpPr>
          <p:cNvPr id="3" name="QM_5_EX.484_1#fc5c6dda2?vja=1&amp;pid=b14843a95&amp;color=0,0,0&amp;vtp=1"/>
          <p:cNvSpPr/>
          <p:nvPr/>
        </p:nvSpPr>
        <p:spPr>
          <a:xfrm>
            <a:off x="722376" y="3589087"/>
            <a:ext cx="10753344" cy="381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本文介绍了中国文化元素为莎翁故里增色不少以及其带来的影响。</a:t>
            </a:r>
            <a:endParaRPr lang="en-US" altLang="zh-CN" sz="2000" dirty="0"/>
          </a:p>
        </p:txBody>
      </p:sp>
      <p:sp>
        <p:nvSpPr>
          <p:cNvPr id="4" name="QM_5_AN.480_1#fc5c6dda2.blank?vja=1&amp;pid=b14843a95&amp;color=0,0,0&amp;vpa=211&amp;vtp=1"/>
          <p:cNvSpPr/>
          <p:nvPr/>
        </p:nvSpPr>
        <p:spPr>
          <a:xfrm>
            <a:off x="8425244" y="849200"/>
            <a:ext cx="10826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visibility</a:t>
            </a:r>
            <a:endParaRPr lang="en-US" altLang="zh-CN" sz="2000" dirty="0"/>
          </a:p>
        </p:txBody>
      </p:sp>
      <p:sp>
        <p:nvSpPr>
          <p:cNvPr id="5" name="QM_5_AN.481_1#fc5c6dda2.blank?vja=1&amp;pid=b14843a95&amp;color=0,0,0&amp;vpa=212&amp;vtp=1"/>
          <p:cNvSpPr/>
          <p:nvPr/>
        </p:nvSpPr>
        <p:spPr>
          <a:xfrm>
            <a:off x="871601" y="1623900"/>
            <a:ext cx="915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find</a:t>
            </a:r>
            <a:endParaRPr lang="en-US" altLang="zh-CN" sz="2000" dirty="0"/>
          </a:p>
        </p:txBody>
      </p:sp>
      <p:sp>
        <p:nvSpPr>
          <p:cNvPr id="6" name="QM_5_AN.482_1#fc5c6dda2.blank?vja=1&amp;pid=b14843a95&amp;color=0,0,0&amp;vpa=213&amp;vtp=1"/>
          <p:cNvSpPr/>
          <p:nvPr/>
        </p:nvSpPr>
        <p:spPr>
          <a:xfrm>
            <a:off x="1392301" y="1992200"/>
            <a:ext cx="1155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Recalling</a:t>
            </a:r>
            <a:endParaRPr lang="en-US" altLang="zh-CN" sz="2000" dirty="0"/>
          </a:p>
        </p:txBody>
      </p:sp>
      <p:sp>
        <p:nvSpPr>
          <p:cNvPr id="7" name="QM_5_AN.483_1#fc5c6dda2.blank?vja=1&amp;pid=b14843a95&amp;color=0,0,0&amp;vpa=214&amp;vtp=1"/>
          <p:cNvSpPr/>
          <p:nvPr/>
        </p:nvSpPr>
        <p:spPr>
          <a:xfrm>
            <a:off x="2105089" y="3147900"/>
            <a:ext cx="550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
                                            <p:txEl>
                                              <p:pRg st="0" end="0"/>
                                            </p:txEl>
                                          </p:spTgt>
                                        </p:tgtEl>
                                        <p:attrNameLst>
                                          <p:attrName>style.visibility</p:attrName>
                                        </p:attrNameLst>
                                      </p:cBhvr>
                                      <p:to>
                                        <p:strVal val="visible"/>
                                      </p:to>
                                    </p:set>
                                    <p:animEffect transition="in" filter="fade">
                                      <p:cBhvr>
                                        <p:cTn id="4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85_1#9c0085248?vja=1&amp;pid=fc5c6dda2&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3" name="QB_6_AN.486_1#9c0085248.blank?vja=1&amp;pid=fc5c6dda2&amp;color=0,0,0&amp;vpa=215&amp;vtp=1"/>
          <p:cNvSpPr/>
          <p:nvPr/>
        </p:nvSpPr>
        <p:spPr>
          <a:xfrm>
            <a:off x="897001" y="858012"/>
            <a:ext cx="622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a:t>
            </a:r>
            <a:endParaRPr lang="en-US" altLang="zh-CN" sz="2000" dirty="0"/>
          </a:p>
        </p:txBody>
      </p:sp>
      <p:sp>
        <p:nvSpPr>
          <p:cNvPr id="4" name="QB_6_AS.487_1#9c0085248?vja=1&amp;pid=fc5c6dda2&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句意为：汤显祖被誉为“亚洲的莎士比亚”，纪念他的中国文化元素为威廉·莎士比亚的家乡埃文河畔斯特拉特福增添了国际色彩。分析句子结构可知，设空处引导非限制性定语从句，先行词为Tang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Xianzu，指人，关系词在定语从句中作主语，应用关系代词who引导该从句。故填who。</a:t>
            </a:r>
            <a:endParaRPr lang="en-US" altLang="zh-CN" sz="2200" dirty="0"/>
          </a:p>
        </p:txBody>
      </p:sp>
      <p:sp>
        <p:nvSpPr>
          <p:cNvPr id="5" name="QB_6_BD.488_1#cb6c0a596?vja=1&amp;pid=fc5c6dda2&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6" name="QB_6_AN.489_1#cb6c0a596.blank?vja=1&amp;pid=fc5c6dda2&amp;color=0,0,0&amp;vpa=216&amp;vtp=1"/>
          <p:cNvSpPr/>
          <p:nvPr/>
        </p:nvSpPr>
        <p:spPr>
          <a:xfrm>
            <a:off x="884301" y="2496887"/>
            <a:ext cx="901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themes</a:t>
            </a:r>
            <a:endParaRPr lang="en-US" altLang="zh-CN" sz="2000" dirty="0"/>
          </a:p>
        </p:txBody>
      </p:sp>
      <p:sp>
        <p:nvSpPr>
          <p:cNvPr id="7" name="QB_6_AS.490_1#cb6c0a596?vja=1&amp;pid=fc5c6dda2&amp;color=0,0,0&amp;vtp=1"/>
          <p:cNvSpPr/>
          <p:nvPr/>
        </p:nvSpPr>
        <p:spPr>
          <a:xfrm>
            <a:off x="722376" y="2959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句意为：尽管他们从未相遇，但是他们的作品中有相同的主题，莎士比亚出生地基金会的研究负责人保罗·埃德蒙森说道。theme意为“主题”，为可数名词；此处在there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be句型中作主语，系动词为are，故设空处应使用名词的复数形式。故填themes。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91_1#02b50e01e?vja=1&amp;pid=fc5c6dda2&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3" name="QB_6_AN.492_1#02b50e01e.blank?vja=1&amp;pid=fc5c6dda2&amp;color=0,0,0&amp;mp=1&amp;vpa=217&amp;vtp=1"/>
          <p:cNvSpPr/>
          <p:nvPr/>
        </p:nvSpPr>
        <p:spPr>
          <a:xfrm>
            <a:off x="935101" y="858012"/>
            <a:ext cx="677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were</a:t>
            </a:r>
            <a:endParaRPr lang="en-US" altLang="zh-CN" sz="2000" dirty="0"/>
          </a:p>
        </p:txBody>
      </p:sp>
      <p:sp>
        <p:nvSpPr>
          <p:cNvPr id="4" name="QB_6_AS.493_1#02b50e01e?vja=1&amp;pid=fc5c6dda2&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句意为：汤显祖所写的一些东西也是莎士比亚所关注的。分析句子结构可知，本句为主系表结构，Some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about为句子的主语，设空处为系动词；根据空前的was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writing及语境可知，此处应用一般过去时，且句子主语为复数概念。故填were。</a:t>
            </a:r>
            <a:endParaRPr lang="en-US" altLang="zh-CN" sz="2200" dirty="0"/>
          </a:p>
        </p:txBody>
      </p:sp>
      <p:sp>
        <p:nvSpPr>
          <p:cNvPr id="5" name="QB_6_BD.494_1#fdaa0a475?vja=1&amp;pid=fc5c6dda2&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495_1#fdaa0a475.blank?vja=1&amp;pid=fc5c6dda2&amp;color=0,0,0&amp;vpa=218&amp;vtp=1"/>
          <p:cNvSpPr/>
          <p:nvPr/>
        </p:nvSpPr>
        <p:spPr>
          <a:xfrm>
            <a:off x="897001" y="2496887"/>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7" name="QB_6_AS.496_1#fdaa0a475?vja=1&amp;pid=fc5c6dda2&amp;color=0,0,0&amp;vtp=1"/>
          <p:cNvSpPr/>
          <p:nvPr/>
        </p:nvSpPr>
        <p:spPr>
          <a:xfrm>
            <a:off x="722376" y="2959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句意为：我碰巧知道，汤显祖的戏剧《牡丹亭》和《罗密欧与朱丽叶》在某些方面有相似之处。be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相似”。故填to。</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72_1#b56fcaa39?vja=1&amp;pid=8b3a486c1&amp;color=0,0,0&amp;vtp=1&amp;bt=1"/>
          <p:cNvSpPr/>
          <p:nvPr/>
        </p:nvSpPr>
        <p:spPr>
          <a:xfrm>
            <a:off x="722376" y="896111"/>
            <a:ext cx="10753344" cy="368808"/>
          </a:xfrm>
          <a:prstGeom prst="rect">
            <a:avLst/>
          </a:prstGeom>
          <a:noFill/>
        </p:spPr>
        <p:txBody>
          <a:bodyPr wrap="square" lIns="0" tIns="0" rIns="0" bIns="0" rtlCol="0" anchor="t"/>
          <a:lstStyle/>
          <a:p>
            <a:pPr algn="l">
              <a:lnSpc>
                <a:spcPct val="121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73_1#b56fcaa39.blank?vja=1&amp;pid=8b3a486c1&amp;color=0,0,0&amp;vpa=46&amp;vtp=1"/>
          <p:cNvSpPr/>
          <p:nvPr/>
        </p:nvSpPr>
        <p:spPr>
          <a:xfrm>
            <a:off x="884301" y="858011"/>
            <a:ext cx="395288"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4" name="QB_7_AS.74_1#b56fcaa39?vja=1&amp;pid=8b3a486c1&amp;color=0,0,0&amp;vtp=1"/>
          <p:cNvSpPr/>
          <p:nvPr/>
        </p:nvSpPr>
        <p:spPr>
          <a:xfrm>
            <a:off x="722376" y="1306894"/>
            <a:ext cx="10753344" cy="405702"/>
          </a:xfrm>
          <a:prstGeom prst="rect">
            <a:avLst/>
          </a:prstGeom>
          <a:noFill/>
        </p:spPr>
        <p:txBody>
          <a:bodyPr wrap="square" lIns="0" tIns="0" rIns="0" bIns="0" rtlCol="0" anchor="t"/>
          <a:lstStyle/>
          <a:p>
            <a:pPr algn="l">
              <a:lnSpc>
                <a:spcPct val="121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为固定搭配，意为“由</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组成”。</a:t>
            </a:r>
            <a:endParaRPr lang="en-US" altLang="zh-CN" sz="2200" dirty="0"/>
          </a:p>
        </p:txBody>
      </p:sp>
      <p:sp>
        <p:nvSpPr>
          <p:cNvPr id="5" name="QB_7_BD.75_1#28599dddf?vja=1&amp;pid=8b3a486c1&amp;color=0,0,0&amp;vtp=1"/>
          <p:cNvSpPr/>
          <p:nvPr/>
        </p:nvSpPr>
        <p:spPr>
          <a:xfrm>
            <a:off x="722376" y="1714499"/>
            <a:ext cx="10753344" cy="368808"/>
          </a:xfrm>
          <a:prstGeom prst="rect">
            <a:avLst/>
          </a:prstGeom>
          <a:noFill/>
        </p:spPr>
        <p:txBody>
          <a:bodyPr wrap="square" lIns="0" tIns="0" rIns="0" bIns="0" rtlCol="0" anchor="t"/>
          <a:lstStyle/>
          <a:p>
            <a:pPr algn="l">
              <a:lnSpc>
                <a:spcPct val="121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6" name="QB_7_AN.76_1#28599dddf.blank?vja=1&amp;pid=8b3a486c1&amp;color=0,0,0&amp;vpa=47&amp;vtp=1"/>
          <p:cNvSpPr/>
          <p:nvPr/>
        </p:nvSpPr>
        <p:spPr>
          <a:xfrm>
            <a:off x="909701" y="1663699"/>
            <a:ext cx="973138"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running</a:t>
            </a:r>
            <a:endParaRPr lang="en-US" altLang="zh-CN" sz="2000" dirty="0"/>
          </a:p>
        </p:txBody>
      </p:sp>
      <p:sp>
        <p:nvSpPr>
          <p:cNvPr id="7" name="QB_7_AS.77_1#28599dddf?vja=1&amp;pid=8b3a486c1&amp;color=0,0,0&amp;vtp=1"/>
          <p:cNvSpPr/>
          <p:nvPr/>
        </p:nvSpPr>
        <p:spPr>
          <a:xfrm>
            <a:off x="722376" y="2132394"/>
            <a:ext cx="10753344" cy="774510"/>
          </a:xfrm>
          <a:prstGeom prst="rect">
            <a:avLst/>
          </a:prstGeom>
          <a:noFill/>
        </p:spPr>
        <p:txBody>
          <a:bodyPr wrap="square" lIns="0" tIns="0" rIns="0" bIns="0" rtlCol="0" anchor="t"/>
          <a:lstStyle/>
          <a:p>
            <a:pPr algn="l">
              <a:lnSpc>
                <a:spcPct val="121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此处作定语，修饰land，应用非谓语动词；run与被修饰词之间为逻辑上的主动关系，应用现在分词形式。故填running。</a:t>
            </a:r>
            <a:endParaRPr lang="en-US" altLang="zh-CN" sz="2200" dirty="0"/>
          </a:p>
        </p:txBody>
      </p:sp>
      <p:sp>
        <p:nvSpPr>
          <p:cNvPr id="8" name="QB_7_BD.78_1#af11baecf?vja=1&amp;pid=8b3a486c1&amp;color=0,0,0&amp;vtp=1"/>
          <p:cNvSpPr/>
          <p:nvPr/>
        </p:nvSpPr>
        <p:spPr>
          <a:xfrm>
            <a:off x="722376" y="2928686"/>
            <a:ext cx="10753344" cy="368808"/>
          </a:xfrm>
          <a:prstGeom prst="rect">
            <a:avLst/>
          </a:prstGeom>
          <a:noFill/>
        </p:spPr>
        <p:txBody>
          <a:bodyPr wrap="square" lIns="0" tIns="0" rIns="0" bIns="0" rtlCol="0" anchor="t"/>
          <a:lstStyle/>
          <a:p>
            <a:pPr algn="l">
              <a:lnSpc>
                <a:spcPct val="121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9" name="QB_7_AN.79_1#af11baecf.blank?vja=1&amp;pid=8b3a486c1&amp;color=0,0,0&amp;vpa=48&amp;vtp=1"/>
          <p:cNvSpPr/>
          <p:nvPr/>
        </p:nvSpPr>
        <p:spPr>
          <a:xfrm>
            <a:off x="909701" y="2890586"/>
            <a:ext cx="1227138"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ruled</a:t>
            </a:r>
            <a:endParaRPr lang="en-US" altLang="zh-CN" sz="2000" dirty="0"/>
          </a:p>
        </p:txBody>
      </p:sp>
      <p:sp>
        <p:nvSpPr>
          <p:cNvPr id="10" name="QB_7_AS.80_1#af11baecf?vja=1&amp;pid=8b3a486c1&amp;color=0,0,0&amp;vtp=1"/>
          <p:cNvSpPr/>
          <p:nvPr/>
        </p:nvSpPr>
        <p:spPr>
          <a:xfrm>
            <a:off x="722376" y="3338894"/>
            <a:ext cx="10753344" cy="774510"/>
          </a:xfrm>
          <a:prstGeom prst="rect">
            <a:avLst/>
          </a:prstGeom>
          <a:noFill/>
        </p:spPr>
        <p:txBody>
          <a:bodyPr wrap="square" lIns="0" tIns="0" rIns="0" bIns="0" rtlCol="0" anchor="t"/>
          <a:lstStyle/>
          <a:p>
            <a:pPr algn="l">
              <a:lnSpc>
                <a:spcPct val="121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设空处是从句谓语，是发生在过去的动作，rule与从句主语Peru之间是被动关系，所以应用一般过去时的被动语态。主语为Peru，谓语应用单数形式，故填was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ruled。</a:t>
            </a:r>
            <a:endParaRPr lang="en-US" altLang="zh-CN" sz="2200" dirty="0"/>
          </a:p>
        </p:txBody>
      </p:sp>
      <p:sp>
        <p:nvSpPr>
          <p:cNvPr id="11" name="QB_7_BD.81_1#82f70f392?vja=1&amp;pid=8b3a486c1&amp;color=0,0,0&amp;vtp=1"/>
          <p:cNvSpPr/>
          <p:nvPr/>
        </p:nvSpPr>
        <p:spPr>
          <a:xfrm>
            <a:off x="722376" y="4135186"/>
            <a:ext cx="10753344" cy="368808"/>
          </a:xfrm>
          <a:prstGeom prst="rect">
            <a:avLst/>
          </a:prstGeom>
          <a:noFill/>
        </p:spPr>
        <p:txBody>
          <a:bodyPr wrap="square" lIns="0" tIns="0" rIns="0" bIns="0" rtlCol="0" anchor="t"/>
          <a:lstStyle/>
          <a:p>
            <a:pPr algn="l">
              <a:lnSpc>
                <a:spcPct val="121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12" name="QB_7_AN.82_1#82f70f392.blank?vja=1&amp;pid=8b3a486c1&amp;color=0,0,0&amp;vpa=49&amp;vtp=1"/>
          <p:cNvSpPr/>
          <p:nvPr/>
        </p:nvSpPr>
        <p:spPr>
          <a:xfrm>
            <a:off x="897001" y="4097086"/>
            <a:ext cx="493713"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are</a:t>
            </a:r>
            <a:endParaRPr lang="en-US" altLang="zh-CN" sz="2000" dirty="0"/>
          </a:p>
        </p:txBody>
      </p:sp>
      <p:sp>
        <p:nvSpPr>
          <p:cNvPr id="13" name="QB_7_AS.83_1#82f70f392?vja=1&amp;pid=8b3a486c1&amp;color=0,0,0&amp;vtp=1"/>
          <p:cNvSpPr/>
          <p:nvPr/>
        </p:nvSpPr>
        <p:spPr>
          <a:xfrm>
            <a:off x="722376" y="4545394"/>
            <a:ext cx="10753344" cy="774510"/>
          </a:xfrm>
          <a:prstGeom prst="rect">
            <a:avLst/>
          </a:prstGeom>
          <a:noFill/>
        </p:spPr>
        <p:txBody>
          <a:bodyPr wrap="square" lIns="0" tIns="0" rIns="0" bIns="0" rtlCol="0" anchor="t"/>
          <a:lstStyle/>
          <a:p>
            <a:pPr algn="l">
              <a:lnSpc>
                <a:spcPct val="121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副词Here位于句首引起倒装，设空处是谓语动词，主语是two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magical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tours，所以应用复数形式are。</a:t>
            </a:r>
            <a:endParaRPr lang="en-US" altLang="zh-CN" sz="2200" dirty="0"/>
          </a:p>
        </p:txBody>
      </p:sp>
      <p:sp>
        <p:nvSpPr>
          <p:cNvPr id="14" name="QB_7_BD.84_1#757ba1e89?vja=1&amp;pid=8b3a486c1&amp;color=0,0,0&amp;vtp=1"/>
          <p:cNvSpPr/>
          <p:nvPr/>
        </p:nvSpPr>
        <p:spPr>
          <a:xfrm>
            <a:off x="722376" y="5341686"/>
            <a:ext cx="10753344" cy="368808"/>
          </a:xfrm>
          <a:prstGeom prst="rect">
            <a:avLst/>
          </a:prstGeom>
          <a:noFill/>
        </p:spPr>
        <p:txBody>
          <a:bodyPr wrap="square" lIns="0" tIns="0" rIns="0" bIns="0" rtlCol="0" anchor="t"/>
          <a:lstStyle/>
          <a:p>
            <a:pPr algn="l">
              <a:lnSpc>
                <a:spcPct val="121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15" name="QB_7_AN.85_1#757ba1e89.blank?vja=1&amp;pid=8b3a486c1&amp;color=0,0,0&amp;vpa=50&amp;vtp=1"/>
          <p:cNvSpPr/>
          <p:nvPr/>
        </p:nvSpPr>
        <p:spPr>
          <a:xfrm>
            <a:off x="935101" y="5303586"/>
            <a:ext cx="296863"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6" name="QB_7_AS.86_1#757ba1e89?vja=1&amp;pid=8b3a486c1&amp;color=0,0,0&amp;vtp=1"/>
          <p:cNvSpPr/>
          <p:nvPr/>
        </p:nvSpPr>
        <p:spPr>
          <a:xfrm>
            <a:off x="722376" y="5751894"/>
            <a:ext cx="10753344" cy="405702"/>
          </a:xfrm>
          <a:prstGeom prst="rect">
            <a:avLst/>
          </a:prstGeom>
          <a:noFill/>
        </p:spPr>
        <p:txBody>
          <a:bodyPr wrap="square" lIns="0" tIns="0" rIns="0" bIns="0" rtlCol="0" anchor="t"/>
          <a:lstStyle/>
          <a:p>
            <a:pPr algn="l">
              <a:lnSpc>
                <a:spcPct val="121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意为“乘坐飞机”。short的发音以辅音音素开头，故填</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5">
                                            <p:bg/>
                                          </p:spTgt>
                                        </p:tgtEl>
                                        <p:attrNameLst>
                                          <p:attrName>style.visibility</p:attrName>
                                        </p:attrNameLst>
                                      </p:cBhvr>
                                      <p:to>
                                        <p:strVal val="visible"/>
                                      </p:to>
                                    </p:set>
                                    <p:animEffect transition="in" filter="fade">
                                      <p:cBhvr>
                                        <p:cTn id="71" dur="500"/>
                                        <p:tgtEl>
                                          <p:spTgt spid="15">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5">
                                            <p:txEl>
                                              <p:pRg st="0" end="0"/>
                                            </p:txEl>
                                          </p:spTgt>
                                        </p:tgtEl>
                                        <p:attrNameLst>
                                          <p:attrName>style.visibility</p:attrName>
                                        </p:attrNameLst>
                                      </p:cBhvr>
                                      <p:to>
                                        <p:strVal val="visible"/>
                                      </p:to>
                                    </p:set>
                                    <p:animEffect transition="in" filter="fade">
                                      <p:cBhvr>
                                        <p:cTn id="74" dur="500"/>
                                        <p:tgtEl>
                                          <p:spTgt spid="15">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6">
                                            <p:bg/>
                                          </p:spTgt>
                                        </p:tgtEl>
                                        <p:attrNameLst>
                                          <p:attrName>style.visibility</p:attrName>
                                        </p:attrNameLst>
                                      </p:cBhvr>
                                      <p:to>
                                        <p:strVal val="visible"/>
                                      </p:to>
                                    </p:set>
                                    <p:animEffect transition="in" filter="fade">
                                      <p:cBhvr>
                                        <p:cTn id="79" dur="500"/>
                                        <p:tgtEl>
                                          <p:spTgt spid="16">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6">
                                            <p:txEl>
                                              <p:pRg st="0" end="0"/>
                                            </p:txEl>
                                          </p:spTgt>
                                        </p:tgtEl>
                                        <p:attrNameLst>
                                          <p:attrName>style.visibility</p:attrName>
                                        </p:attrNameLst>
                                      </p:cBhvr>
                                      <p:to>
                                        <p:strVal val="visible"/>
                                      </p:to>
                                    </p:set>
                                    <p:animEffect transition="in" filter="fade">
                                      <p:cBhvr>
                                        <p:cTn id="82"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P spid="15" grpId="0" animBg="1" build="p"/>
      <p:bldP spid="16" grpId="0" animBg="1" build="p"/>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496_2#fdaa0a475?vja=1&amp;pid=fc5c6dda2&amp;color=0,0,0&amp;mp=1&amp;vtp=1&amp;bt=1"/>
          <p:cNvSpPr/>
          <p:nvPr/>
        </p:nvSpPr>
        <p:spPr>
          <a:xfrm>
            <a:off x="722376" y="900000"/>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易错警示</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本题易误填with。遇到表达“与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”的意思时，学生可能会下意识地想到with，此处需要注意积累一些词汇的固定搭配。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97_1#2459973bb?vja=1&amp;pid=fc5c6dda2&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3" name="QB_6_AN.498_1#2459973bb.blank?vja=1&amp;pid=fc5c6dda2&amp;color=0,0,0&amp;mp=1&amp;vpa=219&amp;vtp=1"/>
          <p:cNvSpPr/>
          <p:nvPr/>
        </p:nvSpPr>
        <p:spPr>
          <a:xfrm>
            <a:off x="897001" y="845312"/>
            <a:ext cx="1000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inspired</a:t>
            </a:r>
            <a:endParaRPr lang="en-US" altLang="zh-CN" sz="2000" dirty="0"/>
          </a:p>
        </p:txBody>
      </p:sp>
      <p:sp>
        <p:nvSpPr>
          <p:cNvPr id="4" name="QB_6_AS.499_1#2459973bb?vja=1&amp;pid=fc5c6dda2&amp;color=0,0,0&amp;vtp=1"/>
          <p:cNvSpPr/>
          <p:nvPr/>
        </p:nvSpPr>
        <p:spPr>
          <a:xfrm>
            <a:off x="722376" y="13208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句意为：两年后，一座以《牡丹亭》为灵感的六米高的亭子在冷杉花园落成，这里距离莎士比亚的出生地仅十分钟的步行路程。分析句子结构并结合句意可知，设空处作后置定语，修饰a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six-meter-tall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pavilion；根据空后的介词by可知，inspire与pavilion之间为逻辑上的被动关系，应用过去分词形式。故填inspired。</a:t>
            </a:r>
            <a:endParaRPr lang="en-US" altLang="zh-CN" sz="2200" dirty="0"/>
          </a:p>
        </p:txBody>
      </p:sp>
      <p:sp>
        <p:nvSpPr>
          <p:cNvPr id="5" name="QB_6_BD.500_1#e8d098cd9?vja=1&amp;pid=fc5c6dda2&amp;color=0,0,0&amp;vtp=1"/>
          <p:cNvSpPr/>
          <p:nvPr/>
        </p:nvSpPr>
        <p:spPr>
          <a:xfrm>
            <a:off x="722376" y="2915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6" name="QB_6_AN.501_1#e8d098cd9.blank?vja=1&amp;pid=fc5c6dda2&amp;color=0,0,0&amp;vpa=220&amp;vtp=1"/>
          <p:cNvSpPr/>
          <p:nvPr/>
        </p:nvSpPr>
        <p:spPr>
          <a:xfrm>
            <a:off x="871601" y="2877887"/>
            <a:ext cx="1169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built</a:t>
            </a:r>
            <a:endParaRPr lang="en-US" altLang="zh-CN" sz="2000" dirty="0"/>
          </a:p>
        </p:txBody>
      </p:sp>
      <p:sp>
        <p:nvSpPr>
          <p:cNvPr id="7" name="QB_6_AS.502_1#e8d098cd9?vja=1&amp;pid=fc5c6dda2&amp;color=0,0,0&amp;vtp=1"/>
          <p:cNvSpPr/>
          <p:nvPr/>
        </p:nvSpPr>
        <p:spPr>
          <a:xfrm>
            <a:off x="722376" y="3340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句意见上一题解析。分析句子结构并结合句意可知，设空处为本句的谓语，根据上文中的in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2017和Two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later可知，此处应用一般过去时；主语为a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six-meter-tall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pavilion，与build之间为被动关系，应用被动语态；主语为单数，谓语也应用单数形式。故填was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built。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03_1#fa0d5360a?vja=1&amp;pid=fc5c6dda2&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3" name="QB_6_AN.504_1#fa0d5360a.blank?vja=1&amp;pid=fc5c6dda2&amp;color=0,0,0&amp;mp=1&amp;vpa=221&amp;vtp=1"/>
          <p:cNvSpPr/>
          <p:nvPr/>
        </p:nvSpPr>
        <p:spPr>
          <a:xfrm>
            <a:off x="922401" y="845312"/>
            <a:ext cx="10826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visibility</a:t>
            </a:r>
            <a:endParaRPr lang="en-US" altLang="zh-CN" sz="2000" dirty="0"/>
          </a:p>
        </p:txBody>
      </p:sp>
      <p:sp>
        <p:nvSpPr>
          <p:cNvPr id="4" name="QB_6_AS.505_1#fa0d5360a?vja=1&amp;pid=fc5c6dda2&amp;color=0,0,0&amp;vtp=1"/>
          <p:cNvSpPr/>
          <p:nvPr/>
        </p:nvSpPr>
        <p:spPr>
          <a:xfrm>
            <a:off x="722376" y="13208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埃德蒙森说，那些文化元素提高了斯特拉特福的国际知名度。他还补充道，游客在步行穿过莎士比亚出生地的花园时，常常会惊讶地发现这两位伟大作家之间的联系。分析句子结构可知，设空处在句中作宾语，且被名词所有格Stratford’s和形容词international修饰，故设空处应填名词。visibility意为“知名度；关注程度”。故填visibility。</a:t>
            </a:r>
            <a:endParaRPr lang="en-US" altLang="zh-CN" sz="2200" dirty="0"/>
          </a:p>
        </p:txBody>
      </p:sp>
      <p:sp>
        <p:nvSpPr>
          <p:cNvPr id="5" name="QB_6_BD.506_1#c07f37fc1?vja=1&amp;pid=fc5c6dda2&amp;color=0,0,0&amp;vtp=1"/>
          <p:cNvSpPr/>
          <p:nvPr/>
        </p:nvSpPr>
        <p:spPr>
          <a:xfrm>
            <a:off x="722376" y="2915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6" name="QB_6_AN.507_1#c07f37fc1.blank?vja=1&amp;pid=fc5c6dda2&amp;color=0,0,0&amp;vpa=222&amp;vtp=1"/>
          <p:cNvSpPr/>
          <p:nvPr/>
        </p:nvSpPr>
        <p:spPr>
          <a:xfrm>
            <a:off x="871601" y="2877887"/>
            <a:ext cx="915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find</a:t>
            </a:r>
            <a:endParaRPr lang="en-US" altLang="zh-CN" sz="2000" dirty="0"/>
          </a:p>
        </p:txBody>
      </p:sp>
      <p:sp>
        <p:nvSpPr>
          <p:cNvPr id="7" name="QB_6_AS.508_1#c07f37fc1?vja=1&amp;pid=fc5c6dda2&amp;color=0,0,0&amp;vtp=1"/>
          <p:cNvSpPr/>
          <p:nvPr/>
        </p:nvSpPr>
        <p:spPr>
          <a:xfrm>
            <a:off x="722376" y="3340100"/>
            <a:ext cx="10910888"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amazed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sth为固定用法，表示“惊讶地做某事”。故填to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09_1#1347f1627?vja=1&amp;pid=fc5c6dda2&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3" name="QB_6_AN.510_1#1347f1627.blank?vja=1&amp;pid=fc5c6dda2&amp;color=0,0,0&amp;vpa=223&amp;vtp=1"/>
          <p:cNvSpPr/>
          <p:nvPr/>
        </p:nvSpPr>
        <p:spPr>
          <a:xfrm>
            <a:off x="884301" y="845312"/>
            <a:ext cx="1155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Recalling</a:t>
            </a:r>
            <a:endParaRPr lang="en-US" altLang="zh-CN" sz="2000" dirty="0"/>
          </a:p>
        </p:txBody>
      </p:sp>
      <p:sp>
        <p:nvSpPr>
          <p:cNvPr id="4" name="QB_6_AS.511_1#1347f1627?vja=1&amp;pid=fc5c6dda2&amp;color=0,0,0&amp;vtp=1"/>
          <p:cNvSpPr/>
          <p:nvPr/>
        </p:nvSpPr>
        <p:spPr>
          <a:xfrm>
            <a:off x="722376" y="1320800"/>
            <a:ext cx="10753344" cy="1943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回想起在上海观看中文话剧版的莎士比亚剧目《理查三世》，以及与几年前来斯特拉特福表演《牡丹亭》选段的中国演员见面的情景，埃德蒙森说：“听到中文并看到汤显祖的戏剧是如何被演绎的令人激动不已。”分析句子结构可知，本句的主干为“Edmonds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”，设空处应用非谓语动词作状语；recall和句子的主语Edmondson之间构成逻辑上的主动关系，应用现在分词形式。故填Recalling。</a:t>
            </a:r>
            <a:endParaRPr lang="en-US" altLang="zh-CN" sz="2200" dirty="0"/>
          </a:p>
        </p:txBody>
      </p:sp>
      <p:sp>
        <p:nvSpPr>
          <p:cNvPr id="5" name="QB_6_BD.512_1#5f6abdcef?vja=1&amp;pid=fc5c6dda2&amp;color=0,0,0&amp;vtp=1"/>
          <p:cNvSpPr/>
          <p:nvPr/>
        </p:nvSpPr>
        <p:spPr>
          <a:xfrm>
            <a:off x="722376" y="3296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6" name="QB_6_AN.513_1#5f6abdcef.blank?vja=1&amp;pid=fc5c6dda2&amp;color=0,0,0&amp;vpa=224&amp;vtp=1"/>
          <p:cNvSpPr/>
          <p:nvPr/>
        </p:nvSpPr>
        <p:spPr>
          <a:xfrm>
            <a:off x="1062101" y="3258887"/>
            <a:ext cx="550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
        <p:nvSpPr>
          <p:cNvPr id="7" name="QB_6_AS.514_1#5f6abdcef?vja=1&amp;pid=fc5c6dda2&amp;color=0,0,0&amp;vtp=1"/>
          <p:cNvSpPr/>
          <p:nvPr/>
        </p:nvSpPr>
        <p:spPr>
          <a:xfrm>
            <a:off x="722376" y="3721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句意见上一题解析。句中It作形式主语，不定式作真正主语，设空处前后to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hear和see是并列成分，其中see省略了不定式符号to，故设空处应用并列连词。故填and。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15_1#b0d381ce3?vja=1&amp;pid=cc8d18979&amp;color=0,0,0&amp;vtp=1&amp;bt=1"/>
          <p:cNvSpPr/>
          <p:nvPr/>
        </p:nvSpPr>
        <p:spPr>
          <a:xfrm>
            <a:off x="722376" y="896112"/>
            <a:ext cx="10753344" cy="495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阅读下面材料，根据其内容和所给段落开头语续写两段，使之构成一篇完整的短文。</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birthday.”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Alex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breakfast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muffin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（松饼）.“You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mum.</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jumped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already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jumping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（绊倒）</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stairs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kitchen.</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Alex’s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sadness.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husband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Alex’s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terrifying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Alex’s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initial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（最初的）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suggested.“The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endParaRPr lang="en-US" altLang="zh-CN" sz="2000" dirty="0"/>
          </a:p>
          <a:p>
            <a:pPr algn="l">
              <a:lnSpc>
                <a:spcPct val="125000"/>
              </a:lnSpc>
            </a:pPr>
            <a:endParaRPr lang="en-US" altLang="zh-CN" sz="2000" dirty="0"/>
          </a:p>
        </p:txBody>
      </p:sp>
    </p:spTree>
  </p:cSld>
  <p:clrMapOvr>
    <a:masterClrMapping/>
  </p:clrMapOvr>
  <p:transition>
    <p:fade/>
  </p:transition>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15_1#b0d381ce3?vja=1&amp;pid=cc8d18979&amp;color=0,0,0&amp;vtp=1&amp;bt=1"/>
          <p:cNvSpPr/>
          <p:nvPr/>
        </p:nvSpPr>
        <p:spPr>
          <a:xfrm>
            <a:off x="722376" y="900000"/>
            <a:ext cx="10753344" cy="4191000"/>
          </a:xfrm>
          <a:prstGeom prst="rect">
            <a:avLst/>
          </a:prstGeom>
          <a:noFill/>
        </p:spPr>
        <p:txBody>
          <a:bodyPr wrap="square" lIns="0" tIns="0" rIns="0" bIns="0" rtlCol="0" anchor="t"/>
          <a:lstStyle/>
          <a:p>
            <a:pPr>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Alex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pleaded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（央求）.</a:t>
            </a:r>
            <a:endParaRPr lang="en-US" altLang="zh-CN" sz="2000" dirty="0"/>
          </a:p>
          <a:p>
            <a:pPr>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sorry,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Alex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sandcastle,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incoming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beaches.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repeatedly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pleaded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beach.</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Alex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business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himself.</a:t>
            </a:r>
            <a:endParaRPr lang="en-US" altLang="zh-CN" sz="2000" dirty="0"/>
          </a:p>
        </p:txBody>
      </p:sp>
    </p:spTree>
  </p:cSld>
  <p:clrMapOvr>
    <a:masterClrMapping/>
  </p:clrMapOvr>
  <p:transition>
    <p:fade/>
  </p:transition>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15_2#b0d381ce3?vja=1&amp;pid=cc8d18979&amp;color=0,0,0&amp;mp=1&amp;vtp=1&amp;bt=1"/>
          <p:cNvSpPr/>
          <p:nvPr/>
        </p:nvSpPr>
        <p:spPr>
          <a:xfrm>
            <a:off x="722376" y="896112"/>
            <a:ext cx="10753344" cy="2667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注意：续写词数应为150个左右。</a:t>
            </a:r>
            <a:endParaRPr lang="en-US" altLang="zh-CN" sz="2000" dirty="0"/>
          </a:p>
          <a:p>
            <a:pPr algn="just" latinLnBrk="1">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taxi,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Alex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mother.__________________________________________________________</a:t>
            </a:r>
            <a:endParaRPr lang="en-US" altLang="zh-CN" sz="2000" dirty="0"/>
          </a:p>
          <a:p>
            <a:pPr algn="just" latinLnBrk="1">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Alex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window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just" latinLnBrk="1">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dropped._______________________________________________________________________________________________________________________</a:t>
            </a:r>
            <a:endParaRPr lang="en-US" altLang="zh-CN" sz="2000" dirty="0"/>
          </a:p>
        </p:txBody>
      </p:sp>
    </p:spTree>
  </p:cSld>
  <p:clrMapOvr>
    <a:masterClrMapping/>
  </p:clrMapOvr>
  <p:transition>
    <p:fade/>
  </p:transition>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517_1#b0d381ce3?vja=1&amp;pid=cc8d18979&amp;color=0,0,0&amp;vtp=1&amp;bt=1"/>
          <p:cNvSpPr/>
          <p:nvPr/>
        </p:nvSpPr>
        <p:spPr>
          <a:xfrm>
            <a:off x="722376" y="900000"/>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【写作提示】</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1.材料导读</a:t>
            </a:r>
            <a:endParaRPr lang="en-US" altLang="zh-CN" sz="2000" dirty="0"/>
          </a:p>
        </p:txBody>
      </p:sp>
      <p:graphicFrame>
        <p:nvGraphicFramePr>
          <p:cNvPr id="122" name="QO_5_AS.517_2#b0d381ce3?colgroup=5,34&amp;vja=1&amp;pid=cc8d18979&amp;color=0,0,0&amp;vtp=1"/>
          <p:cNvGraphicFramePr>
            <a:graphicFrameLocks noGrp="1"/>
          </p:cNvGraphicFramePr>
          <p:nvPr/>
        </p:nvGraphicFramePr>
        <p:xfrm>
          <a:off x="722376" y="1790524"/>
          <a:ext cx="10725912" cy="2567940"/>
        </p:xfrm>
        <a:graphic>
          <a:graphicData uri="http://schemas.openxmlformats.org/drawingml/2006/table">
            <a:tbl>
              <a:tblPr/>
              <a:tblGrid>
                <a:gridCol w="1591056"/>
                <a:gridCol w="9134856"/>
              </a:tblGrid>
              <a:tr h="1252220">
                <a:tc>
                  <a:txBody>
                    <a:bodyPr/>
                    <a:lstStyle/>
                    <a:p>
                      <a:pPr algn="ctr" hangingPunct="0">
                        <a:lnSpc>
                          <a:spcPct val="130000"/>
                        </a:lnSpc>
                      </a:pPr>
                      <a:r>
                        <a:rPr lang="en-US" altLang="zh-CN" sz="2000" b="1"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材料大意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亚历克斯非常想去海滩玩，但是他的爸爸因为小时候在海滩有过不好的经历，一直没有同意带他去。有一天亚历克斯的爸爸去出差，亚历克斯想趁着爸爸不在家的时候，让妈妈带他去海滩玩。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hangingPunct="0">
                        <a:lnSpc>
                          <a:spcPct val="130000"/>
                        </a:lnSpc>
                      </a:pPr>
                      <a:r>
                        <a:rPr lang="en-US" altLang="zh-CN" sz="2000" b="1"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主要角色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亚历克斯、亚历克斯的爸爸和妈妈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55980">
                <a:tc>
                  <a:txBody>
                    <a:bodyPr/>
                    <a:lstStyle/>
                    <a:p>
                      <a:pPr algn="ctr" hangingPunct="0">
                        <a:lnSpc>
                          <a:spcPct val="130000"/>
                        </a:lnSpc>
                      </a:pPr>
                      <a:r>
                        <a:rPr lang="en-US" altLang="zh-CN" sz="2000" b="1"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需要解决的问题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亚历克斯想去海滩的愿望和爸爸对于海滩的恐惧；亚历克斯恳求妈妈趁爸爸不在家时带他去海滩。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22"/>
                                        </p:tgtEl>
                                        <p:attrNameLst>
                                          <p:attrName>style.visibility</p:attrName>
                                        </p:attrNameLst>
                                      </p:cBhvr>
                                      <p:to>
                                        <p:strVal val="visible"/>
                                      </p:to>
                                    </p:set>
                                    <p:animEffect transition="in" filter="fade">
                                      <p:cBhvr>
                                        <p:cTn id="16" dur="500"/>
                                        <p:tgtEl>
                                          <p:spTgt spid="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517_3#b0d381ce3?vja=1&amp;pid=cc8d18979&amp;color=0,0,0&amp;mp=1&amp;vtp=1&amp;bt=1"/>
          <p:cNvSpPr/>
          <p:nvPr/>
        </p:nvSpPr>
        <p:spPr>
          <a:xfrm>
            <a:off x="722376" y="900000"/>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2.续写分析</a:t>
            </a:r>
            <a:endParaRPr lang="en-US" altLang="zh-CN" sz="2000" dirty="0"/>
          </a:p>
        </p:txBody>
      </p:sp>
      <p:graphicFrame>
        <p:nvGraphicFramePr>
          <p:cNvPr id="123" name="QO_5_AS.517_4#b0d381ce3?colgroup=11,29&amp;vja=1&amp;pid=cc8d18979&amp;color=0,0,0&amp;mp=1&amp;vtp=1"/>
          <p:cNvGraphicFramePr>
            <a:graphicFrameLocks noGrp="1"/>
          </p:cNvGraphicFramePr>
          <p:nvPr/>
        </p:nvGraphicFramePr>
        <p:xfrm>
          <a:off x="722376" y="1409524"/>
          <a:ext cx="10725912" cy="3693160"/>
        </p:xfrm>
        <a:graphic>
          <a:graphicData uri="http://schemas.openxmlformats.org/drawingml/2006/table">
            <a:tbl>
              <a:tblPr/>
              <a:tblGrid>
                <a:gridCol w="3099816"/>
                <a:gridCol w="7626096"/>
              </a:tblGrid>
              <a:tr h="1648460">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续写第一段（提示句：第二天早上，看到爸爸上出租车后，亚历克斯跑向妈妈。）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第一段首句提示可知，第一段可以围绕亚历克斯对妈妈提出请求以及妈妈的反应展开；结合第二段首句提示可知，妈妈最终同意了带他去海滩，因此第一段可以重点描写亚历克斯央求妈妈和妈妈思考的过程，最后落点在妈妈同意带亚历克斯去海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044700">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续写第二段（提示句：几个小时后，当亚历克斯从汽车前窗向外看时，他的眼睛睁得大大的，吃惊地张大了嘴。）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第二段首句内容可知，亚历克斯在海滩遇到了令他十分惊讶的人或事，结合材料给出的线索可知，本段可以描写爸爸最终决定陪亚历克斯去海滩，满足儿子的愿望，同时也战胜自己的恐惧，一家人在海边度过了美好时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23"/>
                                        </p:tgtEl>
                                        <p:attrNameLst>
                                          <p:attrName>style.visibility</p:attrName>
                                        </p:attrNameLst>
                                      </p:cBhvr>
                                      <p:to>
                                        <p:strVal val="visible"/>
                                      </p:to>
                                    </p:set>
                                    <p:animEffect transition="in" filter="fade">
                                      <p:cBhvr>
                                        <p:cTn id="13"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4" name="QO_5_AS.517_5#b0d381ce3?colgroup=11,29&amp;vja=1&amp;pid=cc8d18979&amp;color=0,0,0&amp;mp=1&amp;vtp=1&amp;bt=1"/>
          <p:cNvGraphicFramePr>
            <a:graphicFrameLocks noGrp="1"/>
          </p:cNvGraphicFramePr>
          <p:nvPr/>
        </p:nvGraphicFramePr>
        <p:xfrm>
          <a:off x="722376" y="1485900"/>
          <a:ext cx="10725912" cy="1711960"/>
        </p:xfrm>
        <a:graphic>
          <a:graphicData uri="http://schemas.openxmlformats.org/drawingml/2006/table">
            <a:tbl>
              <a:tblPr/>
              <a:tblGrid>
                <a:gridCol w="3099816"/>
                <a:gridCol w="7626096"/>
              </a:tblGrid>
              <a:tr h="855980">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情节线索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亚历克斯想去海边玩——父亲不同意——父亲出差——亚历克斯和母亲偷偷去海边——遇见父亲——度过美好时光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55980">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情感线索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亚历克斯：过生日这天开心和期待——对海滩念念不忘——惊讶——听到爸爸的解释感到宽慰和激动——实现愿望的开心和满足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2" name="QO_5_AS.517_5#b0d381ce3?colgroup=11,29&amp;vja=1&amp;pid=cc8d18979&amp;color=0,0,0&amp;mp=1&amp;vtp=1&amp;bt=1"/>
          <p:cNvSpPr txBox="1"/>
          <p:nvPr/>
        </p:nvSpPr>
        <p:spPr>
          <a:xfrm>
            <a:off x="8908288" y="896112"/>
            <a:ext cx="2540000" cy="461665"/>
          </a:xfrm>
          <a:prstGeom prst="rect">
            <a:avLst/>
          </a:prstGeom>
          <a:noFill/>
        </p:spPr>
        <p:txBody>
          <a:bodyPr vert="horz" lIns="0" tIns="0" rIns="0" bIns="0" rtlCol="0">
            <a:spAutoFit/>
          </a:bodyPr>
          <a:lstStyle/>
          <a:p>
            <a:pPr algn="r">
              <a:lnSpc>
                <a:spcPct val="150000"/>
              </a:lnSpc>
            </a:pPr>
            <a:r>
              <a:rPr lang="zh-CN" altLang="en-US" sz="2000">
                <a:latin typeface="Times New Roman" panose="02020603050405020304" pitchFamily="34" charset="0"/>
              </a:rPr>
              <a:t>续表</a:t>
            </a:r>
            <a:endParaRPr lang="zh-CN" altLang="en-US" sz="2000">
              <a:latin typeface="Times New Roman" panose="02020603050405020304"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24"/>
                                        </p:tgtEl>
                                        <p:attrNameLst>
                                          <p:attrName>style.visibility</p:attrName>
                                        </p:attrNameLst>
                                      </p:cBhvr>
                                      <p:to>
                                        <p:strVal val="visible"/>
                                      </p:to>
                                    </p:set>
                                    <p:animEffect transition="in" filter="fade">
                                      <p:cBhvr>
                                        <p:cTn id="10" dur="500"/>
                                        <p:tgtEl>
                                          <p:spTgt spid="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87_1#bb63f66d4?vja=1&amp;pid=8b3a486c1&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a:t>
            </a:r>
            <a:endParaRPr lang="en-US" altLang="zh-CN" sz="2000" dirty="0"/>
          </a:p>
        </p:txBody>
      </p:sp>
      <p:sp>
        <p:nvSpPr>
          <p:cNvPr id="3" name="QB_7_AN.88_1#bb63f66d4.blank?vja=1&amp;pid=8b3a486c1&amp;color=0,0,0&amp;vpa=51&amp;vtp=1"/>
          <p:cNvSpPr/>
          <p:nvPr/>
        </p:nvSpPr>
        <p:spPr>
          <a:xfrm>
            <a:off x="897001" y="858012"/>
            <a:ext cx="24098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accommodation（s）</a:t>
            </a:r>
            <a:endParaRPr lang="en-US" altLang="zh-CN" sz="2000" dirty="0"/>
          </a:p>
        </p:txBody>
      </p:sp>
      <p:sp>
        <p:nvSpPr>
          <p:cNvPr id="4" name="QB_7_AS.89_1#bb63f66d4?vja=1&amp;pid=8b3a486c1&amp;color=0,0,0&amp;vtp=1"/>
          <p:cNvSpPr/>
          <p:nvPr/>
        </p:nvSpPr>
        <p:spPr>
          <a:xfrm>
            <a:off x="722376" y="1320800"/>
            <a:ext cx="10869613"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设空处在形容词性物主代词后，且作介词to的宾语，应用名词。故填accommodation（s）。</a:t>
            </a:r>
            <a:endParaRPr lang="en-US" altLang="zh-CN" sz="2200" dirty="0"/>
          </a:p>
        </p:txBody>
      </p:sp>
      <p:sp>
        <p:nvSpPr>
          <p:cNvPr id="5" name="QB_7_BD.90_1#36b00ecd4?vja=1&amp;pid=8b3a486c1&amp;color=0,0,0&amp;vtp=1"/>
          <p:cNvSpPr/>
          <p:nvPr/>
        </p:nvSpPr>
        <p:spPr>
          <a:xfrm>
            <a:off x="722376" y="1752600"/>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6" name="QB_7_AN.91_1#36b00ecd4.blank?vja=1&amp;pid=8b3a486c1&amp;color=0,0,0&amp;vpa=52&amp;vtp=1"/>
          <p:cNvSpPr/>
          <p:nvPr/>
        </p:nvSpPr>
        <p:spPr>
          <a:xfrm>
            <a:off x="871601" y="1701800"/>
            <a:ext cx="1169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following</a:t>
            </a:r>
            <a:endParaRPr lang="en-US" altLang="zh-CN" sz="2000" dirty="0"/>
          </a:p>
        </p:txBody>
      </p:sp>
      <p:sp>
        <p:nvSpPr>
          <p:cNvPr id="7" name="QB_7_AS.92_1#36b00ecd4?vja=1&amp;pid=8b3a486c1&amp;color=0,0,0&amp;vtp=1"/>
          <p:cNvSpPr/>
          <p:nvPr/>
        </p:nvSpPr>
        <p:spPr>
          <a:xfrm>
            <a:off x="722376" y="21717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设空处修饰three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days，作定语，应用形容词following，意为“（时间上）接着的”。</a:t>
            </a:r>
            <a:endParaRPr lang="en-US" altLang="zh-CN" sz="2200" dirty="0"/>
          </a:p>
        </p:txBody>
      </p:sp>
      <p:sp>
        <p:nvSpPr>
          <p:cNvPr id="8" name="QB_7_BD.93_1#8d23d138b?vja=1&amp;pid=8b3a486c1&amp;color=0,0,0&amp;vtp=1"/>
          <p:cNvSpPr/>
          <p:nvPr/>
        </p:nvSpPr>
        <p:spPr>
          <a:xfrm>
            <a:off x="722376" y="2590800"/>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9" name="QB_7_AN.94_1#8d23d138b.blank?vja=1&amp;pid=8b3a486c1&amp;color=0,0,0&amp;vpa=53&amp;vtp=1"/>
          <p:cNvSpPr/>
          <p:nvPr/>
        </p:nvSpPr>
        <p:spPr>
          <a:xfrm>
            <a:off x="922401" y="2552700"/>
            <a:ext cx="958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amazed</a:t>
            </a:r>
            <a:endParaRPr lang="en-US" altLang="zh-CN" sz="2000" dirty="0"/>
          </a:p>
        </p:txBody>
      </p:sp>
      <p:sp>
        <p:nvSpPr>
          <p:cNvPr id="10" name="QB_7_AS.95_1#8d23d138b?vja=1&amp;pid=8b3a486c1&amp;color=0,0,0&amp;vtp=1"/>
          <p:cNvSpPr/>
          <p:nvPr/>
        </p:nvSpPr>
        <p:spPr>
          <a:xfrm>
            <a:off x="722376" y="30099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设空处作表语，形容人的感受，应用-ed结尾的形容词。be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amazed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为固定搭配，意为“对</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感到惊奇”。</a:t>
            </a:r>
            <a:endParaRPr lang="en-US" altLang="zh-CN" sz="2200" dirty="0"/>
          </a:p>
        </p:txBody>
      </p:sp>
      <p:sp>
        <p:nvSpPr>
          <p:cNvPr id="11" name="QB_7_BD.96_1#057fe9f01?vja=1&amp;pid=8b3a486c1&amp;color=0,0,0&amp;vtp=1"/>
          <p:cNvSpPr/>
          <p:nvPr/>
        </p:nvSpPr>
        <p:spPr>
          <a:xfrm>
            <a:off x="722376" y="38303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12" name="QB_7_AN.97_1#057fe9f01.blank?vja=1&amp;pid=8b3a486c1&amp;color=0,0,0&amp;vpa=54&amp;vtp=1"/>
          <p:cNvSpPr/>
          <p:nvPr/>
        </p:nvSpPr>
        <p:spPr>
          <a:xfrm>
            <a:off x="922401" y="3779587"/>
            <a:ext cx="11969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especially</a:t>
            </a:r>
            <a:endParaRPr lang="en-US" altLang="zh-CN" sz="2000" dirty="0"/>
          </a:p>
        </p:txBody>
      </p:sp>
      <p:sp>
        <p:nvSpPr>
          <p:cNvPr id="13" name="QB_7_AS.98_1#057fe9f01?vja=1&amp;pid=8b3a486c1&amp;color=0,0,0&amp;vtp=1"/>
          <p:cNvSpPr/>
          <p:nvPr/>
        </p:nvSpPr>
        <p:spPr>
          <a:xfrm>
            <a:off x="722376" y="42545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设空处作状语，应用副词形式。</a:t>
            </a:r>
            <a:endParaRPr lang="en-US" altLang="zh-CN" sz="2200" dirty="0"/>
          </a:p>
        </p:txBody>
      </p:sp>
      <p:sp>
        <p:nvSpPr>
          <p:cNvPr id="14" name="QB_7_BD.99_1#bcac058ff?vja=1&amp;pid=8b3a486c1&amp;color=0,0,0&amp;vtp=1"/>
          <p:cNvSpPr/>
          <p:nvPr/>
        </p:nvSpPr>
        <p:spPr>
          <a:xfrm>
            <a:off x="722376" y="4673600"/>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15" name="QB_7_AN.100_1#bcac058ff.blank?vja=1&amp;pid=8b3a486c1&amp;color=0,0,0&amp;vpa=55&amp;vtp=1"/>
          <p:cNvSpPr/>
          <p:nvPr/>
        </p:nvSpPr>
        <p:spPr>
          <a:xfrm>
            <a:off x="998601" y="4635500"/>
            <a:ext cx="4095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a:t>
            </a:r>
            <a:endParaRPr lang="en-US" altLang="zh-CN" sz="2000" dirty="0"/>
          </a:p>
        </p:txBody>
      </p:sp>
      <p:sp>
        <p:nvSpPr>
          <p:cNvPr id="16" name="QB_7_AS.101_1#bcac058ff?vja=1&amp;pid=8b3a486c1&amp;color=0,0,0&amp;vtp=1"/>
          <p:cNvSpPr/>
          <p:nvPr/>
        </p:nvSpPr>
        <p:spPr>
          <a:xfrm>
            <a:off x="722376" y="5092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句意为：印加的建筑工人把石头切割得非常精确，以至于不需要任何东西来把墙固定在一起。so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意为“如此</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以至于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”。故填so。</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5">
                                            <p:bg/>
                                          </p:spTgt>
                                        </p:tgtEl>
                                        <p:attrNameLst>
                                          <p:attrName>style.visibility</p:attrName>
                                        </p:attrNameLst>
                                      </p:cBhvr>
                                      <p:to>
                                        <p:strVal val="visible"/>
                                      </p:to>
                                    </p:set>
                                    <p:animEffect transition="in" filter="fade">
                                      <p:cBhvr>
                                        <p:cTn id="71" dur="500"/>
                                        <p:tgtEl>
                                          <p:spTgt spid="15">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5">
                                            <p:txEl>
                                              <p:pRg st="0" end="0"/>
                                            </p:txEl>
                                          </p:spTgt>
                                        </p:tgtEl>
                                        <p:attrNameLst>
                                          <p:attrName>style.visibility</p:attrName>
                                        </p:attrNameLst>
                                      </p:cBhvr>
                                      <p:to>
                                        <p:strVal val="visible"/>
                                      </p:to>
                                    </p:set>
                                    <p:animEffect transition="in" filter="fade">
                                      <p:cBhvr>
                                        <p:cTn id="74" dur="500"/>
                                        <p:tgtEl>
                                          <p:spTgt spid="15">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6">
                                            <p:bg/>
                                          </p:spTgt>
                                        </p:tgtEl>
                                        <p:attrNameLst>
                                          <p:attrName>style.visibility</p:attrName>
                                        </p:attrNameLst>
                                      </p:cBhvr>
                                      <p:to>
                                        <p:strVal val="visible"/>
                                      </p:to>
                                    </p:set>
                                    <p:animEffect transition="in" filter="fade">
                                      <p:cBhvr>
                                        <p:cTn id="79" dur="500"/>
                                        <p:tgtEl>
                                          <p:spTgt spid="16">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6">
                                            <p:txEl>
                                              <p:pRg st="0" end="0"/>
                                            </p:txEl>
                                          </p:spTgt>
                                        </p:tgtEl>
                                        <p:attrNameLst>
                                          <p:attrName>style.visibility</p:attrName>
                                        </p:attrNameLst>
                                      </p:cBhvr>
                                      <p:to>
                                        <p:strVal val="visible"/>
                                      </p:to>
                                    </p:set>
                                    <p:animEffect transition="in" filter="fade">
                                      <p:cBhvr>
                                        <p:cTn id="82"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P spid="15" grpId="0" animBg="1" build="p"/>
      <p:bldP spid="16" grpId="0" animBg="1" build="p"/>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516_1#b0d381ce3?vja=1&amp;pid=cc8d18979&amp;color=0,0,0&amp;vtp=1&amp;bt=1"/>
          <p:cNvSpPr/>
          <p:nvPr/>
        </p:nvSpPr>
        <p:spPr>
          <a:xfrm>
            <a:off x="722376" y="900000"/>
            <a:ext cx="10753344" cy="5715000"/>
          </a:xfrm>
          <a:prstGeom prst="rect">
            <a:avLst/>
          </a:prstGeom>
          <a:noFill/>
        </p:spPr>
        <p:txBody>
          <a:bodyPr wrap="square" lIns="0" tIns="0" rIns="0" bIns="0" rtlCol="0" anchor="t"/>
          <a:lstStyle/>
          <a:p>
            <a:pPr algn="l">
              <a:lnSpc>
                <a:spcPct val="120000"/>
              </a:lnSpc>
            </a:pPr>
            <a:r>
              <a:rPr lang="en-US" altLang="zh-CN" sz="2000" b="1"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【参考范文】</a:t>
            </a:r>
            <a:endParaRPr lang="en-US" altLang="zh-CN" sz="2000" dirty="0">
              <a:solidFill>
                <a:schemeClr val="tx1"/>
              </a:solidFill>
            </a:endParaRPr>
          </a:p>
          <a:p>
            <a:pPr algn="just">
              <a:lnSpc>
                <a:spcPct val="120000"/>
              </a:lnSpc>
            </a:pP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morning,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seeing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dad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taxi,</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Alex</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ran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mother.He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looked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mother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eagerly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pleaded,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“Mum,</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beach.Please!”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Alex’s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mother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knew</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beach</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son’s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dream,</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telling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husband.Alex</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mother’s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hesitation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“Mum,</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Dad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worry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beach</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Alex’s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persuasion,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mother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agreed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beach.</a:t>
            </a:r>
            <a:endParaRPr lang="en-US" altLang="zh-CN" sz="2000" dirty="0">
              <a:solidFill>
                <a:schemeClr val="tx1"/>
              </a:solidFill>
            </a:endParaRPr>
          </a:p>
          <a:p>
            <a:pPr algn="just">
              <a:lnSpc>
                <a:spcPct val="120000"/>
              </a:lnSpc>
            </a:pP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Alex</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looked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front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window</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car,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widened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jaw</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dropped.It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father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waiting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them.When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car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stopped,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quickly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car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rushed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father,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asking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anxiously,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“Dad,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father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smiled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mum</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that.I</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overcome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fear,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postponed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Hearing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Alex</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obviously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relieved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excited.On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Alex</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beach.His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father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seemed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conquered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psychological</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disorder.After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returning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Alex</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tired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fell</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asleep</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directly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smile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lips.</a:t>
            </a:r>
            <a:endPar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500"/>
                                        <p:tgtEl>
                                          <p:spTgt spid="2">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fade">
                                      <p:cBhvr>
                                        <p:cTn id="13"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流程图: 手动输入 5"/>
          <p:cNvSpPr/>
          <p:nvPr>
            <p:custDataLst>
              <p:tags r:id="rId1"/>
            </p:custDataLst>
          </p:nvPr>
        </p:nvSpPr>
        <p:spPr>
          <a:xfrm rot="16200000">
            <a:off x="5311775" y="-22225"/>
            <a:ext cx="6858000" cy="6901815"/>
          </a:xfrm>
          <a:prstGeom prst="flowChartManualInput">
            <a:avLst/>
          </a:prstGeom>
          <a:solidFill>
            <a:srgbClr val="6393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流程图: 手动输入 2"/>
          <p:cNvSpPr/>
          <p:nvPr>
            <p:custDataLst>
              <p:tags r:id="rId2"/>
            </p:custDataLst>
          </p:nvPr>
        </p:nvSpPr>
        <p:spPr>
          <a:xfrm rot="5400000">
            <a:off x="1858010" y="-1334770"/>
            <a:ext cx="6858000" cy="9527540"/>
          </a:xfrm>
          <a:prstGeom prst="flowChartManualInput">
            <a:avLst/>
          </a:prstGeom>
          <a:solidFill>
            <a:srgbClr val="9DD1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流程图: 手动输入 1"/>
          <p:cNvSpPr/>
          <p:nvPr/>
        </p:nvSpPr>
        <p:spPr>
          <a:xfrm rot="5400000">
            <a:off x="21590" y="-22225"/>
            <a:ext cx="6858000" cy="6901815"/>
          </a:xfrm>
          <a:prstGeom prst="flowChartManualInput">
            <a:avLst/>
          </a:prstGeom>
          <a:solidFill>
            <a:srgbClr val="B4DF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圆角矩形 4"/>
          <p:cNvSpPr/>
          <p:nvPr/>
        </p:nvSpPr>
        <p:spPr>
          <a:xfrm>
            <a:off x="210000" y="243000"/>
            <a:ext cx="11772000" cy="6372000"/>
          </a:xfrm>
          <a:prstGeom prst="roundRect">
            <a:avLst>
              <a:gd name="adj" fmla="val 2898"/>
            </a:avLst>
          </a:prstGeom>
          <a:solidFill>
            <a:schemeClr val="bg1"/>
          </a:solidFill>
          <a:ln w="19050">
            <a:solidFill>
              <a:schemeClr val="tx1">
                <a:lumMod val="75000"/>
                <a:lumOff val="25000"/>
              </a:schemeClr>
            </a:solidFill>
          </a:ln>
          <a:effectLst>
            <a:outerShdw blurRad="50800" dist="38100" algn="l"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椭圆 16"/>
          <p:cNvSpPr/>
          <p:nvPr/>
        </p:nvSpPr>
        <p:spPr>
          <a:xfrm>
            <a:off x="10784205" y="6190298"/>
            <a:ext cx="104775" cy="104775"/>
          </a:xfrm>
          <a:prstGeom prst="ellipse">
            <a:avLst/>
          </a:prstGeom>
          <a:solidFill>
            <a:srgbClr val="FF88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椭圆 17"/>
          <p:cNvSpPr/>
          <p:nvPr>
            <p:custDataLst>
              <p:tags r:id="rId3"/>
            </p:custDataLst>
          </p:nvPr>
        </p:nvSpPr>
        <p:spPr>
          <a:xfrm>
            <a:off x="10574655" y="6190298"/>
            <a:ext cx="104775" cy="104775"/>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椭圆 18"/>
          <p:cNvSpPr/>
          <p:nvPr>
            <p:custDataLst>
              <p:tags r:id="rId4"/>
            </p:custDataLst>
          </p:nvPr>
        </p:nvSpPr>
        <p:spPr>
          <a:xfrm>
            <a:off x="11203305" y="6190298"/>
            <a:ext cx="104775" cy="104775"/>
          </a:xfrm>
          <a:prstGeom prst="ellipse">
            <a:avLst/>
          </a:prstGeom>
          <a:solidFill>
            <a:srgbClr val="FF88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0" name="椭圆 19"/>
          <p:cNvSpPr/>
          <p:nvPr>
            <p:custDataLst>
              <p:tags r:id="rId5"/>
            </p:custDataLst>
          </p:nvPr>
        </p:nvSpPr>
        <p:spPr>
          <a:xfrm>
            <a:off x="10993755" y="6190298"/>
            <a:ext cx="104775" cy="104775"/>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文本框 21"/>
          <p:cNvSpPr txBox="1"/>
          <p:nvPr>
            <p:custDataLst>
              <p:tags r:id="rId6"/>
            </p:custDataLst>
          </p:nvPr>
        </p:nvSpPr>
        <p:spPr>
          <a:xfrm>
            <a:off x="6010910" y="5163820"/>
            <a:ext cx="944245" cy="337185"/>
          </a:xfrm>
          <a:prstGeom prst="rect">
            <a:avLst/>
          </a:prstGeom>
          <a:noFill/>
        </p:spPr>
        <p:txBody>
          <a:bodyPr wrap="square" rtlCol="0" anchor="t">
            <a:spAutoFit/>
          </a:bodyPr>
          <a:p>
            <a:pPr algn="ctr"/>
            <a:r>
              <a:rPr lang="zh-CN" altLang="en-US" sz="1600">
                <a:solidFill>
                  <a:schemeClr val="bg1"/>
                </a:solidFill>
                <a:latin typeface="汉仪雅酷黑 75W" panose="020B0804020202020204" charset="-122"/>
                <a:ea typeface="汉仪雅酷黑 75W" panose="020B0804020202020204" charset="-122"/>
                <a:cs typeface="汉仪太极体简" panose="02010600000101010101" charset="-122"/>
                <a:sym typeface="+mn-ea"/>
              </a:rPr>
              <a:t>稻壳儿</a:t>
            </a:r>
            <a:endParaRPr lang="zh-CN" altLang="en-US" sz="1600">
              <a:solidFill>
                <a:schemeClr val="bg1"/>
              </a:solidFill>
              <a:latin typeface="汉仪雅酷黑 75W" panose="020B0804020202020204" charset="-122"/>
              <a:ea typeface="汉仪雅酷黑 75W" panose="020B0804020202020204" charset="-122"/>
              <a:cs typeface="汉仪太极体简" panose="02010600000101010101" charset="-122"/>
              <a:sym typeface="+mn-ea"/>
            </a:endParaRPr>
          </a:p>
        </p:txBody>
      </p:sp>
      <p:pic>
        <p:nvPicPr>
          <p:cNvPr id="4" name="图片 3"/>
          <p:cNvPicPr>
            <a:picLocks noChangeAspect="1"/>
          </p:cNvPicPr>
          <p:nvPr>
            <p:custDataLst>
              <p:tags r:id="rId7"/>
            </p:custDataLst>
          </p:nvPr>
        </p:nvPicPr>
        <p:blipFill>
          <a:blip r:embed="rId8"/>
          <a:stretch>
            <a:fillRect/>
          </a:stretch>
        </p:blipFill>
        <p:spPr>
          <a:xfrm>
            <a:off x="9840595" y="451485"/>
            <a:ext cx="1932940" cy="576580"/>
          </a:xfrm>
          <a:prstGeom prst="rect">
            <a:avLst/>
          </a:prstGeom>
        </p:spPr>
      </p:pic>
      <p:sp>
        <p:nvSpPr>
          <p:cNvPr id="7" name="文本框 6"/>
          <p:cNvSpPr txBox="1"/>
          <p:nvPr>
            <p:custDataLst>
              <p:tags r:id="rId9"/>
            </p:custDataLst>
          </p:nvPr>
        </p:nvSpPr>
        <p:spPr>
          <a:xfrm>
            <a:off x="1194435" y="567690"/>
            <a:ext cx="5946775" cy="521970"/>
          </a:xfrm>
          <a:prstGeom prst="rect">
            <a:avLst/>
          </a:prstGeom>
          <a:noFill/>
        </p:spPr>
        <p:txBody>
          <a:bodyPr wrap="square" rtlCol="0">
            <a:spAutoFit/>
          </a:bodyPr>
          <a:p>
            <a:pPr algn="l"/>
            <a:r>
              <a:rPr lang="zh-CN" sz="2800" b="1">
                <a:solidFill>
                  <a:schemeClr val="tx1"/>
                </a:solidFill>
                <a:latin typeface="汉仪舒圆黑简体" pitchFamily="34" charset="-122"/>
                <a:ea typeface="汉仪舒圆黑简体" pitchFamily="34" charset="-122"/>
                <a:sym typeface="汉仪舒圆黑简体" pitchFamily="34" charset="-122"/>
              </a:rPr>
              <a:t>词汇加油站</a:t>
            </a:r>
            <a:endParaRPr lang="zh-CN" sz="2800" b="1">
              <a:solidFill>
                <a:schemeClr val="tx1"/>
              </a:solidFill>
              <a:latin typeface="汉仪舒圆黑简体" pitchFamily="34" charset="-122"/>
              <a:ea typeface="汉仪舒圆黑简体" pitchFamily="34" charset="-122"/>
              <a:sym typeface="汉仪舒圆黑简体" pitchFamily="34" charset="-122"/>
            </a:endParaRPr>
          </a:p>
        </p:txBody>
      </p:sp>
      <p:pic>
        <p:nvPicPr>
          <p:cNvPr id="8" name="图片 7" descr="32313534343132333b32313534343131333bcad3c6b5"/>
          <p:cNvPicPr>
            <a:picLocks noChangeAspect="1"/>
          </p:cNvPicPr>
          <p:nvPr>
            <p:custDataLst>
              <p:tags r:id="rId10"/>
            </p:custDataLst>
          </p:nvPr>
        </p:nvPicPr>
        <p:blipFill>
          <a:blip r:embed="rId11"/>
          <a:stretch>
            <a:fillRect/>
          </a:stretch>
        </p:blipFill>
        <p:spPr>
          <a:xfrm>
            <a:off x="726440" y="579120"/>
            <a:ext cx="448945" cy="448945"/>
          </a:xfrm>
          <a:prstGeom prst="rect">
            <a:avLst/>
          </a:prstGeom>
        </p:spPr>
      </p:pic>
      <p:pic>
        <p:nvPicPr>
          <p:cNvPr id="9" name="P_5_BD#d03c9eb3c?vja=1&amp;pid=cc8d18979&amp;color=0,0,0&amp;tib=255,255,255&amp;vtp=1&amp;bt=1" descr="preencoded.png"/>
          <p:cNvPicPr>
            <a:picLocks noChangeAspect="1"/>
          </p:cNvPicPr>
          <p:nvPr/>
        </p:nvPicPr>
        <p:blipFill>
          <a:blip r:embed="rId12">
            <a:clrChange>
              <a:clrFrom>
                <a:srgbClr val="FFFFFF"/>
              </a:clrFrom>
              <a:clrTo>
                <a:srgbClr val="FFFFFF">
                  <a:alpha val="0"/>
                </a:srgbClr>
              </a:clrTo>
            </a:clrChange>
          </a:blip>
          <a:stretch>
            <a:fillRect/>
          </a:stretch>
        </p:blipFill>
        <p:spPr>
          <a:xfrm>
            <a:off x="882269" y="1171145"/>
            <a:ext cx="585216" cy="76809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10" name="P_5#d03c9eb3c?vja=1&amp;pid=cc8d18979&amp;color=0,0,0&amp;vtp=1"/>
          <p:cNvSpPr/>
          <p:nvPr/>
        </p:nvSpPr>
        <p:spPr>
          <a:xfrm>
            <a:off x="863981" y="2071829"/>
            <a:ext cx="10753344" cy="3429000"/>
          </a:xfrm>
          <a:prstGeom prst="rect">
            <a:avLst/>
          </a:prstGeom>
          <a:noFill/>
        </p:spPr>
        <p:txBody>
          <a:bodyPr wrap="square" lIns="0" tIns="0" rIns="0" bIns="0" rtlCol="0" anchor="t"/>
          <a:p>
            <a:pPr algn="l">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1.helpful</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.有用的；有帮助的</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2.depend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on依靠；信赖</a:t>
            </a:r>
            <a:endParaRPr lang="en-US" altLang="zh-CN" sz="2000">
              <a:solidFill>
                <a:prstClr val="black"/>
              </a:solidFill>
            </a:endParaRPr>
          </a:p>
          <a:p>
            <a:pPr lvl="0">
              <a:lnSpc>
                <a:spcPct val="125000"/>
              </a:lnSpc>
            </a:pPr>
            <a:r>
              <a:rPr lang="en-US" altLang="zh-CN" sz="2000" b="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进阶词汇</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1.dive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into毫不犹豫地或热情地开始或参加某件事</a:t>
            </a:r>
            <a:endParaRPr lang="en-US" altLang="zh-CN" sz="2000">
              <a:solidFill>
                <a:prstClr val="black"/>
              </a:solidFill>
            </a:endParaRPr>
          </a:p>
          <a:p>
            <a:pPr lvl="0">
              <a:lnSpc>
                <a:spcPct val="125000"/>
              </a:lnSpc>
              <a:tabLst>
                <a:tab pos="4569460" algn="l"/>
              </a:tabLst>
              <a:defRPr/>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2.add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in把</a:t>
            </a:r>
            <a:r>
              <a:rPr lang="en-US" altLang="zh-CN" sz="200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加进去；包括</a:t>
            </a:r>
            <a:endParaRPr lang="en-US" altLang="zh-CN" sz="2000">
              <a:solidFill>
                <a:prstClr val="black"/>
              </a:solidFill>
            </a:endParaRPr>
          </a:p>
          <a:p>
            <a:pPr lvl="0">
              <a:lnSpc>
                <a:spcPct val="125000"/>
              </a:lnSpc>
              <a:tabLst>
                <a:tab pos="4569460" algn="l"/>
              </a:tabLst>
              <a:defRPr/>
            </a:pPr>
            <a:r>
              <a:rPr lang="en-US" altLang="zh-CN" sz="2000" b="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熟词生义</a:t>
            </a:r>
            <a:endParaRPr lang="en-US" altLang="zh-CN" sz="2000">
              <a:solidFill>
                <a:prstClr val="black"/>
              </a:solidFill>
            </a:endParaRPr>
          </a:p>
          <a:p>
            <a:pPr lvl="0">
              <a:lnSpc>
                <a:spcPct val="125000"/>
              </a:lnSpc>
              <a:tabLst>
                <a:tab pos="4569460" algn="l"/>
              </a:tabLst>
              <a:defRPr/>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 熟义：</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.封面</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.覆盖</a:t>
            </a:r>
            <a:endParaRPr lang="en-US" altLang="zh-CN" sz="2000">
              <a:solidFill>
                <a:prstClr val="black"/>
              </a:solidFill>
            </a:endParaRPr>
          </a:p>
          <a:p>
            <a:pPr lvl="0">
              <a:lnSpc>
                <a:spcPct val="125000"/>
              </a:lnSpc>
              <a:tabLst>
                <a:tab pos="4569460" algn="l"/>
              </a:tabLst>
              <a:defRPr/>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生义：</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.包括；涉及</a:t>
            </a:r>
            <a:endParaRPr lang="en-US" altLang="zh-CN" sz="2000" dirty="0"/>
          </a:p>
        </p:txBody>
      </p:sp>
    </p:spTree>
    <p:custDataLst>
      <p:tags r:id="rId13"/>
    </p:custData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02_1#0aa5e6bb4?vja=1&amp;pid=f51b0e22b&amp;color=0,0,0&amp;vtp=1&amp;bt=1"/>
          <p:cNvSpPr/>
          <p:nvPr/>
        </p:nvSpPr>
        <p:spPr>
          <a:xfrm>
            <a:off x="722376" y="900000"/>
            <a:ext cx="10753344" cy="419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［福建福州2024高一期中联考］</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Xi’an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abroad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broaden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civilisation.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Terracotta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Warriors,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Xi’an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HuaShan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highlights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Xi’an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Y592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Xi’an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Y592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Shaanxi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（dynasty）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decorations,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recreates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atmosphere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passengers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endParaRPr lang="en-US" altLang="zh-CN" sz="2000" dirty="0"/>
          </a:p>
          <a:p>
            <a:pPr algn="just">
              <a:lnSpc>
                <a:spcPct val="125000"/>
              </a:lnSpc>
            </a:pPr>
            <a:endParaRPr lang="en-US" altLang="zh-CN" sz="2000" dirty="0"/>
          </a:p>
        </p:txBody>
      </p:sp>
      <p:sp>
        <p:nvSpPr>
          <p:cNvPr id="3" name="QM_6_AN.103_1#0aa5e6bb4.blank?vja=1&amp;pid=f51b0e22b&amp;color=0,0,0&amp;vpa=56&amp;vtp=1"/>
          <p:cNvSpPr/>
          <p:nvPr/>
        </p:nvSpPr>
        <p:spPr>
          <a:xfrm>
            <a:off x="3582416" y="1623900"/>
            <a:ext cx="11398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attraction</a:t>
            </a:r>
            <a:endParaRPr lang="en-US" altLang="zh-CN" sz="2000" dirty="0"/>
          </a:p>
        </p:txBody>
      </p:sp>
      <p:sp>
        <p:nvSpPr>
          <p:cNvPr id="4" name="QM_6_AN.104_1#0aa5e6bb4.blank?vja=1&amp;pid=f51b0e22b&amp;color=0,0,0&amp;vpa=57&amp;vtp=1"/>
          <p:cNvSpPr/>
          <p:nvPr/>
        </p:nvSpPr>
        <p:spPr>
          <a:xfrm>
            <a:off x="3050794" y="2004900"/>
            <a:ext cx="366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a:t>
            </a:r>
            <a:endParaRPr lang="en-US" altLang="zh-CN" sz="2000" dirty="0"/>
          </a:p>
        </p:txBody>
      </p:sp>
      <p:sp>
        <p:nvSpPr>
          <p:cNvPr id="5" name="QM_6_AN.105_1#0aa5e6bb4.blank?vja=1&amp;pid=f51b0e22b&amp;color=0,0,0&amp;vpa=58&amp;vtp=1"/>
          <p:cNvSpPr/>
          <p:nvPr/>
        </p:nvSpPr>
        <p:spPr>
          <a:xfrm>
            <a:off x="9667621" y="2004900"/>
            <a:ext cx="647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their</a:t>
            </a:r>
            <a:endParaRPr lang="en-US" altLang="zh-CN" sz="2000" dirty="0"/>
          </a:p>
        </p:txBody>
      </p:sp>
      <p:sp>
        <p:nvSpPr>
          <p:cNvPr id="6" name="QM_6_AN.106_1#0aa5e6bb4.blank?vja=1&amp;pid=f51b0e22b&amp;color=0,0,0&amp;vpa=59&amp;vtp=1"/>
          <p:cNvSpPr/>
          <p:nvPr/>
        </p:nvSpPr>
        <p:spPr>
          <a:xfrm>
            <a:off x="871601" y="2754200"/>
            <a:ext cx="661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truly</a:t>
            </a:r>
            <a:endParaRPr lang="en-US" altLang="zh-CN" sz="2000" dirty="0"/>
          </a:p>
        </p:txBody>
      </p:sp>
      <p:sp>
        <p:nvSpPr>
          <p:cNvPr id="7" name="QM_6_AN.107_1#0aa5e6bb4.blank?vja=1&amp;pid=f51b0e22b&amp;color=0,0,0&amp;vpa=60&amp;vtp=1"/>
          <p:cNvSpPr/>
          <p:nvPr/>
        </p:nvSpPr>
        <p:spPr>
          <a:xfrm>
            <a:off x="2695385" y="3528900"/>
            <a:ext cx="352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8" name="QM_6_AN.108_1#0aa5e6bb4.blank?vja=1&amp;pid=f51b0e22b&amp;color=0,0,0&amp;vpa=61&amp;vtp=1"/>
          <p:cNvSpPr/>
          <p:nvPr/>
        </p:nvSpPr>
        <p:spPr>
          <a:xfrm>
            <a:off x="8860092" y="3516200"/>
            <a:ext cx="1127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dynasties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02_1#0aa5e6bb4?vja=1&amp;pid=f51b0e22b&amp;color=0,0,0&amp;vtp=1&amp;bt=1"/>
          <p:cNvSpPr/>
          <p:nvPr/>
        </p:nvSpPr>
        <p:spPr>
          <a:xfrm>
            <a:off x="722376" y="900000"/>
            <a:ext cx="10753344" cy="3048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Inside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carriages,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passengers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carefully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recreated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hanfu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armour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（甲胄）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costume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（服装）</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endParaRPr lang="en-US" altLang="zh-CN" sz="2000" dirty="0"/>
          </a:p>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passengers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appreciate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hanfu</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displaying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hanfu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armour,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passengers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transcend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arrival”.</a:t>
            </a:r>
            <a:endParaRPr lang="en-US" altLang="zh-CN" sz="2000" dirty="0"/>
          </a:p>
        </p:txBody>
      </p:sp>
      <p:sp>
        <p:nvSpPr>
          <p:cNvPr id="3" name="QM_6_EX.113_1#0aa5e6bb4?vja=1&amp;pid=f51b0e22b&amp;color=0,0,0&amp;vtp=1"/>
          <p:cNvSpPr/>
          <p:nvPr/>
        </p:nvSpPr>
        <p:spPr>
          <a:xfrm>
            <a:off x="722376" y="3970087"/>
            <a:ext cx="11099800" cy="381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本文是一篇说明文。文章主要介绍了陕西省首趟汉唐文化主题旅游专列Y592次列车。</a:t>
            </a:r>
            <a:endParaRPr lang="en-US" altLang="zh-CN" sz="2000" dirty="0"/>
          </a:p>
        </p:txBody>
      </p:sp>
      <p:sp>
        <p:nvSpPr>
          <p:cNvPr id="4" name="QM_6_AN.109_1#0aa5e6bb4.blank?vja=1&amp;pid=f51b0e22b&amp;color=0,0,0&amp;vpa=62&amp;vtp=1"/>
          <p:cNvSpPr/>
          <p:nvPr/>
        </p:nvSpPr>
        <p:spPr>
          <a:xfrm>
            <a:off x="10201339" y="861900"/>
            <a:ext cx="12239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traditional</a:t>
            </a:r>
            <a:endParaRPr lang="en-US" altLang="zh-CN" sz="2000" dirty="0"/>
          </a:p>
        </p:txBody>
      </p:sp>
      <p:sp>
        <p:nvSpPr>
          <p:cNvPr id="5" name="QM_6_AN.110_1#0aa5e6bb4.blank?vja=1&amp;pid=f51b0e22b&amp;color=0,0,0&amp;vpa=63&amp;vtp=1"/>
          <p:cNvSpPr/>
          <p:nvPr/>
        </p:nvSpPr>
        <p:spPr>
          <a:xfrm>
            <a:off x="1405001" y="1992200"/>
            <a:ext cx="1012571"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help</a:t>
            </a:r>
            <a:endParaRPr lang="en-US" altLang="zh-CN" sz="2000" dirty="0"/>
          </a:p>
        </p:txBody>
      </p:sp>
      <p:sp>
        <p:nvSpPr>
          <p:cNvPr id="6" name="QM_6_AN.111_1#0aa5e6bb4.blank?vja=1&amp;pid=f51b0e22b&amp;color=0,0,0&amp;vpa=64&amp;vtp=1"/>
          <p:cNvSpPr/>
          <p:nvPr/>
        </p:nvSpPr>
        <p:spPr>
          <a:xfrm>
            <a:off x="11115739" y="2766900"/>
            <a:ext cx="296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M_6_AN.112_1#0aa5e6bb4.blank?vja=1&amp;pid=f51b0e22b&amp;color=0,0,0&amp;vpa=65&amp;vtp=1"/>
          <p:cNvSpPr/>
          <p:nvPr/>
        </p:nvSpPr>
        <p:spPr>
          <a:xfrm>
            <a:off x="3802952" y="3147900"/>
            <a:ext cx="1254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which/that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
                                            <p:txEl>
                                              <p:pRg st="0" end="0"/>
                                            </p:txEl>
                                          </p:spTgt>
                                        </p:tgtEl>
                                        <p:attrNameLst>
                                          <p:attrName>style.visibility</p:attrName>
                                        </p:attrNameLst>
                                      </p:cBhvr>
                                      <p:to>
                                        <p:strVal val="visible"/>
                                      </p:to>
                                    </p:set>
                                    <p:animEffect transition="in" filter="fade">
                                      <p:cBhvr>
                                        <p:cTn id="4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14_1#71133298e?vja=1&amp;pid=0aa5e6bb4&amp;color=0,0,0&amp;vtp=1&amp;bt=1"/>
          <p:cNvSpPr/>
          <p:nvPr/>
        </p:nvSpPr>
        <p:spPr>
          <a:xfrm>
            <a:off x="722376" y="896111"/>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3" name="QB_7_AN.115_1#71133298e.blank?vja=1&amp;pid=0aa5e6bb4&amp;color=0,0,0&amp;vpa=66&amp;vtp=1"/>
          <p:cNvSpPr/>
          <p:nvPr/>
        </p:nvSpPr>
        <p:spPr>
          <a:xfrm>
            <a:off x="897001" y="858011"/>
            <a:ext cx="1139825"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attraction</a:t>
            </a:r>
            <a:endParaRPr lang="en-US" altLang="zh-CN" sz="2000" dirty="0"/>
          </a:p>
        </p:txBody>
      </p:sp>
      <p:sp>
        <p:nvSpPr>
          <p:cNvPr id="4" name="QB_7_AS.116_1#71133298e?vja=1&amp;pid=0aa5e6bb4&amp;color=0,0,0&amp;vtp=1"/>
          <p:cNvSpPr/>
          <p:nvPr/>
        </p:nvSpPr>
        <p:spPr>
          <a:xfrm>
            <a:off x="722376" y="1320165"/>
            <a:ext cx="10753344" cy="1162177"/>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句意为：西安是中国必看的旅游景点，它确实是一本活生生的中国历史书。此处为Xi’an的同位语，且空前有不定冠词A，所以此处应用名词单数形式，tourist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attraction意为“旅游景点”。故填attraction。</a:t>
            </a:r>
            <a:endParaRPr lang="en-US" altLang="zh-CN" sz="2200" dirty="0"/>
          </a:p>
        </p:txBody>
      </p:sp>
      <p:sp>
        <p:nvSpPr>
          <p:cNvPr id="5" name="QB_7_BD.117_1#29b8a6995?vja=1&amp;pid=0aa5e6bb4&amp;color=0,0,0&amp;vtp=1"/>
          <p:cNvSpPr/>
          <p:nvPr/>
        </p:nvSpPr>
        <p:spPr>
          <a:xfrm>
            <a:off x="722376" y="25095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18_1#29b8a6995.blank?vja=1&amp;pid=0aa5e6bb4&amp;color=0,0,0&amp;vpa=67&amp;vtp=1"/>
          <p:cNvSpPr/>
          <p:nvPr/>
        </p:nvSpPr>
        <p:spPr>
          <a:xfrm>
            <a:off x="897001" y="2471486"/>
            <a:ext cx="36671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a:t>
            </a:r>
            <a:endParaRPr lang="en-US" altLang="zh-CN" sz="2000" dirty="0"/>
          </a:p>
        </p:txBody>
      </p:sp>
      <p:sp>
        <p:nvSpPr>
          <p:cNvPr id="7" name="QB_7_AS.119_1#29b8a6995?vja=1&amp;pid=0aa5e6bb4&amp;color=0,0,0&amp;vtp=1"/>
          <p:cNvSpPr/>
          <p:nvPr/>
        </p:nvSpPr>
        <p:spPr>
          <a:xfrm>
            <a:off x="722376" y="29330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句意为：国内外的人都来到这座城市，以增进他们对中华文明的了解。at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abroad为固定短语，意为“在国内外”。故填at。</a:t>
            </a:r>
            <a:endParaRPr lang="en-US" altLang="zh-CN" sz="2200" dirty="0"/>
          </a:p>
        </p:txBody>
      </p:sp>
      <p:sp>
        <p:nvSpPr>
          <p:cNvPr id="8" name="QB_7_BD.120_1#d5aa7eb4f?vja=1&amp;pid=0aa5e6bb4&amp;color=0,0,0&amp;vtp=1"/>
          <p:cNvSpPr/>
          <p:nvPr/>
        </p:nvSpPr>
        <p:spPr>
          <a:xfrm>
            <a:off x="722376" y="37414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9" name="QB_7_AN.121_1#d5aa7eb4f.blank?vja=1&amp;pid=0aa5e6bb4&amp;color=0,0,0&amp;vpa=68&amp;vtp=1"/>
          <p:cNvSpPr/>
          <p:nvPr/>
        </p:nvSpPr>
        <p:spPr>
          <a:xfrm>
            <a:off x="884301" y="3703386"/>
            <a:ext cx="64770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their</a:t>
            </a:r>
            <a:endParaRPr lang="en-US" altLang="zh-CN" sz="2000" dirty="0"/>
          </a:p>
        </p:txBody>
      </p:sp>
      <p:sp>
        <p:nvSpPr>
          <p:cNvPr id="10" name="QB_7_AS.122_1#d5aa7eb4f?vja=1&amp;pid=0aa5e6bb4&amp;color=0,0,0&amp;vtp=1"/>
          <p:cNvSpPr/>
          <p:nvPr/>
        </p:nvSpPr>
        <p:spPr>
          <a:xfrm>
            <a:off x="722376" y="41649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句意见上一题解析。设空处修饰名词knowledge，作定语，应用形容词性物主代词。故填their。</a:t>
            </a:r>
            <a:endParaRPr lang="en-US" altLang="zh-CN" sz="2200" dirty="0"/>
          </a:p>
        </p:txBody>
      </p:sp>
      <p:sp>
        <p:nvSpPr>
          <p:cNvPr id="11" name="QB_7_BD.123_1#b2522b97b?vja=1&amp;pid=0aa5e6bb4&amp;color=0,0,0&amp;vtp=1"/>
          <p:cNvSpPr/>
          <p:nvPr/>
        </p:nvSpPr>
        <p:spPr>
          <a:xfrm>
            <a:off x="722376" y="49733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12" name="QB_7_AN.124_1#b2522b97b.blank?vja=1&amp;pid=0aa5e6bb4&amp;color=0,0,0&amp;vpa=69&amp;vtp=1"/>
          <p:cNvSpPr/>
          <p:nvPr/>
        </p:nvSpPr>
        <p:spPr>
          <a:xfrm>
            <a:off x="871601" y="4922586"/>
            <a:ext cx="661988"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truly</a:t>
            </a:r>
            <a:endParaRPr lang="en-US" altLang="zh-CN" sz="2000" dirty="0"/>
          </a:p>
        </p:txBody>
      </p:sp>
      <p:sp>
        <p:nvSpPr>
          <p:cNvPr id="13" name="QB_7_AS.125_1#b2522b97b?vja=1&amp;pid=0aa5e6bb4&amp;color=0,0,0&amp;vtp=1"/>
          <p:cNvSpPr/>
          <p:nvPr/>
        </p:nvSpPr>
        <p:spPr>
          <a:xfrm>
            <a:off x="722376" y="53968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句意为：兵马俑、西安城墙和华山确实是西安观光的亮点，但是西安的Y592次旅游列车也值得一试。此处为副词作状语，修饰系动词are。故填truly。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26_1#ddbb19ab6?vja=1&amp;pid=0aa5e6bb4&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27_1#ddbb19ab6.blank?vja=1&amp;pid=0aa5e6bb4&amp;color=0,0,0&amp;vpa=70&amp;vtp=1"/>
          <p:cNvSpPr/>
          <p:nvPr/>
        </p:nvSpPr>
        <p:spPr>
          <a:xfrm>
            <a:off x="909701" y="858012"/>
            <a:ext cx="352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4" name="QB_7_AS.128_1#ddbb19ab6?vja=1&amp;pid=0aa5e6bb4&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句意为：Y592次列车是陕西省第一趟汉唐文化主题旅游列车。本句为主系表结构，设空处是本句的系动词；结合语境以及下文中的时态可知，此处表示客观陈述，应用一般现在时；主语The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Y592表示单数概念，系动词应用第三人称单数形式。故填is。</a:t>
            </a:r>
            <a:endParaRPr lang="en-US" altLang="zh-CN" sz="2200" dirty="0"/>
          </a:p>
        </p:txBody>
      </p:sp>
      <p:sp>
        <p:nvSpPr>
          <p:cNvPr id="5" name="QB_7_BD.129_1#670b0f2f0?vja=1&amp;pid=0aa5e6bb4&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6" name="QB_7_AN.130_1#670b0f2f0.blank?vja=1&amp;pid=0aa5e6bb4&amp;color=0,0,0&amp;vpa=71&amp;vtp=1"/>
          <p:cNvSpPr/>
          <p:nvPr/>
        </p:nvSpPr>
        <p:spPr>
          <a:xfrm>
            <a:off x="897001" y="2484187"/>
            <a:ext cx="1127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dynasties</a:t>
            </a:r>
            <a:endParaRPr lang="en-US" altLang="zh-CN" sz="2000" dirty="0"/>
          </a:p>
        </p:txBody>
      </p:sp>
      <p:sp>
        <p:nvSpPr>
          <p:cNvPr id="7" name="QB_7_AS.131_1#670b0f2f0?vja=1&amp;pid=0aa5e6bb4&amp;color=0,0,0&amp;vtp=1"/>
          <p:cNvSpPr/>
          <p:nvPr/>
        </p:nvSpPr>
        <p:spPr>
          <a:xfrm>
            <a:off x="722376" y="2959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句意见上一题解析。根据空前的Han和Tang可知，此处表示汉朝和唐朝两个朝代，dynasty为可数名词，故用复数形式。故填dynasties。</a:t>
            </a:r>
            <a:endParaRPr lang="en-US" altLang="zh-CN" sz="2200" dirty="0"/>
          </a:p>
        </p:txBody>
      </p:sp>
      <p:sp>
        <p:nvSpPr>
          <p:cNvPr id="8" name="QB_7_BD.132_1#566d321f8?vja=1&amp;pid=0aa5e6bb4&amp;color=0,0,0&amp;vtp=1"/>
          <p:cNvSpPr/>
          <p:nvPr/>
        </p:nvSpPr>
        <p:spPr>
          <a:xfrm>
            <a:off x="722376" y="3779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9" name="QB_7_AN.133_1#566d321f8.blank?vja=1&amp;pid=0aa5e6bb4&amp;color=0,0,0&amp;vpa=72&amp;vtp=1"/>
          <p:cNvSpPr/>
          <p:nvPr/>
        </p:nvSpPr>
        <p:spPr>
          <a:xfrm>
            <a:off x="909701" y="3741487"/>
            <a:ext cx="12239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traditional</a:t>
            </a:r>
            <a:endParaRPr lang="en-US" altLang="zh-CN" sz="2000" dirty="0"/>
          </a:p>
        </p:txBody>
      </p:sp>
      <p:sp>
        <p:nvSpPr>
          <p:cNvPr id="10" name="QB_7_AS.134_1#566d321f8?vja=1&amp;pid=0aa5e6bb4&amp;color=0,0,0&amp;vtp=1"/>
          <p:cNvSpPr/>
          <p:nvPr/>
        </p:nvSpPr>
        <p:spPr>
          <a:xfrm>
            <a:off x="722376" y="4203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句意为：车厢内，旅客们不仅可以欣赏精心再现的中国传统服饰汉服和甲胄，还能亲身体验换装。此处作定语，修饰名词短语Chinese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clothing，表示“传统的”，应用形容词traditional。</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35_1#b9c03d575?vja=1&amp;pid=0aa5e6bb4&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3" name="QB_7_AN.136_1#b9c03d575.blank?vja=1&amp;pid=0aa5e6bb4&amp;color=0,0,0&amp;vpa=73&amp;vtp=1"/>
          <p:cNvSpPr/>
          <p:nvPr/>
        </p:nvSpPr>
        <p:spPr>
          <a:xfrm>
            <a:off x="897001" y="845312"/>
            <a:ext cx="1012571"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help</a:t>
            </a:r>
            <a:endParaRPr lang="en-US" altLang="zh-CN" sz="2000" dirty="0"/>
          </a:p>
        </p:txBody>
      </p:sp>
      <p:sp>
        <p:nvSpPr>
          <p:cNvPr id="4" name="QB_7_AS.137_1#b9c03d575?vja=1&amp;pid=0aa5e6bb4&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为了帮助乘客更好地欣赏汉服之美，这趟旅游列车不仅有一个展示汉服和甲胄的区域，还有一个专门的化妆区，并配备专业化妆师。根据句意可知，此处表示“为了”，表目的，所以使用不定式作目的状语，设空处位于句首，to的首字母应大写。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a:t>
            </a:r>
            <a:endParaRPr lang="en-US" altLang="zh-CN" sz="2200" dirty="0"/>
          </a:p>
        </p:txBody>
      </p:sp>
      <p:sp>
        <p:nvSpPr>
          <p:cNvPr id="5" name="QB_7_BD.138_1#9e2dd62ed?vja=1&amp;pid=0aa5e6bb4&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39_1#9e2dd62ed.blank?vja=1&amp;pid=0aa5e6bb4&amp;color=0,0,0&amp;vpa=74&amp;vtp=1"/>
          <p:cNvSpPr/>
          <p:nvPr/>
        </p:nvSpPr>
        <p:spPr>
          <a:xfrm>
            <a:off x="935101" y="2496887"/>
            <a:ext cx="296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B_7_AS.140_1#9e2dd62ed?vja=1&amp;pid=0aa5e6bb4&amp;color=0,0,0&amp;vtp=1"/>
          <p:cNvSpPr/>
          <p:nvPr/>
        </p:nvSpPr>
        <p:spPr>
          <a:xfrm>
            <a:off x="722376" y="2959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们帮助乘客重现完美的造型，提供独特的旅行体验，让他们“上车变身，下车穿越”。结合句意可知，experience在此处意为“（一次）经历，体验”，为可数名词，此处表示“一种独特的旅行体验”，应为泛指，所以应使用不定冠词；unique的发音以辅音音素开头，故填a。</a:t>
            </a:r>
            <a:endParaRPr lang="en-US" altLang="zh-CN" sz="2200" dirty="0"/>
          </a:p>
        </p:txBody>
      </p:sp>
      <p:sp>
        <p:nvSpPr>
          <p:cNvPr id="8" name="QB_7_BD.141_1#8827a3edb?vja=1&amp;pid=0aa5e6bb4&amp;color=0,0,0&amp;vtp=1"/>
          <p:cNvSpPr/>
          <p:nvPr/>
        </p:nvSpPr>
        <p:spPr>
          <a:xfrm>
            <a:off x="722376" y="4160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9" name="QB_7_AN.142_1#8827a3edb.blank?vja=1&amp;pid=0aa5e6bb4&amp;color=0,0,0&amp;vpa=75&amp;vtp=1"/>
          <p:cNvSpPr/>
          <p:nvPr/>
        </p:nvSpPr>
        <p:spPr>
          <a:xfrm>
            <a:off x="1024001" y="4122487"/>
            <a:ext cx="1254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which/that</a:t>
            </a:r>
            <a:endParaRPr lang="en-US" altLang="zh-CN" sz="2000" dirty="0"/>
          </a:p>
        </p:txBody>
      </p:sp>
      <p:sp>
        <p:nvSpPr>
          <p:cNvPr id="10" name="QB_7_AS.143_1#8827a3edb?vja=1&amp;pid=0aa5e6bb4&amp;color=0,0,0&amp;vtp=1"/>
          <p:cNvSpPr/>
          <p:nvPr/>
        </p:nvSpPr>
        <p:spPr>
          <a:xfrm>
            <a:off x="722376" y="4584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句意见上一题解析。设空处引导限制性定语从句，修饰先行词experience，先行词指物，且从句中缺少主语，应用关系代词which或that引导该从句。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0f34a2163.fixed?vja=1&amp;pid=6e263828e&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01</a:t>
            </a:r>
            <a:endParaRPr lang="en-US" altLang="zh-CN" sz="7200" dirty="0"/>
          </a:p>
        </p:txBody>
      </p:sp>
      <p:sp>
        <p:nvSpPr>
          <p:cNvPr id="3" name="C_4#0f34a2163.fixed?vja=1&amp;pid=6e263828e&amp;color=255,255,255&amp;vtp=1"/>
          <p:cNvSpPr/>
          <p:nvPr/>
        </p:nvSpPr>
        <p:spPr>
          <a:xfrm>
            <a:off x="0" y="3157728"/>
            <a:ext cx="12188952" cy="1310640"/>
          </a:xfrm>
          <a:prstGeom prst="rect">
            <a:avLst/>
          </a:prstGeom>
          <a:noFill/>
        </p:spPr>
        <p:txBody>
          <a:bodyPr wrap="square" lIns="0" tIns="0" rIns="0" bIns="0" rtlCol="0" anchor="ctr"/>
          <a:lstStyle/>
          <a:p>
            <a:pPr algn="ctr">
              <a:lnSpc>
                <a:spcPct val="100000"/>
              </a:lnSpc>
            </a:pP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Listening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Speaking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&amp;Reading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Thinking</a:t>
            </a:r>
            <a:endParaRPr lang="en-US" altLang="zh-CN" sz="4300" dirty="0"/>
          </a:p>
        </p:txBody>
      </p:sp>
      <p:pic>
        <p:nvPicPr>
          <p:cNvPr id="4" name="C_4#0f34a2163.fixed?vja=1&amp;pid=6e263828e&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0f34a2163.fixed?vja=1&amp;pid=6e263828e&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44_1#74cbb74eb?sp=1&amp;vja=1&amp;pid=9a57198ee&amp;color=0,0,0&amp;vtp=1&amp;bt=1"/>
          <p:cNvSpPr/>
          <p:nvPr/>
        </p:nvSpPr>
        <p:spPr>
          <a:xfrm>
            <a:off x="722376" y="900000"/>
            <a:ext cx="10753344" cy="1905000"/>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［辽宁沈阳二中2025高一月考］</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Atlantic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halfway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Iceland,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Faroe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Islands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somewhat-undiscovered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destination.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sightseeing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unpleasant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islands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definitely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bucket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（人生愿望清单）.</a:t>
            </a:r>
            <a:endParaRPr lang="en-US" altLang="zh-CN" sz="2000" dirty="0"/>
          </a:p>
        </p:txBody>
      </p:sp>
      <p:sp>
        <p:nvSpPr>
          <p:cNvPr id="3" name="QM_6_BD.144_2#74cbb74eb?sp=1&amp;vja=1&amp;pid=9a57198ee&amp;color=0,0,0&amp;vtp=1"/>
          <p:cNvSpPr/>
          <p:nvPr/>
        </p:nvSpPr>
        <p:spPr>
          <a:xfrm>
            <a:off x="722376" y="2826911"/>
            <a:ext cx="10753344" cy="2286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available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Múlafossur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Waterfall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Gásadalur</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Trælanípa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SØrvágsvatn,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lake”</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Kallur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Lighthouse</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kayaking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（皮划艇）</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a:t>
            </a:r>
            <a:endParaRPr lang="en-US" altLang="zh-CN" sz="2000"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8a31502f5.fixed?vja=1&amp;pid=13897a923&amp;color=100,146,38&amp;vtp=1"/>
          <p:cNvSpPr/>
          <p:nvPr/>
        </p:nvSpPr>
        <p:spPr>
          <a:xfrm>
            <a:off x="5367528" y="1106424"/>
            <a:ext cx="1453896" cy="795528"/>
          </a:xfrm>
          <a:prstGeom prst="rect">
            <a:avLst/>
          </a:prstGeom>
          <a:noFill/>
        </p:spPr>
        <p:txBody>
          <a:bodyPr wrap="square" lIns="0" tIns="0" rIns="0" bIns="0" rtlCol="0" anchor="ctr"/>
          <a:lstStyle/>
          <a:p>
            <a:pPr algn="ctr">
              <a:lnSpc>
                <a:spcPct val="130000"/>
              </a:lnSpc>
            </a:pPr>
            <a:r>
              <a:rPr lang="en-US" altLang="zh-CN" sz="2000" b="1" i="0" dirty="0">
                <a:solidFill>
                  <a:srgbClr val="649226"/>
                </a:solidFill>
                <a:latin typeface="Times New Roman" panose="02020603050405020304" pitchFamily="34" charset="0"/>
                <a:ea typeface="微软雅黑" panose="020B0503020204020204" pitchFamily="34" charset="-122"/>
                <a:cs typeface="Times New Roman" panose="02020603050405020304" pitchFamily="34" charset="-120"/>
              </a:rPr>
              <a:t>必修第一册</a:t>
            </a:r>
            <a:endParaRPr lang="en-US" altLang="zh-CN" sz="2000" dirty="0"/>
          </a:p>
        </p:txBody>
      </p:sp>
      <p:sp>
        <p:nvSpPr>
          <p:cNvPr id="3" name="C_2_BD#8a31502f5.fixed?vja=1&amp;pid=13897a923&amp;color=255,255,255&amp;vtp=1"/>
          <p:cNvSpPr/>
          <p:nvPr/>
        </p:nvSpPr>
        <p:spPr>
          <a:xfrm>
            <a:off x="0" y="3493008"/>
            <a:ext cx="12188952" cy="768096"/>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Unit</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2</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Travelling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Around</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44_3#74cbb74eb?vja=1&amp;pid=9a57198ee&amp;color=0,0,0&amp;vtp=1&amp;bt=1"/>
          <p:cNvSpPr/>
          <p:nvPr/>
        </p:nvSpPr>
        <p:spPr>
          <a:xfrm>
            <a:off x="722376" y="896112"/>
            <a:ext cx="10753344" cy="762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home-cooked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dinner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locals</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G.Explore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Tórshavn</a:t>
            </a:r>
            <a:endParaRPr lang="en-US" altLang="zh-CN" sz="2000" dirty="0"/>
          </a:p>
        </p:txBody>
      </p:sp>
      <p:sp>
        <p:nvSpPr>
          <p:cNvPr id="3" name="QM_6_BD.144_4#74cbb74eb?sp=1&amp;vja=1&amp;pid=9a57198ee&amp;color=0,0,0&amp;vtp=1"/>
          <p:cNvSpPr/>
          <p:nvPr/>
        </p:nvSpPr>
        <p:spPr>
          <a:xfrm>
            <a:off x="722376" y="1684087"/>
            <a:ext cx="10753344" cy="1905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convenient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Faroe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Islands.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frequently.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Faroe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Islands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well-maintained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narrow.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Newly-licenced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driving.</a:t>
            </a:r>
            <a:endParaRPr lang="en-US" altLang="zh-CN" sz="2000"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44_5#74cbb74eb?sp=1&amp;vja=1&amp;pid=9a57198ee&amp;color=0,0,0&amp;mp=1&amp;vtp=1&amp;bt=1"/>
          <p:cNvSpPr/>
          <p:nvPr/>
        </p:nvSpPr>
        <p:spPr>
          <a:xfrm>
            <a:off x="722376" y="900000"/>
            <a:ext cx="10753344" cy="3048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tunnels,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Faroe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Islands.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TjØrnuvík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Gjógv</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Tórshavn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hour—meaning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Tórshavn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hotels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Gjógv</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Gjógv.</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peaceful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guesthouse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restaurant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overlooking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village.</a:t>
            </a:r>
            <a:endParaRPr lang="en-US" altLang="zh-CN" sz="2000" dirty="0"/>
          </a:p>
        </p:txBody>
      </p:sp>
      <p:sp>
        <p:nvSpPr>
          <p:cNvPr id="3" name="QM_6_EX.145_1#74cbb74eb?vja=1&amp;pid=9a57198ee&amp;color=0,0,0&amp;vtp=1"/>
          <p:cNvSpPr/>
          <p:nvPr/>
        </p:nvSpPr>
        <p:spPr>
          <a:xfrm>
            <a:off x="722376" y="3969911"/>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本文是一篇应用文。文章主要介绍了法罗群岛上一些有趣的参观地以及交通方式和住宿等情况。</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46_1#990f33caf?vja=1&amp;pid=74cbb74eb&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Faroe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Islands?(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47_1#990f33caf.bracket?vja=1&amp;pid=74cbb74eb&amp;color=0,0,0&amp;vpa=76&amp;vtp=1"/>
          <p:cNvSpPr/>
          <p:nvPr/>
        </p:nvSpPr>
        <p:spPr>
          <a:xfrm>
            <a:off x="57484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146_2#990f33caf.choices?vja=1&amp;pid=74cbb74eb&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cuisine.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B.Have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match.</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C.Explore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D.Play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band.</a:t>
            </a:r>
            <a:endParaRPr lang="en-US" altLang="zh-CN" sz="2000" dirty="0"/>
          </a:p>
        </p:txBody>
      </p:sp>
      <p:sp>
        <p:nvSpPr>
          <p:cNvPr id="5" name="QC_7_AS.148_1#990f33caf?vja=1&amp;pid=74cbb74eb&amp;color=0,0,0&amp;vtp=1"/>
          <p:cNvSpPr/>
          <p:nvPr/>
        </p:nvSpPr>
        <p:spPr>
          <a:xfrm>
            <a:off x="722376" y="21082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细节理解题。根据Things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available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here部分中的“F.Have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home-cooked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dinner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locals”可知，游客可以与当地人一起享用家常菜，即尝试本土菜肴。故选A项。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49_1#3e68f8395?vja=1&amp;pid=74cbb74eb&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Faroe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Islands?(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0_1#3e68f8395.bracket?vja=1&amp;pid=74cbb74eb&amp;color=0,0,0&amp;mp=1&amp;vpa=77&amp;vtp=1"/>
          <p:cNvSpPr/>
          <p:nvPr/>
        </p:nvSpPr>
        <p:spPr>
          <a:xfrm>
            <a:off x="9028176"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149_2#3e68f8395.choices?vja=1&amp;pid=74cbb74eb&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B.Mind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driving.</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C.Avoid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transport.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D.Have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licence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endParaRPr lang="en-US" altLang="zh-CN" sz="2000" dirty="0"/>
          </a:p>
        </p:txBody>
      </p:sp>
      <p:sp>
        <p:nvSpPr>
          <p:cNvPr id="5" name="QC_7_AS.151_1#3e68f8395?vja=1&amp;pid=74cbb74eb&amp;color=0,0,0&amp;vtp=1"/>
          <p:cNvSpPr/>
          <p:nvPr/>
        </p:nvSpPr>
        <p:spPr>
          <a:xfrm>
            <a:off x="722376" y="2108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细节理解题。根据Getting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around部分中的“Roads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Faroe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Islands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paved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well-maintained,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narrow.Newly-licenced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drivers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careful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driving.”可知，法罗群岛的道路虽然维护良好，但非常狭窄，因此游客在驾驶时需要注意路况。故选B项。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2_1#57798be57?vja=1&amp;pid=74cbb74eb&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3_1#57798be57.bracket?vja=1&amp;pid=74cbb74eb&amp;color=0,0,0&amp;vpa=78&amp;vtp=1"/>
          <p:cNvSpPr/>
          <p:nvPr/>
        </p:nvSpPr>
        <p:spPr>
          <a:xfrm>
            <a:off x="96727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152_2#57798be57.choices?vja=1&amp;pid=74cbb74eb&amp;color=0,0,0&amp;vtp=1"/>
          <p:cNvSpPr/>
          <p:nvPr/>
        </p:nvSpPr>
        <p:spPr>
          <a:xfrm>
            <a:off x="722376" y="13030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2462530" algn="l"/>
                <a:tab pos="5229860" algn="l"/>
                <a:tab pos="80606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A.Gjógv.</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B.Tórshavn.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C.Trælanípa.</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D.TjØrnuvík</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5" name="QC_7_AS.154_1#57798be57?vja=1&amp;pid=74cbb74eb&amp;color=0,0,0&amp;vtp=1"/>
          <p:cNvSpPr/>
          <p:nvPr/>
        </p:nvSpPr>
        <p:spPr>
          <a:xfrm>
            <a:off x="722376" y="1727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推理判断题。根据Where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stay部分中的“There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Gjógv.It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peaceful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environment.”可知，杰格夫的住宿环境宁静，适合喜欢安静的游客。故选A项。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c8cf2c357?vja=1&amp;pid=9a57198ee&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P_6#c8cf2c357?vja=1&amp;pid=9a57198ee&amp;color=0,0,0&amp;vtp=1"/>
          <p:cNvSpPr/>
          <p:nvPr/>
        </p:nvSpPr>
        <p:spPr>
          <a:xfrm>
            <a:off x="722376" y="1737184"/>
            <a:ext cx="10753344" cy="1905000"/>
          </a:xfrm>
          <a:prstGeom prst="rect">
            <a:avLst/>
          </a:prstGeom>
          <a:noFill/>
        </p:spPr>
        <p:txBody>
          <a:bodyPr wrap="square" lIns="0" tIns="0" rIns="0" bIns="0" rtlCol="0" anchor="t"/>
          <a:lstStyle/>
          <a:p>
            <a:pPr algn="l">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1.deserve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.值得，应得</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2.convenient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.方便的，便利的</a:t>
            </a:r>
            <a:endParaRPr lang="en-US" altLang="zh-CN" sz="2000">
              <a:solidFill>
                <a:prstClr val="black"/>
              </a:solidFill>
            </a:endParaRPr>
          </a:p>
          <a:p>
            <a:pPr lvl="0">
              <a:lnSpc>
                <a:spcPct val="125000"/>
              </a:lnSpc>
            </a:pPr>
            <a:r>
              <a:rPr lang="en-US" altLang="zh-CN" sz="2000" b="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进阶词汇</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well-maintained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.维护良好的</a:t>
            </a:r>
            <a:endParaRPr lang="en-US" altLang="zh-CN" sz="2000" dirty="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55_1#d1d9f5a2d?sp=1&amp;vja=1&amp;pid=9a57198ee&amp;color=0,0,0&amp;vtp=1&amp;bt=1"/>
          <p:cNvSpPr/>
          <p:nvPr/>
        </p:nvSpPr>
        <p:spPr>
          <a:xfrm>
            <a:off x="722376" y="900000"/>
            <a:ext cx="10753344" cy="4953000"/>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［河南洛阳2025高一期末］</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relaxation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Innsbruck,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Tyrol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Western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Austria.</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destination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surrounded</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snow-capped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breathtaking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runway.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combination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（繁荣的）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cobbled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（铺鹅卵石的）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awe-inspiring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Innsbruck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imperial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Emperor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Maximilian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Ⅰ</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royal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（王室的）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lavish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（奢华的）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dramatic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backcloth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Nordkette</a:t>
            </a:r>
            <a:endParaRPr lang="en-US" altLang="zh-CN" sz="2000" dirty="0"/>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55_1#d1d9f5a2d?sp=1&amp;vja=1&amp;pid=9a57198ee&amp;color=0,0,0&amp;vtp=1&amp;bt=1"/>
          <p:cNvSpPr/>
          <p:nvPr/>
        </p:nvSpPr>
        <p:spPr>
          <a:xfrm>
            <a:off x="722376" y="900000"/>
            <a:ext cx="10753344" cy="3429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Nordkettenbahnen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20-minute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Innsbruck.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Golden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（Goldenes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Dachl）,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landmark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Innsbruck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Innsbruck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sampling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Austrian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favourite—apple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strudel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vanilla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cafés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plentiful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relaxing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sunshine,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drinking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coffee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Innsbruck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delightful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European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endParaRPr lang="en-US" altLang="zh-CN" sz="2000" dirty="0"/>
          </a:p>
        </p:txBody>
      </p:sp>
      <p:sp>
        <p:nvSpPr>
          <p:cNvPr id="3" name="QM_6_EX.156_1#d1d9f5a2d?vja=1&amp;pid=9a57198ee&amp;color=0,0,0&amp;vtp=1"/>
          <p:cNvSpPr/>
          <p:nvPr/>
        </p:nvSpPr>
        <p:spPr>
          <a:xfrm>
            <a:off x="722376" y="4351087"/>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本文是一篇记叙文。文章讲述了作者前往奥地利因斯布鲁克旅行的经历，描绘了城市风光、地标建筑与当地美食，表达了作者对这座城市的喜爱。</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7_1#319867bce?vja=1&amp;pid=d1d9f5a2d&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8_1#319867bce.bracket?vja=1&amp;pid=d1d9f5a2d&amp;color=0,0,0&amp;vpa=79&amp;vtp=1"/>
          <p:cNvSpPr/>
          <p:nvPr/>
        </p:nvSpPr>
        <p:spPr>
          <a:xfrm>
            <a:off x="412915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157_2#319867bce.choices?vja=1&amp;pid=d1d9f5a2d&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news.</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D.By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endParaRPr lang="en-US" altLang="zh-CN" sz="2000" dirty="0"/>
          </a:p>
        </p:txBody>
      </p:sp>
      <p:sp>
        <p:nvSpPr>
          <p:cNvPr id="5" name="QC_7_AS.159_1#319867bce?vja=1&amp;pid=d1d9f5a2d&amp;color=0,0,0&amp;vtp=1"/>
          <p:cNvSpPr/>
          <p:nvPr/>
        </p:nvSpPr>
        <p:spPr>
          <a:xfrm>
            <a:off x="722376" y="21082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通读文章内容可知，第二段描述了因斯布鲁克的地理环境；第三段阐述城市特点和城市地标等；第四段介绍了当地美食和推荐活动。由此可知，作者通过陈述一系列关于因斯布鲁克的事实来展开本文内容。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0_1#c35876de0?vja=1&amp;pid=d1d9f5a2d&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1_1#c35876de0.bracket?vja=1&amp;pid=d1d9f5a2d&amp;color=0,0,0&amp;mp=1&amp;vpa=80&amp;vtp=1"/>
          <p:cNvSpPr/>
          <p:nvPr/>
        </p:nvSpPr>
        <p:spPr>
          <a:xfrm>
            <a:off x="5084826"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160_2#c35876de0.choices?vja=1&amp;pid=d1d9f5a2d&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Golden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Roof.</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climbed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mountain.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20-minute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ride.</a:t>
            </a:r>
            <a:endParaRPr lang="en-US" altLang="zh-CN" sz="2000" dirty="0"/>
          </a:p>
        </p:txBody>
      </p:sp>
      <p:sp>
        <p:nvSpPr>
          <p:cNvPr id="5" name="QC_7_AS.162_1#c35876de0?vja=1&amp;pid=d1d9f5a2d&amp;color=0,0,0&amp;vtp=1"/>
          <p:cNvSpPr/>
          <p:nvPr/>
        </p:nvSpPr>
        <p:spPr>
          <a:xfrm>
            <a:off x="722376" y="2108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细节理解题。根据第三段最后一句“The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Golden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（Goldenes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Dachl）,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landmark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Innsbruck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shining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sunlight,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viewed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street,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breath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away.”可知，作者在因斯布鲁克观赏了黄金屋顶。</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ff0854144.fixed?vja=1&amp;pid=6e263828e&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01</a:t>
            </a:r>
            <a:endParaRPr lang="en-US" altLang="zh-CN" sz="7200" dirty="0"/>
          </a:p>
        </p:txBody>
      </p:sp>
      <p:sp>
        <p:nvSpPr>
          <p:cNvPr id="3" name="C_4#ff0854144.fixed?vja=1&amp;pid=6e263828e&amp;color=255,255,255&amp;vtp=1"/>
          <p:cNvSpPr/>
          <p:nvPr/>
        </p:nvSpPr>
        <p:spPr>
          <a:xfrm>
            <a:off x="0" y="3157728"/>
            <a:ext cx="12188952" cy="1310640"/>
          </a:xfrm>
          <a:prstGeom prst="rect">
            <a:avLst/>
          </a:prstGeom>
          <a:noFill/>
        </p:spPr>
        <p:txBody>
          <a:bodyPr wrap="square" lIns="0" tIns="0" rIns="0" bIns="0" rtlCol="0" anchor="ctr"/>
          <a:lstStyle/>
          <a:p>
            <a:pPr algn="ctr">
              <a:lnSpc>
                <a:spcPct val="100000"/>
              </a:lnSpc>
            </a:pP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Listening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Speaking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&amp;Reading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Thinking</a:t>
            </a:r>
            <a:endParaRPr lang="en-US" altLang="zh-CN" sz="4300" dirty="0"/>
          </a:p>
        </p:txBody>
      </p:sp>
      <p:pic>
        <p:nvPicPr>
          <p:cNvPr id="4" name="C_4#ff0854144.fixed?vja=1&amp;pid=6e263828e&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ff0854144.fixed?vja=1&amp;pid=6e263828e&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3_1#1bdc6f92b?vja=1&amp;pid=d1d9f5a2d&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“sampling”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4_1#1bdc6f92b.bracket?vja=1&amp;pid=d1d9f5a2d&amp;color=0,0,0&amp;vpa=81&amp;vtp=1"/>
          <p:cNvSpPr/>
          <p:nvPr/>
        </p:nvSpPr>
        <p:spPr>
          <a:xfrm>
            <a:off x="8340789"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163_2#1bdc6f92b.choices?vja=1&amp;pid=d1d9f5a2d&amp;color=0,0,0&amp;vtp=1"/>
          <p:cNvSpPr/>
          <p:nvPr/>
        </p:nvSpPr>
        <p:spPr>
          <a:xfrm>
            <a:off x="722376" y="13030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2776855" algn="l"/>
                <a:tab pos="5477510" algn="l"/>
                <a:tab pos="81908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A.Making.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B.Tasting.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C.Buying.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D.Serving</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5" name="QC_7_AS.165_1#1bdc6f92b?vja=1&amp;pid=d1d9f5a2d&amp;color=0,0,0&amp;vtp=1"/>
          <p:cNvSpPr/>
          <p:nvPr/>
        </p:nvSpPr>
        <p:spPr>
          <a:xfrm>
            <a:off x="722376" y="1727200"/>
            <a:ext cx="10753344" cy="1943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词义猜测题。根据第四段中的“Of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course,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Innsbruck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complete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sampling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Austrian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favourite—apple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strudel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vanilla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cream.”可知，作者提到sampling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Austrian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food是旅行中不可或缺的部分，结合apple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strudel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vanilla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cream这一具体美食可以推断，画线词sampling意为“品尝”，与B项意思相近。故选B项。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6_1#6221fe0a7?vja=1&amp;pid=d1d9f5a2d&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7_1#6221fe0a7.bracket?vja=1&amp;pid=d1d9f5a2d&amp;color=0,0,0&amp;vpa=82&amp;vtp=1"/>
          <p:cNvSpPr/>
          <p:nvPr/>
        </p:nvSpPr>
        <p:spPr>
          <a:xfrm>
            <a:off x="4981893"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66_2#6221fe0a7.choices?vja=1&amp;pid=d1d9f5a2d&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A.Innsbruck—My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B.Guidelines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Innsbruck</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Combination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Escape—Appealing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Innsbruck</a:t>
            </a:r>
            <a:endParaRPr lang="en-US" altLang="zh-CN" sz="2000" dirty="0"/>
          </a:p>
        </p:txBody>
      </p:sp>
      <p:sp>
        <p:nvSpPr>
          <p:cNvPr id="5" name="QC_7_AS.168_1#6221fe0a7?vja=1&amp;pid=d1d9f5a2d&amp;color=0,0,0&amp;vtp=1"/>
          <p:cNvSpPr/>
          <p:nvPr/>
        </p:nvSpPr>
        <p:spPr>
          <a:xfrm>
            <a:off x="722376" y="28702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文章主要讲述了作者在因斯布鲁克的旅行经历，描述了城市的美景、历史建筑、美食等，并表达了作者对这座城市的喜爱。因此，D项（我美妙的逃离——有趣的因斯布鲁克）最能概括文章主旨，既体现了作者此次旅行的体验与感受，又突出了因斯布鲁克的魅力。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68_2#6221fe0a7?vja=1&amp;pid=d1d9f5a2d&amp;color=0,0,0&amp;mp=1&amp;vtp=1&amp;bt=1"/>
          <p:cNvSpPr/>
          <p:nvPr/>
        </p:nvSpPr>
        <p:spPr>
          <a:xfrm>
            <a:off x="722376" y="900000"/>
            <a:ext cx="10753344" cy="3429000"/>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写作语料库</a:t>
            </a:r>
            <a:r>
              <a:rPr lang="en-US" altLang="zh-CN" sz="2000" b="1"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拟人的修辞手法</a:t>
            </a:r>
            <a:endParaRPr lang="en-US" altLang="zh-CN" sz="2000" dirty="0"/>
          </a:p>
          <a:p>
            <a:pPr algn="just">
              <a:lnSpc>
                <a:spcPct val="125000"/>
              </a:lnSpc>
            </a:pP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Innsbruck</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stole</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amazing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buildings,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mountains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people.因斯布鲁克用它那令人惊叹的建筑、壮丽的山脉和友善的人们俘获了我的心。</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拟人（personification）通过将无生命或抽象的事物人格化，使其动作或状态更加具体形象，增强语言的生动性和画面感。</a:t>
            </a:r>
            <a:endParaRPr lang="en-US" altLang="zh-CN" sz="2000" dirty="0"/>
          </a:p>
          <a:p>
            <a:pPr algn="l">
              <a:lnSpc>
                <a:spcPct val="125000"/>
              </a:lnSpc>
            </a:pP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wind</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whispered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trees.风在树间低语。</a:t>
            </a:r>
            <a:endParaRPr lang="en-US" altLang="zh-CN" sz="2000" dirty="0"/>
          </a:p>
          <a:p>
            <a:pPr algn="just">
              <a:lnSpc>
                <a:spcPct val="125000"/>
              </a:lnSpc>
            </a:pP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library</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hugged</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yellowed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pages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waiting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told.这个古老的图书馆用泛黄书页的气味和待诉的故事拥抱我。</a:t>
            </a:r>
            <a:endParaRPr lang="en-US" altLang="zh-CN" sz="2000" dirty="0"/>
          </a:p>
          <a:p>
            <a:pPr algn="l">
              <a:lnSpc>
                <a:spcPct val="125000"/>
              </a:lnSpc>
            </a:pP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marches</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mercy.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时间无情地向前行进。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cb79b0278?vja=1&amp;pid=9a57198ee&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P_6#cb79b0278?vja=1&amp;pid=9a57198ee&amp;color=0,0,0&amp;vtp=1"/>
          <p:cNvSpPr/>
          <p:nvPr/>
        </p:nvSpPr>
        <p:spPr>
          <a:xfrm>
            <a:off x="722376" y="1737184"/>
            <a:ext cx="10753344" cy="1524000"/>
          </a:xfrm>
          <a:prstGeom prst="rect">
            <a:avLst/>
          </a:prstGeom>
          <a:noFill/>
        </p:spPr>
        <p:txBody>
          <a:bodyPr wrap="square" lIns="0" tIns="0" rIns="0" bIns="0" rtlCol="0" anchor="t"/>
          <a:lstStyle/>
          <a:p>
            <a:pPr algn="l">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1.be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surrounded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with被</a:t>
            </a:r>
            <a:r>
              <a:rPr lang="en-US" altLang="zh-CN" sz="200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环绕</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2.breathtaking</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.令人惊叹的</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3.live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符合；不负（盛名）；不辜负（他人的期望）</a:t>
            </a:r>
            <a:endParaRPr lang="en-US" altLang="zh-CN" sz="2000" dirty="0"/>
          </a:p>
        </p:txBody>
      </p:sp>
    </p:spTree>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69_1#df6292527?vja=1&amp;pid=f48dc163e&amp;color=0,0,0&amp;vtp=1&amp;bt=1"/>
          <p:cNvSpPr/>
          <p:nvPr/>
        </p:nvSpPr>
        <p:spPr>
          <a:xfrm>
            <a:off x="722376" y="900000"/>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［湖南长沙长郡中学2024高一期中］</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travellers.1.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endParaRPr lang="en-US" altLang="zh-CN" sz="2000" dirty="0"/>
          </a:p>
        </p:txBody>
      </p:sp>
      <p:sp>
        <p:nvSpPr>
          <p:cNvPr id="3" name="QM_6_BD.169_2#df6292527?sp=1&amp;vja=1&amp;pid=f48dc163e&amp;color=0,0,0&amp;vtp=1"/>
          <p:cNvSpPr/>
          <p:nvPr/>
        </p:nvSpPr>
        <p:spPr>
          <a:xfrm>
            <a:off x="722376" y="1683911"/>
            <a:ext cx="10753344" cy="2286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Theoretically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（理论上）,</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round-the-world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cheaper.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Alliance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airlines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round-the-world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ticket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maximum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endParaRPr lang="en-US" altLang="zh-CN" sz="2000" dirty="0"/>
          </a:p>
        </p:txBody>
      </p:sp>
      <p:sp>
        <p:nvSpPr>
          <p:cNvPr id="4" name="QM_6_AN.170_1#df6292527.blank?vja=1&amp;pid=f48dc163e&amp;color=0,0,0&amp;vpa=83&amp;vtp=1"/>
          <p:cNvSpPr/>
          <p:nvPr/>
        </p:nvSpPr>
        <p:spPr>
          <a:xfrm>
            <a:off x="5842064" y="1242900"/>
            <a:ext cx="3397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5" name="QM_6_AN.171_1#df6292527.blank?vja=1&amp;pid=f48dc163e&amp;color=0,0,0&amp;vpa=84&amp;vtp=1"/>
          <p:cNvSpPr/>
          <p:nvPr/>
        </p:nvSpPr>
        <p:spPr>
          <a:xfrm>
            <a:off x="1405001" y="2026811"/>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72_1#df6292527?sp=1&amp;vja=1&amp;pid=f48dc163e&amp;color=0,0,0&amp;vtp=1&amp;bt=1"/>
          <p:cNvSpPr/>
          <p:nvPr/>
        </p:nvSpPr>
        <p:spPr>
          <a:xfrm>
            <a:off x="722376" y="900000"/>
            <a:ext cx="10753344" cy="495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stops.3.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Himalaya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Nepal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monsoon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（雨季）</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Western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Australia,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April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July.</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general</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sightseeing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outdoor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adventures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weather.</a:t>
            </a:r>
            <a:endParaRPr lang="en-US" altLang="zh-CN" sz="2000" dirty="0"/>
          </a:p>
          <a:p>
            <a:pPr algn="l">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cheapest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tickets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（掠过）</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London—Bangkok—Singapore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City—Sydney—LA.If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offbeat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（不寻常的）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considerably.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ticket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visited.5.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expenses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Europe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America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Southeast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Indonesia,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Bolivia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particularly</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cheap.</a:t>
            </a:r>
            <a:endParaRPr lang="en-US" altLang="zh-CN" sz="2000" dirty="0"/>
          </a:p>
        </p:txBody>
      </p:sp>
      <p:sp>
        <p:nvSpPr>
          <p:cNvPr id="3" name="QM_6_AN.173_1#df6292527.blank?vja=1&amp;pid=f48dc163e&amp;color=0,0,0&amp;vpa=85&amp;vtp=1"/>
          <p:cNvSpPr/>
          <p:nvPr/>
        </p:nvSpPr>
        <p:spPr>
          <a:xfrm>
            <a:off x="7585329" y="1242900"/>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M_6_AN.174_1#df6292527.blank?vja=1&amp;pid=f48dc163e&amp;color=0,0,0&amp;vpa=86&amp;vtp=1"/>
          <p:cNvSpPr/>
          <p:nvPr/>
        </p:nvSpPr>
        <p:spPr>
          <a:xfrm>
            <a:off x="1405001" y="3147900"/>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5" name="QM_6_AN.175_1#df6292527.blank?vja=1&amp;pid=f48dc163e&amp;color=0,0,0&amp;vpa=87&amp;vtp=1"/>
          <p:cNvSpPr/>
          <p:nvPr/>
        </p:nvSpPr>
        <p:spPr>
          <a:xfrm>
            <a:off x="5981573" y="4671900"/>
            <a:ext cx="325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76_1#df6292527?vja=1&amp;pid=f48dc163e&amp;color=0,0,0&amp;mp=1&amp;vtp=1&amp;bt=1"/>
          <p:cNvSpPr/>
          <p:nvPr/>
        </p:nvSpPr>
        <p:spPr>
          <a:xfrm>
            <a:off x="722376" y="896112"/>
            <a:ext cx="10753344" cy="2667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conditions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non-stop.</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round-the-world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（复杂的）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business.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budget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（预算）</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issue,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expensive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round-the-world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ticket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alliance.</a:t>
            </a:r>
            <a:endParaRPr lang="en-US" altLang="zh-CN" sz="2000" dirty="0"/>
          </a:p>
        </p:txBody>
      </p:sp>
      <p:sp>
        <p:nvSpPr>
          <p:cNvPr id="3" name="QM_6_EX.177_1#df6292527?vja=1&amp;pid=f48dc163e&amp;color=0,0,0&amp;vtp=1"/>
          <p:cNvSpPr/>
          <p:nvPr/>
        </p:nvSpPr>
        <p:spPr>
          <a:xfrm>
            <a:off x="722376" y="3589087"/>
            <a:ext cx="10753344" cy="381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本文是一篇说明文，针对如何计划环球旅行提供了一些指导。</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78_1#3c07ad7b8?vja=1&amp;pid=df6292527&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79_1#3c07ad7b8.blank?vja=1&amp;pid=df6292527&amp;color=0,0,0&amp;vpa=88&amp;vtp=1"/>
          <p:cNvSpPr/>
          <p:nvPr/>
        </p:nvSpPr>
        <p:spPr>
          <a:xfrm>
            <a:off x="909701" y="858012"/>
            <a:ext cx="3397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4" name="QB_7_AS.180_1#3c07ad7b8?vja=1&amp;pid=df6292527&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根据上文提到环球旅行的话题和后文“Here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guide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started.”和几处小标题可知，本文主要内容是计划环球旅行需要掌握的一些技巧，E项（但预订环球旅行可能是一件复杂的事情）承上启下，符合语境。</a:t>
            </a:r>
            <a:endParaRPr lang="en-US" altLang="zh-CN" sz="2200" dirty="0"/>
          </a:p>
        </p:txBody>
      </p:sp>
      <p:sp>
        <p:nvSpPr>
          <p:cNvPr id="5" name="QB_7_BD.181_1#a3a8cae8f?vja=1&amp;pid=df6292527&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82_1#a3a8cae8f.blank?vja=1&amp;pid=df6292527&amp;color=0,0,0&amp;vpa=89&amp;vtp=1"/>
          <p:cNvSpPr/>
          <p:nvPr/>
        </p:nvSpPr>
        <p:spPr>
          <a:xfrm>
            <a:off x="897001" y="24968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7" name="QB_7_AS.183_1#a3a8cae8f?vja=1&amp;pid=df6292527&amp;color=0,0,0&amp;vtp=1"/>
          <p:cNvSpPr/>
          <p:nvPr/>
        </p:nvSpPr>
        <p:spPr>
          <a:xfrm>
            <a:off x="722376" y="29591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根据后文but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round-the-world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booking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cheaper以及所举的例子可知，设空处应与如何购买环球旅行机票相关，G项（最经济的方法是购买使用一家航空公司联盟的环球旅行机票）符合语境。</a:t>
            </a:r>
            <a:endParaRPr lang="en-US" altLang="zh-CN" sz="2200" dirty="0"/>
          </a:p>
        </p:txBody>
      </p:sp>
      <p:sp>
        <p:nvSpPr>
          <p:cNvPr id="8" name="QB_7_BD.184_1#512a14d55?vja=1&amp;pid=df6292527&amp;color=0,0,0&amp;vtp=1"/>
          <p:cNvSpPr/>
          <p:nvPr/>
        </p:nvSpPr>
        <p:spPr>
          <a:xfrm>
            <a:off x="722376" y="4160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9" name="QB_7_AN.185_1#512a14d55.blank?vja=1&amp;pid=df6292527&amp;color=0,0,0&amp;vpa=90&amp;vtp=1"/>
          <p:cNvSpPr/>
          <p:nvPr/>
        </p:nvSpPr>
        <p:spPr>
          <a:xfrm>
            <a:off x="909701" y="41224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0" name="QB_7_AS.186_1#512a14d55?vja=1&amp;pid=df6292527&amp;color=0,0,0&amp;vtp=1"/>
          <p:cNvSpPr/>
          <p:nvPr/>
        </p:nvSpPr>
        <p:spPr>
          <a:xfrm>
            <a:off x="722376" y="45847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根据前文“The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ideal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stops.”和后文“If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Himalaya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highlight,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Nepal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monsoon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season;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”可知，此处是指要注意自己想去的地方的天气状况，故C项（所以，专注于你最想做的事情，并研究那里的条件）符合语境。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87_1#39a569469?vja=1&amp;pid=df6292527&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88_1#39a569469.blank?vja=1&amp;pid=df6292527&amp;color=0,0,0&amp;vpa=91&amp;vtp=1"/>
          <p:cNvSpPr/>
          <p:nvPr/>
        </p:nvSpPr>
        <p:spPr>
          <a:xfrm>
            <a:off x="897001" y="8580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B_7_AS.189_1#39a569469?vja=1&amp;pid=df6292527&amp;color=0,0,0&amp;vtp=1"/>
          <p:cNvSpPr/>
          <p:nvPr/>
        </p:nvSpPr>
        <p:spPr>
          <a:xfrm>
            <a:off x="722376" y="1320800"/>
            <a:ext cx="10885488" cy="419100"/>
          </a:xfrm>
          <a:prstGeom prst="rect">
            <a:avLst/>
          </a:prstGeom>
          <a:noFill/>
        </p:spPr>
        <p:txBody>
          <a:bodyPr wrap="square" lIns="0" tIns="0" rIns="0" bIns="0" rtlCol="0" anchor="t"/>
          <a:lstStyle/>
          <a:p>
            <a:pPr algn="l">
              <a:lnSpc>
                <a:spcPct val="125000"/>
              </a:lnSpc>
            </a:pPr>
            <a:r>
              <a:rPr lang="en-US" altLang="zh-CN" sz="2200" b="1" i="0" spc="-5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根据本部分内容可知，机票价格受所选地点的影响，所以本段关注的是地点，A项符合语境。</a:t>
            </a:r>
            <a:endParaRPr lang="en-US" altLang="zh-CN" sz="2200" spc="-50" dirty="0"/>
          </a:p>
        </p:txBody>
      </p:sp>
      <p:sp>
        <p:nvSpPr>
          <p:cNvPr id="5" name="QB_7_BD.190_1#3162bb5b9?vja=1&amp;pid=df6292527&amp;color=0,0,0&amp;vtp=1"/>
          <p:cNvSpPr/>
          <p:nvPr/>
        </p:nvSpPr>
        <p:spPr>
          <a:xfrm>
            <a:off x="722376" y="1752600"/>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91_1#3162bb5b9.blank?vja=1&amp;pid=df6292527&amp;color=0,0,0&amp;vpa=92&amp;vtp=1"/>
          <p:cNvSpPr/>
          <p:nvPr/>
        </p:nvSpPr>
        <p:spPr>
          <a:xfrm>
            <a:off x="922401" y="1714500"/>
            <a:ext cx="325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7" name="QB_7_AS.192_1#3162bb5b9?vja=1&amp;pid=df6292527&amp;color=0,0,0&amp;vtp=1"/>
          <p:cNvSpPr/>
          <p:nvPr/>
        </p:nvSpPr>
        <p:spPr>
          <a:xfrm>
            <a:off x="722376" y="2176713"/>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根据前后文内容可知，此处说明的是费用问题，空后指出不同国家的日常支出不同，F项（此外，如果预算是个问题，那就在消费较低的国家多待些时间）与上文形成递进，且引出下文。</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c51c0c825?vja=1&amp;pid=f48dc163e&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P_6#c51c0c825?vja=1&amp;pid=f48dc163e&amp;color=0,0,0&amp;vtp=1"/>
          <p:cNvSpPr/>
          <p:nvPr/>
        </p:nvSpPr>
        <p:spPr>
          <a:xfrm>
            <a:off x="722376" y="1737184"/>
            <a:ext cx="10753344" cy="1905000"/>
          </a:xfrm>
          <a:prstGeom prst="rect">
            <a:avLst/>
          </a:prstGeom>
          <a:noFill/>
        </p:spPr>
        <p:txBody>
          <a:bodyPr wrap="square" lIns="0" tIns="0" rIns="0" bIns="0" rtlCol="0" anchor="t"/>
          <a:lstStyle/>
          <a:p>
            <a:pPr algn="l">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1.maximum</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.最大值</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2.ideal</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.理想的；完美的</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3.in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general</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总的来说</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4.particularly</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.尤其</a:t>
            </a:r>
            <a:endParaRPr lang="en-US" altLang="zh-CN" sz="2000"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7ba8c315b?vja=1&amp;pid=949450b48&amp;color=0,0,0&amp;vtp=1&amp;bt=1"/>
          <p:cNvSpPr/>
          <p:nvPr/>
        </p:nvSpPr>
        <p:spPr>
          <a:xfrm>
            <a:off x="722376" y="896112"/>
            <a:ext cx="10753344" cy="762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1.I</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happy</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____________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（arrange）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a:t>
            </a:r>
            <a:endParaRPr lang="en-US" altLang="zh-CN" sz="2000" dirty="0"/>
          </a:p>
        </p:txBody>
      </p:sp>
      <p:sp>
        <p:nvSpPr>
          <p:cNvPr id="4" name="QB_6_AN.2_1#7ba8c315b.blank?vja=1&amp;pid=949450b48&amp;color=0,0,0&amp;vpa=1&amp;vtp=1"/>
          <p:cNvSpPr/>
          <p:nvPr/>
        </p:nvSpPr>
        <p:spPr>
          <a:xfrm>
            <a:off x="5615051" y="1226312"/>
            <a:ext cx="14509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arrangement</a:t>
            </a:r>
            <a:endParaRPr lang="en-US" altLang="zh-CN" sz="2000" dirty="0"/>
          </a:p>
        </p:txBody>
      </p:sp>
      <p:sp>
        <p:nvSpPr>
          <p:cNvPr id="5" name="QB_6_AS.3_1#b85d09db9?vja=1&amp;pid=949450b48&amp;color=0,0,0&amp;vtp=1"/>
          <p:cNvSpPr/>
          <p:nvPr/>
        </p:nvSpPr>
        <p:spPr>
          <a:xfrm>
            <a:off x="722376" y="1701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设空处作介词about的宾语，其前有形容词new修饰，其后有for，应用名词，结合空前的this可知，应用单数形式。故填arrangement。</a:t>
            </a:r>
            <a:endParaRPr lang="en-US" altLang="zh-CN" sz="2200" dirty="0"/>
          </a:p>
        </p:txBody>
      </p:sp>
      <p:sp>
        <p:nvSpPr>
          <p:cNvPr id="6" name="QB_6_BD.4_1#8263231b8?vja=1&amp;pid=949450b48&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endParaRPr lang="en-US" altLang="zh-CN" sz="2000" dirty="0"/>
          </a:p>
        </p:txBody>
      </p:sp>
      <p:sp>
        <p:nvSpPr>
          <p:cNvPr id="7" name="QB_6_AN.5_1#8263231b8.blank?vja=1&amp;pid=949450b48&amp;color=0,0,0&amp;vpa=2&amp;vtp=1"/>
          <p:cNvSpPr/>
          <p:nvPr/>
        </p:nvSpPr>
        <p:spPr>
          <a:xfrm>
            <a:off x="7518464" y="2484187"/>
            <a:ext cx="1100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powerful</a:t>
            </a:r>
            <a:endParaRPr lang="en-US" altLang="zh-CN" sz="2000" dirty="0"/>
          </a:p>
        </p:txBody>
      </p:sp>
      <p:sp>
        <p:nvSpPr>
          <p:cNvPr id="8" name="QB_6_AS.6_1#8263231b8?vja=1&amp;pid=949450b48&amp;color=0,0,0&amp;vtp=1"/>
          <p:cNvSpPr/>
          <p:nvPr/>
        </p:nvSpPr>
        <p:spPr>
          <a:xfrm>
            <a:off x="722376" y="2959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句意为：年轻一代应该知道行动比言语更有力量。are是系动词，后接形容词作表语。powerful意为“强有力的”。故填powerful。</a:t>
            </a:r>
            <a:endParaRPr lang="en-US" altLang="zh-CN" sz="2200" dirty="0"/>
          </a:p>
        </p:txBody>
      </p:sp>
      <p:sp>
        <p:nvSpPr>
          <p:cNvPr id="9" name="QB_6_BD.7_1#2045dc449?vja=1&amp;pid=949450b48&amp;color=0,0,0&amp;vtp=1"/>
          <p:cNvSpPr/>
          <p:nvPr/>
        </p:nvSpPr>
        <p:spPr>
          <a:xfrm>
            <a:off x="722376" y="37795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3.Hugging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（extreme）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gratitude,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forgiveness.</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［江西师大附中2024高一期中］</a:t>
            </a:r>
            <a:endParaRPr lang="en-US" altLang="zh-CN" sz="2000" dirty="0"/>
          </a:p>
        </p:txBody>
      </p:sp>
      <p:sp>
        <p:nvSpPr>
          <p:cNvPr id="10" name="QB_6_AN.8_1#2045dc449.blank?vja=1&amp;pid=949450b48&amp;color=0,0,0&amp;vpa=3&amp;vtp=1"/>
          <p:cNvSpPr/>
          <p:nvPr/>
        </p:nvSpPr>
        <p:spPr>
          <a:xfrm>
            <a:off x="2737739" y="3728787"/>
            <a:ext cx="11969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extremely</a:t>
            </a:r>
            <a:endParaRPr lang="en-US" altLang="zh-CN" sz="2000" dirty="0"/>
          </a:p>
        </p:txBody>
      </p:sp>
      <p:sp>
        <p:nvSpPr>
          <p:cNvPr id="11" name="QB_6_AS.9_1#2045dc449?vja=1&amp;pid=949450b48&amp;color=0,0,0&amp;vtp=1"/>
          <p:cNvSpPr/>
          <p:nvPr/>
        </p:nvSpPr>
        <p:spPr>
          <a:xfrm>
            <a:off x="722376" y="4584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句意为：拥抱是一种非常积极的交流方式。它表达了爱、支持、感激和宽容。设空处修饰形容词positive，作状语，应用副词，意为“极度，非常”。故填extremely。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532d46ffb.fixed?vja=1&amp;pid=0c8065759&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02</a:t>
            </a:r>
            <a:endParaRPr lang="en-US" altLang="zh-CN" sz="7200" dirty="0"/>
          </a:p>
        </p:txBody>
      </p:sp>
      <p:sp>
        <p:nvSpPr>
          <p:cNvPr id="3" name="C_4#532d46ffb.fixed?vja=1&amp;pid=0c8065759&amp;color=255,255,255&amp;vtp=1"/>
          <p:cNvSpPr/>
          <p:nvPr/>
        </p:nvSpPr>
        <p:spPr>
          <a:xfrm>
            <a:off x="0" y="3142488"/>
            <a:ext cx="12188952" cy="1341120"/>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Discovering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Useful</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Structures—Reading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for</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Writing</a:t>
            </a:r>
            <a:endParaRPr lang="en-US" altLang="zh-CN" sz="4400" dirty="0"/>
          </a:p>
        </p:txBody>
      </p:sp>
      <p:pic>
        <p:nvPicPr>
          <p:cNvPr id="4" name="C_4#532d46ffb.fixed?vja=1&amp;pid=0c8065759&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532d46ffb.fixed?vja=1&amp;pid=0c8065759&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0cbc8cf0c?vja=1&amp;pid=da6fc2f0b&amp;color=0,0,0&amp;vtp=1&amp;bt=1"/>
          <p:cNvSpPr/>
          <p:nvPr/>
        </p:nvSpPr>
        <p:spPr>
          <a:xfrm>
            <a:off x="722376" y="896112"/>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gn="just">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rapid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tourism</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boost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（economy）</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growth</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endParaRPr lang="en-US" altLang="zh-CN" sz="2000" dirty="0"/>
          </a:p>
        </p:txBody>
      </p:sp>
      <p:sp>
        <p:nvSpPr>
          <p:cNvPr id="4" name="QB_6_AN.194_1#0cbc8cf0c.blank?vja=1&amp;pid=da6fc2f0b&amp;color=0,0,0&amp;vpa=93&amp;vtp=1"/>
          <p:cNvSpPr/>
          <p:nvPr/>
        </p:nvSpPr>
        <p:spPr>
          <a:xfrm>
            <a:off x="7514209" y="1239012"/>
            <a:ext cx="1169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economic</a:t>
            </a:r>
            <a:endParaRPr lang="en-US" altLang="zh-CN" sz="2000" dirty="0"/>
          </a:p>
        </p:txBody>
      </p:sp>
      <p:sp>
        <p:nvSpPr>
          <p:cNvPr id="5" name="QB_6_AS.195_1#1fe57ea6c?vja=1&amp;pid=da6fc2f0b&amp;color=0,0,0&amp;vtp=1"/>
          <p:cNvSpPr/>
          <p:nvPr/>
        </p:nvSpPr>
        <p:spPr>
          <a:xfrm>
            <a:off x="722376" y="2082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句意为：旅游业的快速发展促进该地区的经济增长。设空处修饰名词growth，作定语，表示“经济（上）的”，应用形容词economic。</a:t>
            </a:r>
            <a:endParaRPr lang="en-US" altLang="zh-CN" sz="2200" dirty="0"/>
          </a:p>
        </p:txBody>
      </p:sp>
      <p:sp>
        <p:nvSpPr>
          <p:cNvPr id="6" name="QB_6_BD.196_1#8e1f72e6b?vja=1&amp;pid=da6fc2f0b&amp;color=0,0,0&amp;vtp=1"/>
          <p:cNvSpPr/>
          <p:nvPr/>
        </p:nvSpPr>
        <p:spPr>
          <a:xfrm>
            <a:off x="722376" y="29159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2.Provide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（detail）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treatment.</a:t>
            </a:r>
            <a:endParaRPr lang="en-US" altLang="zh-CN" sz="2000" dirty="0"/>
          </a:p>
        </p:txBody>
      </p:sp>
      <p:sp>
        <p:nvSpPr>
          <p:cNvPr id="7" name="QB_6_AN.197_1#8e1f72e6b.blank?vja=1&amp;pid=da6fc2f0b&amp;color=0,0,0&amp;vpa=94&amp;vtp=1"/>
          <p:cNvSpPr/>
          <p:nvPr/>
        </p:nvSpPr>
        <p:spPr>
          <a:xfrm>
            <a:off x="4229164" y="2877887"/>
            <a:ext cx="9858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detailed</a:t>
            </a:r>
            <a:endParaRPr lang="en-US" altLang="zh-CN" sz="2000" dirty="0"/>
          </a:p>
        </p:txBody>
      </p:sp>
      <p:sp>
        <p:nvSpPr>
          <p:cNvPr id="8" name="QB_6_AS.198_1#8e1f72e6b?vja=1&amp;pid=da6fc2f0b&amp;color=0,0,0&amp;vtp=1"/>
          <p:cNvSpPr/>
          <p:nvPr/>
        </p:nvSpPr>
        <p:spPr>
          <a:xfrm>
            <a:off x="722376" y="3721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句意为：向医生提供你详细的病史以便你能得到更好的治疗。此处作定语，修饰名词短语medical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history，应用形容词detailed，意为“详细的”。</a:t>
            </a:r>
            <a:endParaRPr lang="en-US" altLang="zh-CN" sz="2200" dirty="0"/>
          </a:p>
        </p:txBody>
      </p:sp>
      <p:sp>
        <p:nvSpPr>
          <p:cNvPr id="9" name="QB_6_BD.199_1#63f3d3d93?vja=1&amp;pid=da6fc2f0b&amp;color=0,0,0&amp;vtp=1"/>
          <p:cNvSpPr/>
          <p:nvPr/>
        </p:nvSpPr>
        <p:spPr>
          <a:xfrm>
            <a:off x="722376" y="45415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crowd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athlete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ease.</a:t>
            </a:r>
            <a:endParaRPr lang="en-US" altLang="zh-CN" sz="2000" dirty="0"/>
          </a:p>
        </p:txBody>
      </p:sp>
      <p:sp>
        <p:nvSpPr>
          <p:cNvPr id="10" name="QB_6_AN.200_1#63f3d3d93.blank?vja=1&amp;pid=da6fc2f0b&amp;color=0,0,0&amp;vpa=95&amp;vtp=1"/>
          <p:cNvSpPr/>
          <p:nvPr/>
        </p:nvSpPr>
        <p:spPr>
          <a:xfrm>
            <a:off x="3661093" y="4503487"/>
            <a:ext cx="13382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amazement</a:t>
            </a:r>
            <a:endParaRPr lang="en-US" altLang="zh-CN" sz="2000" dirty="0"/>
          </a:p>
        </p:txBody>
      </p:sp>
      <p:sp>
        <p:nvSpPr>
          <p:cNvPr id="11" name="QB_6_AS.201_1#63f3d3d93?vja=1&amp;pid=da6fc2f0b&amp;color=0,0,0&amp;vtp=1"/>
          <p:cNvSpPr/>
          <p:nvPr/>
        </p:nvSpPr>
        <p:spPr>
          <a:xfrm>
            <a:off x="722376" y="5346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句意为：观众惊奇地看着这位运动员轻松打破世界纪录。in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amazement是固定短语，意为“吃惊地；惊奇地”。</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02_1#4885305a4?vja=1&amp;pid=da6fc2f0b&amp;color=0,0,0&amp;vtp=1&amp;bt=1"/>
          <p:cNvSpPr/>
          <p:nvPr/>
        </p:nvSpPr>
        <p:spPr>
          <a:xfrm>
            <a:off x="722376" y="896111"/>
            <a:ext cx="10753344" cy="749808"/>
          </a:xfrm>
          <a:prstGeom prst="rect">
            <a:avLst/>
          </a:prstGeom>
          <a:noFill/>
        </p:spPr>
        <p:txBody>
          <a:bodyPr wrap="square" lIns="0" tIns="0" rIns="0" bIns="0" rtlCol="0" anchor="t"/>
          <a:lstStyle/>
          <a:p>
            <a:pPr algn="just">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urgent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situation,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drowning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hesitation.</a:t>
            </a:r>
            <a:endParaRPr lang="en-US" altLang="zh-CN" sz="2000" dirty="0"/>
          </a:p>
        </p:txBody>
      </p:sp>
      <p:sp>
        <p:nvSpPr>
          <p:cNvPr id="3" name="QB_6_AN.203_1#4885305a4.blank?vja=1&amp;pid=da6fc2f0b&amp;color=0,0,0&amp;vpa=96&amp;vtp=1"/>
          <p:cNvSpPr/>
          <p:nvPr/>
        </p:nvSpPr>
        <p:spPr>
          <a:xfrm>
            <a:off x="922401" y="858011"/>
            <a:ext cx="43815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a:t>
            </a:r>
            <a:endParaRPr lang="en-US" altLang="zh-CN" sz="2000" dirty="0"/>
          </a:p>
        </p:txBody>
      </p:sp>
      <p:sp>
        <p:nvSpPr>
          <p:cNvPr id="4" name="QB_6_AS.204_1#4885305a4?vja=1&amp;pid=da6fc2f0b&amp;color=0,0,0&amp;vtp=1"/>
          <p:cNvSpPr/>
          <p:nvPr/>
        </p:nvSpPr>
        <p:spPr>
          <a:xfrm>
            <a:off x="722376" y="16884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句意为：见情况紧急，杰克毫不犹豫地冲去救那个溺水的男子。at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of为固定搭配，意为“一看到”，设空处位于句首，单词首字母应大写，故填At。</a:t>
            </a:r>
            <a:endParaRPr lang="en-US" altLang="zh-CN" sz="2200" dirty="0"/>
          </a:p>
        </p:txBody>
      </p:sp>
      <p:sp>
        <p:nvSpPr>
          <p:cNvPr id="5" name="QB_6_BD.205_1#d0243d422?vja=1&amp;pid=da6fc2f0b&amp;color=0,0,0&amp;vtp=1"/>
          <p:cNvSpPr/>
          <p:nvPr/>
        </p:nvSpPr>
        <p:spPr>
          <a:xfrm>
            <a:off x="722376" y="2496886"/>
            <a:ext cx="10753344" cy="749808"/>
          </a:xfrm>
          <a:prstGeom prst="rect">
            <a:avLst/>
          </a:prstGeom>
          <a:noFill/>
        </p:spPr>
        <p:txBody>
          <a:bodyPr wrap="square" lIns="0" tIns="0" rIns="0" bIns="0" rtlCol="0" anchor="t"/>
          <a:lstStyle/>
          <a:p>
            <a:pPr algn="just">
              <a:lnSpc>
                <a:spcPct val="123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5.Lucy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speech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comments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a:t>
            </a:r>
            <a:endParaRPr lang="en-US" altLang="zh-CN" sz="2000" dirty="0"/>
          </a:p>
        </p:txBody>
      </p:sp>
      <p:sp>
        <p:nvSpPr>
          <p:cNvPr id="6" name="QB_6_AN.206_1#d0243d422.blank?vja=1&amp;pid=da6fc2f0b&amp;color=0,0,0&amp;vpa=97&amp;vtp=1"/>
          <p:cNvSpPr/>
          <p:nvPr/>
        </p:nvSpPr>
        <p:spPr>
          <a:xfrm>
            <a:off x="731901" y="2833690"/>
            <a:ext cx="107156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on/about</a:t>
            </a:r>
            <a:endParaRPr lang="en-US" altLang="zh-CN" sz="2000" dirty="0"/>
          </a:p>
        </p:txBody>
      </p:sp>
      <p:sp>
        <p:nvSpPr>
          <p:cNvPr id="7" name="QB_6_AS.207_1#d0243d422?vja=1&amp;pid=da6fc2f0b&amp;color=0,0,0&amp;vtp=1"/>
          <p:cNvSpPr/>
          <p:nvPr/>
        </p:nvSpPr>
        <p:spPr>
          <a:xfrm>
            <a:off x="722376" y="3288665"/>
            <a:ext cx="10753344" cy="412369"/>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comments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on/about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意为“对</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发表评论”。故填on/about。</a:t>
            </a:r>
            <a:endParaRPr lang="en-US" altLang="zh-CN" sz="2200" dirty="0"/>
          </a:p>
        </p:txBody>
      </p:sp>
      <p:sp>
        <p:nvSpPr>
          <p:cNvPr id="8" name="QB_6_BD.208_1#7df15b5c9?vja=1&amp;pid=da6fc2f0b&amp;color=0,0,0&amp;vtp=1"/>
          <p:cNvSpPr/>
          <p:nvPr/>
        </p:nvSpPr>
        <p:spPr>
          <a:xfrm>
            <a:off x="722376" y="3708399"/>
            <a:ext cx="10753344" cy="374904"/>
          </a:xfrm>
          <a:prstGeom prst="rect">
            <a:avLst/>
          </a:prstGeom>
          <a:noFill/>
        </p:spPr>
        <p:txBody>
          <a:bodyPr wrap="square" lIns="0" tIns="0" rIns="0" bIns="0" rtlCol="0" anchor="t"/>
          <a:lstStyle/>
          <a:p>
            <a:pPr algn="l">
              <a:lnSpc>
                <a:spcPct val="123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accident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check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hotel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midnight.</a:t>
            </a:r>
            <a:endParaRPr lang="en-US" altLang="zh-CN" sz="2000" dirty="0"/>
          </a:p>
        </p:txBody>
      </p:sp>
      <p:sp>
        <p:nvSpPr>
          <p:cNvPr id="9" name="QB_6_AN.209_1#7df15b5c9.blank?vja=1&amp;pid=da6fc2f0b&amp;color=0,0,0&amp;vpa=98&amp;vtp=1"/>
          <p:cNvSpPr/>
          <p:nvPr/>
        </p:nvSpPr>
        <p:spPr>
          <a:xfrm>
            <a:off x="7199567" y="3670299"/>
            <a:ext cx="38100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10" name="QB_6_AS.210_1#7df15b5c9?vja=1&amp;pid=da6fc2f0b&amp;color=0,0,0&amp;vtp=1"/>
          <p:cNvSpPr/>
          <p:nvPr/>
        </p:nvSpPr>
        <p:spPr>
          <a:xfrm>
            <a:off x="722376" y="41268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句意为：他们在路上出了事故，所以直到半夜才在旅馆办理入住。check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in意为“（在宾馆）登记办理入住手续”。</a:t>
            </a:r>
            <a:endParaRPr lang="en-US" altLang="zh-CN" sz="2200" dirty="0"/>
          </a:p>
        </p:txBody>
      </p:sp>
      <p:sp>
        <p:nvSpPr>
          <p:cNvPr id="11" name="QB_6_BD.211_1#c70bbb4b5?vja=1&amp;pid=da6fc2f0b&amp;color=0,0,0&amp;vtp=1"/>
          <p:cNvSpPr/>
          <p:nvPr/>
        </p:nvSpPr>
        <p:spPr>
          <a:xfrm>
            <a:off x="722376" y="4935286"/>
            <a:ext cx="10753344" cy="374904"/>
          </a:xfrm>
          <a:prstGeom prst="rect">
            <a:avLst/>
          </a:prstGeom>
          <a:noFill/>
        </p:spPr>
        <p:txBody>
          <a:bodyPr wrap="square" lIns="0" tIns="0" rIns="0" bIns="0" rtlCol="0" anchor="t"/>
          <a:lstStyle/>
          <a:p>
            <a:pPr algn="l">
              <a:lnSpc>
                <a:spcPct val="123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semester.</a:t>
            </a:r>
            <a:endParaRPr lang="en-US" altLang="zh-CN" sz="2000" dirty="0"/>
          </a:p>
        </p:txBody>
      </p:sp>
      <p:sp>
        <p:nvSpPr>
          <p:cNvPr id="12" name="QB_6_AN.212_1#c70bbb4b5.blank?vja=1&amp;pid=da6fc2f0b&amp;color=0,0,0&amp;vpa=99&amp;vtp=1"/>
          <p:cNvSpPr/>
          <p:nvPr/>
        </p:nvSpPr>
        <p:spPr>
          <a:xfrm>
            <a:off x="2940114" y="4884486"/>
            <a:ext cx="43815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up</a:t>
            </a:r>
            <a:endParaRPr lang="en-US" altLang="zh-CN" sz="2000" dirty="0"/>
          </a:p>
        </p:txBody>
      </p:sp>
      <p:sp>
        <p:nvSpPr>
          <p:cNvPr id="13" name="QB_6_AS.213_1#c70bbb4b5?vja=1&amp;pid=da6fc2f0b&amp;color=0,0,0&amp;vtp=1"/>
          <p:cNvSpPr/>
          <p:nvPr/>
        </p:nvSpPr>
        <p:spPr>
          <a:xfrm>
            <a:off x="722376" y="53587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句意为：新书占图书馆藏书的一半，本学期吸引了许多读者。make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up为固定搭配，意为“构成;形成”。</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14_1#09bccec28?vja=1&amp;pid=da6fc2f0b&amp;color=0,0,0&amp;vtp=1&amp;bt=1"/>
          <p:cNvSpPr/>
          <p:nvPr/>
        </p:nvSpPr>
        <p:spPr>
          <a:xfrm>
            <a:off x="722376" y="896111"/>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requested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endParaRPr lang="en-US" altLang="zh-CN" sz="2000" dirty="0"/>
          </a:p>
        </p:txBody>
      </p:sp>
      <p:sp>
        <p:nvSpPr>
          <p:cNvPr id="3" name="QB_6_AN.215_1#09bccec28.blank?vja=1&amp;pid=da6fc2f0b&amp;color=0,0,0&amp;vpa=100&amp;vtp=1"/>
          <p:cNvSpPr/>
          <p:nvPr/>
        </p:nvSpPr>
        <p:spPr>
          <a:xfrm>
            <a:off x="8697214" y="858011"/>
            <a:ext cx="944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read</a:t>
            </a:r>
            <a:endParaRPr lang="en-US" altLang="zh-CN" sz="2000" dirty="0"/>
          </a:p>
        </p:txBody>
      </p:sp>
      <p:sp>
        <p:nvSpPr>
          <p:cNvPr id="4" name="QB_6_AS.216_1#09bccec28?vja=1&amp;pid=da6fc2f0b&amp;color=0,0,0&amp;vtp=1"/>
          <p:cNvSpPr/>
          <p:nvPr/>
        </p:nvSpPr>
        <p:spPr>
          <a:xfrm>
            <a:off x="722376" y="17018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句意为：根据新（课程）标准，高中生被要求读更多中国古代经典作品。request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sth为固定搭配，意为“要求某人做某事”，此处为该短语的被动形式sb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requested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read。</a:t>
            </a:r>
            <a:endParaRPr lang="en-US" altLang="zh-CN" sz="2200" dirty="0"/>
          </a:p>
        </p:txBody>
      </p:sp>
      <p:sp>
        <p:nvSpPr>
          <p:cNvPr id="5" name="QB_6_BD.217_1#9369187b4?vja=1&amp;pid=da6fc2f0b&amp;color=0,0,0&amp;vtp=1"/>
          <p:cNvSpPr/>
          <p:nvPr/>
        </p:nvSpPr>
        <p:spPr>
          <a:xfrm>
            <a:off x="722376" y="29159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Beijing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Tsinghua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weekend.</a:t>
            </a:r>
            <a:endParaRPr lang="en-US" altLang="zh-CN" sz="2000" dirty="0"/>
          </a:p>
        </p:txBody>
      </p:sp>
      <p:sp>
        <p:nvSpPr>
          <p:cNvPr id="6" name="QB_6_AN.218_1#9369187b4.blank?vja=1&amp;pid=da6fc2f0b&amp;color=0,0,0&amp;vpa=101&amp;vtp=1"/>
          <p:cNvSpPr/>
          <p:nvPr/>
        </p:nvSpPr>
        <p:spPr>
          <a:xfrm>
            <a:off x="2334705" y="2865187"/>
            <a:ext cx="22669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take/are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taking</a:t>
            </a:r>
            <a:endParaRPr lang="en-US" altLang="zh-CN" sz="2000" dirty="0"/>
          </a:p>
        </p:txBody>
      </p:sp>
      <p:sp>
        <p:nvSpPr>
          <p:cNvPr id="7" name="QB_6_AS.219_1#9369187b4?vja=1&amp;pid=da6fc2f0b&amp;color=0,0,0&amp;vtp=1"/>
          <p:cNvSpPr/>
          <p:nvPr/>
        </p:nvSpPr>
        <p:spPr>
          <a:xfrm>
            <a:off x="722376" y="3721101"/>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设空处作谓语，根据时间状语next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weekend可知，此处表示将来的动作，故应用一般将来时；take在此表示按计划和安排即将发生的动作，因此也可用现在进行时表将来。故填will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take/are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taking。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20_1#9af5aacad?vja=1&amp;pid=da6fc2f0b&amp;color=0,0,0&amp;vtp=1"/>
          <p:cNvSpPr/>
          <p:nvPr/>
        </p:nvSpPr>
        <p:spPr>
          <a:xfrm>
            <a:off x="722376" y="900000"/>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rivers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a:t>
            </a:r>
            <a:endParaRPr lang="en-US" altLang="zh-CN" sz="2000" dirty="0"/>
          </a:p>
        </p:txBody>
      </p:sp>
      <p:sp>
        <p:nvSpPr>
          <p:cNvPr id="3" name="QB_6_AS.222_1#9af5aacad?vja=1&amp;pid=da6fc2f0b&amp;color=0,0,0&amp;vtp=1"/>
          <p:cNvSpPr/>
          <p:nvPr/>
        </p:nvSpPr>
        <p:spPr>
          <a:xfrm>
            <a:off x="722376" y="1701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句意为：过去，各种各样的垃圾流入水中，杀死了河流和海洋中的生物。设空处作结果状语，表示自然而然的结果，应用现在分词形式。</a:t>
            </a:r>
            <a:endParaRPr lang="en-US" altLang="zh-CN" sz="2200" dirty="0"/>
          </a:p>
        </p:txBody>
      </p:sp>
      <p:sp>
        <p:nvSpPr>
          <p:cNvPr id="4" name="QB_6_AN.221_1#9af5aacad.blank?vja=1&amp;pid=da6fc2f0b&amp;color=0,0,0&amp;vpa=102&amp;vtp=1"/>
          <p:cNvSpPr/>
          <p:nvPr/>
        </p:nvSpPr>
        <p:spPr>
          <a:xfrm>
            <a:off x="7144131" y="849200"/>
            <a:ext cx="8445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killing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Effect transition="in" filter="fade">
                                      <p:cBhvr>
                                        <p:cTn id="15" dur="500"/>
                                        <p:tgtEl>
                                          <p:spTgt spid="3">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f6d80bf5e?vja=1&amp;pid=db6153ced&amp;color=0,0,0&amp;vtp=1&amp;bt=1"/>
          <p:cNvSpPr/>
          <p:nvPr/>
        </p:nvSpPr>
        <p:spPr>
          <a:xfrm>
            <a:off x="722376" y="896112"/>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根据提示补全或翻译句子。</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1.如果您能考虑我的申请，我将不胜感激。（consideration）</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appreciate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 ____ ___________ _____ ____________</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4" name="QB_6_AN.224_1#f6d80bf5e.blank?vja=1&amp;pid=db6153ced&amp;color=0,0,0&amp;vpa=103&amp;vtp=1"/>
          <p:cNvSpPr/>
          <p:nvPr/>
        </p:nvSpPr>
        <p:spPr>
          <a:xfrm>
            <a:off x="4606989" y="1620012"/>
            <a:ext cx="606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take</a:t>
            </a:r>
            <a:endParaRPr lang="en-US" altLang="zh-CN" sz="2000" dirty="0"/>
          </a:p>
        </p:txBody>
      </p:sp>
      <p:sp>
        <p:nvSpPr>
          <p:cNvPr id="5" name="QB_6_AN.225_1#f6d80bf5e.blank?vja=1&amp;pid=db6153ced&amp;color=0,0,0&amp;vpa=104&amp;vtp=1"/>
          <p:cNvSpPr/>
          <p:nvPr/>
        </p:nvSpPr>
        <p:spPr>
          <a:xfrm>
            <a:off x="5356289" y="1607312"/>
            <a:ext cx="508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endParaRPr lang="en-US" altLang="zh-CN" sz="2000" dirty="0"/>
          </a:p>
        </p:txBody>
      </p:sp>
      <p:sp>
        <p:nvSpPr>
          <p:cNvPr id="6" name="QB_6_AN.226_1#f6d80bf5e.blank?vja=1&amp;pid=db6153ced&amp;color=0,0,0&amp;vpa=105&amp;vtp=1"/>
          <p:cNvSpPr/>
          <p:nvPr/>
        </p:nvSpPr>
        <p:spPr>
          <a:xfrm>
            <a:off x="6029389" y="1607312"/>
            <a:ext cx="13096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application</a:t>
            </a:r>
            <a:endParaRPr lang="en-US" altLang="zh-CN" sz="2000" dirty="0"/>
          </a:p>
        </p:txBody>
      </p:sp>
      <p:sp>
        <p:nvSpPr>
          <p:cNvPr id="7" name="QB_6_AN.227_1#f6d80bf5e.blank?vja=1&amp;pid=db6153ced&amp;color=0,0,0&amp;vpa=106&amp;vtp=1"/>
          <p:cNvSpPr/>
          <p:nvPr/>
        </p:nvSpPr>
        <p:spPr>
          <a:xfrm>
            <a:off x="7540689" y="1620012"/>
            <a:ext cx="577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into</a:t>
            </a:r>
            <a:endParaRPr lang="en-US" altLang="zh-CN" sz="2000" dirty="0"/>
          </a:p>
        </p:txBody>
      </p:sp>
      <p:sp>
        <p:nvSpPr>
          <p:cNvPr id="8" name="QB_6_AN.228_1#f6d80bf5e.blank?vja=1&amp;pid=db6153ced&amp;color=0,0,0&amp;vpa=107&amp;vtp=1"/>
          <p:cNvSpPr/>
          <p:nvPr/>
        </p:nvSpPr>
        <p:spPr>
          <a:xfrm>
            <a:off x="8264589" y="1620012"/>
            <a:ext cx="15494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consideration</a:t>
            </a:r>
            <a:endParaRPr lang="en-US" altLang="zh-CN" sz="2000" dirty="0"/>
          </a:p>
        </p:txBody>
      </p:sp>
      <p:sp>
        <p:nvSpPr>
          <p:cNvPr id="9" name="QB_6_BD.229_1#507820823?sp=1&amp;vja=1&amp;pid=db6153ced&amp;color=0,0,0&amp;vtp=1"/>
          <p:cNvSpPr/>
          <p:nvPr/>
        </p:nvSpPr>
        <p:spPr>
          <a:xfrm>
            <a:off x="722376" y="2065087"/>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2.重阳糕又名“花糕”，其历史可追溯到周朝。（know）</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Double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Ninth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cake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Zhou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Dynasty.</a:t>
            </a:r>
            <a:endParaRPr lang="en-US" altLang="zh-CN" sz="2000" dirty="0"/>
          </a:p>
        </p:txBody>
      </p:sp>
      <p:sp>
        <p:nvSpPr>
          <p:cNvPr id="10" name="QB_6_AN.230_1#507820823.blank?vja=1&amp;pid=db6153ced&amp;color=0,0,0&amp;vpa=108&amp;vtp=1"/>
          <p:cNvSpPr/>
          <p:nvPr/>
        </p:nvSpPr>
        <p:spPr>
          <a:xfrm>
            <a:off x="3491929" y="2407987"/>
            <a:ext cx="352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11" name="QB_6_AN.231_1#507820823.blank?vja=1&amp;pid=db6153ced&amp;color=0,0,0&amp;vpa=109&amp;vtp=1"/>
          <p:cNvSpPr/>
          <p:nvPr/>
        </p:nvSpPr>
        <p:spPr>
          <a:xfrm>
            <a:off x="4019614" y="2407987"/>
            <a:ext cx="592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also</a:t>
            </a:r>
            <a:endParaRPr lang="en-US" altLang="zh-CN" sz="2000" dirty="0"/>
          </a:p>
        </p:txBody>
      </p:sp>
      <p:sp>
        <p:nvSpPr>
          <p:cNvPr id="12" name="QB_6_AN.232_1#507820823.blank?vja=1&amp;pid=db6153ced&amp;color=0,0,0&amp;vpa=110&amp;vtp=1"/>
          <p:cNvSpPr/>
          <p:nvPr/>
        </p:nvSpPr>
        <p:spPr>
          <a:xfrm>
            <a:off x="4788599" y="2407987"/>
            <a:ext cx="876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known</a:t>
            </a:r>
            <a:endParaRPr lang="en-US" altLang="zh-CN" sz="2000" dirty="0"/>
          </a:p>
        </p:txBody>
      </p:sp>
      <p:sp>
        <p:nvSpPr>
          <p:cNvPr id="13" name="QB_6_AN.233_1#507820823.blank?vja=1&amp;pid=db6153ced&amp;color=0,0,0&amp;vpa=111&amp;vtp=1"/>
          <p:cNvSpPr/>
          <p:nvPr/>
        </p:nvSpPr>
        <p:spPr>
          <a:xfrm>
            <a:off x="5811584" y="2407987"/>
            <a:ext cx="395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endParaRPr lang="en-US" altLang="zh-CN" sz="2000" dirty="0"/>
          </a:p>
        </p:txBody>
      </p:sp>
      <p:sp>
        <p:nvSpPr>
          <p:cNvPr id="14" name="QB_6_BD.234_1#f4f12a380?sp=1&amp;vja=1&amp;pid=db6153ced&amp;color=0,0,0&amp;vtp=1"/>
          <p:cNvSpPr/>
          <p:nvPr/>
        </p:nvSpPr>
        <p:spPr>
          <a:xfrm>
            <a:off x="722376" y="3233487"/>
            <a:ext cx="10753344" cy="762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3.考虑到天气状况，这项比赛将在室内进行。（view）</a:t>
            </a:r>
            <a:endParaRPr lang="en-US" altLang="zh-CN" sz="2000" dirty="0"/>
          </a:p>
          <a:p>
            <a:pPr algn="l">
              <a:lnSpc>
                <a:spcPct val="125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indoors.</a:t>
            </a:r>
            <a:endParaRPr lang="en-US" altLang="zh-CN" sz="2000" dirty="0"/>
          </a:p>
        </p:txBody>
      </p:sp>
      <p:sp>
        <p:nvSpPr>
          <p:cNvPr id="15" name="QB_6_AN.235_1#f4f12a380.blank?vja=1&amp;pid=db6153ced&amp;color=0,0,0&amp;vpa=112&amp;vtp=1"/>
          <p:cNvSpPr/>
          <p:nvPr/>
        </p:nvSpPr>
        <p:spPr>
          <a:xfrm>
            <a:off x="693801" y="3576387"/>
            <a:ext cx="395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16" name="QB_6_AN.236_1#f4f12a380.blank?vja=1&amp;pid=db6153ced&amp;color=0,0,0&amp;vpa=113&amp;vtp=1"/>
          <p:cNvSpPr/>
          <p:nvPr/>
        </p:nvSpPr>
        <p:spPr>
          <a:xfrm>
            <a:off x="1252601" y="3576387"/>
            <a:ext cx="677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view</a:t>
            </a:r>
            <a:endParaRPr lang="en-US" altLang="zh-CN" sz="2000" dirty="0"/>
          </a:p>
        </p:txBody>
      </p:sp>
      <p:sp>
        <p:nvSpPr>
          <p:cNvPr id="17" name="QB_6_AN.237_1#f4f12a380.blank?vja=1&amp;pid=db6153ced&amp;color=0,0,0&amp;vpa=114&amp;vtp=1"/>
          <p:cNvSpPr/>
          <p:nvPr/>
        </p:nvSpPr>
        <p:spPr>
          <a:xfrm>
            <a:off x="2090801" y="3576387"/>
            <a:ext cx="395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18" name="QB_6_BD.238_1#e89a81396?sp=1&amp;vja=1&amp;pid=db6153ced&amp;color=0,0,0&amp;vtp=1"/>
          <p:cNvSpPr/>
          <p:nvPr/>
        </p:nvSpPr>
        <p:spPr>
          <a:xfrm>
            <a:off x="722376" y="4020887"/>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4.如果校车晚到，建议家长们与校车管理员联系。（contact）</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monitors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a:t>
            </a:r>
            <a:endParaRPr lang="en-US" altLang="zh-CN" sz="2000" dirty="0"/>
          </a:p>
        </p:txBody>
      </p:sp>
      <p:sp>
        <p:nvSpPr>
          <p:cNvPr id="19" name="QB_6_AN.239_1#e89a81396.blank?vja=1&amp;pid=db6153ced&amp;color=0,0,0&amp;vpa=115&amp;vtp=1"/>
          <p:cNvSpPr/>
          <p:nvPr/>
        </p:nvSpPr>
        <p:spPr>
          <a:xfrm>
            <a:off x="3388297" y="4351087"/>
            <a:ext cx="8032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get/be</a:t>
            </a:r>
            <a:endParaRPr lang="en-US" altLang="zh-CN" sz="2000" dirty="0"/>
          </a:p>
        </p:txBody>
      </p:sp>
      <p:sp>
        <p:nvSpPr>
          <p:cNvPr id="20" name="QB_6_AN.240_1#e89a81396.blank?vja=1&amp;pid=db6153ced&amp;color=0,0,0&amp;vpa=116&amp;vtp=1"/>
          <p:cNvSpPr/>
          <p:nvPr/>
        </p:nvSpPr>
        <p:spPr>
          <a:xfrm>
            <a:off x="4393311" y="4363787"/>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21" name="QB_6_AN.241_1#e89a81396.blank?vja=1&amp;pid=db6153ced&amp;color=0,0,0&amp;vpa=117&amp;vtp=1"/>
          <p:cNvSpPr/>
          <p:nvPr/>
        </p:nvSpPr>
        <p:spPr>
          <a:xfrm>
            <a:off x="4903026" y="4363787"/>
            <a:ext cx="915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contact</a:t>
            </a:r>
            <a:endParaRPr lang="en-US" altLang="zh-CN" sz="2000" dirty="0"/>
          </a:p>
        </p:txBody>
      </p:sp>
      <p:sp>
        <p:nvSpPr>
          <p:cNvPr id="22" name="QB_6_AN.242_1#e89a81396.blank?vja=1&amp;pid=db6153ced&amp;color=0,0,0&amp;vpa=118&amp;vtp=1"/>
          <p:cNvSpPr/>
          <p:nvPr/>
        </p:nvSpPr>
        <p:spPr>
          <a:xfrm>
            <a:off x="5971540" y="4363787"/>
            <a:ext cx="635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5">
                                            <p:bg/>
                                          </p:spTgt>
                                        </p:tgtEl>
                                        <p:attrNameLst>
                                          <p:attrName>style.visibility</p:attrName>
                                        </p:attrNameLst>
                                      </p:cBhvr>
                                      <p:to>
                                        <p:strVal val="visible"/>
                                      </p:to>
                                    </p:set>
                                    <p:animEffect transition="in" filter="fade">
                                      <p:cBhvr>
                                        <p:cTn id="79" dur="500"/>
                                        <p:tgtEl>
                                          <p:spTgt spid="15">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
                                            <p:txEl>
                                              <p:pRg st="0" end="0"/>
                                            </p:txEl>
                                          </p:spTgt>
                                        </p:tgtEl>
                                        <p:attrNameLst>
                                          <p:attrName>style.visibility</p:attrName>
                                        </p:attrNameLst>
                                      </p:cBhvr>
                                      <p:to>
                                        <p:strVal val="visible"/>
                                      </p:to>
                                    </p:set>
                                    <p:animEffect transition="in" filter="fade">
                                      <p:cBhvr>
                                        <p:cTn id="82" dur="500"/>
                                        <p:tgtEl>
                                          <p:spTgt spid="15">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9">
                                            <p:bg/>
                                          </p:spTgt>
                                        </p:tgtEl>
                                        <p:attrNameLst>
                                          <p:attrName>style.visibility</p:attrName>
                                        </p:attrNameLst>
                                      </p:cBhvr>
                                      <p:to>
                                        <p:strVal val="visible"/>
                                      </p:to>
                                    </p:set>
                                    <p:animEffect transition="in" filter="fade">
                                      <p:cBhvr>
                                        <p:cTn id="103" dur="500"/>
                                        <p:tgtEl>
                                          <p:spTgt spid="19">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9">
                                            <p:txEl>
                                              <p:pRg st="0" end="0"/>
                                            </p:txEl>
                                          </p:spTgt>
                                        </p:tgtEl>
                                        <p:attrNameLst>
                                          <p:attrName>style.visibility</p:attrName>
                                        </p:attrNameLst>
                                      </p:cBhvr>
                                      <p:to>
                                        <p:strVal val="visible"/>
                                      </p:to>
                                    </p:set>
                                    <p:animEffect transition="in" filter="fade">
                                      <p:cBhvr>
                                        <p:cTn id="106" dur="500"/>
                                        <p:tgtEl>
                                          <p:spTgt spid="19">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20">
                                            <p:bg/>
                                          </p:spTgt>
                                        </p:tgtEl>
                                        <p:attrNameLst>
                                          <p:attrName>style.visibility</p:attrName>
                                        </p:attrNameLst>
                                      </p:cBhvr>
                                      <p:to>
                                        <p:strVal val="visible"/>
                                      </p:to>
                                    </p:set>
                                    <p:animEffect transition="in" filter="fade">
                                      <p:cBhvr>
                                        <p:cTn id="111" dur="500"/>
                                        <p:tgtEl>
                                          <p:spTgt spid="20">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0">
                                            <p:txEl>
                                              <p:pRg st="0" end="0"/>
                                            </p:txEl>
                                          </p:spTgt>
                                        </p:tgtEl>
                                        <p:attrNameLst>
                                          <p:attrName>style.visibility</p:attrName>
                                        </p:attrNameLst>
                                      </p:cBhvr>
                                      <p:to>
                                        <p:strVal val="visible"/>
                                      </p:to>
                                    </p:set>
                                    <p:animEffect transition="in" filter="fade">
                                      <p:cBhvr>
                                        <p:cTn id="114" dur="500"/>
                                        <p:tgtEl>
                                          <p:spTgt spid="20">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1">
                                            <p:bg/>
                                          </p:spTgt>
                                        </p:tgtEl>
                                        <p:attrNameLst>
                                          <p:attrName>style.visibility</p:attrName>
                                        </p:attrNameLst>
                                      </p:cBhvr>
                                      <p:to>
                                        <p:strVal val="visible"/>
                                      </p:to>
                                    </p:set>
                                    <p:animEffect transition="in" filter="fade">
                                      <p:cBhvr>
                                        <p:cTn id="119" dur="500"/>
                                        <p:tgtEl>
                                          <p:spTgt spid="21">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1">
                                            <p:txEl>
                                              <p:pRg st="0" end="0"/>
                                            </p:txEl>
                                          </p:spTgt>
                                        </p:tgtEl>
                                        <p:attrNameLst>
                                          <p:attrName>style.visibility</p:attrName>
                                        </p:attrNameLst>
                                      </p:cBhvr>
                                      <p:to>
                                        <p:strVal val="visible"/>
                                      </p:to>
                                    </p:set>
                                    <p:animEffect transition="in" filter="fade">
                                      <p:cBhvr>
                                        <p:cTn id="122" dur="500"/>
                                        <p:tgtEl>
                                          <p:spTgt spid="21">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2">
                                            <p:bg/>
                                          </p:spTgt>
                                        </p:tgtEl>
                                        <p:attrNameLst>
                                          <p:attrName>style.visibility</p:attrName>
                                        </p:attrNameLst>
                                      </p:cBhvr>
                                      <p:to>
                                        <p:strVal val="visible"/>
                                      </p:to>
                                    </p:set>
                                    <p:animEffect transition="in" filter="fade">
                                      <p:cBhvr>
                                        <p:cTn id="127" dur="500"/>
                                        <p:tgtEl>
                                          <p:spTgt spid="22">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2">
                                            <p:txEl>
                                              <p:pRg st="0" end="0"/>
                                            </p:txEl>
                                          </p:spTgt>
                                        </p:tgtEl>
                                        <p:attrNameLst>
                                          <p:attrName>style.visibility</p:attrName>
                                        </p:attrNameLst>
                                      </p:cBhvr>
                                      <p:to>
                                        <p:strVal val="visible"/>
                                      </p:to>
                                    </p:set>
                                    <p:animEffect transition="in" filter="fade">
                                      <p:cBhvr>
                                        <p:cTn id="130" dur="5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10" grpId="0" animBg="1" build="p"/>
      <p:bldP spid="11" grpId="0" animBg="1" build="p"/>
      <p:bldP spid="12" grpId="0" animBg="1" build="p"/>
      <p:bldP spid="13" grpId="0" animBg="1" build="p"/>
      <p:bldP spid="15" grpId="0" animBg="1" build="p"/>
      <p:bldP spid="16" grpId="0" animBg="1" build="p"/>
      <p:bldP spid="17" grpId="0" animBg="1" build="p"/>
      <p:bldP spid="19" grpId="0" animBg="1" build="p"/>
      <p:bldP spid="20" grpId="0" animBg="1" build="p"/>
      <p:bldP spid="21" grpId="0" animBg="1" build="p"/>
      <p:bldP spid="22"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43_1#be9433f0a?sp=1&amp;vja=1&amp;pid=db6153ced&amp;color=0,0,0&amp;vtp=1"/>
          <p:cNvSpPr/>
          <p:nvPr/>
        </p:nvSpPr>
        <p:spPr>
          <a:xfrm>
            <a:off x="722376" y="900000"/>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5.当我到达山顶时，我迫不及待地欣赏美丽的日出。（admire）</a:t>
            </a:r>
            <a:endParaRPr lang="en-US" altLang="zh-CN" sz="2000" dirty="0"/>
          </a:p>
          <a:p>
            <a:pPr algn="just">
              <a:lnSpc>
                <a:spcPct val="125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sunrise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mountain.</a:t>
            </a:r>
            <a:endParaRPr lang="en-US" altLang="zh-CN" sz="2000" dirty="0"/>
          </a:p>
        </p:txBody>
      </p:sp>
      <p:sp>
        <p:nvSpPr>
          <p:cNvPr id="3" name="QB_6_BD.249_1#01563a159?sp=1&amp;vja=1&amp;pid=db6153ced&amp;color=0,0,0&amp;vtp=1"/>
          <p:cNvSpPr/>
          <p:nvPr/>
        </p:nvSpPr>
        <p:spPr>
          <a:xfrm>
            <a:off x="722376" y="2065087"/>
            <a:ext cx="10753344" cy="762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6.我要求学生对考试做好充分的准备。（request；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宾语从句）</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latinLnBrk="1">
              <a:lnSpc>
                <a:spcPct val="125000"/>
              </a:lnSpc>
            </a:pP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a:t>
            </a:r>
            <a:endParaRPr lang="en-US" altLang="zh-CN" sz="2000" dirty="0"/>
          </a:p>
        </p:txBody>
      </p:sp>
      <p:sp>
        <p:nvSpPr>
          <p:cNvPr id="5" name="QB_6_AN.244_1#be9433f0a.blank?vja=1&amp;pid=db6153ced&amp;color=0,0,0&amp;vpa=119&amp;vtp=1"/>
          <p:cNvSpPr/>
          <p:nvPr/>
        </p:nvSpPr>
        <p:spPr>
          <a:xfrm>
            <a:off x="693801" y="1242900"/>
            <a:ext cx="268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endParaRPr lang="en-US" altLang="zh-CN" sz="2000" dirty="0"/>
          </a:p>
        </p:txBody>
      </p:sp>
      <p:sp>
        <p:nvSpPr>
          <p:cNvPr id="6" name="QB_6_AN.245_1#be9433f0a.blank?vja=1&amp;pid=db6153ced&amp;color=0,0,0&amp;vpa=120&amp;vtp=1"/>
          <p:cNvSpPr/>
          <p:nvPr/>
        </p:nvSpPr>
        <p:spPr>
          <a:xfrm>
            <a:off x="1145223" y="1242900"/>
            <a:ext cx="102412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couldn’t</a:t>
            </a:r>
            <a:endParaRPr lang="en-US" altLang="zh-CN" sz="2000" dirty="0"/>
          </a:p>
        </p:txBody>
      </p:sp>
      <p:sp>
        <p:nvSpPr>
          <p:cNvPr id="7" name="QB_6_AN.246_1#be9433f0a.blank?vja=1&amp;pid=db6153ced&amp;color=0,0,0&amp;vpa=121&amp;vtp=1"/>
          <p:cNvSpPr/>
          <p:nvPr/>
        </p:nvSpPr>
        <p:spPr>
          <a:xfrm>
            <a:off x="2371344" y="1242900"/>
            <a:ext cx="620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wait</a:t>
            </a:r>
            <a:endParaRPr lang="en-US" altLang="zh-CN" sz="2000" dirty="0"/>
          </a:p>
        </p:txBody>
      </p:sp>
      <p:sp>
        <p:nvSpPr>
          <p:cNvPr id="8" name="QB_6_AN.247_1#be9433f0a.blank?vja=1&amp;pid=db6153ced&amp;color=0,0,0&amp;vpa=122&amp;vtp=1"/>
          <p:cNvSpPr/>
          <p:nvPr/>
        </p:nvSpPr>
        <p:spPr>
          <a:xfrm>
            <a:off x="3203766" y="1242900"/>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9" name="QB_6_AN.248_1#be9433f0a.blank?vja=1&amp;pid=db6153ced&amp;color=0,0,0&amp;vpa=123&amp;vtp=1"/>
          <p:cNvSpPr/>
          <p:nvPr/>
        </p:nvSpPr>
        <p:spPr>
          <a:xfrm>
            <a:off x="3782187" y="1242900"/>
            <a:ext cx="887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admire</a:t>
            </a:r>
            <a:endParaRPr lang="en-US" altLang="zh-CN" sz="2000" dirty="0"/>
          </a:p>
        </p:txBody>
      </p:sp>
      <p:sp>
        <p:nvSpPr>
          <p:cNvPr id="10" name="QB_6_AN.250_1#01563a159.blank?vja=1&amp;pid=db6153ced&amp;color=0,0,0&amp;vpa=124&amp;vtp=1"/>
          <p:cNvSpPr/>
          <p:nvPr/>
        </p:nvSpPr>
        <p:spPr>
          <a:xfrm>
            <a:off x="757301" y="2395287"/>
            <a:ext cx="83470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request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well-prepared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exam.</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P spid="8" grpId="0" animBg="1" build="p"/>
      <p:bldP spid="9" grpId="0" animBg="1" build="p"/>
      <p:bldP spid="10"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6_BD#8c84efafc?vja=1&amp;pid=d2db7517d&amp;color=100,146,38&amp;vtp=1&amp;bt=1"/>
          <p:cNvSpPr/>
          <p:nvPr/>
        </p:nvSpPr>
        <p:spPr>
          <a:xfrm>
            <a:off x="722376" y="896112"/>
            <a:ext cx="10753344" cy="767080"/>
          </a:xfrm>
          <a:prstGeom prst="rect">
            <a:avLst/>
          </a:prstGeom>
          <a:noFill/>
        </p:spPr>
        <p:txBody>
          <a:bodyPr wrap="square" lIns="0" tIns="0" rIns="0" bIns="0" rtlCol="0" anchor="t"/>
          <a:lstStyle/>
          <a:p>
            <a:pPr algn="l">
              <a:lnSpc>
                <a:spcPct val="125000"/>
              </a:lnSpc>
            </a:pPr>
            <a:r>
              <a:rPr lang="en-US" altLang="zh-CN" sz="2200" b="1" i="0" dirty="0">
                <a:solidFill>
                  <a:srgbClr val="649226"/>
                </a:solidFill>
                <a:latin typeface="Times New Roman" panose="02020603050405020304" pitchFamily="34" charset="0"/>
                <a:ea typeface="微软雅黑" panose="020B0503020204020204" pitchFamily="34" charset="-122"/>
                <a:cs typeface="Times New Roman" panose="02020603050405020304" pitchFamily="34" charset="-120"/>
              </a:rPr>
              <a:t>一、用适当的时态填空。</a:t>
            </a:r>
            <a:endParaRPr lang="en-US" altLang="zh-CN" sz="2200" dirty="0"/>
          </a:p>
        </p:txBody>
      </p:sp>
      <p:sp>
        <p:nvSpPr>
          <p:cNvPr id="3" name="QB_7_BD.251_1#b139b8175?vja=1&amp;pid=8c84efafc&amp;color=0,0,0&amp;vtp=1"/>
          <p:cNvSpPr/>
          <p:nvPr/>
        </p:nvSpPr>
        <p:spPr>
          <a:xfrm>
            <a:off x="722376" y="1343226"/>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Beijing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holiday.</a:t>
            </a:r>
            <a:endParaRPr lang="en-US" altLang="zh-CN" sz="2000" dirty="0"/>
          </a:p>
        </p:txBody>
      </p:sp>
      <p:sp>
        <p:nvSpPr>
          <p:cNvPr id="4" name="QB_7_AN.252_1#b139b8175.blank?vja=1&amp;pid=8c84efafc&amp;color=0,0,0&amp;vpa=125&amp;vtp=1"/>
          <p:cNvSpPr/>
          <p:nvPr/>
        </p:nvSpPr>
        <p:spPr>
          <a:xfrm>
            <a:off x="3166618" y="1292426"/>
            <a:ext cx="36639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spending/are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spend</a:t>
            </a:r>
            <a:endParaRPr lang="en-US" altLang="zh-CN" sz="2000" dirty="0"/>
          </a:p>
        </p:txBody>
      </p:sp>
      <p:sp>
        <p:nvSpPr>
          <p:cNvPr id="5" name="QB_7_AS.253_1#b139b8175?vja=1&amp;pid=8c84efafc&amp;color=0,0,0&amp;vtp=1"/>
          <p:cNvSpPr/>
          <p:nvPr/>
        </p:nvSpPr>
        <p:spPr>
          <a:xfrm>
            <a:off x="722376" y="21463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句意为：在即将到来的寒假里，我和我的家人将在北京度过一周。由该句时间状语in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winter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holiday可知，该句应为将来时，此处表示计划安排好要做的事，动词spend可用现在进行时表示将来，或用be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do结构表示打算要做某事，主语My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I为复数，谓语动词应用复数形式。</a:t>
            </a:r>
            <a:endParaRPr lang="en-US" altLang="zh-CN" sz="2200" dirty="0"/>
          </a:p>
        </p:txBody>
      </p:sp>
      <p:sp>
        <p:nvSpPr>
          <p:cNvPr id="6" name="QB_7_BD.254_1#707aa4090?vja=1&amp;pid=8c84efafc&amp;color=0,0,0&amp;vtp=1"/>
          <p:cNvSpPr/>
          <p:nvPr/>
        </p:nvSpPr>
        <p:spPr>
          <a:xfrm>
            <a:off x="722376" y="37287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ready.</a:t>
            </a:r>
            <a:endParaRPr lang="en-US" altLang="zh-CN" sz="2000" dirty="0"/>
          </a:p>
        </p:txBody>
      </p:sp>
      <p:sp>
        <p:nvSpPr>
          <p:cNvPr id="7" name="QB_7_AN.255_1#707aa4090.blank?vja=1&amp;pid=8c84efafc&amp;color=0,0,0&amp;vpa=126&amp;vtp=1"/>
          <p:cNvSpPr/>
          <p:nvPr/>
        </p:nvSpPr>
        <p:spPr>
          <a:xfrm>
            <a:off x="1343406" y="3677987"/>
            <a:ext cx="20431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go/are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going</a:t>
            </a:r>
            <a:endParaRPr lang="en-US" altLang="zh-CN" sz="2000" dirty="0"/>
          </a:p>
        </p:txBody>
      </p:sp>
      <p:sp>
        <p:nvSpPr>
          <p:cNvPr id="8" name="QB_7_AS.256_1#707aa4090?vja=1&amp;pid=8c84efafc&amp;color=0,0,0&amp;vtp=1"/>
          <p:cNvSpPr/>
          <p:nvPr/>
        </p:nvSpPr>
        <p:spPr>
          <a:xfrm>
            <a:off x="722376" y="41529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句意为：我们半小时后出去，请确保一切准备就绪。结合语境和时间状语in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half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hour可知，“出去”的动作还未发生，应用一般将来时；也可表示计划好的安排，用现在进行时表将来。故填will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257_1#311091fc3?vja=1&amp;pid=8c84efafc&amp;color=0,0,0&amp;vtp=1&amp;bt=1"/>
          <p:cNvSpPr/>
          <p:nvPr/>
        </p:nvSpPr>
        <p:spPr>
          <a:xfrm>
            <a:off x="722376" y="896111"/>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tomorrow.</a:t>
            </a:r>
            <a:endParaRPr lang="en-US" altLang="zh-CN" sz="2000" dirty="0"/>
          </a:p>
        </p:txBody>
      </p:sp>
      <p:sp>
        <p:nvSpPr>
          <p:cNvPr id="3" name="QB_7_AN.258_1#311091fc3.blank?vja=1&amp;pid=8c84efafc&amp;color=0,0,0&amp;vpa=127&amp;vtp=1"/>
          <p:cNvSpPr/>
          <p:nvPr/>
        </p:nvSpPr>
        <p:spPr>
          <a:xfrm>
            <a:off x="3781235" y="845311"/>
            <a:ext cx="28876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see/will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see</a:t>
            </a:r>
            <a:endParaRPr lang="en-US" altLang="zh-CN" sz="2000" dirty="0"/>
          </a:p>
        </p:txBody>
      </p:sp>
      <p:sp>
        <p:nvSpPr>
          <p:cNvPr id="4" name="QB_7_AS.259_1#311091fc3?vja=1&amp;pid=8c84efafc&amp;color=0,0,0&amp;vtp=1"/>
          <p:cNvSpPr/>
          <p:nvPr/>
        </p:nvSpPr>
        <p:spPr>
          <a:xfrm>
            <a:off x="722376" y="13208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句意为：除了汤姆，我明天也要去看这部新电影。根据时间状语tomorrow可知，此处为一般将来时，可用“will+动词原形”结构或be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sth结构；not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连接并列成分作主语时，谓语动词遵循“就近原则”，此处应与I保持人称和数的一致。故填am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a:t>
            </a:r>
            <a:endParaRPr lang="en-US" altLang="zh-CN" sz="2200" dirty="0"/>
          </a:p>
        </p:txBody>
      </p:sp>
      <p:sp>
        <p:nvSpPr>
          <p:cNvPr id="5" name="QB_7_BD.260_1#e08eb030c?vja=1&amp;pid=8c84efafc&amp;color=0,0,0&amp;vtp=1"/>
          <p:cNvSpPr/>
          <p:nvPr/>
        </p:nvSpPr>
        <p:spPr>
          <a:xfrm>
            <a:off x="722376" y="29159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endParaRPr lang="en-US" altLang="zh-CN" sz="2000" dirty="0"/>
          </a:p>
        </p:txBody>
      </p:sp>
      <p:sp>
        <p:nvSpPr>
          <p:cNvPr id="6" name="QB_7_AN.261_1#e08eb030c.blank?vja=1&amp;pid=8c84efafc&amp;color=0,0,0&amp;vpa=128&amp;vtp=1"/>
          <p:cNvSpPr/>
          <p:nvPr/>
        </p:nvSpPr>
        <p:spPr>
          <a:xfrm>
            <a:off x="4489831" y="2877887"/>
            <a:ext cx="944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endParaRPr lang="en-US" altLang="zh-CN" sz="2000" dirty="0"/>
          </a:p>
        </p:txBody>
      </p:sp>
      <p:sp>
        <p:nvSpPr>
          <p:cNvPr id="7" name="QB_7_AS.262_1#e08eb030c?vja=1&amp;pid=8c84efafc&amp;color=0,0,0&amp;vtp=1"/>
          <p:cNvSpPr/>
          <p:nvPr/>
        </p:nvSpPr>
        <p:spPr>
          <a:xfrm>
            <a:off x="722376" y="3721101"/>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句意为：无论你将来多么成功，你应该一直把你的家人和朋友放在心上。根据in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future可知，此处表示将来发生的事情，应用一般将来时。故填will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263_1#9b9a8ed65?vja=1&amp;pid=8c84efafc&amp;color=0,0,0&amp;vtp=1"/>
          <p:cNvSpPr/>
          <p:nvPr/>
        </p:nvSpPr>
        <p:spPr>
          <a:xfrm>
            <a:off x="722376" y="900000"/>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（threaten）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survival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endParaRPr lang="en-US" altLang="zh-CN" sz="2000" dirty="0"/>
          </a:p>
        </p:txBody>
      </p:sp>
      <p:sp>
        <p:nvSpPr>
          <p:cNvPr id="3" name="QB_7_AS.265_1#9b9a8ed65?vja=1&amp;pid=8c84efafc&amp;color=0,0,0&amp;vtp=1"/>
          <p:cNvSpPr/>
          <p:nvPr/>
        </p:nvSpPr>
        <p:spPr>
          <a:xfrm>
            <a:off x="722376" y="1701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句意为：随着人类社会的发展，人类活动正威胁着动植物的生存。根据语境可知，此处表示现阶段正在进行的动作，应用现在进行时；主语为human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activities，谓语应用复数。故填are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threatening。</a:t>
            </a:r>
            <a:endParaRPr lang="en-US" altLang="zh-CN" sz="2200" dirty="0"/>
          </a:p>
        </p:txBody>
      </p:sp>
      <p:sp>
        <p:nvSpPr>
          <p:cNvPr id="4" name="QB_7_AN.264_1#9b9a8ed65.blank?vja=1&amp;pid=8c84efafc&amp;color=0,0,0&amp;vpa=129&amp;vtp=1"/>
          <p:cNvSpPr/>
          <p:nvPr/>
        </p:nvSpPr>
        <p:spPr>
          <a:xfrm>
            <a:off x="7694168" y="849200"/>
            <a:ext cx="17605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threatening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Effect transition="in" filter="fade">
                                      <p:cBhvr>
                                        <p:cTn id="15" dur="500"/>
                                        <p:tgtEl>
                                          <p:spTgt spid="3">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_1#b486629fd?vja=1&amp;pid=949450b48&amp;color=0,0,0&amp;vtp=1&amp;bt=1"/>
          <p:cNvSpPr/>
          <p:nvPr/>
        </p:nvSpPr>
        <p:spPr>
          <a:xfrm>
            <a:off x="722376" y="896112"/>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4.Although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broader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disputes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（争论）,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rise.</a:t>
            </a:r>
            <a:endParaRPr lang="en-US" altLang="zh-CN" sz="2000" dirty="0"/>
          </a:p>
        </p:txBody>
      </p:sp>
      <p:sp>
        <p:nvSpPr>
          <p:cNvPr id="3" name="QB_6_AN.11_1#b486629fd.blank?vja=1&amp;pid=949450b48&amp;color=0,0,0&amp;vpa=4&amp;vtp=1"/>
          <p:cNvSpPr/>
          <p:nvPr/>
        </p:nvSpPr>
        <p:spPr>
          <a:xfrm>
            <a:off x="5313426" y="845312"/>
            <a:ext cx="13096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application</a:t>
            </a:r>
            <a:endParaRPr lang="en-US" altLang="zh-CN" sz="2000" dirty="0"/>
          </a:p>
        </p:txBody>
      </p:sp>
      <p:sp>
        <p:nvSpPr>
          <p:cNvPr id="4" name="QB_6_AS.12_1#b486629fd?vja=1&amp;pid=949450b48&amp;color=0,0,0&amp;vtp=1"/>
          <p:cNvSpPr/>
          <p:nvPr/>
        </p:nvSpPr>
        <p:spPr>
          <a:xfrm>
            <a:off x="722376" y="1701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句意为：虽然人工智能技术的应用更加广泛，但相关争议也在增加。设空处作宾语，且被不定冠词a和形容词的比较级broader修饰，应用名词单数形式，故填application。</a:t>
            </a:r>
            <a:endParaRPr lang="en-US" altLang="zh-CN" sz="2200" dirty="0"/>
          </a:p>
        </p:txBody>
      </p:sp>
      <p:sp>
        <p:nvSpPr>
          <p:cNvPr id="5" name="QB_6_BD.13_1#0c2450a77?vja=1&amp;pid=949450b48&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5.Deeply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gasped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（admire）.</a:t>
            </a:r>
            <a:endParaRPr lang="en-US" altLang="zh-CN" sz="2000" dirty="0"/>
          </a:p>
        </p:txBody>
      </p:sp>
      <p:sp>
        <p:nvSpPr>
          <p:cNvPr id="6" name="QB_6_AN.14_1#0c2450a77.blank?vja=1&amp;pid=949450b48&amp;color=0,0,0&amp;vpa=5&amp;vtp=1"/>
          <p:cNvSpPr/>
          <p:nvPr/>
        </p:nvSpPr>
        <p:spPr>
          <a:xfrm>
            <a:off x="8077264" y="2496887"/>
            <a:ext cx="12811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admiration</a:t>
            </a:r>
            <a:endParaRPr lang="en-US" altLang="zh-CN" sz="2000" dirty="0"/>
          </a:p>
        </p:txBody>
      </p:sp>
      <p:sp>
        <p:nvSpPr>
          <p:cNvPr id="7" name="QB_6_AS.15_1#0c2450a77?vja=1&amp;pid=949450b48&amp;color=0,0,0&amp;vtp=1"/>
          <p:cNvSpPr/>
          <p:nvPr/>
        </p:nvSpPr>
        <p:spPr>
          <a:xfrm>
            <a:off x="722376" y="2959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句意为：观众对她的表演印象极其深刻，赞叹不已。设空处作介词with的宾语，应用admire的名词形式,意为“钦佩，赞美”。故填admiration。</a:t>
            </a:r>
            <a:endParaRPr lang="en-US" altLang="zh-CN" sz="2200" dirty="0"/>
          </a:p>
        </p:txBody>
      </p:sp>
      <p:sp>
        <p:nvSpPr>
          <p:cNvPr id="8" name="QB_6_BD.16_1#3828feb47?vja=1&amp;pid=949450b48&amp;color=0,0,0&amp;vtp=1"/>
          <p:cNvSpPr/>
          <p:nvPr/>
        </p:nvSpPr>
        <p:spPr>
          <a:xfrm>
            <a:off x="722376" y="37795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endParaRPr lang="en-US" altLang="zh-CN" sz="2000" dirty="0"/>
          </a:p>
        </p:txBody>
      </p:sp>
      <p:sp>
        <p:nvSpPr>
          <p:cNvPr id="9" name="QB_6_AN.17_1#3828feb47.blank?vja=1&amp;pid=949450b48&amp;color=0,0,0&amp;vpa=6&amp;vtp=1"/>
          <p:cNvSpPr/>
          <p:nvPr/>
        </p:nvSpPr>
        <p:spPr>
          <a:xfrm>
            <a:off x="4968939" y="3741487"/>
            <a:ext cx="395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10" name="QB_6_AS.18_1#3828feb47?vja=1&amp;pid=949450b48&amp;color=0,0,0&amp;vtp=1"/>
          <p:cNvSpPr/>
          <p:nvPr/>
        </p:nvSpPr>
        <p:spPr>
          <a:xfrm>
            <a:off x="722376" y="4203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句意为：她意识到她应该控制情绪而不是让情绪控制她。</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control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为固定搭配，意为“控制</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”。故填of。</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6_BD#e2bee57b1?vja=1&amp;pid=d2db7517d&amp;color=100,146,38&amp;vtp=1&amp;bt=1"/>
          <p:cNvSpPr/>
          <p:nvPr/>
        </p:nvSpPr>
        <p:spPr>
          <a:xfrm>
            <a:off x="722376" y="896112"/>
            <a:ext cx="10753344" cy="767080"/>
          </a:xfrm>
          <a:prstGeom prst="rect">
            <a:avLst/>
          </a:prstGeom>
          <a:noFill/>
        </p:spPr>
        <p:txBody>
          <a:bodyPr wrap="square" lIns="0" tIns="0" rIns="0" bIns="0" rtlCol="0" anchor="t"/>
          <a:lstStyle/>
          <a:p>
            <a:pPr algn="l">
              <a:lnSpc>
                <a:spcPct val="125000"/>
              </a:lnSpc>
            </a:pPr>
            <a:r>
              <a:rPr lang="en-US" altLang="zh-CN" sz="2200" b="1" i="0" dirty="0">
                <a:solidFill>
                  <a:srgbClr val="649226"/>
                </a:solidFill>
                <a:latin typeface="Times New Roman" panose="02020603050405020304" pitchFamily="34" charset="0"/>
                <a:ea typeface="微软雅黑" panose="020B0503020204020204" pitchFamily="34" charset="-122"/>
                <a:cs typeface="Times New Roman" panose="02020603050405020304" pitchFamily="34" charset="-120"/>
              </a:rPr>
              <a:t>二、翻译句子。</a:t>
            </a:r>
            <a:endParaRPr lang="en-US" altLang="zh-CN" sz="2200" dirty="0"/>
          </a:p>
        </p:txBody>
      </p:sp>
      <p:sp>
        <p:nvSpPr>
          <p:cNvPr id="3" name="QB_7_BD.266_1#6dddf1222?sp=1&amp;vja=1&amp;pid=e2bee57b1&amp;color=0,0,0&amp;vtp=1"/>
          <p:cNvSpPr/>
          <p:nvPr/>
        </p:nvSpPr>
        <p:spPr>
          <a:xfrm>
            <a:off x="722376" y="1343226"/>
            <a:ext cx="10753344" cy="2286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你要在欧洲待多久？</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2.今天下午我要去看医生。</a:t>
            </a:r>
            <a:endParaRPr lang="en-US" altLang="zh-CN" sz="2000">
              <a:solidFill>
                <a:prstClr val="black"/>
              </a:solidFill>
            </a:endParaRPr>
          </a:p>
          <a:p>
            <a:pPr lvl="0">
              <a:lnSpc>
                <a:spcPct val="125000"/>
              </a:lnSpc>
            </a:pP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3.我明天就要走了，所以我们还剩下一天时间。</a:t>
            </a:r>
            <a:endParaRPr lang="en-US" altLang="zh-CN" sz="2000">
              <a:solidFill>
                <a:prstClr val="black"/>
              </a:solidFill>
            </a:endParaRPr>
          </a:p>
          <a:p>
            <a:pPr lvl="0">
              <a:lnSpc>
                <a:spcPct val="125000"/>
              </a:lnSpc>
            </a:pP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a:t>
            </a:r>
            <a:endParaRPr lang="en-US" altLang="zh-CN" sz="2000" dirty="0"/>
          </a:p>
        </p:txBody>
      </p:sp>
      <p:sp>
        <p:nvSpPr>
          <p:cNvPr id="5" name="QB_7_AN.267_1#6dddf1222.blank?vja=1&amp;pid=e2bee57b1&amp;color=0,0,0&amp;vpa=130&amp;vtp=1"/>
          <p:cNvSpPr/>
          <p:nvPr/>
        </p:nvSpPr>
        <p:spPr>
          <a:xfrm>
            <a:off x="719201" y="1673426"/>
            <a:ext cx="65690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stay/will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Europe?</a:t>
            </a:r>
            <a:endParaRPr lang="en-US" altLang="zh-CN" sz="2000" dirty="0"/>
          </a:p>
        </p:txBody>
      </p:sp>
      <p:sp>
        <p:nvSpPr>
          <p:cNvPr id="8" name="QB_7_AN.269_1#6dddf1222.blank?vja=1&amp;pid=e2bee57b1&amp;color=0,0,0&amp;vpa=131&amp;vtp=1"/>
          <p:cNvSpPr/>
          <p:nvPr/>
        </p:nvSpPr>
        <p:spPr>
          <a:xfrm>
            <a:off x="719201" y="2435426"/>
            <a:ext cx="64420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see/I’m</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seeing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doctor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afternoon.</a:t>
            </a:r>
            <a:endParaRPr lang="en-US" altLang="zh-CN" sz="2000" dirty="0"/>
          </a:p>
        </p:txBody>
      </p:sp>
      <p:sp>
        <p:nvSpPr>
          <p:cNvPr id="11" name="QB_7_AN.271_1#6dddf1222.blank?vja=1&amp;pid=e2bee57b1&amp;color=0,0,0&amp;vpa=132&amp;vtp=1"/>
          <p:cNvSpPr/>
          <p:nvPr/>
        </p:nvSpPr>
        <p:spPr>
          <a:xfrm>
            <a:off x="757301" y="3197426"/>
            <a:ext cx="5446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leaving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tomorrow</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left.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fade">
                                      <p:cBhvr>
                                        <p:cTn id="15" dur="500"/>
                                        <p:tgtEl>
                                          <p:spTgt spid="8">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500"/>
                                        <p:tgtEl>
                                          <p:spTgt spid="8">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1">
                                            <p:bg/>
                                          </p:spTgt>
                                        </p:tgtEl>
                                        <p:attrNameLst>
                                          <p:attrName>style.visibility</p:attrName>
                                        </p:attrNameLst>
                                      </p:cBhvr>
                                      <p:to>
                                        <p:strVal val="visible"/>
                                      </p:to>
                                    </p:set>
                                    <p:animEffect transition="in" filter="fade">
                                      <p:cBhvr>
                                        <p:cTn id="23" dur="500"/>
                                        <p:tgtEl>
                                          <p:spTgt spid="11">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1">
                                            <p:txEl>
                                              <p:pRg st="0" end="0"/>
                                            </p:txEl>
                                          </p:spTgt>
                                        </p:tgtEl>
                                        <p:attrNameLst>
                                          <p:attrName>style.visibility</p:attrName>
                                        </p:attrNameLst>
                                      </p:cBhvr>
                                      <p:to>
                                        <p:strVal val="visible"/>
                                      </p:to>
                                    </p:set>
                                    <p:animEffect transition="in" filter="fade">
                                      <p:cBhvr>
                                        <p:cTn id="26"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8" grpId="0" animBg="1" build="p"/>
      <p:bldP spid="11"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72_1#edc2be6e8?vja=1&amp;pid=338700a5e&amp;color=0,0,0&amp;vtp=1&amp;bt=1"/>
          <p:cNvSpPr/>
          <p:nvPr/>
        </p:nvSpPr>
        <p:spPr>
          <a:xfrm>
            <a:off x="722376" y="900000"/>
            <a:ext cx="10753344" cy="495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［江西临川一中2025高一月考］</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Lushan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Jiujiang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Jiangxi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Western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mountainous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Hanpo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hundred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temples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libraries.</a:t>
            </a:r>
            <a:endParaRPr lang="en-US" altLang="zh-CN" sz="2000" dirty="0"/>
          </a:p>
        </p:txBody>
      </p:sp>
      <p:sp>
        <p:nvSpPr>
          <p:cNvPr id="3" name="QM_6_AN.273_1#edc2be6e8.blank?vja=1&amp;pid=338700a5e&amp;color=0,0,0&amp;vpa=133&amp;vtp=1"/>
          <p:cNvSpPr/>
          <p:nvPr/>
        </p:nvSpPr>
        <p:spPr>
          <a:xfrm>
            <a:off x="3942461" y="1623900"/>
            <a:ext cx="915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located</a:t>
            </a:r>
            <a:endParaRPr lang="en-US" altLang="zh-CN" sz="2000" dirty="0"/>
          </a:p>
        </p:txBody>
      </p:sp>
      <p:sp>
        <p:nvSpPr>
          <p:cNvPr id="4" name="QM_6_AN.274_1#edc2be6e8.blank?vja=1&amp;pid=338700a5e&amp;color=0,0,0&amp;vpa=134&amp;vtp=1"/>
          <p:cNvSpPr/>
          <p:nvPr/>
        </p:nvSpPr>
        <p:spPr>
          <a:xfrm>
            <a:off x="4113149" y="2373200"/>
            <a:ext cx="874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hugely</a:t>
            </a:r>
            <a:endParaRPr lang="en-US" altLang="zh-CN" sz="2000" dirty="0"/>
          </a:p>
        </p:txBody>
      </p:sp>
      <p:sp>
        <p:nvSpPr>
          <p:cNvPr id="5" name="QM_6_AN.275_1#edc2be6e8.blank?vja=1&amp;pid=338700a5e&amp;color=0,0,0&amp;vpa=135&amp;vtp=1"/>
          <p:cNvSpPr/>
          <p:nvPr/>
        </p:nvSpPr>
        <p:spPr>
          <a:xfrm>
            <a:off x="10405936" y="2385900"/>
            <a:ext cx="296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6" name="QM_6_AN.276_1#edc2be6e8.blank?vja=1&amp;pid=338700a5e&amp;color=0,0,0&amp;vpa=136&amp;vtp=1"/>
          <p:cNvSpPr/>
          <p:nvPr/>
        </p:nvSpPr>
        <p:spPr>
          <a:xfrm>
            <a:off x="1919478" y="3528900"/>
            <a:ext cx="12382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attractions</a:t>
            </a:r>
            <a:endParaRPr lang="en-US" altLang="zh-CN" sz="2000" dirty="0"/>
          </a:p>
        </p:txBody>
      </p:sp>
      <p:sp>
        <p:nvSpPr>
          <p:cNvPr id="7" name="QM_6_AN.277_1#edc2be6e8.blank?vja=1&amp;pid=338700a5e&amp;color=0,0,0&amp;vpa=137&amp;vtp=1"/>
          <p:cNvSpPr/>
          <p:nvPr/>
        </p:nvSpPr>
        <p:spPr>
          <a:xfrm>
            <a:off x="922401" y="3897200"/>
            <a:ext cx="1071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enjoying</a:t>
            </a:r>
            <a:endParaRPr lang="en-US" altLang="zh-CN" sz="2000" dirty="0"/>
          </a:p>
        </p:txBody>
      </p:sp>
      <p:sp>
        <p:nvSpPr>
          <p:cNvPr id="8" name="QM_6_AN.278_1#edc2be6e8.blank?vja=1&amp;pid=338700a5e&amp;color=0,0,0&amp;vpa=138&amp;vtp=1"/>
          <p:cNvSpPr/>
          <p:nvPr/>
        </p:nvSpPr>
        <p:spPr>
          <a:xfrm>
            <a:off x="10048939" y="4278200"/>
            <a:ext cx="14081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significance</a:t>
            </a:r>
            <a:endParaRPr lang="en-US" altLang="zh-CN" sz="2000" dirty="0"/>
          </a:p>
        </p:txBody>
      </p:sp>
      <p:sp>
        <p:nvSpPr>
          <p:cNvPr id="9" name="QM_6_AN.279_1#edc2be6e8.blank?vja=1&amp;pid=338700a5e&amp;color=0,0,0&amp;vpa=139&amp;vtp=1"/>
          <p:cNvSpPr/>
          <p:nvPr/>
        </p:nvSpPr>
        <p:spPr>
          <a:xfrm>
            <a:off x="7176834" y="5052900"/>
            <a:ext cx="8191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whom</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80_1#edc2be6e8?vja=1&amp;pid=338700a5e&amp;color=0,0,0&amp;mp=1&amp;vtp=1&amp;bt=1"/>
          <p:cNvSpPr/>
          <p:nvPr/>
        </p:nvSpPr>
        <p:spPr>
          <a:xfrm>
            <a:off x="722376" y="896112"/>
            <a:ext cx="10753344" cy="1524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damaged.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Despite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reserve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progress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government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negative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tourism.</a:t>
            </a:r>
            <a:endParaRPr lang="en-US" altLang="zh-CN" sz="2000" dirty="0"/>
          </a:p>
        </p:txBody>
      </p:sp>
      <p:sp>
        <p:nvSpPr>
          <p:cNvPr id="3" name="QM_6_AN.281_1#edc2be6e8.blank?vja=1&amp;pid=338700a5e&amp;color=0,0,0&amp;mp=1&amp;vpa=140&amp;vtp=1"/>
          <p:cNvSpPr/>
          <p:nvPr/>
        </p:nvSpPr>
        <p:spPr>
          <a:xfrm>
            <a:off x="3328480" y="858012"/>
            <a:ext cx="635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endParaRPr lang="en-US" altLang="zh-CN" sz="2000" dirty="0"/>
          </a:p>
        </p:txBody>
      </p:sp>
      <p:sp>
        <p:nvSpPr>
          <p:cNvPr id="4" name="QM_6_AN.282_1#edc2be6e8.blank?vja=1&amp;pid=338700a5e&amp;color=0,0,0&amp;mp=1&amp;vpa=141&amp;vtp=1"/>
          <p:cNvSpPr/>
          <p:nvPr/>
        </p:nvSpPr>
        <p:spPr>
          <a:xfrm>
            <a:off x="1646111" y="1226312"/>
            <a:ext cx="12112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protect</a:t>
            </a:r>
            <a:endParaRPr lang="en-US" altLang="zh-CN" sz="2000" dirty="0"/>
          </a:p>
        </p:txBody>
      </p:sp>
      <p:sp>
        <p:nvSpPr>
          <p:cNvPr id="5" name="QM_6_AN.283_1#edc2be6e8.blank?vja=1&amp;pid=338700a5e&amp;color=0,0,0&amp;mp=1&amp;vpa=142&amp;vtp=1"/>
          <p:cNvSpPr/>
          <p:nvPr/>
        </p:nvSpPr>
        <p:spPr>
          <a:xfrm>
            <a:off x="9655239" y="1620012"/>
            <a:ext cx="1804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made</a:t>
            </a:r>
            <a:endParaRPr lang="en-US" altLang="zh-CN" sz="2000" dirty="0"/>
          </a:p>
        </p:txBody>
      </p:sp>
      <p:sp>
        <p:nvSpPr>
          <p:cNvPr id="6" name="QM_6_EX.284_1#edc2be6e8?vja=1&amp;pid=338700a5e&amp;color=0,0,0&amp;vtp=1"/>
          <p:cNvSpPr/>
          <p:nvPr/>
        </p:nvSpPr>
        <p:spPr>
          <a:xfrm>
            <a:off x="722376" y="2446087"/>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本文是一篇说明文。庐山国家公园自然景观与文化底蕴兼具，近年随着游客增多，相关保护工作持续推进。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285_1#9a21e991a?vja=1&amp;pid=edc2be6e8&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3" name="QB_7_AN.286_1#9a21e991a.blank?vja=1&amp;pid=edc2be6e8&amp;color=0,0,0&amp;vpa=143&amp;vtp=1"/>
          <p:cNvSpPr/>
          <p:nvPr/>
        </p:nvSpPr>
        <p:spPr>
          <a:xfrm>
            <a:off x="871601" y="858012"/>
            <a:ext cx="915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located</a:t>
            </a:r>
            <a:endParaRPr lang="en-US" altLang="zh-CN" sz="2000" dirty="0"/>
          </a:p>
        </p:txBody>
      </p:sp>
      <p:sp>
        <p:nvSpPr>
          <p:cNvPr id="4" name="QB_7_AS.287_1#9a21e991a?vja=1&amp;pid=edc2be6e8&amp;color=0,0,0&amp;vtp=1"/>
          <p:cNvSpPr/>
          <p:nvPr/>
        </p:nvSpPr>
        <p:spPr>
          <a:xfrm>
            <a:off x="722376" y="13208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句意为：庐山国家公园位于江西省九江市南部，多年来一直吸引着全国各地的游客。分析句子结构可知，本句主干为Lushan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attracted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visitors，设空处应用非谓语动词作后置定语，修饰Lushan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Park；be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located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in为固定搭配，意为“位于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”，故此处应用过去分词形式。故填located。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AS.287_2#9a21e991a?vja=1&amp;pid=edc2be6e8&amp;color=0,0,0&amp;mp=1&amp;vtp=1&amp;bt=1"/>
          <p:cNvSpPr/>
          <p:nvPr/>
        </p:nvSpPr>
        <p:spPr>
          <a:xfrm>
            <a:off x="722376" y="900000"/>
            <a:ext cx="10753344" cy="381000"/>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方法总结</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语法填空中动词题的解题思路</a:t>
            </a:r>
            <a:endParaRPr lang="en-US" altLang="zh-CN" sz="2000" dirty="0"/>
          </a:p>
        </p:txBody>
      </p:sp>
      <p:pic>
        <p:nvPicPr>
          <p:cNvPr id="3" name="QB_7_AS.287_3#9a21e991a?vja=1&amp;pid=edc2be6e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1409524"/>
            <a:ext cx="7031736" cy="2459736"/>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288_1#eb2fc134e?vja=1&amp;pid=edc2be6e8&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3" name="QB_7_AN.289_1#eb2fc134e.blank?vja=1&amp;pid=edc2be6e8&amp;color=0,0,0&amp;mp=1&amp;vpa=144&amp;vtp=1"/>
          <p:cNvSpPr/>
          <p:nvPr/>
        </p:nvSpPr>
        <p:spPr>
          <a:xfrm>
            <a:off x="897001" y="845312"/>
            <a:ext cx="874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hugely</a:t>
            </a:r>
            <a:endParaRPr lang="en-US" altLang="zh-CN" sz="2000" dirty="0"/>
          </a:p>
        </p:txBody>
      </p:sp>
      <p:sp>
        <p:nvSpPr>
          <p:cNvPr id="4" name="QB_7_AS.290_1#eb2fc134e?vja=1&amp;pid=edc2be6e8&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句意为：虽然它对西方人来说不是一个知名的景点，但这个公园非常受中国人欢迎。此处修饰形容词popular，应用副词作状语。故填hugely。</a:t>
            </a:r>
            <a:endParaRPr lang="en-US" altLang="zh-CN" sz="2200" dirty="0"/>
          </a:p>
        </p:txBody>
      </p:sp>
      <p:sp>
        <p:nvSpPr>
          <p:cNvPr id="5" name="QB_7_BD.291_1#036ac7a63?vja=1&amp;pid=edc2be6e8&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292_1#036ac7a63.blank?vja=1&amp;pid=edc2be6e8&amp;color=0,0,0&amp;vpa=145&amp;vtp=1"/>
          <p:cNvSpPr/>
          <p:nvPr/>
        </p:nvSpPr>
        <p:spPr>
          <a:xfrm>
            <a:off x="935101" y="2115887"/>
            <a:ext cx="296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B_7_AS.293_1#036ac7a63?vja=1&amp;pid=edc2be6e8&amp;color=0,0,0&amp;vtp=1"/>
          <p:cNvSpPr/>
          <p:nvPr/>
        </p:nvSpPr>
        <p:spPr>
          <a:xfrm>
            <a:off x="722376" y="2578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句意为：它是来中国旅行的任何一个游客必去的地方。place是可数名词，此处泛指“一个必去的地方”，must-see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的发音以辅音音素开头，所以用不定冠词a修饰。故填a。</a:t>
            </a:r>
            <a:endParaRPr lang="en-US" altLang="zh-CN" sz="2200" dirty="0"/>
          </a:p>
        </p:txBody>
      </p:sp>
      <p:sp>
        <p:nvSpPr>
          <p:cNvPr id="8" name="QB_7_BD.294_1#601cb0231?vja=1&amp;pid=edc2be6e8&amp;color=0,0,0&amp;vtp=1"/>
          <p:cNvSpPr/>
          <p:nvPr/>
        </p:nvSpPr>
        <p:spPr>
          <a:xfrm>
            <a:off x="722376" y="3398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9" name="QB_7_AN.295_1#601cb0231.blank?vja=1&amp;pid=edc2be6e8&amp;color=0,0,0&amp;vpa=146&amp;vtp=1"/>
          <p:cNvSpPr/>
          <p:nvPr/>
        </p:nvSpPr>
        <p:spPr>
          <a:xfrm>
            <a:off x="909701" y="3360487"/>
            <a:ext cx="12382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attractions</a:t>
            </a:r>
            <a:endParaRPr lang="en-US" altLang="zh-CN" sz="2000" dirty="0"/>
          </a:p>
        </p:txBody>
      </p:sp>
      <p:sp>
        <p:nvSpPr>
          <p:cNvPr id="10" name="QB_7_AS.296_1#601cb0231?vja=1&amp;pid=edc2be6e8&amp;color=0,0,0&amp;vtp=1"/>
          <p:cNvSpPr/>
          <p:nvPr/>
        </p:nvSpPr>
        <p:spPr>
          <a:xfrm>
            <a:off x="722376" y="38227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句意为：公园里最令人惊叹的景点之一是含鄱口。此处为“one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of+the+形容词最高级+可数名词复数”结构，表示“最</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之一”；attract的名词形式是attraction，表示“有吸引力的事物”时为可数名词，此处应用名词复数。故填attractions。</a:t>
            </a:r>
            <a:endParaRPr lang="en-US" altLang="zh-CN" sz="2200" dirty="0"/>
          </a:p>
        </p:txBody>
      </p:sp>
      <p:sp>
        <p:nvSpPr>
          <p:cNvPr id="11" name="QB_7_BD.297_1#f68583c39?vja=1&amp;pid=edc2be6e8&amp;color=0,0,0&amp;vtp=1"/>
          <p:cNvSpPr/>
          <p:nvPr/>
        </p:nvSpPr>
        <p:spPr>
          <a:xfrm>
            <a:off x="722376" y="50241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12" name="QB_7_AN.298_1#f68583c39.blank?vja=1&amp;pid=edc2be6e8&amp;color=0,0,0&amp;vpa=147&amp;vtp=1"/>
          <p:cNvSpPr/>
          <p:nvPr/>
        </p:nvSpPr>
        <p:spPr>
          <a:xfrm>
            <a:off x="922401" y="4973387"/>
            <a:ext cx="1071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enjoying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AS.299_1#f68583c39?vja=1&amp;pid=edc2be6e8&amp;color=0,0,0&amp;mp=1&amp;vtp=1&amp;bt=1"/>
          <p:cNvSpPr/>
          <p:nvPr/>
        </p:nvSpPr>
        <p:spPr>
          <a:xfrm>
            <a:off x="722376" y="9000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句意为：从这里你可以往下看，欣赏下方几百米处的一个湖泊的景色。本句已有谓语can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down，设空处应用非谓语动词作状语，you与enjoy之间是逻辑上的主动关系，所以用现在分词形式。故填enjoying。</a:t>
            </a:r>
            <a:endParaRPr lang="en-US" altLang="zh-CN" sz="2200" dirty="0"/>
          </a:p>
        </p:txBody>
      </p:sp>
      <p:sp>
        <p:nvSpPr>
          <p:cNvPr id="3" name="QB_7_BD.300_1#b785181ed?vja=1&amp;pid=edc2be6e8&amp;color=0,0,0&amp;vtp=1"/>
          <p:cNvSpPr/>
          <p:nvPr/>
        </p:nvSpPr>
        <p:spPr>
          <a:xfrm>
            <a:off x="722376" y="2103011"/>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4" name="QB_7_AN.301_1#b785181ed.blank?vja=1&amp;pid=edc2be6e8&amp;color=0,0,0&amp;vpa=148&amp;vtp=1"/>
          <p:cNvSpPr/>
          <p:nvPr/>
        </p:nvSpPr>
        <p:spPr>
          <a:xfrm>
            <a:off x="884301" y="2052211"/>
            <a:ext cx="14081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significance</a:t>
            </a:r>
            <a:endParaRPr lang="en-US" altLang="zh-CN" sz="2000" dirty="0"/>
          </a:p>
        </p:txBody>
      </p:sp>
      <p:sp>
        <p:nvSpPr>
          <p:cNvPr id="5" name="QB_7_AS.302_1#b785181ed?vja=1&amp;pid=edc2be6e8&amp;color=0,0,0&amp;vtp=1"/>
          <p:cNvSpPr/>
          <p:nvPr/>
        </p:nvSpPr>
        <p:spPr>
          <a:xfrm>
            <a:off x="722376" y="2527124"/>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句意为：整个地区在中国文化中具有非常重要的意义。此处为“be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of+名词”结构，相当于“be+该名词对应的形容词”；be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significance表示“非常重要的”。故填significance。</a:t>
            </a:r>
            <a:endParaRPr lang="en-US" altLang="zh-CN" sz="2200" dirty="0"/>
          </a:p>
        </p:txBody>
      </p:sp>
      <p:sp>
        <p:nvSpPr>
          <p:cNvPr id="6" name="QB_7_BD.303_1#1c0a767b1?vja=1&amp;pid=edc2be6e8&amp;color=0,0,0&amp;vtp=1"/>
          <p:cNvSpPr/>
          <p:nvPr/>
        </p:nvSpPr>
        <p:spPr>
          <a:xfrm>
            <a:off x="722376" y="3347611"/>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7" name="QB_7_AN.304_1#1c0a767b1.blank?vja=1&amp;pid=edc2be6e8&amp;color=0,0,0&amp;vpa=149&amp;vtp=1"/>
          <p:cNvSpPr/>
          <p:nvPr/>
        </p:nvSpPr>
        <p:spPr>
          <a:xfrm>
            <a:off x="922401" y="3309511"/>
            <a:ext cx="8191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whom</a:t>
            </a:r>
            <a:endParaRPr lang="en-US" altLang="zh-CN" sz="2000" dirty="0"/>
          </a:p>
        </p:txBody>
      </p:sp>
      <p:sp>
        <p:nvSpPr>
          <p:cNvPr id="8" name="QB_7_AS.305_1#1c0a767b1?vja=1&amp;pid=edc2be6e8&amp;color=0,0,0&amp;vtp=1"/>
          <p:cNvSpPr/>
          <p:nvPr/>
        </p:nvSpPr>
        <p:spPr>
          <a:xfrm>
            <a:off x="722376" y="3771724"/>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句意为：在中国历史上，它吸引了许多寻求灵感的伟大的思想家、艺术家和作家，他们都高度评价它的美。all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highly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beauty为非限制性定语从句，修饰先行词“many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thinkers,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writers”，先行词指人，关系词在从句中作介词of的宾语，所以用关系代词whom。</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P spid="5" grpId="0" animBg="1" build="p"/>
      <p:bldP spid="7" grpId="0" animBg="1" build="p"/>
      <p:bldP spid="8"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06_1#25eac1446?vja=1&amp;pid=edc2be6e8&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3" name="QB_7_AN.307_1#25eac1446.blank?vja=1&amp;pid=edc2be6e8&amp;color=0,0,0&amp;mp=1&amp;vpa=150&amp;vtp=1"/>
          <p:cNvSpPr/>
          <p:nvPr/>
        </p:nvSpPr>
        <p:spPr>
          <a:xfrm>
            <a:off x="897001" y="858012"/>
            <a:ext cx="635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endParaRPr lang="en-US" altLang="zh-CN" sz="2000" dirty="0"/>
          </a:p>
        </p:txBody>
      </p:sp>
      <p:sp>
        <p:nvSpPr>
          <p:cNvPr id="4" name="QB_7_AS.308_1#25eac1446?vja=1&amp;pid=edc2be6e8&amp;color=0,0,0&amp;vtp=1"/>
          <p:cNvSpPr/>
          <p:nvPr/>
        </p:nvSpPr>
        <p:spPr>
          <a:xfrm>
            <a:off x="722376" y="13208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句意为：近年来，随着越来越多的人参观该公园，许多规定被</a:t>
            </a:r>
            <a:r>
              <a:rPr lang="zh-CN" altLang="en-US"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制</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定出来以防止公园被破坏。结合句意可知，____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visiting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park在句中作状语，此处表示“随着</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”，为“with+宾语+宾补”复合结构。故填with。</a:t>
            </a:r>
            <a:endParaRPr lang="en-US" altLang="zh-CN" sz="2200" dirty="0"/>
          </a:p>
        </p:txBody>
      </p:sp>
      <p:sp>
        <p:nvSpPr>
          <p:cNvPr id="5" name="QB_7_BD.309_1#d8b3cd086?vja=1&amp;pid=edc2be6e8&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6" name="QB_7_AN.310_1#d8b3cd086.blank?vja=1&amp;pid=edc2be6e8&amp;color=0,0,0&amp;vpa=151&amp;vtp=1"/>
          <p:cNvSpPr/>
          <p:nvPr/>
        </p:nvSpPr>
        <p:spPr>
          <a:xfrm>
            <a:off x="922401" y="2484187"/>
            <a:ext cx="12112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protect</a:t>
            </a:r>
            <a:endParaRPr lang="en-US" altLang="zh-CN" sz="2000" dirty="0"/>
          </a:p>
        </p:txBody>
      </p:sp>
      <p:sp>
        <p:nvSpPr>
          <p:cNvPr id="7" name="QB_7_AS.311_1#d8b3cd086?vja=1&amp;pid=edc2be6e8&amp;color=0,0,0&amp;vtp=1"/>
          <p:cNvSpPr/>
          <p:nvPr/>
        </p:nvSpPr>
        <p:spPr>
          <a:xfrm>
            <a:off x="722376" y="2959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句意见上一题解析。句中已有谓语，此处为非谓语动词，结合句意可知，此处表示目的，作目的状语，应用动词不定式。故填to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protect。</a:t>
            </a:r>
            <a:endParaRPr lang="en-US" altLang="zh-CN" sz="2200" dirty="0"/>
          </a:p>
        </p:txBody>
      </p:sp>
      <p:sp>
        <p:nvSpPr>
          <p:cNvPr id="8" name="QB_7_BD.312_1#8a1fab2c3?vja=1&amp;pid=edc2be6e8&amp;color=0,0,0&amp;vtp=1"/>
          <p:cNvSpPr/>
          <p:nvPr/>
        </p:nvSpPr>
        <p:spPr>
          <a:xfrm>
            <a:off x="722376" y="3779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endParaRPr lang="en-US" altLang="zh-CN" sz="2000" dirty="0"/>
          </a:p>
        </p:txBody>
      </p:sp>
      <p:sp>
        <p:nvSpPr>
          <p:cNvPr id="9" name="QB_7_AN.313_1#8a1fab2c3.blank?vja=1&amp;pid=edc2be6e8&amp;color=0,0,0&amp;vpa=152&amp;vtp=1"/>
          <p:cNvSpPr/>
          <p:nvPr/>
        </p:nvSpPr>
        <p:spPr>
          <a:xfrm>
            <a:off x="998601" y="3741487"/>
            <a:ext cx="1804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made</a:t>
            </a:r>
            <a:endParaRPr lang="en-US" altLang="zh-CN" sz="2000" dirty="0"/>
          </a:p>
        </p:txBody>
      </p:sp>
      <p:sp>
        <p:nvSpPr>
          <p:cNvPr id="10" name="QB_7_AS.314_1#8a1fab2c3?vja=1&amp;pid=edc2be6e8&amp;color=0,0,0&amp;vtp=1"/>
          <p:cNvSpPr/>
          <p:nvPr/>
        </p:nvSpPr>
        <p:spPr>
          <a:xfrm>
            <a:off x="722376" y="42037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句意为：到目前为止，中国政府在减少大众旅游的负面影响方面已经取得了很大的进展。此处在句中作谓语，So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far是现在完成时的标志性时间状语，progress与make之间是被动关系，且主语为不可数名词。故填has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made。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999837ad9.fixed?vja=1&amp;pid=0c8065759&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02</a:t>
            </a:r>
            <a:endParaRPr lang="en-US" altLang="zh-CN" sz="7200" dirty="0"/>
          </a:p>
        </p:txBody>
      </p:sp>
      <p:sp>
        <p:nvSpPr>
          <p:cNvPr id="3" name="C_4#999837ad9.fixed?vja=1&amp;pid=0c8065759&amp;color=255,255,255&amp;vtp=1"/>
          <p:cNvSpPr/>
          <p:nvPr/>
        </p:nvSpPr>
        <p:spPr>
          <a:xfrm>
            <a:off x="0" y="3142488"/>
            <a:ext cx="12188952" cy="1341120"/>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Discovering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Useful</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Structures—Reading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for</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Writing</a:t>
            </a:r>
            <a:endParaRPr lang="en-US" altLang="zh-CN" sz="4400" dirty="0"/>
          </a:p>
        </p:txBody>
      </p:sp>
      <p:pic>
        <p:nvPicPr>
          <p:cNvPr id="4" name="C_4#999837ad9.fixed?vja=1&amp;pid=0c8065759&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999837ad9.fixed?vja=1&amp;pid=0c8065759&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15_1#223aa9654?sp=1&amp;vja=1&amp;pid=6b24bb5a1&amp;color=0,0,0&amp;vtp=1&amp;bt=1"/>
          <p:cNvSpPr/>
          <p:nvPr/>
        </p:nvSpPr>
        <p:spPr>
          <a:xfrm>
            <a:off x="722376" y="900000"/>
            <a:ext cx="10753344" cy="4953000"/>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［广东东莞东华高级中学2024高一月考］</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grandmothers.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civil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crazy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80.She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“independence”.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seven-night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ridiculous</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wandering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Istanbul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Turkish,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customs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taxi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Istanbul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markets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9_1#35088dbec?vja=1&amp;pid=949450b48&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7.Pandas,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endParaRPr lang="en-US" altLang="zh-CN" sz="2000" dirty="0"/>
          </a:p>
        </p:txBody>
      </p:sp>
      <p:sp>
        <p:nvSpPr>
          <p:cNvPr id="3" name="QB_6_AN.20_1#35088dbec.blank?vja=1&amp;pid=949450b48&amp;color=0,0,0&amp;vpa=7&amp;vtp=1"/>
          <p:cNvSpPr/>
          <p:nvPr/>
        </p:nvSpPr>
        <p:spPr>
          <a:xfrm>
            <a:off x="7461314" y="858012"/>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4" name="QB_6_AS.21_1#35088dbec?vja=1&amp;pid=949450b48&amp;color=0,0,0&amp;vtp=1"/>
          <p:cNvSpPr/>
          <p:nvPr/>
        </p:nvSpPr>
        <p:spPr>
          <a:xfrm>
            <a:off x="722376" y="13208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sb/sth为固定搭配，意为“某人或某物特有的”，故填to。</a:t>
            </a:r>
            <a:endParaRPr lang="en-US" altLang="zh-CN" sz="2200" dirty="0"/>
          </a:p>
        </p:txBody>
      </p:sp>
      <p:sp>
        <p:nvSpPr>
          <p:cNvPr id="5" name="QB_6_BD.22_1#20783befe?vja=1&amp;pid=949450b48&amp;color=0,0,0&amp;vtp=1"/>
          <p:cNvSpPr/>
          <p:nvPr/>
        </p:nvSpPr>
        <p:spPr>
          <a:xfrm>
            <a:off x="722376" y="1752600"/>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continuously,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reviewing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already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endParaRPr lang="en-US" altLang="zh-CN" sz="2000" dirty="0"/>
          </a:p>
        </p:txBody>
      </p:sp>
      <p:sp>
        <p:nvSpPr>
          <p:cNvPr id="6" name="QB_6_AN.23_1#20783befe.blank?vja=1&amp;pid=949450b48&amp;color=0,0,0&amp;vpa=8&amp;vtp=1"/>
          <p:cNvSpPr/>
          <p:nvPr/>
        </p:nvSpPr>
        <p:spPr>
          <a:xfrm>
            <a:off x="5522341" y="1714500"/>
            <a:ext cx="620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than</a:t>
            </a:r>
            <a:endParaRPr lang="en-US" altLang="zh-CN" sz="2000" dirty="0"/>
          </a:p>
        </p:txBody>
      </p:sp>
      <p:sp>
        <p:nvSpPr>
          <p:cNvPr id="7" name="QB_6_AS.24_1#20783befe?vja=1&amp;pid=949450b48&amp;color=0,0,0&amp;vtp=1"/>
          <p:cNvSpPr/>
          <p:nvPr/>
        </p:nvSpPr>
        <p:spPr>
          <a:xfrm>
            <a:off x="722376" y="2171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句意为：除了复习自己已经知道的东西，他们还不断学习新技能。other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than为固定搭配，意为“除了</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以外”。故填than。</a:t>
            </a:r>
            <a:endParaRPr lang="en-US" altLang="zh-CN" sz="2200" dirty="0"/>
          </a:p>
        </p:txBody>
      </p:sp>
      <p:sp>
        <p:nvSpPr>
          <p:cNvPr id="8" name="QB_6_BD.25_1#765f0795f?vja=1&amp;pid=949450b48&amp;color=0,0,0&amp;vtp=1"/>
          <p:cNvSpPr/>
          <p:nvPr/>
        </p:nvSpPr>
        <p:spPr>
          <a:xfrm>
            <a:off x="722376" y="29921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9.Present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yesterday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guests.</a:t>
            </a:r>
            <a:endParaRPr lang="en-US" altLang="zh-CN" sz="2000" dirty="0"/>
          </a:p>
        </p:txBody>
      </p:sp>
      <p:sp>
        <p:nvSpPr>
          <p:cNvPr id="9" name="QB_6_AN.26_1#765f0795f.blank?vja=1&amp;pid=949450b48&amp;color=0,0,0&amp;vpa=9&amp;vtp=1"/>
          <p:cNvSpPr/>
          <p:nvPr/>
        </p:nvSpPr>
        <p:spPr>
          <a:xfrm>
            <a:off x="4750181" y="2954087"/>
            <a:ext cx="677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were</a:t>
            </a:r>
            <a:endParaRPr lang="en-US" altLang="zh-CN" sz="2000" dirty="0"/>
          </a:p>
        </p:txBody>
      </p:sp>
      <p:sp>
        <p:nvSpPr>
          <p:cNvPr id="10" name="QB_6_AS.27_1#765f0795f?vja=1&amp;pid=949450b48&amp;color=0,0,0&amp;vtp=1"/>
          <p:cNvSpPr/>
          <p:nvPr/>
        </p:nvSpPr>
        <p:spPr>
          <a:xfrm>
            <a:off x="722376" y="37973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此句是完全倒装句，设空处是谓语动词，be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present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为固定搭配，意为“出席</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”，主语“Professor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Professor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Smith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guests”为复数概念，且陈述的是过去发生的事情，故填were。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15_1#223aa9654?sp=1&amp;vja=1&amp;pid=6b24bb5a1&amp;color=0,0,0&amp;vtp=1&amp;bt=1"/>
          <p:cNvSpPr/>
          <p:nvPr/>
        </p:nvSpPr>
        <p:spPr>
          <a:xfrm>
            <a:off x="722376" y="900000"/>
            <a:ext cx="10753344" cy="4498848"/>
          </a:xfrm>
          <a:prstGeom prst="rect">
            <a:avLst/>
          </a:prstGeom>
          <a:noFill/>
        </p:spPr>
        <p:txBody>
          <a:bodyPr wrap="square" lIns="0" tIns="0" rIns="0" bIns="0" rtlCol="0" anchor="t"/>
          <a:lstStyle/>
          <a:p>
            <a:pPr algn="just">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churches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restaurants.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blanket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seller,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blankets.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seller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details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blankets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seller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apparently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Canada.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（眉开眼笑）</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blankets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seller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Mustafa.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Mustafa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horrified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characteristic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independence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thoughtfully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Shawshank</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Redemption</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dying.”</a:t>
            </a:r>
            <a:endParaRPr lang="en-US" altLang="zh-CN" sz="2000" dirty="0"/>
          </a:p>
        </p:txBody>
      </p:sp>
      <p:sp>
        <p:nvSpPr>
          <p:cNvPr id="3" name="QM_6_EX.316_1#223aa9654?vja=1&amp;pid=6b24bb5a1&amp;color=0,0,0&amp;vtp=1"/>
          <p:cNvSpPr/>
          <p:nvPr/>
        </p:nvSpPr>
        <p:spPr>
          <a:xfrm>
            <a:off x="722376" y="5430587"/>
            <a:ext cx="10753344" cy="749808"/>
          </a:xfrm>
          <a:prstGeom prst="rect">
            <a:avLst/>
          </a:prstGeom>
          <a:noFill/>
        </p:spPr>
        <p:txBody>
          <a:bodyPr wrap="square" lIns="0" tIns="0" rIns="0" bIns="0" rtlCol="0" anchor="t"/>
          <a:lstStyle/>
          <a:p>
            <a:pPr algn="l">
              <a:lnSpc>
                <a:spcPct val="123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本文是一篇记叙文。文章通过讲述作者的母亲在80岁时独自进行土耳其之旅，告诉我们应该好好享受生活。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17_1#485bf51c1?vja=1&amp;pid=223aa9654&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18_1#485bf51c1.bracket?vja=1&amp;pid=223aa9654&amp;color=0,0,0&amp;vpa=153&amp;vtp=1"/>
          <p:cNvSpPr/>
          <p:nvPr/>
        </p:nvSpPr>
        <p:spPr>
          <a:xfrm>
            <a:off x="6636512"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317_2#485bf51c1.choices?vja=1&amp;pid=223aa9654&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surprised.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meaningful.</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ninth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decade.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crazy.</a:t>
            </a:r>
            <a:endParaRPr lang="en-US" altLang="zh-CN" sz="2000" dirty="0"/>
          </a:p>
        </p:txBody>
      </p:sp>
      <p:sp>
        <p:nvSpPr>
          <p:cNvPr id="5" name="QC_7_AS.319_1#485bf51c1?vja=1&amp;pid=223aa9654&amp;color=0,0,0&amp;vtp=1"/>
          <p:cNvSpPr/>
          <p:nvPr/>
        </p:nvSpPr>
        <p:spPr>
          <a:xfrm>
            <a:off x="722376" y="2870200"/>
            <a:ext cx="10753344" cy="1943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一段内容可知，作者的母亲和许多祖母一样，来自一个传统家庭，曾是一名公务员，也从不做疯狂的事，但是这几年一切都改变了，作者的母亲80岁那年独自一人去了土耳其，这使作者和哥哥很惊讶，结合最后一段中的“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characteristic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independence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thoughtfully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realisation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lived.”可知，作者的母亲意识到要好好生活。由此推断，作者的母亲独自一人去土耳其旅行是为了让自己的余生更有意义。故选B项。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20_1#9b20588e8?vja=1&amp;pid=223aa9654&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21_1#9b20588e8.bracket?vja=1&amp;pid=223aa9654&amp;color=0,0,0&amp;vpa=154&amp;vtp=1"/>
          <p:cNvSpPr/>
          <p:nvPr/>
        </p:nvSpPr>
        <p:spPr>
          <a:xfrm>
            <a:off x="10071862"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320_2#9b20588e8.choices?vja=1&amp;pid=223aa9654&amp;color=0,0,0&amp;vtp=1"/>
          <p:cNvSpPr/>
          <p:nvPr/>
        </p:nvSpPr>
        <p:spPr>
          <a:xfrm>
            <a:off x="722376" y="13030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2735580" algn="l"/>
                <a:tab pos="5153660" algn="l"/>
                <a:tab pos="79781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A.Colourful.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B.Boring.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C.Dangerous.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D.Challenging</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5" name="QC_7_AS.322_1#9b20588e8?vja=1&amp;pid=223aa9654&amp;color=0,0,0&amp;vtp=1"/>
          <p:cNvSpPr/>
          <p:nvPr/>
        </p:nvSpPr>
        <p:spPr>
          <a:xfrm>
            <a:off x="722376" y="1727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推理判断题。根据第三段中的“When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returned,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wonderful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success.”及下文讲述的母亲在土耳其旅行的愉悦经历可知，作者母亲的土耳其之行是丰富多彩的。故选A项。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23_1#9677db2ef?vja=1&amp;pid=223aa9654&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blanket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seller?(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24_1#9677db2ef.bracket?vja=1&amp;pid=223aa9654&amp;color=0,0,0&amp;vpa=155&amp;vtp=1"/>
          <p:cNvSpPr/>
          <p:nvPr/>
        </p:nvSpPr>
        <p:spPr>
          <a:xfrm>
            <a:off x="5946839"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323_2#9677db2ef.choices?vja=1&amp;pid=223aa9654&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kind-hearted.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funny.</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selfish.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reliable.</a:t>
            </a:r>
            <a:endParaRPr lang="en-US" altLang="zh-CN" sz="2000" dirty="0"/>
          </a:p>
        </p:txBody>
      </p:sp>
      <p:sp>
        <p:nvSpPr>
          <p:cNvPr id="5" name="QC_7_AS.325_1#9677db2ef?vja=1&amp;pid=223aa9654&amp;color=0,0,0&amp;vtp=1"/>
          <p:cNvSpPr/>
          <p:nvPr/>
        </p:nvSpPr>
        <p:spPr>
          <a:xfrm>
            <a:off x="722376" y="2108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推理判断题。根据第三段中的“The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seller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apparently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drop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 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Canada.”以及第四段内容可知，卖毯子的人遵守承诺，将毯子成功送达，而且和作者的母亲建立了友谊，说明他既友好又可靠。故选D项。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25_2#9677db2ef?vja=1&amp;pid=223aa9654&amp;color=0,0,0&amp;mp=1&amp;vtp=1&amp;bt=1"/>
          <p:cNvSpPr/>
          <p:nvPr/>
        </p:nvSpPr>
        <p:spPr>
          <a:xfrm>
            <a:off x="722376" y="900000"/>
            <a:ext cx="10753344" cy="2286000"/>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描述人的性格品质常用的形容词</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（乐于助人的）、strong-willed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（意志坚强的）、aggressive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（有进取心的）、creative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（有创造力的）、ambitious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（有雄心壮志的）、capable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（能力强的）、reliable/dependable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（可靠的）、dynamic/energetic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（有活力的）、enthusiastic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（满腔热情的）、faithful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（忠诚的）、generous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（宽宏大量的）、independent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（独立的）、optimistic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（乐观的）、dedicated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（有奉献精神的）。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26_1#c89c4fd9e?vja=1&amp;pid=223aa9654&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27_1#c89c4fd9e.bracket?vja=1&amp;pid=223aa9654&amp;color=0,0,0&amp;vpa=156&amp;vtp=1"/>
          <p:cNvSpPr/>
          <p:nvPr/>
        </p:nvSpPr>
        <p:spPr>
          <a:xfrm>
            <a:off x="4873689"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326_2#c89c4fd9e.choices?vja=1&amp;pid=223aa9654&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B.East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D.Time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endParaRPr lang="en-US" altLang="zh-CN" sz="2000" dirty="0"/>
          </a:p>
        </p:txBody>
      </p:sp>
      <p:sp>
        <p:nvSpPr>
          <p:cNvPr id="5" name="QC_7_AS.328_1#c89c4fd9e?vja=1&amp;pid=223aa9654&amp;color=0,0,0&amp;vtp=1"/>
          <p:cNvSpPr/>
          <p:nvPr/>
        </p:nvSpPr>
        <p:spPr>
          <a:xfrm>
            <a:off x="722376" y="21082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根据本文内容可知，作者的母亲一改往日的生活，在80岁高龄独自去土耳其旅行，作者的母亲称之为“独立”，而这种独立是作者的母亲经过深思熟虑的，她认为人要认真生活，这也让作者想起那句台词：“要么忙着生活，要么忙着死去。”因此本文传达出的中心思想是：生活应该过得有滋有味。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0a7b84b9d?vja=1&amp;pid=6b24bb5a1&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P_6#0a7b84b9d?vja=1&amp;pid=6b24bb5a1&amp;color=0,0,0&amp;vtp=1"/>
          <p:cNvSpPr/>
          <p:nvPr/>
        </p:nvSpPr>
        <p:spPr>
          <a:xfrm>
            <a:off x="722376" y="1737184"/>
            <a:ext cx="10753344" cy="2286000"/>
          </a:xfrm>
          <a:prstGeom prst="rect">
            <a:avLst/>
          </a:prstGeom>
          <a:noFill/>
        </p:spPr>
        <p:txBody>
          <a:bodyPr wrap="square" lIns="0" tIns="0" rIns="0" bIns="0" rtlCol="0" anchor="t"/>
          <a:lstStyle/>
          <a:p>
            <a:pPr algn="l">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1.wander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.漫游；闲逛</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2.show</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sth带某人参观某地</a:t>
            </a:r>
            <a:endParaRPr lang="en-US" altLang="zh-CN" sz="2000">
              <a:solidFill>
                <a:prstClr val="black"/>
              </a:solidFill>
            </a:endParaRPr>
          </a:p>
          <a:p>
            <a:pPr lvl="0">
              <a:lnSpc>
                <a:spcPct val="125000"/>
              </a:lnSpc>
            </a:pPr>
            <a:r>
              <a:rPr lang="en-US" altLang="zh-CN" sz="2000" b="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进阶词汇</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1.ridiculous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.荒唐的；荒谬的</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2.out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question不可能；不允许</a:t>
            </a:r>
            <a:endParaRPr lang="en-US" altLang="zh-CN" sz="2000" dirty="0"/>
          </a:p>
        </p:txBody>
      </p:sp>
    </p:spTree>
  </p:cSld>
  <p:clrMapOvr>
    <a:masterClrMapping/>
  </p:clrMapOvr>
  <p:transition>
    <p:fad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29_1#8575899a9?sp=1&amp;vja=1&amp;pid=6b24bb5a1&amp;color=0,0,0&amp;vtp=1&amp;bt=1"/>
          <p:cNvSpPr/>
          <p:nvPr/>
        </p:nvSpPr>
        <p:spPr>
          <a:xfrm>
            <a:off x="722376" y="900000"/>
            <a:ext cx="10753344" cy="4953000"/>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［吉林省实验中学2025期中］</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summer,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Europe’s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fighting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overtourism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（过度旅游）.As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destinations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restrict,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behaviour,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Copenhagen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negative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officials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Copenhagen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CopenPay,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gifts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engage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climate-friendly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behaviours,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clean-up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coffee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currency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Copenhagen’s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Mikkel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Aarø-Hansen,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Copenhagen,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initiative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merely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burden”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just">
              <a:lnSpc>
                <a:spcPct val="125000"/>
              </a:lnSpc>
            </a:pPr>
            <a:endParaRPr lang="en-US" altLang="zh-CN" sz="2000" dirty="0"/>
          </a:p>
        </p:txBody>
      </p:sp>
    </p:spTree>
  </p:cSld>
  <p:clrMapOvr>
    <a:masterClrMapping/>
  </p:clrMapOvr>
  <p:transition>
    <p:fade/>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29_1#8575899a9?sp=1&amp;vja=1&amp;pid=6b24bb5a1&amp;color=0,0,0&amp;vtp=1&amp;bt=1"/>
          <p:cNvSpPr/>
          <p:nvPr/>
        </p:nvSpPr>
        <p:spPr>
          <a:xfrm>
            <a:off x="722376" y="900000"/>
            <a:ext cx="10753344" cy="4191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transformation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destination,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consume,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sustainability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London-based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consumers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sustainably,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behaviour.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Mikkel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CopenPay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gap</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sustainably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behaviour.“We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initiatives,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sustainable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behaviour,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ultimately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sustainable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Copenhagen’s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strategy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Durband,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Sustainable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Council,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credit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behaviour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rewards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benefits.”</a:t>
            </a:r>
            <a:endParaRPr lang="en-US" altLang="zh-CN" sz="2000" dirty="0"/>
          </a:p>
        </p:txBody>
      </p:sp>
      <p:sp>
        <p:nvSpPr>
          <p:cNvPr id="3" name="QM_6_EX.330_1#8575899a9?vja=1&amp;pid=6b24bb5a1&amp;color=0,0,0&amp;vtp=1"/>
          <p:cNvSpPr/>
          <p:nvPr/>
        </p:nvSpPr>
        <p:spPr>
          <a:xfrm>
            <a:off x="722376" y="5113087"/>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本文是一篇说明文，主要介绍了哥本哈根正在尝试不同的方法，将旅游业从负面力量转变为积极力量。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31_1#60829e849?vja=1&amp;pid=8575899a9&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Copenhagen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overtourism?(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32_1#60829e849.bracket?vja=1&amp;pid=8575899a9&amp;color=0,0,0&amp;vpa=157&amp;vtp=1"/>
          <p:cNvSpPr/>
          <p:nvPr/>
        </p:nvSpPr>
        <p:spPr>
          <a:xfrm>
            <a:off x="6245289"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331_2#60829e849.choices?vja=1&amp;pid=8575899a9&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rewarding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actions.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heavy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behaviour.</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attractions.</a:t>
            </a:r>
            <a:endParaRPr lang="en-US" altLang="zh-CN" sz="2000" dirty="0"/>
          </a:p>
        </p:txBody>
      </p:sp>
      <p:sp>
        <p:nvSpPr>
          <p:cNvPr id="5" name="QC_7_AS.333_1#60829e849?vja=1&amp;pid=8575899a9&amp;color=0,0,0&amp;vtp=1"/>
          <p:cNvSpPr/>
          <p:nvPr/>
        </p:nvSpPr>
        <p:spPr>
          <a:xfrm>
            <a:off x="722376" y="2870200"/>
            <a:ext cx="10753344" cy="1943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细节理解题。根据第一段内容和第二段中的“Tourism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officials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Copenhagen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introduced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CopenPay,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pilot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gifts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benefits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travellers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engage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climate-friendly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behaviours,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transport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volunteering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clean-up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efforts.”可知，哥本哈根通过CopenPay项目为践行环保行为的旅行者提供各种礼物和福利，即哥本哈根通过奖励游客的绿色行为来应对过度旅游现象。故选A项。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8_1#65b6c074a?vja=1&amp;pid=949450b48&amp;color=0,0,0&amp;vtp=1&amp;bt=1"/>
          <p:cNvSpPr/>
          <p:nvPr/>
        </p:nvSpPr>
        <p:spPr>
          <a:xfrm>
            <a:off x="722376" y="896112"/>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IQ</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attitude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determines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altitude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（高度）</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000" dirty="0"/>
          </a:p>
        </p:txBody>
      </p:sp>
      <p:sp>
        <p:nvSpPr>
          <p:cNvPr id="3" name="QB_6_AN.29_1#65b6c074a.blank?vja=1&amp;pid=949450b48&amp;color=0,0,0&amp;vpa=10&amp;vtp=1"/>
          <p:cNvSpPr/>
          <p:nvPr/>
        </p:nvSpPr>
        <p:spPr>
          <a:xfrm>
            <a:off x="6667246" y="858012"/>
            <a:ext cx="563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4" name="QB_6_AS.30_1#65b6c074a?vja=1&amp;pid=949450b48&amp;color=0,0,0&amp;vtp=1"/>
          <p:cNvSpPr/>
          <p:nvPr/>
        </p:nvSpPr>
        <p:spPr>
          <a:xfrm>
            <a:off x="722376" y="1701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句意为：决定你生活高度的不是你的智商，而是你对生活的态度。本句为强调句，强调句的基本句式结构为：it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is/was+被强调部分+that/who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（被强调部分是人）+其他。本句强调的是由not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连接的并列成分，指物，故填that。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34_1#aee64a01a?vja=1&amp;pid=8575899a9&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CopenPay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35_1#aee64a01a.bracket?vja=1&amp;pid=8575899a9&amp;color=0,0,0&amp;vpa=158&amp;vtp=1"/>
          <p:cNvSpPr/>
          <p:nvPr/>
        </p:nvSpPr>
        <p:spPr>
          <a:xfrm>
            <a:off x="4664139"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334_2#aee64a01a.choices?vja=1&amp;pid=8575899a9&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A.Improving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B.Promoting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sustainable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tourism.</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C.Increasing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tourism.</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D.Enriching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endParaRPr lang="en-US" altLang="zh-CN" sz="2000" dirty="0"/>
          </a:p>
        </p:txBody>
      </p:sp>
      <p:sp>
        <p:nvSpPr>
          <p:cNvPr id="5" name="QC_7_AS.336_1#aee64a01a?vja=1&amp;pid=8575899a9&amp;color=0,0,0&amp;vtp=1"/>
          <p:cNvSpPr/>
          <p:nvPr/>
        </p:nvSpPr>
        <p:spPr>
          <a:xfrm>
            <a:off x="722376" y="2108200"/>
            <a:ext cx="10753344" cy="1943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aims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transform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tourism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environmental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burden’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change.’”以及第四段中的“Mikkel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views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CopenPay</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desire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sustainably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actual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behaviour.”可知，CopenPay的目的是推广一种更好的旅游方式，将旅游业从环境负担转变为积极变革的力量，弥补可持续行为意愿与实际行动之间的鸿沟，即促进可持续旅游业发展。故选B项。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37_1#d2dd17a18?vja=1&amp;pid=8575899a9&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inferred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CopenPay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Mikkel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Aarø-Hansen?(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38_1#d2dd17a18.bracket?vja=1&amp;pid=8575899a9&amp;color=0,0,0&amp;vpa=159&amp;vtp=1"/>
          <p:cNvSpPr/>
          <p:nvPr/>
        </p:nvSpPr>
        <p:spPr>
          <a:xfrm>
            <a:off x="837095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337_2#d2dd17a18.choices?vja=1&amp;pid=8575899a9&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pushes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tourism.</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initiatives.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endParaRPr lang="en-US" altLang="zh-CN" sz="2000" dirty="0"/>
          </a:p>
        </p:txBody>
      </p:sp>
      <p:sp>
        <p:nvSpPr>
          <p:cNvPr id="5" name="QC_7_AS.339_1#d2dd17a18?vja=1&amp;pid=8575899a9&amp;color=0,0,0&amp;vtp=1"/>
          <p:cNvSpPr/>
          <p:nvPr/>
        </p:nvSpPr>
        <p:spPr>
          <a:xfrm>
            <a:off x="722376" y="2870200"/>
            <a:ext cx="10753344" cy="1943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推理判断题。根据第四段中的“We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hope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showing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initiatives,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globe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inspired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encourage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sustainable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tourism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behaviour,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ultimately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sustainable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everyone.”可知，根据米克尔所说，CopenPay的成功能够使其他城市受到启发，找到推广可持续旅游的方法，即CopenPay有望推广绿色旅游倡议。故选C项。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0_1#394591c74?vja=1&amp;pid=8575899a9&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Durband’s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attitude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CopenPay?(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41_1#394591c74.bracket?vja=1&amp;pid=8575899a9&amp;color=0,0,0&amp;vpa=160&amp;vtp=1"/>
          <p:cNvSpPr/>
          <p:nvPr/>
        </p:nvSpPr>
        <p:spPr>
          <a:xfrm>
            <a:off x="7032943"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340_2#394591c74.choices?vja=1&amp;pid=8575899a9&amp;color=0,0,0&amp;vtp=1"/>
          <p:cNvSpPr/>
          <p:nvPr/>
        </p:nvSpPr>
        <p:spPr>
          <a:xfrm>
            <a:off x="722376" y="13030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126105" algn="l"/>
                <a:tab pos="5756910" algn="l"/>
                <a:tab pos="84131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A.Disapproving.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B.Doubtful.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C.Uncaring.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D.Positive</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6" name="QC_7_AS.342_2#394591c74?htil=1&amp;vja=1&amp;pid=8575899a9&amp;color=0,0,0&amp;vtp=1&amp;hs=1"/>
          <p:cNvSpPr/>
          <p:nvPr/>
        </p:nvSpPr>
        <p:spPr>
          <a:xfrm>
            <a:off x="722376" y="1727200"/>
            <a:ext cx="10753344" cy="3467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推理判断题。根据最后一段中的“Still,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Randy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Durband</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believes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‘deserves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credit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shaking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behaviour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rewards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nefits.’”可知，兰迪表示哥本哈根的试点项目CopenPay通过奖励和福利引导游客践行环保行为，试图让环保变得更有趣，这种做法值得称赞。由此推知，兰迪对于CopenPay的态度是积极的。故选D项。disapproving意为“不赞同</a:t>
            </a:r>
            <a:r>
              <a:rPr lang="en-US" altLang="zh-CN" sz="200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的”；doubtful意为“怀疑的”；uncaring意为“冷漠的”。</a:t>
            </a:r>
            <a:endParaRPr lang="en-US" altLang="zh-CN" sz="2000" dirty="0"/>
          </a:p>
          <a:p>
            <a:pPr algn="just">
              <a:lnSpc>
                <a:spcPct val="125000"/>
              </a:lnSpc>
            </a:pP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bg/>
                                          </p:spTgt>
                                        </p:tgtEl>
                                        <p:attrNameLst>
                                          <p:attrName>style.visibility</p:attrName>
                                        </p:attrNameLst>
                                      </p:cBhvr>
                                      <p:to>
                                        <p:strVal val="visible"/>
                                      </p:to>
                                    </p:set>
                                    <p:animEffect transition="in" filter="fade">
                                      <p:cBhvr>
                                        <p:cTn id="13" dur="500"/>
                                        <p:tgtEl>
                                          <p:spTgt spid="6">
                                            <p:bg/>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6" grpId="0" animBg="1"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QC_7_AS.342_1#394591c74?htil=1&amp;vja=1&amp;pid=8575899a9&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34567" y="1530626"/>
            <a:ext cx="6312275" cy="395891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7" name="QC_7_AS.342_2#394591c74?htil=1&amp;vja=1&amp;pid=8575899a9&amp;color=0,0,0&amp;vtp=1&amp;hs=1"/>
          <p:cNvSpPr/>
          <p:nvPr/>
        </p:nvSpPr>
        <p:spPr>
          <a:xfrm>
            <a:off x="734568" y="1056639"/>
            <a:ext cx="10752014" cy="473987"/>
          </a:xfrm>
          <a:prstGeom prst="rect">
            <a:avLst/>
          </a:prstGeom>
          <a:noFill/>
        </p:spPr>
        <p:txBody>
          <a:bodyPr wrap="square" lIns="0" tIns="0" rIns="0" bIns="0" rtlCol="0" anchor="t"/>
          <a:lstStyle/>
          <a:p>
            <a:pPr algn="l">
              <a:lnSpc>
                <a:spcPct val="125000"/>
              </a:lnSpc>
            </a:pPr>
            <a:r>
              <a:rPr lang="en-US" altLang="zh-CN" sz="2000" b="0" i="0" dirty="0" err="1">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文本解构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bg/>
                                          </p:spTgt>
                                        </p:tgtEl>
                                        <p:attrNameLst>
                                          <p:attrName>style.visibility</p:attrName>
                                        </p:attrNameLst>
                                      </p:cBhvr>
                                      <p:to>
                                        <p:strVal val="visible"/>
                                      </p:to>
                                    </p:set>
                                    <p:animEffect transition="in" filter="fade">
                                      <p:cBhvr>
                                        <p:cTn id="10" dur="500"/>
                                        <p:tgtEl>
                                          <p:spTgt spid="7">
                                            <p:bg/>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Effect transition="in" filter="fade">
                                      <p:cBhvr>
                                        <p:cTn id="13"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2cead5fea?vja=1&amp;pid=6b24bb5a1&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P_6#2cead5fea?vja=1&amp;pid=6b24bb5a1&amp;color=0,0,0&amp;vtp=1"/>
          <p:cNvSpPr/>
          <p:nvPr/>
        </p:nvSpPr>
        <p:spPr>
          <a:xfrm>
            <a:off x="722376" y="1737184"/>
            <a:ext cx="10753344" cy="1905000"/>
          </a:xfrm>
          <a:prstGeom prst="rect">
            <a:avLst/>
          </a:prstGeom>
          <a:noFill/>
        </p:spPr>
        <p:txBody>
          <a:bodyPr wrap="square" lIns="0" tIns="0" rIns="0" bIns="0" rtlCol="0" anchor="t"/>
          <a:lstStyle/>
          <a:p>
            <a:pPr algn="l">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1.engage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参与，（使）从事</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2.promote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.倡导；推广；促进</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3.sustainability</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.可持续性</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4.bridge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gap</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弥合</a:t>
            </a:r>
            <a:r>
              <a:rPr lang="en-US" altLang="zh-CN" sz="200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与</a:t>
            </a:r>
            <a:r>
              <a:rPr lang="en-US" altLang="zh-CN" sz="200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之间的差距</a:t>
            </a:r>
            <a:endParaRPr lang="en-US" altLang="zh-CN" sz="2000" dirty="0"/>
          </a:p>
        </p:txBody>
      </p:sp>
    </p:spTree>
  </p:cSld>
  <p:clrMapOvr>
    <a:masterClrMapping/>
  </p:clrMapOvr>
  <p:transition>
    <p:fade/>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43_1#c4990dd38?vja=1&amp;pid=953ad857c&amp;color=0,0,0&amp;vtp=1&amp;bt=1"/>
          <p:cNvSpPr/>
          <p:nvPr/>
        </p:nvSpPr>
        <p:spPr>
          <a:xfrm>
            <a:off x="722376" y="900000"/>
            <a:ext cx="10753344" cy="457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［山东济南2025高一开学统考］</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Cyprus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husband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John.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Cypriot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scenery.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beachfront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restaurant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Governor’s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Slowly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salads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waiter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Níκος</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Níκoς</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upwards,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Níκος</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replied.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Cyprus.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Cypriot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Britain.”</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43_1#c4990dd38?vja=1&amp;pid=953ad857c&amp;color=0,0,0&amp;vtp=1&amp;bt=1"/>
          <p:cNvSpPr/>
          <p:nvPr/>
        </p:nvSpPr>
        <p:spPr>
          <a:xfrm>
            <a:off x="722376" y="900000"/>
            <a:ext cx="10753344" cy="3048000"/>
          </a:xfrm>
          <a:prstGeom prst="rect">
            <a:avLst/>
          </a:prstGeom>
          <a:noFill/>
        </p:spPr>
        <p:txBody>
          <a:bodyPr wrap="square" lIns="0" tIns="0" rIns="0" bIns="0" rtlCol="0" anchor="t"/>
          <a:lstStyle/>
          <a:p>
            <a:pPr algn="just">
              <a:lnSpc>
                <a:spcPct val="125000"/>
              </a:lnSpc>
            </a:pPr>
            <a:r>
              <a:rPr lang="en-US" altLang="zh-CN" sz="2000" b="0" i="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seriously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Níκος</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Cyprus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John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laughing.</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backgrounds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gaps—leading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endParaRPr lang="en-US" altLang="zh-CN" sz="2000" dirty="0"/>
          </a:p>
        </p:txBody>
      </p:sp>
      <p:sp>
        <p:nvSpPr>
          <p:cNvPr id="3" name="QM_6_EX.344_1#c4990dd38?vja=1&amp;pid=953ad857c&amp;color=0,0,0&amp;vtp=1"/>
          <p:cNvSpPr/>
          <p:nvPr/>
        </p:nvSpPr>
        <p:spPr>
          <a:xfrm>
            <a:off x="722376" y="3970087"/>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本文是一篇记叙文。作者通过自己和丈夫在塞浦路斯旅行的小插曲讲述了自己热爱旅行的原因，旅行可以建立联系，消除文化隔阂，让共同生活在世界上的人和平共处、互相理解。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5_1#456d9d15d.choices?vja=1&amp;pid=c4990dd38&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954780" algn="l"/>
                <a:tab pos="6499860" algn="l"/>
                <a:tab pos="85877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A.disappointed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B.impressed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C.bored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D.satisfied</a:t>
            </a:r>
            <a:endParaRPr lang="en-US" altLang="zh-CN" sz="2000" dirty="0"/>
          </a:p>
        </p:txBody>
      </p:sp>
      <p:sp>
        <p:nvSpPr>
          <p:cNvPr id="3" name="QC_7_AN.346_1#456d9d15d.bracket?vja=1&amp;pid=c4990dd38&amp;color=0,0,0&amp;vpa=161&amp;vtp=1"/>
          <p:cNvSpPr/>
          <p:nvPr/>
        </p:nvSpPr>
        <p:spPr>
          <a:xfrm>
            <a:off x="11129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AS.347_1#456d9d15d?vja=1&amp;pid=c4990dd38&amp;color=0,0,0&amp;vtp=1"/>
          <p:cNvSpPr/>
          <p:nvPr/>
        </p:nvSpPr>
        <p:spPr>
          <a:xfrm>
            <a:off x="722376" y="13208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根据空后的with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Cypriot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locals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scenery可知，作者对当地友好的人们和美丽的风景印象深刻。impressed意为“有深刻的好印象”，故选B项。disappointed意为“失望的”；bored意为“厌倦的”；satisfied意为“满意的”。</a:t>
            </a:r>
            <a:endParaRPr lang="en-US" altLang="zh-CN" sz="2200" dirty="0"/>
          </a:p>
        </p:txBody>
      </p:sp>
      <p:sp>
        <p:nvSpPr>
          <p:cNvPr id="5" name="QC_7_BD.348_1#58b7de68f.choices?vja=1&amp;pid=c4990dd38&amp;color=0,0,0&amp;vtp=1"/>
          <p:cNvSpPr/>
          <p:nvPr/>
        </p:nvSpPr>
        <p:spPr>
          <a:xfrm>
            <a:off x="722376" y="2534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853180" algn="l"/>
                <a:tab pos="6309360" algn="l"/>
                <a:tab pos="86893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A.position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B.photo</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C.meal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D.nap</a:t>
            </a:r>
            <a:endParaRPr lang="en-US" altLang="zh-CN" sz="2000" dirty="0"/>
          </a:p>
        </p:txBody>
      </p:sp>
      <p:sp>
        <p:nvSpPr>
          <p:cNvPr id="6" name="QC_7_AN.349_1#58b7de68f.bracket?vja=1&amp;pid=c4990dd38&amp;color=0,0,0&amp;vpa=162&amp;vtp=1"/>
          <p:cNvSpPr/>
          <p:nvPr/>
        </p:nvSpPr>
        <p:spPr>
          <a:xfrm>
            <a:off x="1112901" y="25349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7_AS.350_1#58b7de68f?vja=1&amp;pid=c4990dd38&amp;color=0,0,0&amp;vtp=1"/>
          <p:cNvSpPr/>
          <p:nvPr/>
        </p:nvSpPr>
        <p:spPr>
          <a:xfrm>
            <a:off x="722376" y="29591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根据空后的at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beachfront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restaurant和下文的fresh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salads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seafood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dishes以及our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waiter等可知，作者和丈夫在这家餐厅吃饭。故选C项。position意为“位置”。</a:t>
            </a:r>
            <a:endParaRPr lang="en-US" altLang="zh-CN" sz="2200" dirty="0"/>
          </a:p>
        </p:txBody>
      </p:sp>
      <p:sp>
        <p:nvSpPr>
          <p:cNvPr id="8" name="QC_7_BD.351_1#0ce9379cb.choices?vja=1&amp;pid=c4990dd38&amp;color=0,0,0&amp;vtp=1"/>
          <p:cNvSpPr/>
          <p:nvPr/>
        </p:nvSpPr>
        <p:spPr>
          <a:xfrm>
            <a:off x="722376" y="3779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421380" algn="l"/>
                <a:tab pos="5915660" algn="l"/>
                <a:tab pos="85623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A.filled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B.greeted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C.provided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D.mixed</a:t>
            </a:r>
            <a:endParaRPr lang="en-US" altLang="zh-CN" sz="2000" dirty="0"/>
          </a:p>
        </p:txBody>
      </p:sp>
      <p:sp>
        <p:nvSpPr>
          <p:cNvPr id="9" name="QC_7_AN.352_1#0ce9379cb.bracket?vja=1&amp;pid=c4990dd38&amp;color=0,0,0&amp;vpa=163&amp;vtp=1"/>
          <p:cNvSpPr/>
          <p:nvPr/>
        </p:nvSpPr>
        <p:spPr>
          <a:xfrm>
            <a:off x="1112901" y="37795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7_AS.353_1#0ce9379cb?vja=1&amp;pid=c4990dd38&amp;color=0,0,0&amp;vtp=1"/>
          <p:cNvSpPr/>
          <p:nvPr/>
        </p:nvSpPr>
        <p:spPr>
          <a:xfrm>
            <a:off x="722376" y="42037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根据空后的with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fresh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salads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seafood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dishes可知，他们的餐桌上摆满了要吃的新鲜沙拉和海鲜菜肴。be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filled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with意为“充满，装满”，故选A项。greet意为“打招呼，欢迎”；provide意为“提供”；mix意为“（使）混合”。</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54_1#d586a961b.choices?vja=1&amp;pid=c4990dd38&amp;color=0,0,0&amp;vtp=1&amp;bt=1"/>
          <p:cNvSpPr/>
          <p:nvPr/>
        </p:nvSpPr>
        <p:spPr>
          <a:xfrm>
            <a:off x="722376" y="896111"/>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67430" algn="l"/>
                <a:tab pos="6106160" algn="l"/>
                <a:tab pos="83908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A.served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B.cleaned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C.fixed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D.reached</a:t>
            </a:r>
            <a:endParaRPr lang="en-US" altLang="zh-CN" sz="2000" dirty="0"/>
          </a:p>
        </p:txBody>
      </p:sp>
      <p:sp>
        <p:nvSpPr>
          <p:cNvPr id="3" name="QC_7_AN.355_1#d586a961b.bracket?vja=1&amp;pid=c4990dd38&amp;color=0,0,0&amp;vpa=164&amp;vtp=1"/>
          <p:cNvSpPr/>
          <p:nvPr/>
        </p:nvSpPr>
        <p:spPr>
          <a:xfrm>
            <a:off x="1112901" y="896111"/>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AS.356_1#d586a961b?vja=1&amp;pid=c4990dd38&amp;color=0,0,0&amp;vtp=1"/>
          <p:cNvSpPr/>
          <p:nvPr/>
        </p:nvSpPr>
        <p:spPr>
          <a:xfrm>
            <a:off x="722376" y="13208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根据空前的our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waiter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Níκος和空后的our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table并结合常识可知，服务员为我们这一桌端菜。serve意为“端上（饭菜等）；服务”，故选A项。fix意为“使固定”；reach意为“到达”。</a:t>
            </a:r>
            <a:endParaRPr lang="en-US" altLang="zh-CN" sz="2200" dirty="0"/>
          </a:p>
        </p:txBody>
      </p:sp>
      <p:sp>
        <p:nvSpPr>
          <p:cNvPr id="5" name="QC_7_BD.357_1#12b78bca5.choices?vja=1&amp;pid=c4990dd38&amp;color=0,0,0&amp;vtp=1"/>
          <p:cNvSpPr/>
          <p:nvPr/>
        </p:nvSpPr>
        <p:spPr>
          <a:xfrm>
            <a:off x="722376" y="2153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373755" algn="l"/>
                <a:tab pos="5795010" algn="l"/>
                <a:tab pos="83940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A.example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B.agreement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C.introduction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D.explanation</a:t>
            </a:r>
            <a:endParaRPr lang="en-US" altLang="zh-CN" sz="2000" dirty="0"/>
          </a:p>
        </p:txBody>
      </p:sp>
      <p:sp>
        <p:nvSpPr>
          <p:cNvPr id="6" name="QC_7_AN.358_1#12b78bca5.bracket?vja=1&amp;pid=c4990dd38&amp;color=0,0,0&amp;vpa=165&amp;vtp=1"/>
          <p:cNvSpPr/>
          <p:nvPr/>
        </p:nvSpPr>
        <p:spPr>
          <a:xfrm>
            <a:off x="1112901" y="21539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7_AS.359_1#12b78bca5?vja=1&amp;pid=c4990dd38&amp;color=0,0,0&amp;vtp=1"/>
          <p:cNvSpPr/>
          <p:nvPr/>
        </p:nvSpPr>
        <p:spPr>
          <a:xfrm>
            <a:off x="722376" y="25781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根据上文中的“Why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you?”可知，服务员想要作者给出解释。explanation意为“解释”，故选D项。agreement意为“协议”；introduction意为“介绍”。</a:t>
            </a:r>
            <a:endParaRPr lang="en-US" altLang="zh-CN" sz="2200" dirty="0"/>
          </a:p>
        </p:txBody>
      </p:sp>
      <p:sp>
        <p:nvSpPr>
          <p:cNvPr id="8" name="QC_7_BD.360_1#1c8fbf413.choices?vja=1&amp;pid=c4990dd38&amp;color=0,0,0&amp;vtp=1"/>
          <p:cNvSpPr/>
          <p:nvPr/>
        </p:nvSpPr>
        <p:spPr>
          <a:xfrm>
            <a:off x="722376" y="3398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03955" algn="l"/>
                <a:tab pos="5947410" algn="l"/>
                <a:tab pos="84702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A.recall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B.do</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C.teach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D.offer</a:t>
            </a:r>
            <a:endParaRPr lang="en-US" altLang="zh-CN" sz="2000" dirty="0"/>
          </a:p>
        </p:txBody>
      </p:sp>
      <p:sp>
        <p:nvSpPr>
          <p:cNvPr id="9" name="QC_7_AN.361_1#1c8fbf413.bracket?vja=1&amp;pid=c4990dd38&amp;color=0,0,0&amp;vpa=166&amp;vtp=1"/>
          <p:cNvSpPr/>
          <p:nvPr/>
        </p:nvSpPr>
        <p:spPr>
          <a:xfrm>
            <a:off x="1112901" y="33985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0" name="QC_7_AS.362_1#1c8fbf413?vja=1&amp;pid=c4990dd38&amp;color=0,0,0&amp;vtp=1"/>
          <p:cNvSpPr/>
          <p:nvPr/>
        </p:nvSpPr>
        <p:spPr>
          <a:xfrm>
            <a:off x="722376" y="38227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根据空后的a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exchange以及“We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express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do.”可知，作者解释自己说谢谢的原因，是想要和服务员进行文化交流，让他明白这是自己认为礼貌的行为。</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63_1#ce36fa252.choices?vja=1&amp;pid=c4990dd38&amp;color=0,0,0&amp;vtp=1"/>
          <p:cNvSpPr/>
          <p:nvPr/>
        </p:nvSpPr>
        <p:spPr>
          <a:xfrm>
            <a:off x="722376" y="900000"/>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475355" algn="l"/>
                <a:tab pos="5845810" algn="l"/>
                <a:tab pos="85210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A.news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B.tricks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C.manners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D.habits</a:t>
            </a:r>
            <a:endParaRPr lang="en-US" altLang="zh-CN" sz="2000" dirty="0"/>
          </a:p>
        </p:txBody>
      </p:sp>
      <p:sp>
        <p:nvSpPr>
          <p:cNvPr id="3" name="QC_7_AS.365_1#ce36fa252?vja=1&amp;pid=c4990dd38&amp;color=0,0,0&amp;vtp=1"/>
          <p:cNvSpPr/>
          <p:nvPr/>
        </p:nvSpPr>
        <p:spPr>
          <a:xfrm>
            <a:off x="722376" y="13208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根据空后的to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express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do并结合常识可知，对某人的服务表示感谢是一种礼貌行为。manners意为“礼仪，礼貌”，故选C项。trick意为“诡计”；habit意为“习惯”。</a:t>
            </a:r>
            <a:endParaRPr lang="en-US" altLang="zh-CN" sz="2200" dirty="0"/>
          </a:p>
        </p:txBody>
      </p:sp>
      <p:sp>
        <p:nvSpPr>
          <p:cNvPr id="4" name="QC_7_AN.364_1#ce36fa252.bracket?vja=1&amp;pid=c4990dd38&amp;color=0,0,0&amp;vpa=167&amp;vtp=1"/>
          <p:cNvSpPr/>
          <p:nvPr/>
        </p:nvSpPr>
        <p:spPr>
          <a:xfrm>
            <a:off x="1112901" y="900000"/>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5" name="QC_7_BD.366_1#2974037a7.choices?vja=1&amp;pid=c4990dd38&amp;color=0,0,0&amp;vtp=1&amp;bt=1"/>
          <p:cNvSpPr/>
          <p:nvPr/>
        </p:nvSpPr>
        <p:spPr>
          <a:xfrm>
            <a:off x="722376" y="2501900"/>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43630" algn="l"/>
                <a:tab pos="6283960" algn="l"/>
                <a:tab pos="84416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A.advice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B.purpose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C.job</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D.choice</a:t>
            </a:r>
            <a:endParaRPr lang="en-US" altLang="zh-CN" sz="2000" dirty="0"/>
          </a:p>
        </p:txBody>
      </p:sp>
      <p:sp>
        <p:nvSpPr>
          <p:cNvPr id="6" name="QC_7_AN.367_1#2974037a7.bracket?vja=1&amp;pid=c4990dd38&amp;color=0,0,0&amp;vpa=168&amp;vtp=1"/>
          <p:cNvSpPr/>
          <p:nvPr/>
        </p:nvSpPr>
        <p:spPr>
          <a:xfrm>
            <a:off x="1112901" y="2501900"/>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7_AS.368_1#2974037a7?vja=1&amp;pid=c4990dd38&amp;color=0,0,0&amp;vtp=1"/>
          <p:cNvSpPr/>
          <p:nvPr/>
        </p:nvSpPr>
        <p:spPr>
          <a:xfrm>
            <a:off x="722376" y="2926588"/>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do和下文中的“Not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necessary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so!”可知，服务员认为向作者他们提供服务是自己分内的工作。故选C项。purpose意为“目的”；choice意为“选择”。</a:t>
            </a:r>
            <a:endParaRPr lang="en-US" altLang="zh-CN" sz="2200" dirty="0"/>
          </a:p>
        </p:txBody>
      </p:sp>
      <p:sp>
        <p:nvSpPr>
          <p:cNvPr id="8" name="QC_7_BD.369_1#60f571d0a.choices?vja=1&amp;pid=c4990dd38&amp;color=0,0,0&amp;vtp=1"/>
          <p:cNvSpPr/>
          <p:nvPr/>
        </p:nvSpPr>
        <p:spPr>
          <a:xfrm>
            <a:off x="722376" y="3759775"/>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472180" algn="l"/>
                <a:tab pos="5814060" algn="l"/>
                <a:tab pos="83337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A.Exactly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B.Luckily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C.Normally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D.Obviously</a:t>
            </a:r>
            <a:endParaRPr lang="en-US" altLang="zh-CN" sz="2000" dirty="0"/>
          </a:p>
        </p:txBody>
      </p:sp>
      <p:sp>
        <p:nvSpPr>
          <p:cNvPr id="9" name="QC_7_AN.370_1#60f571d0a.bracket?vja=1&amp;pid=c4990dd38&amp;color=0,0,0&amp;vpa=169&amp;vtp=1"/>
          <p:cNvSpPr/>
          <p:nvPr/>
        </p:nvSpPr>
        <p:spPr>
          <a:xfrm>
            <a:off x="1112901" y="3759775"/>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7_AS.371_1#60f571d0a?vja=1&amp;pid=c4990dd38&amp;color=0,0,0&amp;vtp=1"/>
          <p:cNvSpPr/>
          <p:nvPr/>
        </p:nvSpPr>
        <p:spPr>
          <a:xfrm>
            <a:off x="722376" y="4183888"/>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根据上文的“Laughing,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replied”和句中的laughing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showed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matter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seriously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ough并结合常识可知，作者对服务员的回答一笑了之，说明她没有对这个小小的文化冲突太过在意，这是显而易见的。obviously意为“显然，明显地”，故选D项。exactly意为“准确地，确切地”；normally意为“通常，正常情况下”。</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Effect transition="in" filter="fade">
                                      <p:cBhvr>
                                        <p:cTn id="15" dur="500"/>
                                        <p:tgtEl>
                                          <p:spTgt spid="3">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591f91a03?vja=1&amp;pid=e5a184179&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根据提示补全句子。</a:t>
            </a:r>
            <a:endParaRPr lang="en-US" altLang="zh-CN" sz="2000" dirty="0"/>
          </a:p>
        </p:txBody>
      </p:sp>
      <p:sp>
        <p:nvSpPr>
          <p:cNvPr id="3" name="QB_6_BD.31_1#d1c8d0903?sp=1&amp;vja=1&amp;pid=e5a184179&amp;color=0,0,0&amp;vtp=1"/>
          <p:cNvSpPr/>
          <p:nvPr/>
        </p:nvSpPr>
        <p:spPr>
          <a:xfrm>
            <a:off x="722376" y="1303087"/>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1.那本书被认为是21世纪最重要的文学作品之一。（recognise）</a:t>
            </a:r>
            <a:endParaRPr lang="en-US" altLang="zh-CN" sz="2000" dirty="0"/>
          </a:p>
          <a:p>
            <a:pPr algn="just">
              <a:lnSpc>
                <a:spcPct val="125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21st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century.</a:t>
            </a:r>
            <a:endParaRPr lang="en-US" altLang="zh-CN" sz="2000" dirty="0"/>
          </a:p>
        </p:txBody>
      </p:sp>
      <p:sp>
        <p:nvSpPr>
          <p:cNvPr id="4" name="QB_6_AN.32_1#d1c8d0903.blank?vja=1&amp;pid=e5a184179&amp;color=0,0,0&amp;vpa=11&amp;vtp=1"/>
          <p:cNvSpPr/>
          <p:nvPr/>
        </p:nvSpPr>
        <p:spPr>
          <a:xfrm>
            <a:off x="719201" y="1645987"/>
            <a:ext cx="338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5" name="QB_6_AN.33_1#d1c8d0903.blank?vja=1&amp;pid=e5a184179&amp;color=0,0,0&amp;vpa=12&amp;vtp=1"/>
          <p:cNvSpPr/>
          <p:nvPr/>
        </p:nvSpPr>
        <p:spPr>
          <a:xfrm>
            <a:off x="1254633" y="1645987"/>
            <a:ext cx="352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6" name="QB_6_AN.34_1#d1c8d0903.blank?vja=1&amp;pid=e5a184179&amp;color=0,0,0&amp;vpa=13&amp;vtp=1"/>
          <p:cNvSpPr/>
          <p:nvPr/>
        </p:nvSpPr>
        <p:spPr>
          <a:xfrm>
            <a:off x="1764665" y="1633287"/>
            <a:ext cx="1282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recognised</a:t>
            </a:r>
            <a:endParaRPr lang="en-US" altLang="zh-CN" sz="2000" dirty="0"/>
          </a:p>
        </p:txBody>
      </p:sp>
      <p:sp>
        <p:nvSpPr>
          <p:cNvPr id="7" name="QB_6_AN.35_1#d1c8d0903.blank?vja=1&amp;pid=e5a184179&amp;color=0,0,0&amp;vpa=14&amp;vtp=1"/>
          <p:cNvSpPr/>
          <p:nvPr/>
        </p:nvSpPr>
        <p:spPr>
          <a:xfrm>
            <a:off x="3227197" y="1645987"/>
            <a:ext cx="563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8" name="QB_6_BD.36_1#bb332c90e?sp=1&amp;vja=1&amp;pid=e5a184179&amp;color=0,0,0&amp;vtp=1"/>
          <p:cNvSpPr/>
          <p:nvPr/>
        </p:nvSpPr>
        <p:spPr>
          <a:xfrm>
            <a:off x="722376" y="2471487"/>
            <a:ext cx="10753344" cy="762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2.尤其令人惊叹的是她在公共演讲方面的天赋。（倒装）</a:t>
            </a:r>
            <a:endParaRPr lang="en-US" altLang="zh-CN" sz="2000" dirty="0"/>
          </a:p>
          <a:p>
            <a:pPr algn="l">
              <a:lnSpc>
                <a:spcPct val="125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speaking.</a:t>
            </a:r>
            <a:endParaRPr lang="en-US" altLang="zh-CN" sz="2000" dirty="0"/>
          </a:p>
        </p:txBody>
      </p:sp>
      <p:sp>
        <p:nvSpPr>
          <p:cNvPr id="9" name="QB_6_AN.37_1#bb332c90e.blank?vja=1&amp;pid=e5a184179&amp;color=0,0,0&amp;vpa=15&amp;vtp=1"/>
          <p:cNvSpPr/>
          <p:nvPr/>
        </p:nvSpPr>
        <p:spPr>
          <a:xfrm>
            <a:off x="719201" y="2801687"/>
            <a:ext cx="12398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Especially</a:t>
            </a:r>
            <a:endParaRPr lang="en-US" altLang="zh-CN" sz="2000" dirty="0"/>
          </a:p>
        </p:txBody>
      </p:sp>
      <p:sp>
        <p:nvSpPr>
          <p:cNvPr id="10" name="QB_6_AN.38_1#bb332c90e.blank?vja=1&amp;pid=e5a184179&amp;color=0,0,0&amp;vpa=16&amp;vtp=1"/>
          <p:cNvSpPr/>
          <p:nvPr/>
        </p:nvSpPr>
        <p:spPr>
          <a:xfrm>
            <a:off x="2078101" y="2801687"/>
            <a:ext cx="1042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amazing</a:t>
            </a:r>
            <a:endParaRPr lang="en-US" altLang="zh-CN" sz="2000" dirty="0"/>
          </a:p>
        </p:txBody>
      </p:sp>
      <p:sp>
        <p:nvSpPr>
          <p:cNvPr id="11" name="QB_6_AN.39_1#bb332c90e.blank?vja=1&amp;pid=e5a184179&amp;color=0,0,0&amp;vpa=17&amp;vtp=1"/>
          <p:cNvSpPr/>
          <p:nvPr/>
        </p:nvSpPr>
        <p:spPr>
          <a:xfrm>
            <a:off x="3259201" y="2814387"/>
            <a:ext cx="352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12" name="QB_6_AN.40_1#bb332c90e.blank?vja=1&amp;pid=e5a184179&amp;color=0,0,0&amp;vpa=18&amp;vtp=1"/>
          <p:cNvSpPr/>
          <p:nvPr/>
        </p:nvSpPr>
        <p:spPr>
          <a:xfrm>
            <a:off x="3754501" y="2814387"/>
            <a:ext cx="508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a:t>
            </a:r>
            <a:endParaRPr lang="en-US" altLang="zh-CN" sz="2000" dirty="0"/>
          </a:p>
        </p:txBody>
      </p:sp>
      <p:sp>
        <p:nvSpPr>
          <p:cNvPr id="13" name="QB_6_AN.41_1#bb332c90e.blank?vja=1&amp;pid=e5a184179&amp;color=0,0,0&amp;vpa=19&amp;vtp=1"/>
          <p:cNvSpPr/>
          <p:nvPr/>
        </p:nvSpPr>
        <p:spPr>
          <a:xfrm>
            <a:off x="4389501" y="2814387"/>
            <a:ext cx="746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talent</a:t>
            </a:r>
            <a:endParaRPr lang="en-US" altLang="zh-CN" sz="2000" dirty="0"/>
          </a:p>
        </p:txBody>
      </p:sp>
      <p:sp>
        <p:nvSpPr>
          <p:cNvPr id="14" name="QB_6_AN.42_1#bb332c90e.blank?vja=1&amp;pid=e5a184179&amp;color=0,0,0&amp;vpa=20&amp;vtp=1"/>
          <p:cNvSpPr/>
          <p:nvPr/>
        </p:nvSpPr>
        <p:spPr>
          <a:xfrm>
            <a:off x="5291201" y="2814387"/>
            <a:ext cx="479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15" name="QB_6_BD.43_1#e9b6bbbef?sp=1&amp;vja=1&amp;pid=e5a184179&amp;color=0,0,0&amp;vtp=1"/>
          <p:cNvSpPr/>
          <p:nvPr/>
        </p:nvSpPr>
        <p:spPr>
          <a:xfrm>
            <a:off x="722376" y="3258887"/>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3.通过志愿服务，他们了解了回馈社区的价值。（强调句）</a:t>
            </a:r>
            <a:endParaRPr lang="en-US" altLang="zh-CN" sz="2000" dirty="0"/>
          </a:p>
          <a:p>
            <a:pPr algn="just">
              <a:lnSpc>
                <a:spcPct val="125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endParaRPr lang="en-US" altLang="zh-CN" sz="2000" dirty="0"/>
          </a:p>
        </p:txBody>
      </p:sp>
      <p:sp>
        <p:nvSpPr>
          <p:cNvPr id="16" name="QB_6_AN.44_1#e9b6bbbef.blank?vja=1&amp;pid=e5a184179&amp;color=0,0,0&amp;vpa=21&amp;vtp=1"/>
          <p:cNvSpPr/>
          <p:nvPr/>
        </p:nvSpPr>
        <p:spPr>
          <a:xfrm>
            <a:off x="719201" y="3601787"/>
            <a:ext cx="338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17" name="QB_6_AN.45_1#e9b6bbbef.blank?vja=1&amp;pid=e5a184179&amp;color=0,0,0&amp;vpa=22&amp;vtp=1"/>
          <p:cNvSpPr/>
          <p:nvPr/>
        </p:nvSpPr>
        <p:spPr>
          <a:xfrm>
            <a:off x="1331786" y="3601787"/>
            <a:ext cx="579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endParaRPr lang="en-US" altLang="zh-CN" sz="2000" dirty="0"/>
          </a:p>
        </p:txBody>
      </p:sp>
      <p:sp>
        <p:nvSpPr>
          <p:cNvPr id="18" name="QB_6_AN.46_1#e9b6bbbef.blank?vja=1&amp;pid=e5a184179&amp;color=0,0,0&amp;vpa=23&amp;vtp=1"/>
          <p:cNvSpPr/>
          <p:nvPr/>
        </p:nvSpPr>
        <p:spPr>
          <a:xfrm>
            <a:off x="2172970" y="3589087"/>
            <a:ext cx="973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through</a:t>
            </a:r>
            <a:endParaRPr lang="en-US" altLang="zh-CN" sz="2000" dirty="0"/>
          </a:p>
        </p:txBody>
      </p:sp>
      <p:sp>
        <p:nvSpPr>
          <p:cNvPr id="19" name="QB_6_AN.47_1#e9b6bbbef.blank?vja=1&amp;pid=e5a184179&amp;color=0,0,0&amp;vpa=24&amp;vtp=1"/>
          <p:cNvSpPr/>
          <p:nvPr/>
        </p:nvSpPr>
        <p:spPr>
          <a:xfrm>
            <a:off x="3420491" y="3589087"/>
            <a:ext cx="14652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volunteering</a:t>
            </a:r>
            <a:endParaRPr lang="en-US" altLang="zh-CN" sz="2000" dirty="0"/>
          </a:p>
        </p:txBody>
      </p:sp>
      <p:sp>
        <p:nvSpPr>
          <p:cNvPr id="20" name="QB_6_AN.48_1#e9b6bbbef.blank?vja=1&amp;pid=e5a184179&amp;color=0,0,0&amp;vpa=25&amp;vtp=1"/>
          <p:cNvSpPr/>
          <p:nvPr/>
        </p:nvSpPr>
        <p:spPr>
          <a:xfrm>
            <a:off x="5163312" y="3601787"/>
            <a:ext cx="563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21" name="QB_6_BD.49_1#ee0aed303?sp=1&amp;vja=1&amp;pid=e5a184179&amp;color=0,0,0&amp;vtp=1"/>
          <p:cNvSpPr/>
          <p:nvPr/>
        </p:nvSpPr>
        <p:spPr>
          <a:xfrm>
            <a:off x="722376" y="44272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4.昨晚有数百万人在电视上观看开幕式的现场直播。（分词作后置定语）</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millions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TV.</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5.我写信是为了申请在学校报纸上刊登的职位。（apply）</a:t>
            </a:r>
            <a:endParaRPr lang="en-US" altLang="zh-CN" sz="2000">
              <a:solidFill>
                <a:prstClr val="black"/>
              </a:solidFill>
            </a:endParaRPr>
          </a:p>
          <a:p>
            <a:pPr lvl="0">
              <a:lnSpc>
                <a:spcPct val="125000"/>
              </a:lnSpc>
            </a:pP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__ ____ _______ ___ ______ 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advertised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newspaper.</a:t>
            </a:r>
            <a:endParaRPr lang="en-US" altLang="zh-CN" sz="2000" dirty="0"/>
          </a:p>
        </p:txBody>
      </p:sp>
      <p:sp>
        <p:nvSpPr>
          <p:cNvPr id="22" name="QB_6_AN.50_1#ee0aed303.blank?vja=1&amp;pid=e5a184179&amp;color=0,0,0&amp;vpa=26&amp;vtp=1"/>
          <p:cNvSpPr/>
          <p:nvPr/>
        </p:nvSpPr>
        <p:spPr>
          <a:xfrm>
            <a:off x="5345176" y="4757487"/>
            <a:ext cx="1114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watching</a:t>
            </a:r>
            <a:endParaRPr lang="en-US" altLang="zh-CN" sz="2000" dirty="0"/>
          </a:p>
        </p:txBody>
      </p:sp>
      <p:sp>
        <p:nvSpPr>
          <p:cNvPr id="23" name="QB_6_AN.51_1#ee0aed303.blank?vja=1&amp;pid=e5a184179&amp;color=0,0,0&amp;vpa=27&amp;vtp=1"/>
          <p:cNvSpPr/>
          <p:nvPr/>
        </p:nvSpPr>
        <p:spPr>
          <a:xfrm>
            <a:off x="6602476" y="4770187"/>
            <a:ext cx="493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24" name="QB_6_AN.52_1#ee0aed303.blank?vja=1&amp;pid=e5a184179&amp;color=0,0,0&amp;vpa=28&amp;vtp=1"/>
          <p:cNvSpPr/>
          <p:nvPr/>
        </p:nvSpPr>
        <p:spPr>
          <a:xfrm>
            <a:off x="7237476" y="4757487"/>
            <a:ext cx="1001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opening</a:t>
            </a:r>
            <a:endParaRPr lang="en-US" altLang="zh-CN" sz="2000" dirty="0"/>
          </a:p>
        </p:txBody>
      </p:sp>
      <p:sp>
        <p:nvSpPr>
          <p:cNvPr id="25" name="QB_6_AN.53_1#ee0aed303.blank?vja=1&amp;pid=e5a184179&amp;color=0,0,0&amp;vpa=29&amp;vtp=1"/>
          <p:cNvSpPr/>
          <p:nvPr/>
        </p:nvSpPr>
        <p:spPr>
          <a:xfrm>
            <a:off x="8418576" y="4757487"/>
            <a:ext cx="11842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ceremony</a:t>
            </a:r>
            <a:endParaRPr lang="en-US" altLang="zh-CN" sz="2000" dirty="0"/>
          </a:p>
        </p:txBody>
      </p:sp>
      <p:sp>
        <p:nvSpPr>
          <p:cNvPr id="27" name="QB_6_AN.55_1#ee0aed303.blank?vja=1&amp;pid=e5a184179&amp;color=0,0,0&amp;vpa=30&amp;vtp=1"/>
          <p:cNvSpPr/>
          <p:nvPr/>
        </p:nvSpPr>
        <p:spPr>
          <a:xfrm>
            <a:off x="693801" y="5532187"/>
            <a:ext cx="268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endParaRPr lang="en-US" altLang="zh-CN" sz="2000" dirty="0"/>
          </a:p>
        </p:txBody>
      </p:sp>
      <p:sp>
        <p:nvSpPr>
          <p:cNvPr id="28" name="QB_6_AN.56_1#ee0aed303.blank?vja=1&amp;pid=e5a184179&amp;color=0,0,0&amp;vpa=31&amp;vtp=1"/>
          <p:cNvSpPr/>
          <p:nvPr/>
        </p:nvSpPr>
        <p:spPr>
          <a:xfrm>
            <a:off x="1087501" y="5532187"/>
            <a:ext cx="493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am</a:t>
            </a:r>
            <a:endParaRPr lang="en-US" altLang="zh-CN" sz="2000" dirty="0"/>
          </a:p>
        </p:txBody>
      </p:sp>
      <p:sp>
        <p:nvSpPr>
          <p:cNvPr id="29" name="QB_6_AN.57_1#ee0aed303.blank?vja=1&amp;pid=e5a184179&amp;color=0,0,0&amp;vpa=32&amp;vtp=1"/>
          <p:cNvSpPr/>
          <p:nvPr/>
        </p:nvSpPr>
        <p:spPr>
          <a:xfrm>
            <a:off x="1697101" y="5519487"/>
            <a:ext cx="915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writing</a:t>
            </a:r>
            <a:endParaRPr lang="en-US" altLang="zh-CN" sz="2000" dirty="0"/>
          </a:p>
        </p:txBody>
      </p:sp>
      <p:sp>
        <p:nvSpPr>
          <p:cNvPr id="30" name="QB_6_AN.58_1#ee0aed303.blank?vja=1&amp;pid=e5a184179&amp;color=0,0,0&amp;vpa=33&amp;vtp=1"/>
          <p:cNvSpPr/>
          <p:nvPr/>
        </p:nvSpPr>
        <p:spPr>
          <a:xfrm>
            <a:off x="2738501" y="5532187"/>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31" name="QB_6_AN.59_1#ee0aed303.blank?vja=1&amp;pid=e5a184179&amp;color=0,0,0&amp;vpa=34&amp;vtp=1"/>
          <p:cNvSpPr/>
          <p:nvPr/>
        </p:nvSpPr>
        <p:spPr>
          <a:xfrm>
            <a:off x="3246501" y="5519487"/>
            <a:ext cx="747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apply</a:t>
            </a:r>
            <a:endParaRPr lang="en-US" altLang="zh-CN" sz="2000" dirty="0"/>
          </a:p>
        </p:txBody>
      </p:sp>
      <p:sp>
        <p:nvSpPr>
          <p:cNvPr id="32" name="QB_6_AN.60_1#ee0aed303.blank?vja=1&amp;pid=e5a184179&amp;color=0,0,0&amp;vpa=35&amp;vtp=1"/>
          <p:cNvSpPr/>
          <p:nvPr/>
        </p:nvSpPr>
        <p:spPr>
          <a:xfrm>
            <a:off x="4148201" y="5532187"/>
            <a:ext cx="479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4">
                                            <p:bg/>
                                          </p:spTgt>
                                        </p:tgtEl>
                                        <p:attrNameLst>
                                          <p:attrName>style.visibility</p:attrName>
                                        </p:attrNameLst>
                                      </p:cBhvr>
                                      <p:to>
                                        <p:strVal val="visible"/>
                                      </p:to>
                                    </p:set>
                                    <p:animEffect transition="in" filter="fade">
                                      <p:cBhvr>
                                        <p:cTn id="79" dur="500"/>
                                        <p:tgtEl>
                                          <p:spTgt spid="14">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4">
                                            <p:txEl>
                                              <p:pRg st="0" end="0"/>
                                            </p:txEl>
                                          </p:spTgt>
                                        </p:tgtEl>
                                        <p:attrNameLst>
                                          <p:attrName>style.visibility</p:attrName>
                                        </p:attrNameLst>
                                      </p:cBhvr>
                                      <p:to>
                                        <p:strVal val="visible"/>
                                      </p:to>
                                    </p:set>
                                    <p:animEffect transition="in" filter="fade">
                                      <p:cBhvr>
                                        <p:cTn id="82" dur="500"/>
                                        <p:tgtEl>
                                          <p:spTgt spid="14">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8">
                                            <p:bg/>
                                          </p:spTgt>
                                        </p:tgtEl>
                                        <p:attrNameLst>
                                          <p:attrName>style.visibility</p:attrName>
                                        </p:attrNameLst>
                                      </p:cBhvr>
                                      <p:to>
                                        <p:strVal val="visible"/>
                                      </p:to>
                                    </p:set>
                                    <p:animEffect transition="in" filter="fade">
                                      <p:cBhvr>
                                        <p:cTn id="103" dur="500"/>
                                        <p:tgtEl>
                                          <p:spTgt spid="18">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8">
                                            <p:txEl>
                                              <p:pRg st="0" end="0"/>
                                            </p:txEl>
                                          </p:spTgt>
                                        </p:tgtEl>
                                        <p:attrNameLst>
                                          <p:attrName>style.visibility</p:attrName>
                                        </p:attrNameLst>
                                      </p:cBhvr>
                                      <p:to>
                                        <p:strVal val="visible"/>
                                      </p:to>
                                    </p:set>
                                    <p:animEffect transition="in" filter="fade">
                                      <p:cBhvr>
                                        <p:cTn id="106" dur="500"/>
                                        <p:tgtEl>
                                          <p:spTgt spid="18">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9">
                                            <p:bg/>
                                          </p:spTgt>
                                        </p:tgtEl>
                                        <p:attrNameLst>
                                          <p:attrName>style.visibility</p:attrName>
                                        </p:attrNameLst>
                                      </p:cBhvr>
                                      <p:to>
                                        <p:strVal val="visible"/>
                                      </p:to>
                                    </p:set>
                                    <p:animEffect transition="in" filter="fade">
                                      <p:cBhvr>
                                        <p:cTn id="111" dur="500"/>
                                        <p:tgtEl>
                                          <p:spTgt spid="19">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xEl>
                                              <p:pRg st="0" end="0"/>
                                            </p:txEl>
                                          </p:spTgt>
                                        </p:tgtEl>
                                        <p:attrNameLst>
                                          <p:attrName>style.visibility</p:attrName>
                                        </p:attrNameLst>
                                      </p:cBhvr>
                                      <p:to>
                                        <p:strVal val="visible"/>
                                      </p:to>
                                    </p:set>
                                    <p:animEffect transition="in" filter="fade">
                                      <p:cBhvr>
                                        <p:cTn id="114" dur="500"/>
                                        <p:tgtEl>
                                          <p:spTgt spid="19">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0">
                                            <p:bg/>
                                          </p:spTgt>
                                        </p:tgtEl>
                                        <p:attrNameLst>
                                          <p:attrName>style.visibility</p:attrName>
                                        </p:attrNameLst>
                                      </p:cBhvr>
                                      <p:to>
                                        <p:strVal val="visible"/>
                                      </p:to>
                                    </p:set>
                                    <p:animEffect transition="in" filter="fade">
                                      <p:cBhvr>
                                        <p:cTn id="119" dur="500"/>
                                        <p:tgtEl>
                                          <p:spTgt spid="20">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0">
                                            <p:txEl>
                                              <p:pRg st="0" end="0"/>
                                            </p:txEl>
                                          </p:spTgt>
                                        </p:tgtEl>
                                        <p:attrNameLst>
                                          <p:attrName>style.visibility</p:attrName>
                                        </p:attrNameLst>
                                      </p:cBhvr>
                                      <p:to>
                                        <p:strVal val="visible"/>
                                      </p:to>
                                    </p:set>
                                    <p:animEffect transition="in" filter="fade">
                                      <p:cBhvr>
                                        <p:cTn id="122" dur="500"/>
                                        <p:tgtEl>
                                          <p:spTgt spid="20">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2">
                                            <p:bg/>
                                          </p:spTgt>
                                        </p:tgtEl>
                                        <p:attrNameLst>
                                          <p:attrName>style.visibility</p:attrName>
                                        </p:attrNameLst>
                                      </p:cBhvr>
                                      <p:to>
                                        <p:strVal val="visible"/>
                                      </p:to>
                                    </p:set>
                                    <p:animEffect transition="in" filter="fade">
                                      <p:cBhvr>
                                        <p:cTn id="127" dur="500"/>
                                        <p:tgtEl>
                                          <p:spTgt spid="22">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2">
                                            <p:txEl>
                                              <p:pRg st="0" end="0"/>
                                            </p:txEl>
                                          </p:spTgt>
                                        </p:tgtEl>
                                        <p:attrNameLst>
                                          <p:attrName>style.visibility</p:attrName>
                                        </p:attrNameLst>
                                      </p:cBhvr>
                                      <p:to>
                                        <p:strVal val="visible"/>
                                      </p:to>
                                    </p:set>
                                    <p:animEffect transition="in" filter="fade">
                                      <p:cBhvr>
                                        <p:cTn id="130" dur="500"/>
                                        <p:tgtEl>
                                          <p:spTgt spid="22">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3">
                                            <p:bg/>
                                          </p:spTgt>
                                        </p:tgtEl>
                                        <p:attrNameLst>
                                          <p:attrName>style.visibility</p:attrName>
                                        </p:attrNameLst>
                                      </p:cBhvr>
                                      <p:to>
                                        <p:strVal val="visible"/>
                                      </p:to>
                                    </p:set>
                                    <p:animEffect transition="in" filter="fade">
                                      <p:cBhvr>
                                        <p:cTn id="135" dur="500"/>
                                        <p:tgtEl>
                                          <p:spTgt spid="23">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3">
                                            <p:txEl>
                                              <p:pRg st="0" end="0"/>
                                            </p:txEl>
                                          </p:spTgt>
                                        </p:tgtEl>
                                        <p:attrNameLst>
                                          <p:attrName>style.visibility</p:attrName>
                                        </p:attrNameLst>
                                      </p:cBhvr>
                                      <p:to>
                                        <p:strVal val="visible"/>
                                      </p:to>
                                    </p:set>
                                    <p:animEffect transition="in" filter="fade">
                                      <p:cBhvr>
                                        <p:cTn id="138" dur="500"/>
                                        <p:tgtEl>
                                          <p:spTgt spid="23">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4">
                                            <p:bg/>
                                          </p:spTgt>
                                        </p:tgtEl>
                                        <p:attrNameLst>
                                          <p:attrName>style.visibility</p:attrName>
                                        </p:attrNameLst>
                                      </p:cBhvr>
                                      <p:to>
                                        <p:strVal val="visible"/>
                                      </p:to>
                                    </p:set>
                                    <p:animEffect transition="in" filter="fade">
                                      <p:cBhvr>
                                        <p:cTn id="143" dur="500"/>
                                        <p:tgtEl>
                                          <p:spTgt spid="24">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4">
                                            <p:txEl>
                                              <p:pRg st="0" end="0"/>
                                            </p:txEl>
                                          </p:spTgt>
                                        </p:tgtEl>
                                        <p:attrNameLst>
                                          <p:attrName>style.visibility</p:attrName>
                                        </p:attrNameLst>
                                      </p:cBhvr>
                                      <p:to>
                                        <p:strVal val="visible"/>
                                      </p:to>
                                    </p:set>
                                    <p:animEffect transition="in" filter="fade">
                                      <p:cBhvr>
                                        <p:cTn id="146" dur="500"/>
                                        <p:tgtEl>
                                          <p:spTgt spid="24">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5">
                                            <p:bg/>
                                          </p:spTgt>
                                        </p:tgtEl>
                                        <p:attrNameLst>
                                          <p:attrName>style.visibility</p:attrName>
                                        </p:attrNameLst>
                                      </p:cBhvr>
                                      <p:to>
                                        <p:strVal val="visible"/>
                                      </p:to>
                                    </p:set>
                                    <p:animEffect transition="in" filter="fade">
                                      <p:cBhvr>
                                        <p:cTn id="151" dur="500"/>
                                        <p:tgtEl>
                                          <p:spTgt spid="25">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5">
                                            <p:txEl>
                                              <p:pRg st="0" end="0"/>
                                            </p:txEl>
                                          </p:spTgt>
                                        </p:tgtEl>
                                        <p:attrNameLst>
                                          <p:attrName>style.visibility</p:attrName>
                                        </p:attrNameLst>
                                      </p:cBhvr>
                                      <p:to>
                                        <p:strVal val="visible"/>
                                      </p:to>
                                    </p:set>
                                    <p:animEffect transition="in" filter="fade">
                                      <p:cBhvr>
                                        <p:cTn id="154" dur="500"/>
                                        <p:tgtEl>
                                          <p:spTgt spid="25">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7">
                                            <p:bg/>
                                          </p:spTgt>
                                        </p:tgtEl>
                                        <p:attrNameLst>
                                          <p:attrName>style.visibility</p:attrName>
                                        </p:attrNameLst>
                                      </p:cBhvr>
                                      <p:to>
                                        <p:strVal val="visible"/>
                                      </p:to>
                                    </p:set>
                                    <p:animEffect transition="in" filter="fade">
                                      <p:cBhvr>
                                        <p:cTn id="159" dur="500"/>
                                        <p:tgtEl>
                                          <p:spTgt spid="27">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7">
                                            <p:txEl>
                                              <p:pRg st="0" end="0"/>
                                            </p:txEl>
                                          </p:spTgt>
                                        </p:tgtEl>
                                        <p:attrNameLst>
                                          <p:attrName>style.visibility</p:attrName>
                                        </p:attrNameLst>
                                      </p:cBhvr>
                                      <p:to>
                                        <p:strVal val="visible"/>
                                      </p:to>
                                    </p:set>
                                    <p:animEffect transition="in" filter="fade">
                                      <p:cBhvr>
                                        <p:cTn id="162" dur="500"/>
                                        <p:tgtEl>
                                          <p:spTgt spid="27">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8">
                                            <p:bg/>
                                          </p:spTgt>
                                        </p:tgtEl>
                                        <p:attrNameLst>
                                          <p:attrName>style.visibility</p:attrName>
                                        </p:attrNameLst>
                                      </p:cBhvr>
                                      <p:to>
                                        <p:strVal val="visible"/>
                                      </p:to>
                                    </p:set>
                                    <p:animEffect transition="in" filter="fade">
                                      <p:cBhvr>
                                        <p:cTn id="167" dur="500"/>
                                        <p:tgtEl>
                                          <p:spTgt spid="28">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8">
                                            <p:txEl>
                                              <p:pRg st="0" end="0"/>
                                            </p:txEl>
                                          </p:spTgt>
                                        </p:tgtEl>
                                        <p:attrNameLst>
                                          <p:attrName>style.visibility</p:attrName>
                                        </p:attrNameLst>
                                      </p:cBhvr>
                                      <p:to>
                                        <p:strVal val="visible"/>
                                      </p:to>
                                    </p:set>
                                    <p:animEffect transition="in" filter="fade">
                                      <p:cBhvr>
                                        <p:cTn id="170" dur="500"/>
                                        <p:tgtEl>
                                          <p:spTgt spid="28">
                                            <p:txEl>
                                              <p:pRg st="0" end="0"/>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29">
                                            <p:bg/>
                                          </p:spTgt>
                                        </p:tgtEl>
                                        <p:attrNameLst>
                                          <p:attrName>style.visibility</p:attrName>
                                        </p:attrNameLst>
                                      </p:cBhvr>
                                      <p:to>
                                        <p:strVal val="visible"/>
                                      </p:to>
                                    </p:set>
                                    <p:animEffect transition="in" filter="fade">
                                      <p:cBhvr>
                                        <p:cTn id="175" dur="500"/>
                                        <p:tgtEl>
                                          <p:spTgt spid="29">
                                            <p:bg/>
                                          </p:spTgt>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29">
                                            <p:txEl>
                                              <p:pRg st="0" end="0"/>
                                            </p:txEl>
                                          </p:spTgt>
                                        </p:tgtEl>
                                        <p:attrNameLst>
                                          <p:attrName>style.visibility</p:attrName>
                                        </p:attrNameLst>
                                      </p:cBhvr>
                                      <p:to>
                                        <p:strVal val="visible"/>
                                      </p:to>
                                    </p:set>
                                    <p:animEffect transition="in" filter="fade">
                                      <p:cBhvr>
                                        <p:cTn id="178" dur="500"/>
                                        <p:tgtEl>
                                          <p:spTgt spid="29">
                                            <p:txEl>
                                              <p:pRg st="0" end="0"/>
                                            </p:txEl>
                                          </p:spTgt>
                                        </p:tgtEl>
                                      </p:cBhvr>
                                    </p:animEffect>
                                  </p:childTnLst>
                                </p:cTn>
                              </p:par>
                            </p:childTnLst>
                          </p:cTn>
                        </p:par>
                      </p:childTnLst>
                    </p:cTn>
                  </p:par>
                  <p:par>
                    <p:cTn id="179" fill="hold">
                      <p:stCondLst>
                        <p:cond delay="indefinite"/>
                      </p:stCondLst>
                      <p:childTnLst>
                        <p:par>
                          <p:cTn id="180" fill="hold">
                            <p:stCondLst>
                              <p:cond delay="0"/>
                            </p:stCondLst>
                            <p:childTnLst>
                              <p:par>
                                <p:cTn id="181" presetID="10" presetClass="entr" presetSubtype="0" fill="hold" grpId="0" nodeType="clickEffect">
                                  <p:stCondLst>
                                    <p:cond delay="0"/>
                                  </p:stCondLst>
                                  <p:childTnLst>
                                    <p:set>
                                      <p:cBhvr>
                                        <p:cTn id="182" dur="1" fill="hold">
                                          <p:stCondLst>
                                            <p:cond delay="0"/>
                                          </p:stCondLst>
                                        </p:cTn>
                                        <p:tgtEl>
                                          <p:spTgt spid="30">
                                            <p:bg/>
                                          </p:spTgt>
                                        </p:tgtEl>
                                        <p:attrNameLst>
                                          <p:attrName>style.visibility</p:attrName>
                                        </p:attrNameLst>
                                      </p:cBhvr>
                                      <p:to>
                                        <p:strVal val="visible"/>
                                      </p:to>
                                    </p:set>
                                    <p:animEffect transition="in" filter="fade">
                                      <p:cBhvr>
                                        <p:cTn id="183" dur="500"/>
                                        <p:tgtEl>
                                          <p:spTgt spid="30">
                                            <p:bg/>
                                          </p:spTgt>
                                        </p:tgtEl>
                                      </p:cBhvr>
                                    </p:animEffect>
                                  </p:childTnLst>
                                </p:cTn>
                              </p:par>
                              <p:par>
                                <p:cTn id="184" presetID="10" presetClass="entr" presetSubtype="0" fill="hold" grpId="0" nodeType="withEffect">
                                  <p:stCondLst>
                                    <p:cond delay="0"/>
                                  </p:stCondLst>
                                  <p:childTnLst>
                                    <p:set>
                                      <p:cBhvr>
                                        <p:cTn id="185" dur="1" fill="hold">
                                          <p:stCondLst>
                                            <p:cond delay="0"/>
                                          </p:stCondLst>
                                        </p:cTn>
                                        <p:tgtEl>
                                          <p:spTgt spid="30">
                                            <p:txEl>
                                              <p:pRg st="0" end="0"/>
                                            </p:txEl>
                                          </p:spTgt>
                                        </p:tgtEl>
                                        <p:attrNameLst>
                                          <p:attrName>style.visibility</p:attrName>
                                        </p:attrNameLst>
                                      </p:cBhvr>
                                      <p:to>
                                        <p:strVal val="visible"/>
                                      </p:to>
                                    </p:set>
                                    <p:animEffect transition="in" filter="fade">
                                      <p:cBhvr>
                                        <p:cTn id="186" dur="500"/>
                                        <p:tgtEl>
                                          <p:spTgt spid="30">
                                            <p:txEl>
                                              <p:pRg st="0" end="0"/>
                                            </p:txEl>
                                          </p:spTgt>
                                        </p:tgtEl>
                                      </p:cBhvr>
                                    </p:animEffect>
                                  </p:childTnLst>
                                </p:cTn>
                              </p:par>
                            </p:childTnLst>
                          </p:cTn>
                        </p:par>
                      </p:childTnLst>
                    </p:cTn>
                  </p:par>
                  <p:par>
                    <p:cTn id="187" fill="hold">
                      <p:stCondLst>
                        <p:cond delay="indefinite"/>
                      </p:stCondLst>
                      <p:childTnLst>
                        <p:par>
                          <p:cTn id="188" fill="hold">
                            <p:stCondLst>
                              <p:cond delay="0"/>
                            </p:stCondLst>
                            <p:childTnLst>
                              <p:par>
                                <p:cTn id="189" presetID="10" presetClass="entr" presetSubtype="0" fill="hold" grpId="0" nodeType="clickEffect">
                                  <p:stCondLst>
                                    <p:cond delay="0"/>
                                  </p:stCondLst>
                                  <p:childTnLst>
                                    <p:set>
                                      <p:cBhvr>
                                        <p:cTn id="190" dur="1" fill="hold">
                                          <p:stCondLst>
                                            <p:cond delay="0"/>
                                          </p:stCondLst>
                                        </p:cTn>
                                        <p:tgtEl>
                                          <p:spTgt spid="31">
                                            <p:bg/>
                                          </p:spTgt>
                                        </p:tgtEl>
                                        <p:attrNameLst>
                                          <p:attrName>style.visibility</p:attrName>
                                        </p:attrNameLst>
                                      </p:cBhvr>
                                      <p:to>
                                        <p:strVal val="visible"/>
                                      </p:to>
                                    </p:set>
                                    <p:animEffect transition="in" filter="fade">
                                      <p:cBhvr>
                                        <p:cTn id="191" dur="500"/>
                                        <p:tgtEl>
                                          <p:spTgt spid="31">
                                            <p:bg/>
                                          </p:spTgt>
                                        </p:tgtEl>
                                      </p:cBhvr>
                                    </p:animEffect>
                                  </p:childTnLst>
                                </p:cTn>
                              </p:par>
                              <p:par>
                                <p:cTn id="192" presetID="10" presetClass="entr" presetSubtype="0" fill="hold" grpId="0" nodeType="withEffect">
                                  <p:stCondLst>
                                    <p:cond delay="0"/>
                                  </p:stCondLst>
                                  <p:childTnLst>
                                    <p:set>
                                      <p:cBhvr>
                                        <p:cTn id="193" dur="1" fill="hold">
                                          <p:stCondLst>
                                            <p:cond delay="0"/>
                                          </p:stCondLst>
                                        </p:cTn>
                                        <p:tgtEl>
                                          <p:spTgt spid="31">
                                            <p:txEl>
                                              <p:pRg st="0" end="0"/>
                                            </p:txEl>
                                          </p:spTgt>
                                        </p:tgtEl>
                                        <p:attrNameLst>
                                          <p:attrName>style.visibility</p:attrName>
                                        </p:attrNameLst>
                                      </p:cBhvr>
                                      <p:to>
                                        <p:strVal val="visible"/>
                                      </p:to>
                                    </p:set>
                                    <p:animEffect transition="in" filter="fade">
                                      <p:cBhvr>
                                        <p:cTn id="194" dur="500"/>
                                        <p:tgtEl>
                                          <p:spTgt spid="31">
                                            <p:txEl>
                                              <p:pRg st="0" end="0"/>
                                            </p:txEl>
                                          </p:spTgt>
                                        </p:tgtEl>
                                      </p:cBhvr>
                                    </p:animEffect>
                                  </p:childTnLst>
                                </p:cTn>
                              </p:par>
                            </p:childTnLst>
                          </p:cTn>
                        </p:par>
                      </p:childTnLst>
                    </p:cTn>
                  </p:par>
                  <p:par>
                    <p:cTn id="195" fill="hold">
                      <p:stCondLst>
                        <p:cond delay="indefinite"/>
                      </p:stCondLst>
                      <p:childTnLst>
                        <p:par>
                          <p:cTn id="196" fill="hold">
                            <p:stCondLst>
                              <p:cond delay="0"/>
                            </p:stCondLst>
                            <p:childTnLst>
                              <p:par>
                                <p:cTn id="197" presetID="10" presetClass="entr" presetSubtype="0" fill="hold" grpId="0" nodeType="clickEffect">
                                  <p:stCondLst>
                                    <p:cond delay="0"/>
                                  </p:stCondLst>
                                  <p:childTnLst>
                                    <p:set>
                                      <p:cBhvr>
                                        <p:cTn id="198" dur="1" fill="hold">
                                          <p:stCondLst>
                                            <p:cond delay="0"/>
                                          </p:stCondLst>
                                        </p:cTn>
                                        <p:tgtEl>
                                          <p:spTgt spid="32">
                                            <p:bg/>
                                          </p:spTgt>
                                        </p:tgtEl>
                                        <p:attrNameLst>
                                          <p:attrName>style.visibility</p:attrName>
                                        </p:attrNameLst>
                                      </p:cBhvr>
                                      <p:to>
                                        <p:strVal val="visible"/>
                                      </p:to>
                                    </p:set>
                                    <p:animEffect transition="in" filter="fade">
                                      <p:cBhvr>
                                        <p:cTn id="199" dur="500"/>
                                        <p:tgtEl>
                                          <p:spTgt spid="32">
                                            <p:bg/>
                                          </p:spTgt>
                                        </p:tgtEl>
                                      </p:cBhvr>
                                    </p:animEffect>
                                  </p:childTnLst>
                                </p:cTn>
                              </p:par>
                              <p:par>
                                <p:cTn id="200" presetID="10" presetClass="entr" presetSubtype="0" fill="hold" grpId="0" nodeType="withEffect">
                                  <p:stCondLst>
                                    <p:cond delay="0"/>
                                  </p:stCondLst>
                                  <p:childTnLst>
                                    <p:set>
                                      <p:cBhvr>
                                        <p:cTn id="201" dur="1" fill="hold">
                                          <p:stCondLst>
                                            <p:cond delay="0"/>
                                          </p:stCondLst>
                                        </p:cTn>
                                        <p:tgtEl>
                                          <p:spTgt spid="32">
                                            <p:txEl>
                                              <p:pRg st="0" end="0"/>
                                            </p:txEl>
                                          </p:spTgt>
                                        </p:tgtEl>
                                        <p:attrNameLst>
                                          <p:attrName>style.visibility</p:attrName>
                                        </p:attrNameLst>
                                      </p:cBhvr>
                                      <p:to>
                                        <p:strVal val="visible"/>
                                      </p:to>
                                    </p:set>
                                    <p:animEffect transition="in" filter="fade">
                                      <p:cBhvr>
                                        <p:cTn id="202" dur="500"/>
                                        <p:tgtEl>
                                          <p:spTgt spid="3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9" grpId="0" animBg="1" build="p"/>
      <p:bldP spid="10" grpId="0" animBg="1" build="p"/>
      <p:bldP spid="11" grpId="0" animBg="1" build="p"/>
      <p:bldP spid="12" grpId="0" animBg="1" build="p"/>
      <p:bldP spid="13" grpId="0" animBg="1" build="p"/>
      <p:bldP spid="14" grpId="0" animBg="1" build="p"/>
      <p:bldP spid="16" grpId="0" animBg="1" build="p"/>
      <p:bldP spid="17" grpId="0" animBg="1" build="p"/>
      <p:bldP spid="18" grpId="0" animBg="1" build="p"/>
      <p:bldP spid="19" grpId="0" animBg="1" build="p"/>
      <p:bldP spid="20" grpId="0" animBg="1" build="p"/>
      <p:bldP spid="22" grpId="0" animBg="1" build="p"/>
      <p:bldP spid="23" grpId="0" animBg="1" build="p"/>
      <p:bldP spid="24" grpId="0" animBg="1" build="p"/>
      <p:bldP spid="25" grpId="0" animBg="1" build="p"/>
      <p:bldP spid="27" grpId="0" animBg="1" build="p"/>
      <p:bldP spid="28" grpId="0" animBg="1" build="p"/>
      <p:bldP spid="29" grpId="0" animBg="1" build="p"/>
      <p:bldP spid="30" grpId="0" animBg="1" build="p"/>
      <p:bldP spid="31" grpId="0" animBg="1" build="p"/>
      <p:bldP spid="32" grpId="0" animBg="1"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QC_7_BD.372_1#db12f9bfb.choices?vja=1&amp;pid=c4990dd38&amp;color=0,0,0&amp;vtp=1"/>
          <p:cNvSpPr/>
          <p:nvPr/>
        </p:nvSpPr>
        <p:spPr>
          <a:xfrm>
            <a:off x="722376" y="103970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88080" algn="l"/>
                <a:tab pos="6195060" algn="l"/>
                <a:tab pos="85750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A.worry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B.pardon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C.doubt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D.argue</a:t>
            </a:r>
            <a:endParaRPr lang="en-US" altLang="zh-CN" sz="2000" dirty="0"/>
          </a:p>
        </p:txBody>
      </p:sp>
      <p:sp>
        <p:nvSpPr>
          <p:cNvPr id="9" name="QC_7_AN.373_1#db12f9bfb.bracket?vja=1&amp;pid=c4990dd38&amp;color=0,0,0&amp;vpa=170&amp;vtp=1"/>
          <p:cNvSpPr/>
          <p:nvPr/>
        </p:nvSpPr>
        <p:spPr>
          <a:xfrm>
            <a:off x="1239901" y="103970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7_AS.374_1#db12f9bfb?vja=1&amp;pid=c4990dd38&amp;color=0,0,0&amp;vtp=1"/>
          <p:cNvSpPr/>
          <p:nvPr/>
        </p:nvSpPr>
        <p:spPr>
          <a:xfrm>
            <a:off x="722376" y="1463815"/>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Cyprus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fix</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you!”可知，服务员开玩笑说在这里大家会和作者一起解决一些问题，这是为了消除作者在陌生国度对文化差异的担心。故选A项。pardon意为“原谅”；doubt意为“怀疑”。</a:t>
            </a:r>
            <a:endParaRPr lang="en-US" altLang="zh-CN" sz="2200" dirty="0"/>
          </a:p>
        </p:txBody>
      </p:sp>
      <p:sp>
        <p:nvSpPr>
          <p:cNvPr id="11" name="QC_7_BD.375_1#93c965f19.choices?vja=1&amp;pid=c4990dd38&amp;color=0,0,0&amp;vtp=1&amp;bt=1"/>
          <p:cNvSpPr/>
          <p:nvPr/>
        </p:nvSpPr>
        <p:spPr>
          <a:xfrm>
            <a:off x="722376" y="268626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926205" algn="l"/>
                <a:tab pos="6150610" algn="l"/>
                <a:tab pos="85909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A.focused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C.burst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D.stuck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12" name="QC_7_AN.376_1#93c965f19.bracket?vja=1&amp;pid=c4990dd38&amp;color=0,0,0&amp;vpa=171&amp;vtp=1"/>
          <p:cNvSpPr/>
          <p:nvPr/>
        </p:nvSpPr>
        <p:spPr>
          <a:xfrm>
            <a:off x="1230503" y="268626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3" name="QC_7_AS.377_1#93c965f19?vja=1&amp;pid=c4990dd38&amp;color=0,0,0&amp;vtp=1"/>
          <p:cNvSpPr/>
          <p:nvPr/>
        </p:nvSpPr>
        <p:spPr>
          <a:xfrm>
            <a:off x="722376" y="311095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根据语境和空后的laughing可知，听完服务员的玩笑话，作者和丈夫对视一眼，突然笑了出来。burst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out意为“突然开始（做某事）”，故选C项。focus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on意为“集中注意力于”；put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off意为“推迟”；stick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to意为“坚持”。</a:t>
            </a:r>
            <a:endParaRPr lang="en-US" altLang="zh-CN" sz="2200" dirty="0"/>
          </a:p>
        </p:txBody>
      </p:sp>
      <p:sp>
        <p:nvSpPr>
          <p:cNvPr id="14" name="QC_7_BD.378_1#2783949fb.choices?vja=1&amp;pid=c4990dd38&amp;color=0,0,0&amp;vtp=1"/>
          <p:cNvSpPr/>
          <p:nvPr/>
        </p:nvSpPr>
        <p:spPr>
          <a:xfrm>
            <a:off x="722376" y="432513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49980" algn="l"/>
                <a:tab pos="6004560" algn="l"/>
                <a:tab pos="85115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A.magic</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B.funny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C.curious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D.simple</a:t>
            </a:r>
            <a:endParaRPr lang="en-US" altLang="zh-CN" sz="2000" dirty="0"/>
          </a:p>
        </p:txBody>
      </p:sp>
      <p:sp>
        <p:nvSpPr>
          <p:cNvPr id="15" name="QC_7_AN.379_1#2783949fb.bracket?vja=1&amp;pid=c4990dd38&amp;color=0,0,0&amp;vpa=172&amp;vtp=1"/>
          <p:cNvSpPr/>
          <p:nvPr/>
        </p:nvSpPr>
        <p:spPr>
          <a:xfrm>
            <a:off x="1239901" y="432513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6" name="QC_7_AS.380_1#2783949fb?vja=1&amp;pid=c4990dd38&amp;color=0,0,0&amp;vtp=1"/>
          <p:cNvSpPr/>
          <p:nvPr/>
        </p:nvSpPr>
        <p:spPr>
          <a:xfrm>
            <a:off x="722376" y="474925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you’”并结合常识可知，在何时何地说“谢谢”是一件非常简单的事情。simple意为“简单的”，故选D项。magic意为“有魔力的”；funny意为“有趣的”；curious意为“好奇的”。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bg/>
                                          </p:spTgt>
                                        </p:tgtEl>
                                        <p:attrNameLst>
                                          <p:attrName>style.visibility</p:attrName>
                                        </p:attrNameLst>
                                      </p:cBhvr>
                                      <p:to>
                                        <p:strVal val="visible"/>
                                      </p:to>
                                    </p:set>
                                    <p:animEffect transition="in" filter="fade">
                                      <p:cBhvr>
                                        <p:cTn id="7" dur="500"/>
                                        <p:tgtEl>
                                          <p:spTgt spid="9">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500"/>
                                        <p:tgtEl>
                                          <p:spTgt spid="9">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bg/>
                                          </p:spTgt>
                                        </p:tgtEl>
                                        <p:attrNameLst>
                                          <p:attrName>style.visibility</p:attrName>
                                        </p:attrNameLst>
                                      </p:cBhvr>
                                      <p:to>
                                        <p:strVal val="visible"/>
                                      </p:to>
                                    </p:set>
                                    <p:animEffect transition="in" filter="fade">
                                      <p:cBhvr>
                                        <p:cTn id="15" dur="500"/>
                                        <p:tgtEl>
                                          <p:spTgt spid="10">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xEl>
                                              <p:pRg st="0" end="0"/>
                                            </p:txEl>
                                          </p:spTgt>
                                        </p:tgtEl>
                                        <p:attrNameLst>
                                          <p:attrName>style.visibility</p:attrName>
                                        </p:attrNameLst>
                                      </p:cBhvr>
                                      <p:to>
                                        <p:strVal val="visible"/>
                                      </p:to>
                                    </p:set>
                                    <p:animEffect transition="in" filter="fade">
                                      <p:cBhvr>
                                        <p:cTn id="18" dur="500"/>
                                        <p:tgtEl>
                                          <p:spTgt spid="10">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2">
                                            <p:bg/>
                                          </p:spTgt>
                                        </p:tgtEl>
                                        <p:attrNameLst>
                                          <p:attrName>style.visibility</p:attrName>
                                        </p:attrNameLst>
                                      </p:cBhvr>
                                      <p:to>
                                        <p:strVal val="visible"/>
                                      </p:to>
                                    </p:set>
                                    <p:animEffect transition="in" filter="fade">
                                      <p:cBhvr>
                                        <p:cTn id="23" dur="500"/>
                                        <p:tgtEl>
                                          <p:spTgt spid="12">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2">
                                            <p:txEl>
                                              <p:pRg st="0" end="0"/>
                                            </p:txEl>
                                          </p:spTgt>
                                        </p:tgtEl>
                                        <p:attrNameLst>
                                          <p:attrName>style.visibility</p:attrName>
                                        </p:attrNameLst>
                                      </p:cBhvr>
                                      <p:to>
                                        <p:strVal val="visible"/>
                                      </p:to>
                                    </p:set>
                                    <p:animEffect transition="in" filter="fade">
                                      <p:cBhvr>
                                        <p:cTn id="26" dur="500"/>
                                        <p:tgtEl>
                                          <p:spTgt spid="12">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3">
                                            <p:bg/>
                                          </p:spTgt>
                                        </p:tgtEl>
                                        <p:attrNameLst>
                                          <p:attrName>style.visibility</p:attrName>
                                        </p:attrNameLst>
                                      </p:cBhvr>
                                      <p:to>
                                        <p:strVal val="visible"/>
                                      </p:to>
                                    </p:set>
                                    <p:animEffect transition="in" filter="fade">
                                      <p:cBhvr>
                                        <p:cTn id="31" dur="500"/>
                                        <p:tgtEl>
                                          <p:spTgt spid="13">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3">
                                            <p:txEl>
                                              <p:pRg st="0" end="0"/>
                                            </p:txEl>
                                          </p:spTgt>
                                        </p:tgtEl>
                                        <p:attrNameLst>
                                          <p:attrName>style.visibility</p:attrName>
                                        </p:attrNameLst>
                                      </p:cBhvr>
                                      <p:to>
                                        <p:strVal val="visible"/>
                                      </p:to>
                                    </p:set>
                                    <p:animEffect transition="in" filter="fade">
                                      <p:cBhvr>
                                        <p:cTn id="34" dur="500"/>
                                        <p:tgtEl>
                                          <p:spTgt spid="13">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5">
                                            <p:bg/>
                                          </p:spTgt>
                                        </p:tgtEl>
                                        <p:attrNameLst>
                                          <p:attrName>style.visibility</p:attrName>
                                        </p:attrNameLst>
                                      </p:cBhvr>
                                      <p:to>
                                        <p:strVal val="visible"/>
                                      </p:to>
                                    </p:set>
                                    <p:animEffect transition="in" filter="fade">
                                      <p:cBhvr>
                                        <p:cTn id="39" dur="500"/>
                                        <p:tgtEl>
                                          <p:spTgt spid="15">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5">
                                            <p:txEl>
                                              <p:pRg st="0" end="0"/>
                                            </p:txEl>
                                          </p:spTgt>
                                        </p:tgtEl>
                                        <p:attrNameLst>
                                          <p:attrName>style.visibility</p:attrName>
                                        </p:attrNameLst>
                                      </p:cBhvr>
                                      <p:to>
                                        <p:strVal val="visible"/>
                                      </p:to>
                                    </p:set>
                                    <p:animEffect transition="in" filter="fade">
                                      <p:cBhvr>
                                        <p:cTn id="42" dur="500"/>
                                        <p:tgtEl>
                                          <p:spTgt spid="15">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6">
                                            <p:bg/>
                                          </p:spTgt>
                                        </p:tgtEl>
                                        <p:attrNameLst>
                                          <p:attrName>style.visibility</p:attrName>
                                        </p:attrNameLst>
                                      </p:cBhvr>
                                      <p:to>
                                        <p:strVal val="visible"/>
                                      </p:to>
                                    </p:set>
                                    <p:animEffect transition="in" filter="fade">
                                      <p:cBhvr>
                                        <p:cTn id="47" dur="500"/>
                                        <p:tgtEl>
                                          <p:spTgt spid="16">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6">
                                            <p:txEl>
                                              <p:pRg st="0" end="0"/>
                                            </p:txEl>
                                          </p:spTgt>
                                        </p:tgtEl>
                                        <p:attrNameLst>
                                          <p:attrName>style.visibility</p:attrName>
                                        </p:attrNameLst>
                                      </p:cBhvr>
                                      <p:to>
                                        <p:strVal val="visible"/>
                                      </p:to>
                                    </p:set>
                                    <p:animEffect transition="in" filter="fade">
                                      <p:cBhvr>
                                        <p:cTn id="50"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build="p"/>
      <p:bldP spid="10" grpId="0" animBg="1" build="p"/>
      <p:bldP spid="12" grpId="0" animBg="1" build="p"/>
      <p:bldP spid="13" grpId="0" animBg="1" build="p"/>
      <p:bldP spid="15" grpId="0" animBg="1" build="p"/>
      <p:bldP spid="16" grpId="0" animBg="1"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81_1#19a286593.choices?vja=1&amp;pid=c4990dd38&amp;color=0,0,0&amp;mp=1&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40455" algn="l"/>
                <a:tab pos="6087110" algn="l"/>
                <a:tab pos="85083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A.admire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B.connect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C.support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D.educate</a:t>
            </a:r>
            <a:endParaRPr lang="en-US" altLang="zh-CN" sz="2000" dirty="0"/>
          </a:p>
        </p:txBody>
      </p:sp>
      <p:sp>
        <p:nvSpPr>
          <p:cNvPr id="3" name="QC_7_AN.382_1#19a286593.bracket?vja=1&amp;pid=c4990dd38&amp;color=0,0,0&amp;mp=1&amp;vpa=173&amp;vtp=1"/>
          <p:cNvSpPr/>
          <p:nvPr/>
        </p:nvSpPr>
        <p:spPr>
          <a:xfrm>
            <a:off x="12399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AS.383_1#19a286593?vja=1&amp;pid=c4990dd38&amp;color=0,0,0&amp;vtp=1"/>
          <p:cNvSpPr/>
          <p:nvPr/>
        </p:nvSpPr>
        <p:spPr>
          <a:xfrm>
            <a:off x="722376" y="13208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根据上文中的wanting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connection可知，了解在什么情况下说“谢谢”是一个与他人建立良好关系的机会。connect意为“建立良好关系”，故选B项。admire意为“羡慕，钦佩”；support意为“支持”；educate意为“教育”。</a:t>
            </a:r>
            <a:endParaRPr lang="en-US" altLang="zh-CN" sz="2200" dirty="0"/>
          </a:p>
        </p:txBody>
      </p:sp>
      <p:sp>
        <p:nvSpPr>
          <p:cNvPr id="5" name="QC_7_BD.384_1#c5eff6a85.choices?vja=1&amp;pid=c4990dd38&amp;color=0,0,0&amp;vtp=1"/>
          <p:cNvSpPr/>
          <p:nvPr/>
        </p:nvSpPr>
        <p:spPr>
          <a:xfrm>
            <a:off x="722376" y="2534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23005" algn="l"/>
                <a:tab pos="6226810" algn="l"/>
                <a:tab pos="85909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A.widens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B.stresses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C.leaves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D.closes</a:t>
            </a:r>
            <a:endParaRPr lang="en-US" altLang="zh-CN" sz="2000" dirty="0"/>
          </a:p>
        </p:txBody>
      </p:sp>
      <p:sp>
        <p:nvSpPr>
          <p:cNvPr id="6" name="QC_7_AN.385_1#c5eff6a85.bracket?vja=1&amp;pid=c4990dd38&amp;color=0,0,0&amp;vpa=174&amp;vtp=1"/>
          <p:cNvSpPr/>
          <p:nvPr/>
        </p:nvSpPr>
        <p:spPr>
          <a:xfrm>
            <a:off x="1239901" y="25349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7_AS.386_1#c5eff6a85?vja=1&amp;pid=c4990dd38&amp;color=0,0,0&amp;vtp=1"/>
          <p:cNvSpPr/>
          <p:nvPr/>
        </p:nvSpPr>
        <p:spPr>
          <a:xfrm>
            <a:off x="722376" y="29591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根据空后的cultural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gaps以及“leading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peace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Earth”可知，旅行可以消除文化隔阂。close意为“（使）缩小；变小”，故选D项。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86_2#c5eff6a85?vja=1&amp;pid=c4990dd38&amp;color=0,0,0&amp;mp=1&amp;vtp=1&amp;bt=1"/>
          <p:cNvSpPr/>
          <p:nvPr/>
        </p:nvSpPr>
        <p:spPr>
          <a:xfrm>
            <a:off x="722376" y="900000"/>
            <a:ext cx="10753344" cy="1143000"/>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close熟词生义</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熟义：</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.关；关闭</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.接近的；靠近的</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adv</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.接近；靠近</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生义：</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.（使）缩小；变小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87_1#c6cfa7d4e.choices?vja=1&amp;pid=c4990dd38&amp;color=0,0,0&amp;mp=1&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03930" algn="l"/>
                <a:tab pos="6144260" algn="l"/>
                <a:tab pos="87464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A.difference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B.understanding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C.independence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D.sympathy</a:t>
            </a:r>
            <a:endParaRPr lang="en-US" altLang="zh-CN" sz="2000" dirty="0"/>
          </a:p>
        </p:txBody>
      </p:sp>
      <p:sp>
        <p:nvSpPr>
          <p:cNvPr id="3" name="QC_7_AN.388_1#c6cfa7d4e.bracket?vja=1&amp;pid=c4990dd38&amp;color=0,0,0&amp;mp=1&amp;vpa=175&amp;vtp=1"/>
          <p:cNvSpPr/>
          <p:nvPr/>
        </p:nvSpPr>
        <p:spPr>
          <a:xfrm>
            <a:off x="12399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AS.389_1#c6cfa7d4e?vja=1&amp;pid=c4990dd38&amp;color=0,0,0&amp;vtp=1"/>
          <p:cNvSpPr/>
          <p:nvPr/>
        </p:nvSpPr>
        <p:spPr>
          <a:xfrm>
            <a:off x="722376" y="13208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根据空后的of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wonderful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Earth可知，这里表示增进对生活在同一地球上的人们的理解。understanding意为“理解”，故选B项。difference意为“不同，差异”；independence意为“独立”；sympathy意为“同情”。</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2387de2ba.fixed?vja=1&amp;pid=8a31502f5&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03</a:t>
            </a:r>
            <a:endParaRPr lang="en-US" altLang="zh-CN" sz="7200" dirty="0"/>
          </a:p>
        </p:txBody>
      </p:sp>
      <p:sp>
        <p:nvSpPr>
          <p:cNvPr id="3" name="C_3_BD#2387de2ba.fixed?vja=1&amp;pid=8a31502f5&amp;color=255,255,255&amp;vtp=1"/>
          <p:cNvSpPr/>
          <p:nvPr/>
        </p:nvSpPr>
        <p:spPr>
          <a:xfrm>
            <a:off x="0" y="3493008"/>
            <a:ext cx="12188952" cy="768096"/>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单元限时小卷</a:t>
            </a:r>
            <a:endParaRPr lang="en-US" altLang="zh-CN" sz="4400" dirty="0"/>
          </a:p>
        </p:txBody>
      </p:sp>
      <p:sp>
        <p:nvSpPr>
          <p:cNvPr id="4" name="C_3#2387de2ba.fixed?vja=1&amp;pid=8a31502f5&amp;color=255,255,255&amp;vtp=1"/>
          <p:cNvSpPr/>
          <p:nvPr/>
        </p:nvSpPr>
        <p:spPr>
          <a:xfrm>
            <a:off x="0" y="4288536"/>
            <a:ext cx="12188952" cy="356616"/>
          </a:xfrm>
          <a:prstGeom prst="rect">
            <a:avLst/>
          </a:prstGeom>
          <a:noFill/>
        </p:spPr>
        <p:txBody>
          <a:bodyPr wrap="square" lIns="0" tIns="0" rIns="0" bIns="0" rtlCol="0" anchor="ctr"/>
          <a:lstStyle/>
          <a:p>
            <a:pPr algn="ctr">
              <a:lnSpc>
                <a:spcPct val="100000"/>
              </a:lnSpc>
            </a:pPr>
            <a:r>
              <a:rPr lang="en-US" altLang="zh-CN" sz="2000" b="0"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建议用时：55分钟</a:t>
            </a:r>
            <a:endParaRPr lang="en-US" altLang="zh-CN" sz="2000" dirty="0"/>
          </a:p>
        </p:txBody>
      </p:sp>
    </p:spTree>
  </p:cSld>
  <p:clrMapOvr>
    <a:masterClrMapping/>
  </p:clrMapOvr>
  <p:transition>
    <p:fade/>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90_1#b3a98b4f7?vja=1&amp;pid=464ce8994&amp;color=0,0,0&amp;vtp=1&amp;bt=1"/>
          <p:cNvSpPr/>
          <p:nvPr/>
        </p:nvSpPr>
        <p:spPr>
          <a:xfrm>
            <a:off x="722376" y="900000"/>
            <a:ext cx="10753344" cy="5248656"/>
          </a:xfrm>
          <a:prstGeom prst="rect">
            <a:avLst/>
          </a:prstGeom>
          <a:noFill/>
        </p:spPr>
        <p:txBody>
          <a:bodyPr wrap="square" lIns="0" tIns="0" rIns="0" bIns="0" rtlCol="0" anchor="t"/>
          <a:lstStyle/>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［广东深圳外国语学校2024高一月考］</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1951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Stood</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frightening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terrible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Klaatu</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barada</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nikto</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overhear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confused.</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age—18</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22.Early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issue,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board.</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“Venmo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“Venmo”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good-natured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nodded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awkward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90_1#b3a98b4f7?vja=1&amp;pid=464ce8994&amp;color=0,0,0&amp;vtp=1&amp;bt=1"/>
          <p:cNvSpPr/>
          <p:nvPr/>
        </p:nvSpPr>
        <p:spPr>
          <a:xfrm>
            <a:off x="722376" y="900000"/>
            <a:ext cx="10753344" cy="3429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absorbed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noncomprehension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（不理解）.I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uncomfortable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fingernails.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awaken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five-year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willingness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congratulate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explanations.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disappears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horizon?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answer,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Klaatu</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barada</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nikto</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M_5_EX.391_1#b3a98b4f7?vja=1&amp;pid=464ce8994&amp;color=0,0,0&amp;vtp=1"/>
          <p:cNvSpPr/>
          <p:nvPr/>
        </p:nvSpPr>
        <p:spPr>
          <a:xfrm>
            <a:off x="722376" y="4351087"/>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本文是一篇记叙文。作者通过讲述自己随着年龄增长不能适应语言发展的经历，谈论了自己对于无法跟上语言发展的担忧。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92_1#565ffd0bf?vja=1&amp;pid=b3a98b4f7&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393_1#565ffd0bf.bracket?vja=1&amp;pid=b3a98b4f7&amp;color=0,0,0&amp;vpa=176&amp;vtp=1"/>
          <p:cNvSpPr/>
          <p:nvPr/>
        </p:nvSpPr>
        <p:spPr>
          <a:xfrm>
            <a:off x="5662676"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BD.392_2#565ffd0bf.choices?vja=1&amp;pid=b3a98b4f7&amp;color=0,0,0&amp;vtp=1"/>
          <p:cNvSpPr/>
          <p:nvPr/>
        </p:nvSpPr>
        <p:spPr>
          <a:xfrm>
            <a:off x="722376" y="13030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2357755" algn="l"/>
                <a:tab pos="4829810" algn="l"/>
                <a:tab pos="7847965"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A.Hearing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B.Culture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shock.</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barrier.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frightening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a:t>
            </a:r>
            <a:endParaRPr lang="en-US" altLang="zh-CN" sz="2000" dirty="0"/>
          </a:p>
        </p:txBody>
      </p:sp>
      <p:sp>
        <p:nvSpPr>
          <p:cNvPr id="5" name="QC_6_AS.394_1#565ffd0bf?vja=1&amp;pid=b3a98b4f7&amp;color=0,0,0&amp;vtp=1"/>
          <p:cNvSpPr/>
          <p:nvPr/>
        </p:nvSpPr>
        <p:spPr>
          <a:xfrm>
            <a:off x="722376" y="1727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细节理解题。根据第一段中的“But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overhear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speaking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similarly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confused.”和第三段中的“Recently,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walked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comments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caught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ear</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‘Venmo’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asked.”可知，作者时常无法理解学生们交谈的内容，即作者遇到了语言障碍。故选C项。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95_1#8eed59934?vja=1&amp;pid=b3a98b4f7&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396_1#8eed59934.bracket?vja=1&amp;pid=b3a98b4f7&amp;color=0,0,0&amp;mp=1&amp;vpa=177&amp;vtp=1"/>
          <p:cNvSpPr/>
          <p:nvPr/>
        </p:nvSpPr>
        <p:spPr>
          <a:xfrm>
            <a:off x="64088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BD.395_2#8eed59934.choices?vja=1&amp;pid=b3a98b4f7&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B.Teaching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tasks.</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D.Language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abuse.</a:t>
            </a:r>
            <a:endParaRPr lang="en-US" altLang="zh-CN" sz="2000" dirty="0"/>
          </a:p>
        </p:txBody>
      </p:sp>
      <p:sp>
        <p:nvSpPr>
          <p:cNvPr id="5" name="QC_6_AS.397_1#8eed59934?vja=1&amp;pid=b3a98b4f7&amp;color=0,0,0&amp;vtp=1"/>
          <p:cNvSpPr/>
          <p:nvPr/>
        </p:nvSpPr>
        <p:spPr>
          <a:xfrm>
            <a:off x="722376" y="21082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内容可知，作者认为，随着时间的流逝，自己变老了，当自己二三十岁的时候，作者认为自己跟学生的年龄差距不大，所以跟学生的沟通问题不大，而现在，作者跟学生的年龄差距变大了，已经无法跟上学生使用的语言。由此可知，日益扩大的年龄差异使作者在语言上落后，无法理解年轻的学生们所说的内容。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98_1#70ac3df84?vja=1&amp;pid=b3a98b4f7&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399_1#70ac3df84.bracket?vja=1&amp;pid=b3a98b4f7&amp;color=0,0,0&amp;vpa=178&amp;vtp=1"/>
          <p:cNvSpPr/>
          <p:nvPr/>
        </p:nvSpPr>
        <p:spPr>
          <a:xfrm>
            <a:off x="645325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BD.398_2#70ac3df84.choices?vja=1&amp;pid=b3a98b4f7&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entirely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avoidable.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beneficial.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rapid.</a:t>
            </a:r>
            <a:endParaRPr lang="en-US" altLang="zh-CN" sz="2000" dirty="0"/>
          </a:p>
        </p:txBody>
      </p:sp>
      <p:sp>
        <p:nvSpPr>
          <p:cNvPr id="5" name="QC_6_AS.400_1#70ac3df84?vja=1&amp;pid=b3a98b4f7&amp;color=0,0,0&amp;vtp=1"/>
          <p:cNvSpPr/>
          <p:nvPr/>
        </p:nvSpPr>
        <p:spPr>
          <a:xfrm>
            <a:off x="722376" y="2108200"/>
            <a:ext cx="10753344" cy="1943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推理判断题。根据第四段中的“I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against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uncomfortable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hanging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fingernails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wouldn’t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language.”可知，作者并不反对变化，但当变化的速度太快时，就会让作者紧张不安，犹如从五年的小睡中醒来，听不懂人们在谈论什么。由此推知，作者认为语言变化得太快了，让自己无所适从。故选D项。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61_1#8b3a486c1?vja=1&amp;pid=3cf2ec19b&amp;color=0,0,0&amp;vtp=1&amp;bt=1"/>
          <p:cNvSpPr/>
          <p:nvPr/>
        </p:nvSpPr>
        <p:spPr>
          <a:xfrm>
            <a:off x="722376" y="896112"/>
            <a:ext cx="10753344" cy="495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western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America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Pacific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narrow,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rainforest.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Spanish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Peru</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16th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century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1821.But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emperor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Machu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Picchu.</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destination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magical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Rainforest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Machu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Picchu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Rainforest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rainforest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（accommodate）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rainforest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four-day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Machu</a:t>
            </a:r>
            <a:endParaRPr lang="en-US" altLang="zh-CN" sz="2000" dirty="0"/>
          </a:p>
        </p:txBody>
      </p:sp>
      <p:sp>
        <p:nvSpPr>
          <p:cNvPr id="3" name="QM_6_AN.62_1#8b3a486c1.blank?vja=1&amp;pid=3cf2ec19b&amp;color=0,0,0&amp;vpa=36&amp;vtp=1"/>
          <p:cNvSpPr/>
          <p:nvPr/>
        </p:nvSpPr>
        <p:spPr>
          <a:xfrm>
            <a:off x="2570671" y="1620012"/>
            <a:ext cx="395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4" name="QM_6_AN.63_1#8b3a486c1.blank?vja=1&amp;pid=3cf2ec19b&amp;color=0,0,0&amp;vpa=37&amp;vtp=1"/>
          <p:cNvSpPr/>
          <p:nvPr/>
        </p:nvSpPr>
        <p:spPr>
          <a:xfrm>
            <a:off x="7141591" y="1607312"/>
            <a:ext cx="973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running</a:t>
            </a:r>
            <a:endParaRPr lang="en-US" altLang="zh-CN" sz="2000" dirty="0"/>
          </a:p>
        </p:txBody>
      </p:sp>
      <p:sp>
        <p:nvSpPr>
          <p:cNvPr id="5" name="QM_6_AN.64_1#8b3a486c1.blank?vja=1&amp;pid=3cf2ec19b&amp;color=0,0,0&amp;vpa=38&amp;vtp=1"/>
          <p:cNvSpPr/>
          <p:nvPr/>
        </p:nvSpPr>
        <p:spPr>
          <a:xfrm>
            <a:off x="8778812" y="2382012"/>
            <a:ext cx="1227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ruled</a:t>
            </a:r>
            <a:endParaRPr lang="en-US" altLang="zh-CN" sz="2000" dirty="0"/>
          </a:p>
        </p:txBody>
      </p:sp>
      <p:sp>
        <p:nvSpPr>
          <p:cNvPr id="6" name="QM_6_AN.65_1#8b3a486c1.blank?vja=1&amp;pid=3cf2ec19b&amp;color=0,0,0&amp;vpa=39&amp;vtp=1"/>
          <p:cNvSpPr/>
          <p:nvPr/>
        </p:nvSpPr>
        <p:spPr>
          <a:xfrm>
            <a:off x="9447403" y="3525012"/>
            <a:ext cx="493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are</a:t>
            </a:r>
            <a:endParaRPr lang="en-US" altLang="zh-CN" sz="2000" dirty="0"/>
          </a:p>
        </p:txBody>
      </p:sp>
      <p:sp>
        <p:nvSpPr>
          <p:cNvPr id="7" name="QM_6_AN.66_1#8b3a486c1.blank?vja=1&amp;pid=3cf2ec19b&amp;color=0,0,0&amp;vpa=40&amp;vtp=1"/>
          <p:cNvSpPr/>
          <p:nvPr/>
        </p:nvSpPr>
        <p:spPr>
          <a:xfrm>
            <a:off x="6728270" y="4287012"/>
            <a:ext cx="296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8" name="QM_6_AN.67_1#8b3a486c1.blank?vja=1&amp;pid=3cf2ec19b&amp;color=0,0,0&amp;vpa=41&amp;vtp=1"/>
          <p:cNvSpPr/>
          <p:nvPr/>
        </p:nvSpPr>
        <p:spPr>
          <a:xfrm>
            <a:off x="5031169" y="4668012"/>
            <a:ext cx="24098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accommodation（s）</a:t>
            </a:r>
            <a:endParaRPr lang="en-US" altLang="zh-CN" sz="2000" dirty="0"/>
          </a:p>
        </p:txBody>
      </p:sp>
      <p:sp>
        <p:nvSpPr>
          <p:cNvPr id="9" name="QM_6_AN.68_1#8b3a486c1.blank?vja=1&amp;pid=3cf2ec19b&amp;color=0,0,0&amp;vpa=42&amp;vtp=1"/>
          <p:cNvSpPr/>
          <p:nvPr/>
        </p:nvSpPr>
        <p:spPr>
          <a:xfrm>
            <a:off x="871601" y="5036312"/>
            <a:ext cx="1169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following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Effect transition="in" filter="fade">
                                      <p:cBhvr>
                                        <p:cTn id="31" dur="500"/>
                                        <p:tgtEl>
                                          <p:spTgt spid="6">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7">
                                            <p:bg/>
                                          </p:spTgt>
                                        </p:tgtEl>
                                        <p:attrNameLst>
                                          <p:attrName>style.visibility</p:attrName>
                                        </p:attrNameLst>
                                      </p:cBhvr>
                                      <p:to>
                                        <p:strVal val="visible"/>
                                      </p:to>
                                    </p:set>
                                    <p:animEffect transition="in" filter="fade">
                                      <p:cBhvr>
                                        <p:cTn id="36" dur="500"/>
                                        <p:tgtEl>
                                          <p:spTgt spid="7">
                                            <p:bg/>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
                                            <p:txEl>
                                              <p:pRg st="0" end="0"/>
                                            </p:txEl>
                                          </p:spTgt>
                                        </p:tgtEl>
                                        <p:attrNameLst>
                                          <p:attrName>style.visibility</p:attrName>
                                        </p:attrNameLst>
                                      </p:cBhvr>
                                      <p:to>
                                        <p:strVal val="visible"/>
                                      </p:to>
                                    </p:set>
                                    <p:animEffect transition="in" filter="fade">
                                      <p:cBhvr>
                                        <p:cTn id="39" dur="500"/>
                                        <p:tgtEl>
                                          <p:spTgt spid="7">
                                            <p:txEl>
                                              <p:pRg st="0" end="0"/>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8">
                                            <p:bg/>
                                          </p:spTgt>
                                        </p:tgtEl>
                                        <p:attrNameLst>
                                          <p:attrName>style.visibility</p:attrName>
                                        </p:attrNameLst>
                                      </p:cBhvr>
                                      <p:to>
                                        <p:strVal val="visible"/>
                                      </p:to>
                                    </p:set>
                                    <p:animEffect transition="in" filter="fade">
                                      <p:cBhvr>
                                        <p:cTn id="44" dur="500"/>
                                        <p:tgtEl>
                                          <p:spTgt spid="8">
                                            <p:bg/>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8">
                                            <p:txEl>
                                              <p:pRg st="0" end="0"/>
                                            </p:txEl>
                                          </p:spTgt>
                                        </p:tgtEl>
                                        <p:attrNameLst>
                                          <p:attrName>style.visibility</p:attrName>
                                        </p:attrNameLst>
                                      </p:cBhvr>
                                      <p:to>
                                        <p:strVal val="visible"/>
                                      </p:to>
                                    </p:set>
                                    <p:animEffect transition="in" filter="fade">
                                      <p:cBhvr>
                                        <p:cTn id="47" dur="500"/>
                                        <p:tgtEl>
                                          <p:spTgt spid="8">
                                            <p:txEl>
                                              <p:pRg st="0" end="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9">
                                            <p:bg/>
                                          </p:spTgt>
                                        </p:tgtEl>
                                        <p:attrNameLst>
                                          <p:attrName>style.visibility</p:attrName>
                                        </p:attrNameLst>
                                      </p:cBhvr>
                                      <p:to>
                                        <p:strVal val="visible"/>
                                      </p:to>
                                    </p:set>
                                    <p:animEffect transition="in" filter="fade">
                                      <p:cBhvr>
                                        <p:cTn id="52" dur="500"/>
                                        <p:tgtEl>
                                          <p:spTgt spid="9">
                                            <p:bg/>
                                          </p:spTgt>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9">
                                            <p:txEl>
                                              <p:pRg st="0" end="0"/>
                                            </p:txEl>
                                          </p:spTgt>
                                        </p:tgtEl>
                                        <p:attrNameLst>
                                          <p:attrName>style.visibility</p:attrName>
                                        </p:attrNameLst>
                                      </p:cBhvr>
                                      <p:to>
                                        <p:strVal val="visible"/>
                                      </p:to>
                                    </p:set>
                                    <p:animEffect transition="in" filter="fade">
                                      <p:cBhvr>
                                        <p:cTn id="55"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01_1#59483d335?vja=1&amp;pid=b3a98b4f7&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402_1#59483d335.bracket?vja=1&amp;pid=b3a98b4f7&amp;color=0,0,0&amp;vpa=179&amp;vtp=1"/>
          <p:cNvSpPr/>
          <p:nvPr/>
        </p:nvSpPr>
        <p:spPr>
          <a:xfrm>
            <a:off x="87075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6_BD.401_2#59483d335.choices?vja=1&amp;pid=b3a98b4f7&amp;color=0,0,0&amp;vtp=1"/>
          <p:cNvSpPr/>
          <p:nvPr/>
        </p:nvSpPr>
        <p:spPr>
          <a:xfrm>
            <a:off x="722376" y="13030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2808605" algn="l"/>
                <a:tab pos="5401310" algn="l"/>
                <a:tab pos="82099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A.Reduces.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B.Grows.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C.Happens.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D.Focuses</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5" name="QC_6_AS.403_1#59483d335?vja=1&amp;pid=b3a98b4f7&amp;color=0,0,0&amp;vtp=1"/>
          <p:cNvSpPr/>
          <p:nvPr/>
        </p:nvSpPr>
        <p:spPr>
          <a:xfrm>
            <a:off x="722376" y="1727200"/>
            <a:ext cx="10753344" cy="1943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词义猜测题。根据画线词的上文“I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congratulate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myself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interest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talking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ability—for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explanations”和But可知，此处有转折，当前作者依然有了解学生们谈话内容的兴趣，但是作者担心有一天这种兴趣减退了，自己就完全无法理解他们的话了。因此，画线词的意思应该是“减弱，减少”。故选A项。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03_2#59483d335?vja=1&amp;pid=b3a98b4f7&amp;color=0,0,0&amp;mp=1&amp;vtp=1&amp;bt=1"/>
          <p:cNvSpPr/>
          <p:nvPr/>
        </p:nvSpPr>
        <p:spPr>
          <a:xfrm>
            <a:off x="722376" y="900000"/>
            <a:ext cx="10753344" cy="381000"/>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长难句分析</a:t>
            </a:r>
            <a:endParaRPr lang="en-US" altLang="zh-CN" sz="2000" dirty="0"/>
          </a:p>
        </p:txBody>
      </p:sp>
      <p:pic>
        <p:nvPicPr>
          <p:cNvPr id="3" name="QC_6_AS.403_3#59483d335?vja=1&amp;pid=b3a98b4f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1409524"/>
            <a:ext cx="5586984" cy="290779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6_AS.403_4#59483d335?vja=1&amp;pid=b3a98b4f7&amp;color=0,0,0&amp;vtp=1"/>
          <p:cNvSpPr/>
          <p:nvPr/>
        </p:nvSpPr>
        <p:spPr>
          <a:xfrm>
            <a:off x="722376" y="4444824"/>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他们愿意向我解释他们的话，这是一种极大的安慰，我庆幸自己至少对他们所说的内容感兴趣，也庆幸自己有能力在很大程度上理解他们的解释。</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04_1#58a6d55db?vja=1&amp;pid=ea4aa471a&amp;color=0,0,0&amp;vtp=1&amp;bt=1"/>
          <p:cNvSpPr/>
          <p:nvPr/>
        </p:nvSpPr>
        <p:spPr>
          <a:xfrm>
            <a:off x="722376" y="900000"/>
            <a:ext cx="10753344" cy="4953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［陕西西安一中2024高一月考］</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review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million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TV.1.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aspects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jump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details.2.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Theory</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Architecture</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carefully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coffee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secret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boring.4.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distract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（使分心）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endParaRPr lang="en-US" altLang="zh-CN" sz="2000" dirty="0"/>
          </a:p>
        </p:txBody>
      </p:sp>
      <p:sp>
        <p:nvSpPr>
          <p:cNvPr id="3" name="QM_5_AN.405_1#58a6d55db.blank?vja=1&amp;pid=ea4aa471a&amp;color=0,0,0&amp;vpa=180&amp;vtp=1"/>
          <p:cNvSpPr/>
          <p:nvPr/>
        </p:nvSpPr>
        <p:spPr>
          <a:xfrm>
            <a:off x="3928110" y="1623900"/>
            <a:ext cx="325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4" name="QM_5_AN.406_1#58a6d55db.blank?vja=1&amp;pid=ea4aa471a&amp;color=0,0,0&amp;vpa=181&amp;vtp=1"/>
          <p:cNvSpPr/>
          <p:nvPr/>
        </p:nvSpPr>
        <p:spPr>
          <a:xfrm>
            <a:off x="4133025" y="2766900"/>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5" name="QM_5_AN.407_1#58a6d55db.blank?vja=1&amp;pid=ea4aa471a&amp;color=0,0,0&amp;vpa=182&amp;vtp=1"/>
          <p:cNvSpPr/>
          <p:nvPr/>
        </p:nvSpPr>
        <p:spPr>
          <a:xfrm>
            <a:off x="10350119" y="4671900"/>
            <a:ext cx="3397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6" name="QM_5_AN.408_1#58a6d55db.blank?vja=1&amp;pid=ea4aa471a&amp;color=0,0,0&amp;vpa=183&amp;vtp=1"/>
          <p:cNvSpPr/>
          <p:nvPr/>
        </p:nvSpPr>
        <p:spPr>
          <a:xfrm>
            <a:off x="1622489" y="5433900"/>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04_1#58a6d55db?vja=1&amp;pid=ea4aa471a&amp;color=0,0,0&amp;vtp=1&amp;bt=1"/>
          <p:cNvSpPr/>
          <p:nvPr/>
        </p:nvSpPr>
        <p:spPr>
          <a:xfrm>
            <a:off x="722376" y="900000"/>
            <a:ext cx="10753344" cy="4572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roommate</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partners,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anything.</a:t>
            </a:r>
            <a:endParaRPr lang="en-US" altLang="zh-CN" sz="2000" dirty="0"/>
          </a:p>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depends</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reward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finishing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pre-planned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rewards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a:p>
            <a:pPr>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A.Instead,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endParaRPr lang="en-US" altLang="zh-CN" sz="2000" dirty="0"/>
          </a:p>
          <a:p>
            <a:pPr>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B.Provide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rewards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endParaRPr lang="en-US" altLang="zh-CN" sz="2000" dirty="0"/>
          </a:p>
          <a:p>
            <a:pPr>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mini-rewards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a:t>
            </a:r>
            <a:endParaRPr lang="en-US" altLang="zh-CN" sz="2000" dirty="0"/>
          </a:p>
          <a:p>
            <a:pPr>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partners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endParaRPr lang="en-US" altLang="zh-CN" sz="2000" dirty="0"/>
          </a:p>
          <a:p>
            <a:pPr>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E.Personally,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endParaRPr lang="en-US" altLang="zh-CN" sz="2000" dirty="0"/>
          </a:p>
          <a:p>
            <a:pPr>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F.Today,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tricks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a:t>
            </a:r>
            <a:endParaRPr lang="en-US" altLang="zh-CN" sz="2000" dirty="0"/>
          </a:p>
          <a:p>
            <a:pPr>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failure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3" name="QM_5_EX.410_1#58a6d55db?vja=1&amp;pid=ea4aa471a&amp;color=0,0,0&amp;vtp=1"/>
          <p:cNvSpPr/>
          <p:nvPr/>
        </p:nvSpPr>
        <p:spPr>
          <a:xfrm>
            <a:off x="722376" y="5494087"/>
            <a:ext cx="10753344" cy="381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本文是一篇说明文。文章主要介绍了一些让学习变得有趣的技巧。</a:t>
            </a:r>
            <a:endParaRPr lang="en-US" altLang="zh-CN" sz="2000" dirty="0"/>
          </a:p>
        </p:txBody>
      </p:sp>
      <p:sp>
        <p:nvSpPr>
          <p:cNvPr id="4" name="QM_5_AN.409_1#58a6d55db.blank?vja=1&amp;pid=ea4aa471a&amp;color=0,0,0&amp;vpa=184&amp;vtp=1"/>
          <p:cNvSpPr/>
          <p:nvPr/>
        </p:nvSpPr>
        <p:spPr>
          <a:xfrm>
            <a:off x="1417701" y="1623900"/>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Effect transition="in" filter="fade">
                                      <p:cBhvr>
                                        <p:cTn id="15" dur="500"/>
                                        <p:tgtEl>
                                          <p:spTgt spid="3">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11_1#67ce86b69?vja=1&amp;pid=58a6d55db&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412_1#67ce86b69.blank?vja=1&amp;pid=58a6d55db&amp;color=0,0,0&amp;vpa=185&amp;vtp=1"/>
          <p:cNvSpPr/>
          <p:nvPr/>
        </p:nvSpPr>
        <p:spPr>
          <a:xfrm>
            <a:off x="922401" y="858012"/>
            <a:ext cx="325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4" name="QB_6_AS.413_1#67ce86b69?vja=1&amp;pid=58a6d55db&amp;color=0,0,0&amp;vtp=1"/>
          <p:cNvSpPr/>
          <p:nvPr/>
        </p:nvSpPr>
        <p:spPr>
          <a:xfrm>
            <a:off x="722376" y="13208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上文介绍了学习很无聊，你宁愿做别的事也不愿沉下心来学习，下一段“Let’s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引出接下来要谈论的学习方法。由此可知，设空处承上启下，应提到下文them指代的内容，即一些让学习变得有趣的方法，F项（今天，我们将谈及一些你可以用来让学习变得更有趣的技巧）符合语境，其中的s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tricks即为them指代的内容。</a:t>
            </a:r>
            <a:endParaRPr lang="en-US" altLang="zh-CN" sz="2200" dirty="0"/>
          </a:p>
        </p:txBody>
      </p:sp>
      <p:sp>
        <p:nvSpPr>
          <p:cNvPr id="5" name="QB_6_BD.414_1#581704a24?vja=1&amp;pid=58a6d55db&amp;color=0,0,0&amp;vtp=1"/>
          <p:cNvSpPr/>
          <p:nvPr/>
        </p:nvSpPr>
        <p:spPr>
          <a:xfrm>
            <a:off x="722376" y="2915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415_1#581704a24.blank?vja=1&amp;pid=58a6d55db&amp;color=0,0,0&amp;vpa=186&amp;vtp=1"/>
          <p:cNvSpPr/>
          <p:nvPr/>
        </p:nvSpPr>
        <p:spPr>
          <a:xfrm>
            <a:off x="897001" y="28778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B_6_AS.416_1#581704a24?vja=1&amp;pid=58a6d55db&amp;color=0,0,0&amp;vtp=1"/>
          <p:cNvSpPr/>
          <p:nvPr/>
        </p:nvSpPr>
        <p:spPr>
          <a:xfrm>
            <a:off x="722376" y="33401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根据本段的主题句“Get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interested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topic.”可知，本段主要介绍要对话题感兴趣。空前一句描述了深入了解话题不同方面时不能直接做的事情，所以设空处介绍的应该是首先要做的事情。再根据空后的That’s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why可知，设空处内容是后文内容的原因，A项（相反，你必须首先对话题感到兴奋）符合语境，A项中的Instead与上文构成转折关系，且it指代上文中的any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topic。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17_1#7ca1ce9b5?vja=1&amp;pid=58a6d55db&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418_1#7ca1ce9b5.blank?vja=1&amp;pid=58a6d55db&amp;color=0,0,0&amp;mp=1&amp;vpa=187&amp;vtp=1"/>
          <p:cNvSpPr/>
          <p:nvPr/>
        </p:nvSpPr>
        <p:spPr>
          <a:xfrm>
            <a:off x="909701" y="858012"/>
            <a:ext cx="3397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4" name="QB_6_AS.419_1#7ca1ce9b5?vja=1&amp;pid=58a6d55db&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上文介绍了两种改变学习环境的方法，E项（就我个人而言，我也发现身边有一杯好喝的饮料很有帮助）也是关于学习环境的表述，承接上文。</a:t>
            </a:r>
            <a:endParaRPr lang="en-US" altLang="zh-CN" sz="2200" dirty="0"/>
          </a:p>
        </p:txBody>
      </p:sp>
      <p:sp>
        <p:nvSpPr>
          <p:cNvPr id="5" name="QB_6_BD.420_1#35f08c4bd?vja=1&amp;pid=58a6d55db&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421_1#35f08c4bd.blank?vja=1&amp;pid=58a6d55db&amp;color=0,0,0&amp;vpa=188&amp;vtp=1"/>
          <p:cNvSpPr/>
          <p:nvPr/>
        </p:nvSpPr>
        <p:spPr>
          <a:xfrm>
            <a:off x="897001" y="21158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7" name="QB_6_AS.422_1#35f08c4bd?vja=1&amp;pid=58a6d55db&amp;color=0,0,0&amp;vtp=1"/>
          <p:cNvSpPr/>
          <p:nvPr/>
        </p:nvSpPr>
        <p:spPr>
          <a:xfrm>
            <a:off x="722376" y="25781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根据本段主题句“Get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partner.”可知，本段建议找一个学习伙伴，空前一句是和同伴一起学习的好处，而下文的“You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distract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other.”和“Besides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anything.”介绍了和学习伙伴一起学习的两个缺点，所以设空处应与上文构成转折关系，并引出下文的内容，G项（然而，有两个你必须注意的主要失败点）符合语境。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422_2#35f08c4bd?vja=1&amp;pid=58a6d55db&amp;color=0,0,0&amp;mp=1&amp;vtp=1&amp;bt=1"/>
          <p:cNvSpPr/>
          <p:nvPr/>
        </p:nvSpPr>
        <p:spPr>
          <a:xfrm>
            <a:off x="722376" y="900000"/>
            <a:ext cx="10753344" cy="2667000"/>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方法总结</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根据上下文之间的逻辑关系解7选5</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7选5中的过渡句包括段落内部的过渡句以及段落之间的过渡句。解题时，要瞻前顾后找线索，即根据设空处与前后句之间的逻辑关系（这些逻辑关系往往会通过一些连接词和过渡词汇来体现）来解题，如解释关系（对前一句或对主题的进一步解释）、并列关系（and、or、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nd、otherwise等）、转折关系（though、instead、nevertheless、however等）、因果关系（because、so、since等）、递进关系（besides、moreover等）等，看所选的答案是否能将上下文衔接起来。例如本题可以利用转折关系寻找答案。</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23_1#1018554c4?vja=1&amp;pid=58a6d55db&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424_1#1018554c4.blank?vja=1&amp;pid=58a6d55db&amp;color=0,0,0&amp;vpa=189&amp;vtp=1"/>
          <p:cNvSpPr/>
          <p:nvPr/>
        </p:nvSpPr>
        <p:spPr>
          <a:xfrm>
            <a:off x="909701" y="8580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B_6_AS.425_1#1018554c4?vja=1&amp;pid=58a6d55db&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是本段的主题句，为祈使句，可将答案锁定在B、C选项。根据下文内容可知，提前准备好的奖励有助于鼓励自己努力学习，所以本段主要介绍要提前制造一些学习奖励，C项（提前为学习创造小奖励）符合语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26_1#1502e4e31?vja=1&amp;pid=900f77b76&amp;color=0,0,0&amp;vtp=1&amp;bt=1"/>
          <p:cNvSpPr/>
          <p:nvPr/>
        </p:nvSpPr>
        <p:spPr>
          <a:xfrm>
            <a:off x="722376" y="900000"/>
            <a:ext cx="10753344" cy="3810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［山东青岛2024高一期中］</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epileptic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seizures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（癫痫发作）</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Despite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hospitals,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21-year-old,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Kerri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assistance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Kerri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website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chemical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seizure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26_1#1502e4e31?vja=1&amp;pid=900f77b76&amp;color=0,0,0&amp;vtp=1&amp;bt=1"/>
          <p:cNvSpPr/>
          <p:nvPr/>
        </p:nvSpPr>
        <p:spPr>
          <a:xfrm>
            <a:off x="722376" y="900000"/>
            <a:ext cx="10753344" cy="1905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suddenly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jumped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Minutes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seizure.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chemical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Instantly,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endParaRPr lang="en-US" altLang="zh-CN" sz="2000" dirty="0"/>
          </a:p>
          <a:p>
            <a:pPr>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endParaRPr lang="en-US" altLang="zh-CN" sz="2000" dirty="0"/>
          </a:p>
        </p:txBody>
      </p:sp>
      <p:sp>
        <p:nvSpPr>
          <p:cNvPr id="3" name="QM_5_EX.427_1#1502e4e31?vja=1&amp;pid=900f77b76&amp;color=0,0,0&amp;vtp=1"/>
          <p:cNvSpPr/>
          <p:nvPr/>
        </p:nvSpPr>
        <p:spPr>
          <a:xfrm>
            <a:off x="722376" y="2827087"/>
            <a:ext cx="10753344" cy="1143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作者经常癫痫发作，但是没有医生能找出病因，这让作者很痛苦。后来，作者遇到了一只能感觉到人体内的化学变化，并对人发出警告的狗——巴洛，作者把巴洛带回了家，此后巴洛多次救了作者的命，作者对她感激不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SLIDE_ID" val="custom20205176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176"/>
  <p:tag name="KSO_WM_SLIDE_LAYOUT" val="a_b"/>
  <p:tag name="KSO_WM_SLIDE_LAYOUT_CNT" val="1_1"/>
  <p:tag name="KSO_WM_UNIT_SHOW_EDIT_AREA_INDICATION" val="1"/>
  <p:tag name="KSO_WM_TEMPLATE_THUMBS_INDEX" val="1、4、7、12、13、14、15、16、17、18、20、24、25、28、33、36、40、43、44"/>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xml><?xml version="1.0" encoding="utf-8"?>
<p:tagLst xmlns:p="http://schemas.openxmlformats.org/presentationml/2006/main">
  <p:tag name="KSO_WM_BEAUTIFY_FLAG" val=""/>
</p:tagLst>
</file>

<file path=ppt/tags/tag7.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53652</Words>
  <Application>WPS 演示</Application>
  <PresentationFormat>宽屏</PresentationFormat>
  <Paragraphs>1381</Paragraphs>
  <Slides>122</Slides>
  <Notes>107</Notes>
  <HiddenSlides>0</HiddenSlides>
  <MMClips>0</MMClips>
  <ScaleCrop>false</ScaleCrop>
  <HeadingPairs>
    <vt:vector size="6" baseType="variant">
      <vt:variant>
        <vt:lpstr>已用的字体</vt:lpstr>
      </vt:variant>
      <vt:variant>
        <vt:i4>24</vt:i4>
      </vt:variant>
      <vt:variant>
        <vt:lpstr>主题</vt:lpstr>
      </vt:variant>
      <vt:variant>
        <vt:i4>1</vt:i4>
      </vt:variant>
      <vt:variant>
        <vt:lpstr>幻灯片标题</vt:lpstr>
      </vt:variant>
      <vt:variant>
        <vt:i4>122</vt:i4>
      </vt:variant>
    </vt:vector>
  </HeadingPairs>
  <TitlesOfParts>
    <vt:vector size="147" baseType="lpstr">
      <vt:lpstr>Arial</vt:lpstr>
      <vt:lpstr>宋体</vt:lpstr>
      <vt:lpstr>Wingdings</vt:lpstr>
      <vt:lpstr>微软雅黑</vt:lpstr>
      <vt:lpstr>微软雅黑</vt:lpstr>
      <vt:lpstr>汉仪舒圆黑简体</vt:lpstr>
      <vt:lpstr>黑体</vt:lpstr>
      <vt:lpstr>汉仪舒圆黑简体</vt:lpstr>
      <vt:lpstr>汉仪舒圆黑简体</vt:lpstr>
      <vt:lpstr>Times New Roman</vt:lpstr>
      <vt:lpstr>Times New Roman</vt:lpstr>
      <vt:lpstr>宋体</vt:lpstr>
      <vt:lpstr>Impact</vt:lpstr>
      <vt:lpstr>Impact</vt:lpstr>
      <vt:lpstr>Impact</vt:lpstr>
      <vt:lpstr>仿宋</vt:lpstr>
      <vt:lpstr>仿宋</vt:lpstr>
      <vt:lpstr>Calibri</vt:lpstr>
      <vt:lpstr>Arial Unicode MS</vt:lpstr>
      <vt:lpstr>等线</vt:lpstr>
      <vt:lpstr>汉仪雅酷黑 75W</vt:lpstr>
      <vt:lpstr>汉仪太极体简</vt:lpstr>
      <vt:lpstr>等线 Light</vt:lpstr>
      <vt:lpstr>Calibri Light</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杨瑜</cp:lastModifiedBy>
  <cp:revision>13</cp:revision>
  <dcterms:created xsi:type="dcterms:W3CDTF">2025-05-09T11:49:00Z</dcterms:created>
  <dcterms:modified xsi:type="dcterms:W3CDTF">2025-05-12T07:20:11Z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883AE99A2A814AC4BAF3A08829E9F114_12</vt:lpwstr>
  </property>
  <property fmtid="{D5CDD505-2E9C-101B-9397-08002B2CF9AE}" pid="3" name="KSOProductBuildVer">
    <vt:lpwstr>2052-12.1.0.21171</vt:lpwstr>
  </property>
</Properties>
</file>