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324" r:id="rId19"/>
    <p:sldId id="271" r:id="rId20"/>
    <p:sldId id="272" r:id="rId21"/>
    <p:sldId id="273" r:id="rId22"/>
    <p:sldId id="274" r:id="rId23"/>
    <p:sldId id="275" r:id="rId24"/>
    <p:sldId id="276" r:id="rId25"/>
    <p:sldId id="277" r:id="rId26"/>
    <p:sldId id="278" r:id="rId27"/>
    <p:sldId id="279" r:id="rId28"/>
    <p:sldId id="325"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326"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5" r:id="rId65"/>
    <p:sldId id="314" r:id="rId66"/>
    <p:sldId id="316" r:id="rId67"/>
    <p:sldId id="317" r:id="rId68"/>
    <p:sldId id="318" r:id="rId69"/>
    <p:sldId id="319" r:id="rId70"/>
    <p:sldId id="321" r:id="rId71"/>
    <p:sldId id="322" r:id="rId72"/>
    <p:sldId id="320" r:id="rId73"/>
    <p:sldId id="327" r:id="rId74"/>
    <p:sldId id="323" r:id="rId7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262" autoAdjust="0"/>
    <p:restoredTop sz="94610"/>
  </p:normalViewPr>
  <p:slideViewPr>
    <p:cSldViewPr snapToGrid="0" snapToObjects="1">
      <p:cViewPr varScale="1">
        <p:scale>
          <a:sx n="96" d="100"/>
          <a:sy n="96" d="100"/>
        </p:scale>
        <p:origin x="108" y="492"/>
      </p:cViewPr>
      <p:guideLst/>
    </p:cSldViewPr>
  </p:slideViewPr>
  <p:notesTextViewPr>
    <p:cViewPr>
      <p:scale>
        <a:sx n="1" d="1"/>
        <a:sy n="1" d="1"/>
      </p:scale>
      <p:origin x="0" y="0"/>
    </p:cViewPr>
  </p:notesTextViewPr>
  <p:sorterViewPr>
    <p:cViewPr>
      <p:scale>
        <a:sx n="100" d="100"/>
        <a:sy n="100" d="100"/>
      </p:scale>
      <p:origin x="0" y="-1319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8" Type="http://schemas.openxmlformats.org/officeDocument/2006/relationships/tableStyles" Target="tableStyles.xml"/><Relationship Id="rId77" Type="http://schemas.openxmlformats.org/officeDocument/2006/relationships/viewProps" Target="viewProps.xml"/><Relationship Id="rId76" Type="http://schemas.openxmlformats.org/officeDocument/2006/relationships/presProps" Target="presProps.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5f29a350009a8f2e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85048" y="4315968"/>
            <a:ext cx="2788920"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                  第一册+第二册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4551e49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综合测试卷</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2_1#4bb3107b3?vja=1&amp;pid=28327530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听第7段材料，回答第8至10题。</a:t>
            </a:r>
            <a:endParaRPr lang="en-US" altLang="zh-CN" sz="2000" dirty="0"/>
          </a:p>
        </p:txBody>
      </p:sp>
      <p:sp>
        <p:nvSpPr>
          <p:cNvPr id="3" name="QC_5_BD.23_1#5d90a97e2?vja=1&amp;pid=4bb3107b3&amp;color=0,0,0&amp;vtp=1"/>
          <p:cNvSpPr/>
          <p:nvPr/>
        </p:nvSpPr>
        <p:spPr>
          <a:xfrm>
            <a:off x="722376" y="13030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5_AN.24_1#5d90a97e2.bracket?vja=1&amp;pid=4bb3107b3&amp;color=0,0,0&amp;vpa=8&amp;vtp=1"/>
          <p:cNvSpPr/>
          <p:nvPr/>
        </p:nvSpPr>
        <p:spPr>
          <a:xfrm>
            <a:off x="6507226" y="13030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5" name="QC_5_BD.23_2#5d90a97e2.choices?vja=1&amp;pid=4bb3107b3&amp;color=0,0,0&amp;vtp=1"/>
          <p:cNvSpPr/>
          <p:nvPr/>
        </p:nvSpPr>
        <p:spPr>
          <a:xfrm>
            <a:off x="722376" y="17094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0140" algn="l"/>
                <a:tab pos="730758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endParaRPr lang="en-US" altLang="zh-CN" sz="2000" dirty="0"/>
          </a:p>
        </p:txBody>
      </p:sp>
      <p:sp>
        <p:nvSpPr>
          <p:cNvPr id="6" name="QC_5_BD.25_1#e0f546ec2?vja=1&amp;pid=4bb3107b3&amp;color=0,0,0&amp;vtp=1"/>
          <p:cNvSpPr/>
          <p:nvPr/>
        </p:nvSpPr>
        <p:spPr>
          <a:xfrm>
            <a:off x="722376" y="21158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C_5_AN.26_1#e0f546ec2.bracket?vja=1&amp;pid=4bb3107b3&amp;color=0,0,0&amp;vpa=9&amp;vtp=1"/>
          <p:cNvSpPr/>
          <p:nvPr/>
        </p:nvSpPr>
        <p:spPr>
          <a:xfrm>
            <a:off x="5946839" y="2115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8" name="QC_5_BD.25_2#e0f546ec2.choices?vja=1&amp;pid=4bb3107b3&amp;color=0,0,0&amp;vtp=1"/>
          <p:cNvSpPr/>
          <p:nvPr/>
        </p:nvSpPr>
        <p:spPr>
          <a:xfrm>
            <a:off x="722376" y="25222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0140" algn="l"/>
                <a:tab pos="730758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endParaRPr lang="en-US" altLang="zh-CN" sz="2000" dirty="0"/>
          </a:p>
        </p:txBody>
      </p:sp>
      <p:sp>
        <p:nvSpPr>
          <p:cNvPr id="9" name="QC_5_BD.27_1#dbbec9737?vja=1&amp;pid=4bb3107b3&amp;color=0,0,0&amp;vtp=1"/>
          <p:cNvSpPr/>
          <p:nvPr/>
        </p:nvSpPr>
        <p:spPr>
          <a:xfrm>
            <a:off x="722376" y="29286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C_5_AN.28_1#dbbec9737.bracket?vja=1&amp;pid=4bb3107b3&amp;color=0,0,0&amp;vpa=10&amp;vtp=1"/>
          <p:cNvSpPr/>
          <p:nvPr/>
        </p:nvSpPr>
        <p:spPr>
          <a:xfrm>
            <a:off x="7340664" y="29286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1" name="QC_5_BD.27_2#dbbec9737.choices?vja=1&amp;pid=4bb3107b3&amp;color=0,0,0&amp;vtp=1"/>
          <p:cNvSpPr/>
          <p:nvPr/>
        </p:nvSpPr>
        <p:spPr>
          <a:xfrm>
            <a:off x="722376" y="3335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0140" algn="l"/>
                <a:tab pos="730758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A.Mike.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P spid="10"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9_1#dbbec9737?vja=1&amp;pid=4bb3107b3&amp;color=0,0,0&amp;vtp=1&amp;bt=1"/>
          <p:cNvSpPr/>
          <p:nvPr/>
        </p:nvSpPr>
        <p:spPr>
          <a:xfrm>
            <a:off x="722376" y="900000"/>
            <a:ext cx="10753344" cy="5243195"/>
          </a:xfrm>
          <a:prstGeom prst="rect">
            <a:avLst/>
          </a:prstGeom>
          <a:noFill/>
        </p:spPr>
        <p:txBody>
          <a:bodyPr wrap="square" lIns="0" tIns="0" rIns="0" bIns="0" rtlCol="0" anchor="t"/>
          <a:lstStyle/>
          <a:p>
            <a:pPr algn="l">
              <a:lnSpc>
                <a:spcPct val="122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2200" dirty="0"/>
          </a:p>
          <a:p>
            <a:pPr algn="l">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weekend.All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tired.</a:t>
            </a:r>
            <a:endParaRPr lang="en-US" altLang="zh-CN" sz="2200" dirty="0"/>
          </a:p>
          <a:p>
            <a:pPr algn="l">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job?</a:t>
            </a:r>
            <a:endParaRPr lang="en-US" altLang="zh-CN" sz="2200" dirty="0"/>
          </a:p>
          <a:p>
            <a:pPr algn="l">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co-workers?</a:t>
            </a:r>
            <a:endParaRPr lang="en-US" altLang="zh-CN" sz="2200" dirty="0"/>
          </a:p>
          <a:p>
            <a:pPr algn="just">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Nope.Well,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films.How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badminton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weekend?</a:t>
            </a:r>
            <a:endParaRPr lang="en-US" altLang="zh-CN" sz="2200" dirty="0"/>
          </a:p>
          <a:p>
            <a:pPr algn="l">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badminton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racket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a:t>
            </a:r>
            <a:endParaRPr lang="en-US" altLang="zh-CN" sz="2200" dirty="0"/>
          </a:p>
          <a:p>
            <a:pPr algn="just">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tennis?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sometime.</a:t>
            </a:r>
            <a:endParaRPr lang="en-US" altLang="zh-CN" sz="2200" dirty="0"/>
          </a:p>
          <a:p>
            <a:pPr algn="l">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embarrassing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beginners.</a:t>
            </a:r>
            <a:endParaRPr lang="en-US" altLang="zh-CN" sz="2200" dirty="0"/>
          </a:p>
          <a:p>
            <a:pPr algn="l">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beginner’s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luck?</a:t>
            </a:r>
            <a:endParaRPr lang="en-US" altLang="zh-CN" sz="2200" dirty="0"/>
          </a:p>
          <a:p>
            <a:pPr algn="l">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Haha</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fine.I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practising.So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Cannis?</a:t>
            </a:r>
            <a:endParaRPr lang="en-US" altLang="zh-CN" sz="2200" dirty="0"/>
          </a:p>
          <a:p>
            <a:pPr algn="l">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Harf.</a:t>
            </a:r>
            <a:endParaRPr lang="en-US" altLang="zh-CN" sz="2200" dirty="0"/>
          </a:p>
          <a:p>
            <a:pPr algn="l">
              <a:lnSpc>
                <a:spcPct val="122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0_1#95d022e45?vja=1&amp;pid=28327530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听第8段材料，回答第11至13题。</a:t>
            </a:r>
            <a:endParaRPr lang="en-US" altLang="zh-CN" sz="2000" dirty="0"/>
          </a:p>
        </p:txBody>
      </p:sp>
      <p:sp>
        <p:nvSpPr>
          <p:cNvPr id="3" name="QC_5_BD.31_1#a39ad86b0?vja=1&amp;pid=95d022e45&amp;color=0,0,0&amp;vtp=1"/>
          <p:cNvSpPr/>
          <p:nvPr/>
        </p:nvSpPr>
        <p:spPr>
          <a:xfrm>
            <a:off x="722376" y="13030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5_AN.32_1#a39ad86b0.bracket?vja=1&amp;pid=95d022e45&amp;color=0,0,0&amp;vpa=11&amp;vtp=1"/>
          <p:cNvSpPr/>
          <p:nvPr/>
        </p:nvSpPr>
        <p:spPr>
          <a:xfrm>
            <a:off x="7244207" y="13030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C_5_BD.31_2#a39ad86b0.choices?vja=1&amp;pid=95d022e45&amp;color=0,0,0&amp;vtp=1"/>
          <p:cNvSpPr/>
          <p:nvPr/>
        </p:nvSpPr>
        <p:spPr>
          <a:xfrm>
            <a:off x="722376" y="17094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0140" algn="l"/>
                <a:tab pos="730758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A.Classmates.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B.Boss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C.Teacher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endParaRPr lang="en-US" altLang="zh-CN" sz="2000" dirty="0"/>
          </a:p>
        </p:txBody>
      </p:sp>
      <p:sp>
        <p:nvSpPr>
          <p:cNvPr id="6" name="QC_5_BD.33_1#f3f1bda14?vja=1&amp;pid=95d022e45&amp;color=0,0,0&amp;vtp=1"/>
          <p:cNvSpPr/>
          <p:nvPr/>
        </p:nvSpPr>
        <p:spPr>
          <a:xfrm>
            <a:off x="722376" y="21158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C_5_AN.34_1#f3f1bda14.bracket?vja=1&amp;pid=95d022e45&amp;color=0,0,0&amp;vpa=12&amp;vtp=1"/>
          <p:cNvSpPr/>
          <p:nvPr/>
        </p:nvSpPr>
        <p:spPr>
          <a:xfrm>
            <a:off x="5426139" y="2115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8" name="QC_5_BD.33_2#f3f1bda14.choices?vja=1&amp;pid=95d022e45&amp;color=0,0,0&amp;vtp=1"/>
          <p:cNvSpPr/>
          <p:nvPr/>
        </p:nvSpPr>
        <p:spPr>
          <a:xfrm>
            <a:off x="722376" y="25222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0140" algn="l"/>
                <a:tab pos="730758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C.Make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endParaRPr lang="en-US" altLang="zh-CN" sz="2000" dirty="0"/>
          </a:p>
        </p:txBody>
      </p:sp>
      <p:sp>
        <p:nvSpPr>
          <p:cNvPr id="9" name="QC_5_BD.35_1#898d87f00?vja=1&amp;pid=95d022e45&amp;color=0,0,0&amp;vtp=1"/>
          <p:cNvSpPr/>
          <p:nvPr/>
        </p:nvSpPr>
        <p:spPr>
          <a:xfrm>
            <a:off x="722376" y="29286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C_5_AN.36_1#898d87f00.bracket?vja=1&amp;pid=95d022e45&amp;color=0,0,0&amp;vpa=13&amp;vtp=1"/>
          <p:cNvSpPr/>
          <p:nvPr/>
        </p:nvSpPr>
        <p:spPr>
          <a:xfrm>
            <a:off x="9029764" y="29286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1" name="QC_5_BD.35_2#898d87f00.choices?vja=1&amp;pid=95d022e45&amp;color=0,0,0&amp;vtp=1"/>
          <p:cNvSpPr/>
          <p:nvPr/>
        </p:nvSpPr>
        <p:spPr>
          <a:xfrm>
            <a:off x="722376" y="3335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B.Reminding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P spid="10"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7_1#898d87f00?vja=1&amp;pid=95d022e45&amp;color=0,0,0&amp;vtp=1&amp;bt=1"/>
          <p:cNvSpPr/>
          <p:nvPr/>
        </p:nvSpPr>
        <p:spPr>
          <a:xfrm>
            <a:off x="722376" y="900000"/>
            <a:ext cx="10753344" cy="499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else?</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Bill.It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opinion.You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Bill.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8_1#8b3098c80?vja=1&amp;pid=28327530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听第9段材料，回答第14至17题。</a:t>
            </a:r>
            <a:endParaRPr lang="en-US" altLang="zh-CN" sz="2000" dirty="0"/>
          </a:p>
        </p:txBody>
      </p:sp>
      <p:sp>
        <p:nvSpPr>
          <p:cNvPr id="3" name="QC_5_BD.39_1#41bb213e2?vja=1&amp;pid=8b3098c80&amp;color=0,0,0&amp;vtp=1"/>
          <p:cNvSpPr/>
          <p:nvPr/>
        </p:nvSpPr>
        <p:spPr>
          <a:xfrm>
            <a:off x="722376" y="13030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5_AN.40_1#41bb213e2.bracket?vja=1&amp;pid=8b3098c80&amp;color=0,0,0&amp;vpa=14&amp;vtp=1"/>
          <p:cNvSpPr/>
          <p:nvPr/>
        </p:nvSpPr>
        <p:spPr>
          <a:xfrm>
            <a:off x="6737287" y="13030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C_5_BD.39_2#41bb213e2.choices?vja=1&amp;pid=8b3098c80&amp;color=0,0,0&amp;vtp=1"/>
          <p:cNvSpPr/>
          <p:nvPr/>
        </p:nvSpPr>
        <p:spPr>
          <a:xfrm>
            <a:off x="722376" y="17094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0140" algn="l"/>
                <a:tab pos="730758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dolphin.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whale.</a:t>
            </a:r>
            <a:endParaRPr lang="en-US" altLang="zh-CN" sz="2000" dirty="0"/>
          </a:p>
        </p:txBody>
      </p:sp>
      <p:sp>
        <p:nvSpPr>
          <p:cNvPr id="6" name="QC_5_BD.41_1#44058f5bb?vja=1&amp;pid=8b3098c80&amp;color=0,0,0&amp;vtp=1"/>
          <p:cNvSpPr/>
          <p:nvPr/>
        </p:nvSpPr>
        <p:spPr>
          <a:xfrm>
            <a:off x="722376" y="21158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C_5_AN.42_1#44058f5bb.bracket?vja=1&amp;pid=8b3098c80&amp;color=0,0,0&amp;vpa=15&amp;vtp=1"/>
          <p:cNvSpPr/>
          <p:nvPr/>
        </p:nvSpPr>
        <p:spPr>
          <a:xfrm>
            <a:off x="5803646" y="2115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8" name="QC_5_BD.41_2#44058f5bb.choices?vja=1&amp;pid=8b3098c80&amp;color=0,0,0&amp;vtp=1"/>
          <p:cNvSpPr/>
          <p:nvPr/>
        </p:nvSpPr>
        <p:spPr>
          <a:xfrm>
            <a:off x="722376" y="25222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0140" algn="l"/>
                <a:tab pos="730758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1916.</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1969.</a:t>
            </a:r>
            <a:endParaRPr lang="en-US" altLang="zh-CN" sz="2000" dirty="0"/>
          </a:p>
        </p:txBody>
      </p:sp>
      <p:sp>
        <p:nvSpPr>
          <p:cNvPr id="9" name="QC_5_BD.43_1#870be8c3f?vja=1&amp;pid=8b3098c80&amp;color=0,0,0&amp;vtp=1"/>
          <p:cNvSpPr/>
          <p:nvPr/>
        </p:nvSpPr>
        <p:spPr>
          <a:xfrm>
            <a:off x="722376" y="29286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Audubon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C_5_AN.44_1#870be8c3f.bracket?vja=1&amp;pid=8b3098c80&amp;color=0,0,0&amp;vpa=16&amp;vtp=1"/>
          <p:cNvSpPr/>
          <p:nvPr/>
        </p:nvSpPr>
        <p:spPr>
          <a:xfrm>
            <a:off x="6948551" y="29286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1" name="QC_5_BD.43_2#870be8c3f.choices?vja=1&amp;pid=8b3098c80&amp;color=0,0,0&amp;vtp=1"/>
          <p:cNvSpPr/>
          <p:nvPr/>
        </p:nvSpPr>
        <p:spPr>
          <a:xfrm>
            <a:off x="722376" y="3335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000" dirty="0"/>
          </a:p>
        </p:txBody>
      </p:sp>
      <p:sp>
        <p:nvSpPr>
          <p:cNvPr id="12" name="QC_5_BD.45_1#6ef2f3e99?vja=1&amp;pid=8b3098c80&amp;color=0,0,0&amp;vtp=1"/>
          <p:cNvSpPr/>
          <p:nvPr/>
        </p:nvSpPr>
        <p:spPr>
          <a:xfrm>
            <a:off x="722376" y="45034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Wilderness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3" name="QC_5_AN.46_1#6ef2f3e99.bracket?vja=1&amp;pid=8b3098c80&amp;color=0,0,0&amp;vpa=17&amp;vtp=1"/>
          <p:cNvSpPr/>
          <p:nvPr/>
        </p:nvSpPr>
        <p:spPr>
          <a:xfrm>
            <a:off x="6755829" y="45034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4" name="QC_5_BD.45_2#6ef2f3e99.choices?vja=1&amp;pid=8b3098c80&amp;color=0,0,0&amp;vtp=1"/>
          <p:cNvSpPr/>
          <p:nvPr/>
        </p:nvSpPr>
        <p:spPr>
          <a:xfrm>
            <a:off x="722376" y="4909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P spid="10" grpId="0" animBg="1" build="p"/>
      <p:bldP spid="1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1#6ef2f3e99?vja=1&amp;pid=8b3098c80&amp;color=0,0,0&amp;vtp=1&amp;bt=1"/>
          <p:cNvSpPr/>
          <p:nvPr/>
        </p:nvSpPr>
        <p:spPr>
          <a:xfrm>
            <a:off x="722376" y="900000"/>
            <a:ext cx="10753344" cy="461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organisations.</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panda.</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Yeah.It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1961.You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animals.</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interesting.</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Audubon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Oceanic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dolphins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1969.</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Audubon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painter.</a:t>
            </a:r>
            <a:endParaRPr lang="en-US" altLang="zh-CN" sz="2200" dirty="0"/>
          </a:p>
          <a:p>
            <a:pPr algn="just">
              <a:lnSpc>
                <a:spcPct val="125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1#6ef2f3e99?vja=1&amp;pid=8b3098c80&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endPar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endParaRPr>
          </a:p>
          <a:p>
            <a:pPr algn="just">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right.There’s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Wilderness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rivers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untouched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Wilderness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8_1#467f49460?vja=1&amp;pid=28327530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听第10段材料，回答第18至20题。</a:t>
            </a:r>
            <a:endParaRPr lang="en-US" altLang="zh-CN" sz="2000" dirty="0"/>
          </a:p>
        </p:txBody>
      </p:sp>
      <p:sp>
        <p:nvSpPr>
          <p:cNvPr id="3" name="QC_5_BD.49_1#468b13531?vja=1&amp;pid=467f49460&amp;color=0,0,0&amp;vtp=1"/>
          <p:cNvSpPr/>
          <p:nvPr/>
        </p:nvSpPr>
        <p:spPr>
          <a:xfrm>
            <a:off x="722376" y="13030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4" name="QC_5_AN.50_1#468b13531.bracket?vja=1&amp;pid=467f49460&amp;color=0,0,0&amp;vpa=18&amp;vtp=1"/>
          <p:cNvSpPr/>
          <p:nvPr/>
        </p:nvSpPr>
        <p:spPr>
          <a:xfrm>
            <a:off x="4240276" y="13030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5" name="QC_5_BD.49_2#468b13531.choices?vja=1&amp;pid=467f49460&amp;color=0,0,0&amp;vtp=1"/>
          <p:cNvSpPr/>
          <p:nvPr/>
        </p:nvSpPr>
        <p:spPr>
          <a:xfrm>
            <a:off x="722376" y="17094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0140" algn="l"/>
                <a:tab pos="730758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A.Organising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rescue.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B.Reporting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C.Conducting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endParaRPr lang="en-US" altLang="zh-CN" sz="2000" dirty="0"/>
          </a:p>
        </p:txBody>
      </p:sp>
      <p:sp>
        <p:nvSpPr>
          <p:cNvPr id="6" name="QC_5_BD.51_1#2bccbb243?vja=1&amp;pid=467f49460&amp;color=0,0,0&amp;vtp=1"/>
          <p:cNvSpPr/>
          <p:nvPr/>
        </p:nvSpPr>
        <p:spPr>
          <a:xfrm>
            <a:off x="722376" y="21158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rescue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7" name="QC_5_AN.52_1#2bccbb243.bracket?vja=1&amp;pid=467f49460&amp;color=0,0,0&amp;vpa=19&amp;vtp=1"/>
          <p:cNvSpPr/>
          <p:nvPr/>
        </p:nvSpPr>
        <p:spPr>
          <a:xfrm>
            <a:off x="5656517" y="2115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8" name="QC_5_BD.51_2#2bccbb243.choices?vja=1&amp;pid=467f49460&amp;color=0,0,0&amp;vtp=1"/>
          <p:cNvSpPr/>
          <p:nvPr/>
        </p:nvSpPr>
        <p:spPr>
          <a:xfrm>
            <a:off x="722376" y="25222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endParaRPr lang="en-US" altLang="zh-CN" sz="2000" dirty="0"/>
          </a:p>
        </p:txBody>
      </p:sp>
      <p:sp>
        <p:nvSpPr>
          <p:cNvPr id="9" name="QC_5_BD.53_1#9d633e0d7?vja=1&amp;pid=467f49460&amp;color=0,0,0&amp;vtp=1"/>
          <p:cNvSpPr/>
          <p:nvPr/>
        </p:nvSpPr>
        <p:spPr>
          <a:xfrm>
            <a:off x="722376" y="36906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Pakistan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0" name="QC_5_AN.54_1#9d633e0d7.bracket?vja=1&amp;pid=467f49460&amp;color=0,0,0&amp;vpa=20&amp;vtp=1"/>
          <p:cNvSpPr/>
          <p:nvPr/>
        </p:nvSpPr>
        <p:spPr>
          <a:xfrm>
            <a:off x="5889689" y="36906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1" name="QC_5_BD.53_2#9d633e0d7.choices?vja=1&amp;pid=467f49460&amp;color=0,0,0&amp;vtp=1"/>
          <p:cNvSpPr/>
          <p:nvPr/>
        </p:nvSpPr>
        <p:spPr>
          <a:xfrm>
            <a:off x="722376" y="4097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0140" algn="l"/>
                <a:tab pos="730758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A.Funds.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B.Shelters.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5_1#9d633e0d7?vja=1&amp;pid=467f49460&amp;color=0,0,0&amp;vtp=1&amp;bt=1"/>
          <p:cNvSpPr/>
          <p:nvPr/>
        </p:nvSpPr>
        <p:spPr>
          <a:xfrm>
            <a:off x="722376" y="900000"/>
            <a:ext cx="10753344" cy="461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altLang="zh-CN" sz="2200" dirty="0"/>
          </a:p>
          <a:p>
            <a:pPr algn="just">
              <a:lnSpc>
                <a:spcPct val="125000"/>
              </a:lnSpc>
            </a:pP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Weaver.Pakistan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heaviest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people.Floods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hotels.Large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crops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sheltering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railway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tracks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schools.The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Pakistani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shocked.They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disaster.Almost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rescue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soldiers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clock.Pakistani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homes.International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flood-affected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areas.Airplanes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supplies.The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28a0a7cc7?vja=1&amp;pid=4551e4999&amp;color=100,146,38&amp;vtp=1&amp;bt=1"/>
          <p:cNvSpPr/>
          <p:nvPr/>
        </p:nvSpPr>
        <p:spPr>
          <a:xfrm>
            <a:off x="722376" y="896112"/>
            <a:ext cx="10753344" cy="812800"/>
          </a:xfrm>
          <a:prstGeom prst="rect">
            <a:avLst/>
          </a:prstGeom>
          <a:noFill/>
        </p:spPr>
        <p:txBody>
          <a:bodyPr wrap="square" lIns="0" tIns="0" rIns="0" bIns="0" rtlCol="0" anchor="t"/>
          <a:lstStyle/>
          <a:p>
            <a:pPr algn="ctr">
              <a:lnSpc>
                <a:spcPct val="125000"/>
              </a:lnSpc>
            </a:pPr>
            <a:r>
              <a:rPr lang="en-US" altLang="zh-CN" sz="24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第二部分</a:t>
            </a:r>
            <a:r>
              <a:rPr lang="en-US" altLang="zh-CN" sz="24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阅读</a:t>
            </a:r>
            <a:endParaRPr lang="en-US" altLang="zh-CN" sz="2400" dirty="0"/>
          </a:p>
        </p:txBody>
      </p:sp>
      <p:sp>
        <p:nvSpPr>
          <p:cNvPr id="3" name="C_3_BD#3e558cc03?vja=1&amp;pid=28a0a7cc7&amp;color=100,146,38&amp;vtp=1"/>
          <p:cNvSpPr/>
          <p:nvPr/>
        </p:nvSpPr>
        <p:spPr>
          <a:xfrm>
            <a:off x="722376" y="1381140"/>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（共15小题；每小题2.5分，满分37.5分）</a:t>
            </a:r>
            <a:endParaRPr lang="en-US" altLang="zh-CN" sz="2200" dirty="0"/>
          </a:p>
        </p:txBody>
      </p:sp>
      <p:sp>
        <p:nvSpPr>
          <p:cNvPr id="4" name="P_4_BD#ea00ba9ae?vja=1&amp;pid=3e558cc03&amp;color=0,0,0&amp;vtp=1"/>
          <p:cNvSpPr/>
          <p:nvPr/>
        </p:nvSpPr>
        <p:spPr>
          <a:xfrm>
            <a:off x="722376" y="1825826"/>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阅读下列短文，从每题所给的A、B、C、D四个选项中选出最佳选项。</a:t>
            </a:r>
            <a:endParaRPr lang="en-US" altLang="zh-CN" sz="2000" dirty="0"/>
          </a:p>
        </p:txBody>
      </p:sp>
      <p:sp>
        <p:nvSpPr>
          <p:cNvPr id="5" name="QM_4_BD.56_1#7790c2af4?sp=1&amp;vja=1&amp;pid=3e558cc03&amp;color=0,0,0&amp;vtp=1"/>
          <p:cNvSpPr/>
          <p:nvPr/>
        </p:nvSpPr>
        <p:spPr>
          <a:xfrm>
            <a:off x="722376" y="2230187"/>
            <a:ext cx="10753344" cy="76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a:t>
            </a:r>
            <a:endParaRPr lang="en-US" altLang="zh-CN" sz="2000" dirty="0"/>
          </a:p>
        </p:txBody>
      </p:sp>
      <p:sp>
        <p:nvSpPr>
          <p:cNvPr id="6" name="QM_4_BD.56_2#7790c2af4?sp=1&amp;vja=1&amp;pid=3e558cc03&amp;color=0,0,0&amp;vtp=1"/>
          <p:cNvSpPr/>
          <p:nvPr/>
        </p:nvSpPr>
        <p:spPr>
          <a:xfrm>
            <a:off x="722376" y="3017587"/>
            <a:ext cx="10753344" cy="1905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Headlands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Bolinas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invasive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（侵入的）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valleys.</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4551e4999.fixed?vja=1&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1_BD#4551e4999.fixed?vja=1&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综合测试卷</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6_3#7790c2af4?sp=1&amp;vja=1&amp;pid=3e558cc03&amp;color=0,0,0&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endParaRPr lang="en-US" altLang="zh-CN" sz="2000" dirty="0"/>
          </a:p>
        </p:txBody>
      </p:sp>
      <p:sp>
        <p:nvSpPr>
          <p:cNvPr id="3" name="QM_4_BD.56_4#7790c2af4?sp=1&amp;vja=1&amp;pid=3e558cc03&amp;color=0,0,0&amp;vtp=1"/>
          <p:cNvSpPr/>
          <p:nvPr/>
        </p:nvSpPr>
        <p:spPr>
          <a:xfrm>
            <a:off x="722376" y="2064911"/>
            <a:ext cx="10753344" cy="3810000"/>
          </a:xfrm>
          <a:prstGeom prst="rect">
            <a:avLst/>
          </a:prstGeom>
          <a:noFill/>
        </p:spPr>
        <p:txBody>
          <a:bodyPr wrap="square" lIns="0" tIns="0" rIns="0" bIns="0" rtlCol="0" anchor="t"/>
          <a:lstStyle/>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parent/guardian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raincoat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sunscreen,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（满足）</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6_5#7790c2af4?sp=1&amp;vja=1&amp;pid=3e558cc03&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UPCOMING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endParaRPr lang="en-US" altLang="zh-CN" sz="2000" dirty="0"/>
          </a:p>
        </p:txBody>
      </p:sp>
      <p:graphicFrame>
        <p:nvGraphicFramePr>
          <p:cNvPr id="21" name="QM_4_BD.56_6#7790c2af4?colgroup=22,18&amp;vja=1&amp;pid=3e558cc03&amp;color=0,0,0&amp;mp=1&amp;vtp=1"/>
          <p:cNvGraphicFramePr>
            <a:graphicFrameLocks noGrp="1"/>
          </p:cNvGraphicFramePr>
          <p:nvPr/>
        </p:nvGraphicFramePr>
        <p:xfrm>
          <a:off x="722376" y="1409524"/>
          <a:ext cx="10725912" cy="1838960"/>
        </p:xfrm>
        <a:graphic>
          <a:graphicData uri="http://schemas.openxmlformats.org/drawingml/2006/table">
            <a:tbl>
              <a:tblPr/>
              <a:tblGrid>
                <a:gridCol w="5907024"/>
                <a:gridCol w="4818888"/>
              </a:tblGrid>
              <a:tr h="459740">
                <a:tc>
                  <a:txBody>
                    <a:bodyPr/>
                    <a:lstStyle/>
                    <a:p>
                      <a:pPr algn="ctr" hangingPunct="0">
                        <a:lnSpc>
                          <a:spcPct val="130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Jan.1510:00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am—1:00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Trailhead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Jan.2210:00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am—2:30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Stinson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Jan.299:30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am—2:30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ct val="130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Coyote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Trailhead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M_4_EX.57_1#7790c2af4?vja=1&amp;pid=3e558cc03&amp;color=0,0,0&amp;vtp=1"/>
          <p:cNvSpPr/>
          <p:nvPr/>
        </p:nvSpPr>
        <p:spPr>
          <a:xfrm>
            <a:off x="722376" y="33780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本文主要介绍了一个名为“栖息地恢复小队”的公益环保组织的相关信息，包括该组织的宗旨、志愿者招募要求以及最近的活动安排。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8_1#cfc6da4f3?vja=1&amp;pid=7790c2af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59_1#cfc6da4f3.bracket?vja=1&amp;pid=7790c2af4&amp;color=0,0,0&amp;vpa=21&amp;vtp=1"/>
          <p:cNvSpPr/>
          <p:nvPr/>
        </p:nvSpPr>
        <p:spPr>
          <a:xfrm>
            <a:off x="6770497"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5_BD.58_2#cfc6da4f3.choices?vja=1&amp;pid=7790c2af4&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p:txBody>
      </p:sp>
      <p:sp>
        <p:nvSpPr>
          <p:cNvPr id="5" name="QC_5_AS.60_1#cfc6da4f3?vja=1&amp;pid=7790c2af4&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细节理解题。根据第一段中的“Habitat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restoring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ridges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valleys.”可知，该环保组织致力于恢复山脊和山谷地区易受影响的资源并保护濒危物种。保护自然资源和濒危物种，也就是保护当地的生态系统。故选C项。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1_1#3937101c4?vja=1&amp;pid=7790c2af4&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62_1#3937101c4.bracket?vja=1&amp;pid=7790c2af4&amp;color=0,0,0&amp;mp=1&amp;vpa=22&amp;vtp=1"/>
          <p:cNvSpPr/>
          <p:nvPr/>
        </p:nvSpPr>
        <p:spPr>
          <a:xfrm>
            <a:off x="8980297"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5_BD.61_2#3937101c4.choices?vja=1&amp;pid=7790c2af4&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659380" algn="l"/>
                <a:tab pos="5420360" algn="l"/>
                <a:tab pos="8181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B.10.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C.15.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D.18</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5_AS.63_1#3937101c4?vja=1&amp;pid=7790c2af4&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BRING”部分中的“Volunteers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welcome.”可知，该环保组织欢迎10岁及以上的志愿者报名参加，即最低的年龄要求为10岁。故选B项。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4_1#83ca94da0?vja=1&amp;pid=7790c2af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65_1#83ca94da0.bracket?vja=1&amp;pid=7790c2af4&amp;color=0,0,0&amp;vpa=23&amp;vtp=1"/>
          <p:cNvSpPr/>
          <p:nvPr/>
        </p:nvSpPr>
        <p:spPr>
          <a:xfrm>
            <a:off x="56912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5_BD.64_2#83ca94da0.choices?vja=1&amp;pid=7790c2af4&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endParaRPr lang="en-US" altLang="zh-CN" sz="2000" dirty="0"/>
          </a:p>
        </p:txBody>
      </p:sp>
      <p:sp>
        <p:nvSpPr>
          <p:cNvPr id="5" name="QC_5_AS.66_1#83ca94da0?vja=1&amp;pid=7790c2af4&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BRING”部分中的“We’ll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shine.”及“Bring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raincoat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necessary.”可知，无论晴天还是雨天，志愿者们都要工作,要求中还提示多带几套衣服以应对天气变化，并且必要时可带一件雨衣。由此可知，志愿者们预计即使在恶劣天气下也要工作。故选B项。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7_1#e2e201fe4?sp=1&amp;vja=1&amp;pid=3e558cc03&amp;color=0,0,0&amp;vtp=1&amp;bt=1"/>
          <p:cNvSpPr/>
          <p:nvPr/>
        </p:nvSpPr>
        <p:spPr>
          <a:xfrm>
            <a:off x="722376" y="900000"/>
            <a:ext cx="10753344" cy="4191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junior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slightly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Uganda,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soldiers.</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7_1#e2e201fe4?sp=1&amp;vja=1&amp;pid=3e558cc03&amp;color=0,0,0&amp;vtp=1&amp;bt=1"/>
          <p:cNvSpPr/>
          <p:nvPr/>
        </p:nvSpPr>
        <p:spPr>
          <a:xfrm>
            <a:off x="722376" y="900000"/>
            <a:ext cx="10753344" cy="4498848"/>
          </a:xfrm>
          <a:prstGeom prst="rect">
            <a:avLst/>
          </a:prstGeom>
          <a:noFill/>
        </p:spPr>
        <p:txBody>
          <a:bodyPr wrap="square" lIns="0" tIns="0" rIns="0" bIns="0" rtlCol="0" anchor="t"/>
          <a:lstStyle/>
          <a:p>
            <a:pPr algn="just">
              <a:lnSpc>
                <a:spcPct val="123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sobbing.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blissfully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（极其幸福地）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（稻草垫）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shifted.</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irrigation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（灌溉）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W.B.Yeats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core”—that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M_4_EX.68_1#e2e201fe4?vja=1&amp;pid=3e558cc03&amp;color=0,0,0&amp;vtp=1"/>
          <p:cNvSpPr/>
          <p:nvPr/>
        </p:nvSpPr>
        <p:spPr>
          <a:xfrm>
            <a:off x="722376" y="5430587"/>
            <a:ext cx="10753344" cy="749808"/>
          </a:xfrm>
          <a:prstGeom prst="rect">
            <a:avLst/>
          </a:prstGeom>
          <a:noFill/>
        </p:spPr>
        <p:txBody>
          <a:bodyPr wrap="square" lIns="0" tIns="0" rIns="0" bIns="0" rtlCol="0" anchor="t"/>
          <a:lstStyle/>
          <a:p>
            <a:pPr algn="l">
              <a:lnSpc>
                <a:spcPct val="123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本文是一篇记叙文。文章主要讲述了作者在观看了纪录片《看不见的孩子》后，人生观被改变，决定主修工程学来有所作为的故事。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9_1#4d4f6e49d?vja=1&amp;pid=e2e201fe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70_1#4d4f6e49d.bracket?vja=1&amp;pid=e2e201fe4&amp;color=0,0,0&amp;vpa=24&amp;vtp=1"/>
          <p:cNvSpPr/>
          <p:nvPr/>
        </p:nvSpPr>
        <p:spPr>
          <a:xfrm>
            <a:off x="75613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5_BD.69_2#4d4f6e49d.choices?vja=1&amp;pid=e2e201fe4&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unrealistic.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endParaRPr lang="en-US" altLang="zh-CN" sz="2000" dirty="0"/>
          </a:p>
        </p:txBody>
      </p:sp>
      <p:sp>
        <p:nvSpPr>
          <p:cNvPr id="5" name="QC_5_AS.71_1#4d4f6e49d?vja=1&amp;pid=e2e201fe4&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own.”可知，作者最初认为决定性时刻是不可能发生在自己身上的。故选A项。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2_1#75d39c269?vja=1&amp;pid=e2e201fe4&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Invisible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73_1#75d39c269.bracket?vja=1&amp;pid=e2e201fe4&amp;color=0,0,0&amp;mp=1&amp;vpa=25&amp;vtp=1"/>
          <p:cNvSpPr/>
          <p:nvPr/>
        </p:nvSpPr>
        <p:spPr>
          <a:xfrm>
            <a:off x="8485378"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5_BD.72_2#75d39c269.choices?vja=1&amp;pid=e2e201fe4&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2000" dirty="0"/>
          </a:p>
        </p:txBody>
      </p:sp>
      <p:sp>
        <p:nvSpPr>
          <p:cNvPr id="5" name="QC_5_AS.74_1#75d39c269?vja=1&amp;pid=e2e201fe4&amp;color=0,0,0&amp;vtp=1"/>
          <p:cNvSpPr/>
          <p:nvPr/>
        </p:nvSpPr>
        <p:spPr>
          <a:xfrm>
            <a:off x="722376" y="28702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perspective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shifted.”可知，这部纪录片改变了作者的人生观。故选B项。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5_1#f5faf1e12?vja=1&amp;pid=e2e201fe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26.Why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76_1#f5faf1e12.bracket?vja=1&amp;pid=e2e201fe4&amp;color=0,0,0&amp;vpa=26&amp;vtp=1"/>
          <p:cNvSpPr/>
          <p:nvPr/>
        </p:nvSpPr>
        <p:spPr>
          <a:xfrm>
            <a:off x="680567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5_BD.75_2#f5faf1e12.choices?vja=1&amp;pid=e2e201fe4&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endParaRPr lang="en-US" altLang="zh-CN" sz="2000" dirty="0"/>
          </a:p>
        </p:txBody>
      </p:sp>
      <p:sp>
        <p:nvSpPr>
          <p:cNvPr id="5" name="QC_5_AS.77_1#f5faf1e12?vja=1&amp;pid=e2e201fe4&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help.”和“With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degree,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systems.”可知，作者选择工程学专业是为了实现他的目标。故选A项。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97fe8205?vja=1&amp;pid=4551e4999&amp;color=100,146,38&amp;vtp=1&amp;bt=1"/>
          <p:cNvSpPr/>
          <p:nvPr/>
        </p:nvSpPr>
        <p:spPr>
          <a:xfrm>
            <a:off x="722376" y="896112"/>
            <a:ext cx="10753344" cy="812800"/>
          </a:xfrm>
          <a:prstGeom prst="rect">
            <a:avLst/>
          </a:prstGeom>
          <a:noFill/>
        </p:spPr>
        <p:txBody>
          <a:bodyPr wrap="square" lIns="0" tIns="0" rIns="0" bIns="0" rtlCol="0" anchor="t"/>
          <a:lstStyle/>
          <a:p>
            <a:pPr algn="ctr">
              <a:lnSpc>
                <a:spcPct val="125000"/>
              </a:lnSpc>
            </a:pPr>
            <a:r>
              <a:rPr lang="en-US" altLang="zh-CN" sz="24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第一部分</a:t>
            </a:r>
            <a:r>
              <a:rPr lang="en-US" altLang="zh-CN" sz="24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听力</a:t>
            </a:r>
            <a:endParaRPr lang="en-US" altLang="zh-CN" sz="2400" dirty="0"/>
          </a:p>
        </p:txBody>
      </p:sp>
      <p:sp>
        <p:nvSpPr>
          <p:cNvPr id="3" name="C_3_BD#3c23164e7?vja=1&amp;pid=597fe8205&amp;color=100,146,38&amp;vtp=1"/>
          <p:cNvSpPr/>
          <p:nvPr/>
        </p:nvSpPr>
        <p:spPr>
          <a:xfrm>
            <a:off x="722376" y="1381140"/>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（共5小题；每小题1.5分，满分7.5分）</a:t>
            </a:r>
            <a:endParaRPr lang="en-US" altLang="zh-CN" sz="2200" dirty="0"/>
          </a:p>
        </p:txBody>
      </p:sp>
      <p:sp>
        <p:nvSpPr>
          <p:cNvPr id="4" name="P_4_BD#e9d7d5e93?vja=1&amp;pid=3c23164e7&amp;color=0,0,0&amp;vtp=1"/>
          <p:cNvSpPr/>
          <p:nvPr/>
        </p:nvSpPr>
        <p:spPr>
          <a:xfrm>
            <a:off x="722376" y="1825826"/>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听下面5段对话。每段对话后有一个小题，从题中所给的A、B、C三个选项中选出最佳选项。听完每段对话后，你都有10秒钟的时间来回答有关小题和阅读下一小题。每段对话仅读一遍。</a:t>
            </a:r>
            <a:endParaRPr lang="en-US" altLang="zh-CN" sz="2000" dirty="0"/>
          </a:p>
        </p:txBody>
      </p:sp>
      <p:sp>
        <p:nvSpPr>
          <p:cNvPr id="5" name="QC_4_BD.1_1#21c737678?vja=1&amp;pid=3c23164e7&amp;color=0,0,0&amp;vtp=1"/>
          <p:cNvSpPr/>
          <p:nvPr/>
        </p:nvSpPr>
        <p:spPr>
          <a:xfrm>
            <a:off x="722376" y="26111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6" name="QC_4_AN.2_1#21c737678.bracket?vja=1&amp;pid=3c23164e7&amp;color=0,0,0&amp;vpa=1&amp;vtp=1"/>
          <p:cNvSpPr/>
          <p:nvPr/>
        </p:nvSpPr>
        <p:spPr>
          <a:xfrm>
            <a:off x="4705414" y="26111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4_BD.1_2#21c737678.choices?vja=1&amp;pid=3c23164e7&amp;color=0,0,0&amp;vtp=1"/>
          <p:cNvSpPr/>
          <p:nvPr/>
        </p:nvSpPr>
        <p:spPr>
          <a:xfrm>
            <a:off x="722376" y="30175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grandma.</a:t>
            </a:r>
            <a:endParaRPr lang="en-US" altLang="zh-CN" sz="2000" dirty="0"/>
          </a:p>
        </p:txBody>
      </p:sp>
      <p:sp>
        <p:nvSpPr>
          <p:cNvPr id="8" name="QC_4_AS.3_1#21c737678?vja=1&amp;pid=3c23164e7&amp;color=0,0,0&amp;vtp=1"/>
          <p:cNvSpPr/>
          <p:nvPr/>
        </p:nvSpPr>
        <p:spPr>
          <a:xfrm>
            <a:off x="722376" y="42037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grandma?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recently.</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Effect transition="in" filter="fade">
                                      <p:cBhvr>
                                        <p:cTn id="2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8"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8_1#160aab8c4?vja=1&amp;pid=e2e201fe4&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27.In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79_1#160aab8c4.bracket?vja=1&amp;pid=e2e201fe4&amp;color=0,0,0&amp;mp=1&amp;vpa=27&amp;vtp=1"/>
          <p:cNvSpPr/>
          <p:nvPr/>
        </p:nvSpPr>
        <p:spPr>
          <a:xfrm>
            <a:off x="73120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5_BD.78_2#160aab8c4.choices?vja=1&amp;pid=e2e201fe4&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827655" algn="l"/>
                <a:tab pos="5375910" algn="l"/>
                <a:tab pos="82797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A.Celebrity.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B.Health.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C.Education.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D.Science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5_AS.80_1#160aab8c4?vja=1&amp;pid=e2e201fe4&amp;color=0,0,0&amp;vtp=1"/>
          <p:cNvSpPr/>
          <p:nvPr/>
        </p:nvSpPr>
        <p:spPr>
          <a:xfrm>
            <a:off x="722376" y="17272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推理判断题。文章主要讲述了作者在观看了纪录片《看不见的孩子》后，人生观被改变，决定主修工程学来有所作为的故事。由此可推知，文章可能选自报纸的“教育”版块。</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1_1#71a9efa25?sp=1&amp;vja=1&amp;pid=3e558cc03&amp;color=0,0,0&amp;vtp=1&amp;bt=1"/>
          <p:cNvSpPr/>
          <p:nvPr/>
        </p:nvSpPr>
        <p:spPr>
          <a:xfrm>
            <a:off x="722376" y="900000"/>
            <a:ext cx="10753344" cy="4191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autumn—millions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hemisphere,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sweaters,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driveways.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landfill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photosynthesis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（光合作用）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Wisconsin.</a:t>
            </a: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1_2#71a9efa25?vja=1&amp;pid=3e558cc03&amp;color=0,0,0&amp;mp=1&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（生态的）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（草坪）</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outweigh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disadvantages—the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Wisconsin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endParaRPr lang="en-US" altLang="zh-CN" sz="2000"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1_3#71a9efa25?vja=1&amp;pid=3e558cc03&amp;color=0,0,0&amp;mp=1&amp;vtp=1&amp;bt=1"/>
          <p:cNvSpPr/>
          <p:nvPr/>
        </p:nvSpPr>
        <p:spPr>
          <a:xfrm>
            <a:off x="722376" y="896112"/>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endParaRPr lang="en-US" altLang="zh-CN" sz="2000" dirty="0"/>
          </a:p>
        </p:txBody>
      </p:sp>
      <p:sp>
        <p:nvSpPr>
          <p:cNvPr id="3" name="QM_4_EX.82_1#71a9efa25?vja=1&amp;pid=3e558cc03&amp;color=0,0,0&amp;vtp=1"/>
          <p:cNvSpPr/>
          <p:nvPr/>
        </p:nvSpPr>
        <p:spPr>
          <a:xfrm>
            <a:off x="722376" y="2446087"/>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本文是一篇说明文。文章主要介绍了一项研究，研究表明，落叶有助于将植物健康生长所需的营养物质返还给土壤，这会大大改善土壤的状况。而年复一年清除落叶的做法打破了这种生态平衡。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3_1#97b3ff877?vja=1&amp;pid=71a9efa2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28.What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84_1#97b3ff877.bracket?vja=1&amp;pid=71a9efa25&amp;color=0,0,0&amp;vpa=28&amp;vtp=1"/>
          <p:cNvSpPr/>
          <p:nvPr/>
        </p:nvSpPr>
        <p:spPr>
          <a:xfrm>
            <a:off x="63961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5_BD.83_2#97b3ff877.choices?vja=1&amp;pid=71a9efa25&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autumn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endParaRPr lang="en-US" altLang="zh-CN" sz="2000" dirty="0"/>
          </a:p>
        </p:txBody>
      </p:sp>
      <p:sp>
        <p:nvSpPr>
          <p:cNvPr id="5" name="QC_5_AS.85_1#97b3ff877?vja=1&amp;pid=71a9efa25&amp;color=0,0,0&amp;vtp=1"/>
          <p:cNvSpPr/>
          <p:nvPr/>
        </p:nvSpPr>
        <p:spPr>
          <a:xfrm>
            <a:off x="722376" y="21082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细节理解题。第一段内容描述了园艺爱好者清理落叶的场景，这是花园里常见的情景。故选B项。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6_1#fb21f35bc?vja=1&amp;pid=71a9efa25&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29.What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87_1#fb21f35bc.bracket?vja=1&amp;pid=71a9efa25&amp;color=0,0,0&amp;mp=1&amp;vpa=29&amp;vtp=1"/>
          <p:cNvSpPr/>
          <p:nvPr/>
        </p:nvSpPr>
        <p:spPr>
          <a:xfrm>
            <a:off x="73105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5_BD.86_2#fb21f35bc.choices?vja=1&amp;pid=71a9efa25&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B.Fallen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photosynthesis.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D.Fallen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2000" dirty="0"/>
          </a:p>
        </p:txBody>
      </p:sp>
      <p:sp>
        <p:nvSpPr>
          <p:cNvPr id="5" name="QC_5_AS.88_1#fb21f35bc?vja=1&amp;pid=71a9efa25&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词义猜测题。根据画线短语前的“Well,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photosynthesis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”可知，有一种公认的观点，即厚厚的落叶会让落叶下的植物无法呼吸，并且会阻碍重要的光合作用，结合第三段第一句话可知，研究人员质疑这一观点，故this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wisdom指的是上文提到的落叶阻碍光合作用。故选C项。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9_1#f35c439cc?vja=1&amp;pid=71a9efa2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90_1#f35c439cc.blank?vja=1&amp;pid=71a9efa25&amp;color=0,0,0&amp;vpa=30&amp;vtp=1"/>
          <p:cNvSpPr/>
          <p:nvPr/>
        </p:nvSpPr>
        <p:spPr>
          <a:xfrm>
            <a:off x="9142476"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5_BD.89_2#f35c439cc.choices?vja=1&amp;pid=71a9efa25&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endParaRPr lang="en-US" altLang="zh-CN" sz="2000" dirty="0"/>
          </a:p>
        </p:txBody>
      </p:sp>
      <p:sp>
        <p:nvSpPr>
          <p:cNvPr id="5" name="QC_5_AS.91_1#f35c439cc?vja=1&amp;pid=71a9efa25&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nutrients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condition.Removing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breaks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balance.”可知，研究人员发现清理落叶毫无意义是因为这会对生态造成破坏。故选D项。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2_1#1782cdde7?vja=1&amp;pid=71a9efa25&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31.What’s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Wisconsin?(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93_1#1782cdde7.bracket?vja=1&amp;pid=71a9efa25&amp;color=0,0,0&amp;mp=1&amp;vpa=31&amp;vtp=1"/>
          <p:cNvSpPr/>
          <p:nvPr/>
        </p:nvSpPr>
        <p:spPr>
          <a:xfrm>
            <a:off x="9278747"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5_BD.92_2#1782cdde7.choices?vja=1&amp;pid=71a9efa25&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834005" algn="l"/>
                <a:tab pos="5541010" algn="l"/>
                <a:tab pos="82226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A.Doubtful.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B.Positive.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C.Unclear.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D.Worried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5_AS.94_1#1782cdde7?vja=1&amp;pid=71a9efa25&amp;color=0,0,0&amp;vtp=1"/>
          <p:cNvSpPr/>
          <p:nvPr/>
        </p:nvSpPr>
        <p:spPr>
          <a:xfrm>
            <a:off x="722376" y="1727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推理判断题。根据最后一段内容可知，作者提出了设想——为什么不考虑留下这些落叶，并解释这样可以节省时间、减少碳排放、省力等。由此可推知，作者对于威斯康星大学的研究持积极态度。故选B项。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5_1#abfbfc86d?sp=1&amp;vja=1&amp;pid=3e558cc03&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multilingual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（说多种语言的）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Gareth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Gaskell,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hippocampus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（海马体）—takes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multilingual</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5_1#abfbfc86d?sp=1&amp;vja=1&amp;pid=3e558cc03&amp;color=0,0,0&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Züst,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Psychiatry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Psychotherapy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Switzerland.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multilingual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Danuta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psycholinguistics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（心理语言学）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Silesia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multilingual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multilingual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3" name="QM_4_EX.96_1#abfbfc86d?vja=1&amp;pid=3e558cc03&amp;color=0,0,0&amp;vtp=1"/>
          <p:cNvSpPr/>
          <p:nvPr/>
        </p:nvSpPr>
        <p:spPr>
          <a:xfrm>
            <a:off x="722376" y="4351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本文是一篇说明文。文章主要介绍了睡眠和语言之间的联系可以应用于语言学习，包括母语。多语言梦境中，大脑试图将两种语言联系起来，这有助于学习一门新的语言。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ce9b527d0?vja=1&amp;pid=3c23164e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4_AN.5_1#ce9b527d0.bracket?vja=1&amp;pid=3c23164e7&amp;color=0,0,0&amp;vpa=2&amp;vtp=1"/>
          <p:cNvSpPr/>
          <p:nvPr/>
        </p:nvSpPr>
        <p:spPr>
          <a:xfrm>
            <a:off x="60278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4_BD.4_2#ce9b527d0.choices?vja=1&amp;pid=3c23164e7&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07740" algn="l"/>
                <a:tab pos="697738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endParaRPr lang="en-US" altLang="zh-CN" sz="2000" dirty="0"/>
          </a:p>
        </p:txBody>
      </p:sp>
      <p:sp>
        <p:nvSpPr>
          <p:cNvPr id="5" name="QC_4_AS.6_1#ce9b527d0?vja=1&amp;pid=3c23164e7&amp;color=0,0,0&amp;vtp=1"/>
          <p:cNvSpPr/>
          <p:nvPr/>
        </p:nvSpPr>
        <p:spPr>
          <a:xfrm>
            <a:off x="722376" y="1727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blocks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bank.</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Radisson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Hotel.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7_1#e76d86bca?vja=1&amp;pid=abfbfc86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Gareth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98_1#e76d86bca.bracket?vja=1&amp;pid=abfbfc86d&amp;color=0,0,0&amp;vpa=32&amp;vtp=1"/>
          <p:cNvSpPr/>
          <p:nvPr/>
        </p:nvSpPr>
        <p:spPr>
          <a:xfrm>
            <a:off x="65802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5_BD.97_2#e76d86bca.choices?vja=1&amp;pid=abfbfc86d&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D.Multilingual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endParaRPr lang="en-US" altLang="zh-CN" sz="2000" dirty="0"/>
          </a:p>
        </p:txBody>
      </p:sp>
      <p:sp>
        <p:nvSpPr>
          <p:cNvPr id="5" name="QC_5_AS.99_1#e76d86bca?vja=1&amp;pid=abfbfc86d&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grasp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existing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Gareth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Gaskell”可推知，加雷思可能同意的观点是睡觉有助于理解新单词。故选B项。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0_1#5bc82eb55?vja=1&amp;pid=abfbfc86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101_1#5bc82eb55.bracket?vja=1&amp;pid=abfbfc86d&amp;color=0,0,0&amp;vpa=33&amp;vtp=1"/>
          <p:cNvSpPr/>
          <p:nvPr/>
        </p:nvSpPr>
        <p:spPr>
          <a:xfrm>
            <a:off x="863606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5_BD.100_2#5bc82eb55.choices?vja=1&amp;pid=abfbfc86d&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614930" algn="l"/>
                <a:tab pos="4963160" algn="l"/>
                <a:tab pos="80860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A.Method.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B.Form.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C.Combination.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D.Reflection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5_AS.102_1#5bc82eb55?vja=1&amp;pid=abfbfc86d&amp;color=0,0,0&amp;vtp=1"/>
          <p:cNvSpPr/>
          <p:nvPr/>
        </p:nvSpPr>
        <p:spPr>
          <a:xfrm>
            <a:off x="722376" y="1727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词义猜测题。根据第二段最后两句和画线词后的“the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hippocampus—takes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ed”可知，如果人们想要掌握新单词，则需要将其与已有的知识联系起来，加雷思教授认为这一过程可以在睡眠中实现。大脑在夜晚处于睡眠状态时，海马体会将白天获取的信息传送至大脑其他区域，并进行储存，基于这一原理将新旧知识联系起来。integration与第二段中的“link</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”相呼应，与combination意思最为接近，故选C项。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3_1#dfb8cc7b2?vja=1&amp;pid=abfbfc86d&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hippocampus?(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104_1#dfb8cc7b2.bracket?vja=1&amp;pid=abfbfc86d&amp;color=0,0,0&amp;mp=1&amp;vpa=34&amp;vtp=1"/>
          <p:cNvSpPr/>
          <p:nvPr/>
        </p:nvSpPr>
        <p:spPr>
          <a:xfrm>
            <a:off x="58595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5_BD.103_2#dfb8cc7b2.choices?vja=1&amp;pid=abfbfc86d&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B.Analysing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D.Absorbing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2000" dirty="0"/>
          </a:p>
        </p:txBody>
      </p:sp>
      <p:sp>
        <p:nvSpPr>
          <p:cNvPr id="5" name="QC_5_AS.105_1#dfb8cc7b2?vja=1&amp;pid=abfbfc86d&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hippocampus—takes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stored.”可知，海马体的功能是接收和传递信息。故选D项。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6_1#dfb649426?vja=1&amp;pid=abfbfc86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35.What’s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5_AN.107_1#dfb649426.bracket?vja=1&amp;pid=abfbfc86d&amp;color=0,0,0&amp;vpa=35&amp;vtp=1"/>
          <p:cNvSpPr/>
          <p:nvPr/>
        </p:nvSpPr>
        <p:spPr>
          <a:xfrm>
            <a:off x="5380355"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5_BD.106_2#dfb649426.choices?vja=1&amp;pid=abfbfc86d&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multilingual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p:txBody>
      </p:sp>
      <p:sp>
        <p:nvSpPr>
          <p:cNvPr id="5" name="QC_5_AS.108_1#dfb649426?vja=1&amp;pid=abfbfc86d&amp;color=0,0,0&amp;vtp=1"/>
          <p:cNvSpPr/>
          <p:nvPr/>
        </p:nvSpPr>
        <p:spPr>
          <a:xfrm>
            <a:off x="722376" y="2870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主旨大意题。文章第一段引出话题：如果我们在梦里用一门外语进行交流，这或许表明我们在学习这种语言方面正取得进步。那么睡眠和语言学习为何有联系呢？</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第二、三段则介绍了背后的原理，睡眠状态下，海马体将白天获取的信息传送至大脑其他区域，并进行储存，新旧知识相结合，从而在梦境中学习新的语言。第四段提出，在多语言梦境中，大脑会记忆新的单词，从而实现语言学习。故文章主要是关于多语言梦境是如何与语言学习有联系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d91cf5f4?vja=1&amp;pid=28a0a7cc7&amp;color=100,146,38&amp;vtp=1&amp;bt=1"/>
          <p:cNvSpPr/>
          <p:nvPr/>
        </p:nvSpPr>
        <p:spPr>
          <a:xfrm>
            <a:off x="722376" y="896112"/>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（共5小题；每小题2.5分，满分12.5分）</a:t>
            </a:r>
            <a:endParaRPr lang="en-US" altLang="zh-CN" sz="2200" dirty="0"/>
          </a:p>
        </p:txBody>
      </p:sp>
      <p:sp>
        <p:nvSpPr>
          <p:cNvPr id="3" name="QM_4_BD.109_1#941b64286?vja=1&amp;pid=2d91cf5f4&amp;color=0,0,0&amp;vtp=1"/>
          <p:cNvSpPr/>
          <p:nvPr/>
        </p:nvSpPr>
        <p:spPr>
          <a:xfrm>
            <a:off x="722376" y="1343226"/>
            <a:ext cx="10753344" cy="3429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［山西太原五中2025高一月考］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阅读下面短文，从短文后的选项中选出可以填入空白处的最佳选项。选项中有两项为多余选项。</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growth.36.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2000" dirty="0"/>
          </a:p>
        </p:txBody>
      </p:sp>
      <p:sp>
        <p:nvSpPr>
          <p:cNvPr id="4" name="QM_4_AN.110_1#941b64286.blank?vja=1&amp;pid=2d91cf5f4&amp;color=0,0,0&amp;vpa=36&amp;vtp=1"/>
          <p:cNvSpPr/>
          <p:nvPr/>
        </p:nvSpPr>
        <p:spPr>
          <a:xfrm>
            <a:off x="1819339" y="2448126"/>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5" name="QM_4_AN.111_1#941b64286.blank?vja=1&amp;pid=2d91cf5f4&amp;color=0,0,0&amp;vpa=37&amp;vtp=1"/>
          <p:cNvSpPr/>
          <p:nvPr/>
        </p:nvSpPr>
        <p:spPr>
          <a:xfrm>
            <a:off x="1544701" y="3591126"/>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12_1#941b64286?vja=1&amp;pid=2d91cf5f4&amp;color=0,0,0&amp;mp=1&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smarter.38.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habit.39.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（数字的）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recommendations.40.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3" name="QM_4_AN.113_1#941b64286.blank?vja=1&amp;pid=2d91cf5f4&amp;color=0,0,0&amp;mp=1&amp;vpa=38&amp;vtp=1"/>
          <p:cNvSpPr/>
          <p:nvPr/>
        </p:nvSpPr>
        <p:spPr>
          <a:xfrm>
            <a:off x="7228967"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4_AN.114_1#941b64286.blank?vja=1&amp;pid=2d91cf5f4&amp;color=0,0,0&amp;mp=1&amp;vpa=39&amp;vtp=1"/>
          <p:cNvSpPr/>
          <p:nvPr/>
        </p:nvSpPr>
        <p:spPr>
          <a:xfrm>
            <a:off x="9570911" y="1620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4_AN.115_1#941b64286.blank?vja=1&amp;pid=2d91cf5f4&amp;color=0,0,0&amp;mp=1&amp;vpa=40&amp;vtp=1"/>
          <p:cNvSpPr/>
          <p:nvPr/>
        </p:nvSpPr>
        <p:spPr>
          <a:xfrm>
            <a:off x="2914714" y="4287012"/>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16_1#941b64286?vja=1&amp;pid=2d91cf5f4&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2000" dirty="0"/>
          </a:p>
        </p:txBody>
      </p:sp>
      <p:sp>
        <p:nvSpPr>
          <p:cNvPr id="3" name="QM_4_EX.117_1#941b64286?vja=1&amp;pid=2d91cf5f4&amp;color=0,0,0&amp;vtp=1"/>
          <p:cNvSpPr/>
          <p:nvPr/>
        </p:nvSpPr>
        <p:spPr>
          <a:xfrm>
            <a:off x="722376" y="3589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本文是一篇说明文，主要介绍了养成阅读习惯的重要性，并提供了一些实用性的建议来鼓励阅读。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8_1#b24050d57?vja=1&amp;pid=941b6428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5_AN.119_1#b24050d57.blank?vja=1&amp;pid=941b64286&amp;color=0,0,0&amp;vpa=41&amp;vtp=1"/>
          <p:cNvSpPr/>
          <p:nvPr/>
        </p:nvSpPr>
        <p:spPr>
          <a:xfrm>
            <a:off x="1036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5_AS.120_1#b24050d57?vja=1&amp;pid=941b64286&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elderly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reading.”可知，阅读对各个年龄段的人都有好处，儿童学习新单词，成年人缓解压力，老年人通过阅读获得满足感。B项（阅读书籍对各个年龄段的人都有好处）符合语境，其中的people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ages指代下文的Children、adults和the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elderly。故选B项。</a:t>
            </a:r>
            <a:endParaRPr lang="en-US" altLang="zh-CN" sz="2200" dirty="0"/>
          </a:p>
        </p:txBody>
      </p:sp>
      <p:sp>
        <p:nvSpPr>
          <p:cNvPr id="5" name="QB_5_BD.121_1#7cd9c2eb1?vja=1&amp;pid=941b64286&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5_AN.122_1#7cd9c2eb1.blank?vja=1&amp;pid=941b64286&amp;color=0,0,0&amp;vpa=42&amp;vtp=1"/>
          <p:cNvSpPr/>
          <p:nvPr/>
        </p:nvSpPr>
        <p:spPr>
          <a:xfrm>
            <a:off x="1036701" y="2877887"/>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B_5_AS.123_1#7cd9c2eb1?vja=1&amp;pid=941b64286&amp;color=0,0,0&amp;vtp=1"/>
          <p:cNvSpPr/>
          <p:nvPr/>
        </p:nvSpPr>
        <p:spPr>
          <a:xfrm>
            <a:off x="722376" y="33401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设空处位于段首，应能统领本段内容。根据后文“By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unreal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characters.This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可知，本段主要介绍阅读可以将我们带到新的世界，帮助我们更好地了解人们的经历、文化和情感，E项（首先，阅读让我们了解新的世界和想法）统领本段内容，介绍了养成阅读习惯的一个重要性，符合语境，其中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with与下文的Moreover相呼应。故选E项。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4_1#2773c3f19?vja=1&amp;pid=941b6428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5_AN.125_1#2773c3f19.blank?vja=1&amp;pid=941b64286&amp;color=0,0,0&amp;vpa=43&amp;vtp=1"/>
          <p:cNvSpPr/>
          <p:nvPr/>
        </p:nvSpPr>
        <p:spPr>
          <a:xfrm>
            <a:off x="1024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5_AS.126_1#2773c3f19?vja=1&amp;pid=941b64286&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上文“Moreover,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smarter.”指出阅读能让我们变得更聪明，G项（它能使我们的大脑更好地工作，并帮助我们记忆事情）承接上文，进一步解释了阅读是如何让我们变得更聪明的，符合语境，其中的It指代上文的reading。故选G项。</a:t>
            </a:r>
            <a:endParaRPr lang="en-US" altLang="zh-CN" sz="2200" dirty="0"/>
          </a:p>
        </p:txBody>
      </p:sp>
      <p:sp>
        <p:nvSpPr>
          <p:cNvPr id="5" name="QB_5_BD.127_1#6d692cee4?vja=1&amp;pid=941b64286&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5_AN.128_1#6d692cee4.blank?vja=1&amp;pid=941b64286&amp;color=0,0,0&amp;vpa=44&amp;vtp=1"/>
          <p:cNvSpPr/>
          <p:nvPr/>
        </p:nvSpPr>
        <p:spPr>
          <a:xfrm>
            <a:off x="1024001" y="2496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5_AS.129_1#6d692cee4?vja=1&amp;pid=941b64286&amp;color=0,0,0&amp;vtp=1"/>
          <p:cNvSpPr/>
          <p:nvPr/>
        </p:nvSpPr>
        <p:spPr>
          <a:xfrm>
            <a:off x="722376" y="2959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根据后文“Whether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hand.”可知，无论是在睡前、日常旅行中还是安静的时刻，都可以读书，指出了一些可以用来读书的时刻，A项（每天留出一些时间来阅读）引出下文，符合语境，其中的some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time呼应空后提到的睡前、日常旅行、安静时刻这些时间段。</a:t>
            </a:r>
            <a:endParaRPr lang="en-US" altLang="zh-CN" sz="2200" dirty="0"/>
          </a:p>
        </p:txBody>
      </p:sp>
      <p:sp>
        <p:nvSpPr>
          <p:cNvPr id="8" name="QB_5_BD.130_1#479f55f68?vja=1&amp;pid=941b64286&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5_AN.131_1#479f55f68.blank?vja=1&amp;pid=941b64286&amp;color=0,0,0&amp;vpa=45&amp;vtp=1"/>
          <p:cNvSpPr/>
          <p:nvPr/>
        </p:nvSpPr>
        <p:spPr>
          <a:xfrm>
            <a:off x="1049401" y="45034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10" name="QB_5_AS.132_1#479f55f68?vja=1&amp;pid=941b64286&amp;color=0,0,0&amp;vtp=1"/>
          <p:cNvSpPr/>
          <p:nvPr/>
        </p:nvSpPr>
        <p:spPr>
          <a:xfrm>
            <a:off x="722376" y="4965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可知，本段建议要保持对阅读的兴趣，尝试不同类型的书籍，看看自己喜欢什么，F项（记住，阅读应该是有趣的，所以要探索不同的主题）承接上文，与段落主旨相符，符合语境，其中的fun与上文的interested呼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8805f893?vja=1&amp;pid=4551e4999&amp;color=100,146,38&amp;vtp=1&amp;bt=1"/>
          <p:cNvSpPr/>
          <p:nvPr/>
        </p:nvSpPr>
        <p:spPr>
          <a:xfrm>
            <a:off x="722376" y="896112"/>
            <a:ext cx="10753344" cy="812800"/>
          </a:xfrm>
          <a:prstGeom prst="rect">
            <a:avLst/>
          </a:prstGeom>
          <a:noFill/>
        </p:spPr>
        <p:txBody>
          <a:bodyPr wrap="square" lIns="0" tIns="0" rIns="0" bIns="0" rtlCol="0" anchor="t"/>
          <a:lstStyle/>
          <a:p>
            <a:pPr algn="ctr">
              <a:lnSpc>
                <a:spcPct val="125000"/>
              </a:lnSpc>
            </a:pPr>
            <a:r>
              <a:rPr lang="en-US" altLang="zh-CN" sz="24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第三部分</a:t>
            </a:r>
            <a:r>
              <a:rPr lang="en-US" altLang="zh-CN" sz="24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语言运用</a:t>
            </a:r>
            <a:endParaRPr lang="en-US" altLang="zh-CN" sz="2400" dirty="0"/>
          </a:p>
        </p:txBody>
      </p:sp>
      <p:sp>
        <p:nvSpPr>
          <p:cNvPr id="3" name="C_3_BD#7fe778c1a?vja=1&amp;pid=08805f893&amp;color=100,146,38&amp;vtp=1"/>
          <p:cNvSpPr/>
          <p:nvPr/>
        </p:nvSpPr>
        <p:spPr>
          <a:xfrm>
            <a:off x="722376" y="1381140"/>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（共15小题；每小题1分，满分15分）</a:t>
            </a:r>
            <a:endParaRPr lang="en-US" altLang="zh-CN" sz="2200" dirty="0"/>
          </a:p>
        </p:txBody>
      </p:sp>
      <p:sp>
        <p:nvSpPr>
          <p:cNvPr id="4" name="QM_4_BD.133_1#e070ee47a?vja=1&amp;pid=7fe778c1a&amp;color=0,0,0&amp;vtp=1"/>
          <p:cNvSpPr/>
          <p:nvPr/>
        </p:nvSpPr>
        <p:spPr>
          <a:xfrm>
            <a:off x="722376" y="1825826"/>
            <a:ext cx="10753344" cy="3810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［河南南阳六校2024高一期末联考］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阅读下面短文，从每题所给的A、B、C、D四个选项中选出最佳选项。</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kitchen.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Parkinson’s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wheelchair.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（哼曲子）</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d1eca2d6a?vja=1&amp;pid=3c23164e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4_AN.8_1#d1eca2d6a.bracket?vja=1&amp;pid=3c23164e7&amp;color=0,0,0&amp;vpa=3&amp;vtp=1"/>
          <p:cNvSpPr/>
          <p:nvPr/>
        </p:nvSpPr>
        <p:spPr>
          <a:xfrm>
            <a:off x="44672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4_BD.7_2#d1eca2d6a.choices?vja=1&amp;pid=3c23164e7&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8395" algn="l"/>
                <a:tab pos="731139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a:t>
            </a:r>
            <a:endParaRPr lang="en-US" altLang="zh-CN" sz="2000" dirty="0"/>
          </a:p>
        </p:txBody>
      </p:sp>
      <p:sp>
        <p:nvSpPr>
          <p:cNvPr id="5" name="QC_4_AS.9_1#d1eca2d6a?vja=1&amp;pid=3c23164e7&amp;color=0,0,0&amp;vtp=1"/>
          <p:cNvSpPr/>
          <p:nvPr/>
        </p:nvSpPr>
        <p:spPr>
          <a:xfrm>
            <a:off x="722376" y="1727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month?</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expensive.We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hotel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dollars,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33_2#e070ee47a?vja=1&amp;pid=7fe778c1a&amp;color=0,0,0&amp;mp=1&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working.“You’ve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Blessings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endParaRPr lang="en-US" altLang="zh-CN" sz="2000" dirty="0"/>
          </a:p>
        </p:txBody>
      </p:sp>
      <p:sp>
        <p:nvSpPr>
          <p:cNvPr id="3" name="QM_4_EX.134_1#e070ee47a?vja=1&amp;pid=7fe778c1a&amp;color=0,0,0&amp;vtp=1"/>
          <p:cNvSpPr/>
          <p:nvPr/>
        </p:nvSpPr>
        <p:spPr>
          <a:xfrm>
            <a:off x="722376" y="4732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本文是一篇记叙文。作者讲述了妈妈尽管患有帕金森病，依然和以前一样积极乐观，充满感恩之情。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5_1#1ea9b421e.choices?vja=1&amp;pid=e070ee47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76980" algn="l"/>
                <a:tab pos="6296660" algn="l"/>
                <a:tab pos="8740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A.forgive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B.explain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C.appear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D.help</a:t>
            </a:r>
            <a:endParaRPr lang="en-US" altLang="zh-CN" sz="2000" dirty="0"/>
          </a:p>
        </p:txBody>
      </p:sp>
      <p:sp>
        <p:nvSpPr>
          <p:cNvPr id="3" name="QC_5_AN.136_1#1ea9b421e.bracket?vja=1&amp;pid=e070ee47a&amp;color=0,0,0&amp;vpa=46&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5_AS.137_1#1ea9b421e?vja=1&amp;pid=e070ee47a&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tableware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kitchen和下文语境可知，尽管妈妈患有帕金森病，她仍然想要帮忙。故选D项。</a:t>
            </a:r>
            <a:endParaRPr lang="en-US" altLang="zh-CN" sz="2200" dirty="0"/>
          </a:p>
        </p:txBody>
      </p:sp>
      <p:sp>
        <p:nvSpPr>
          <p:cNvPr id="5" name="QC_5_BD.138_1#8f076be50.choices?vja=1&amp;pid=e070ee47a&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05555" algn="l"/>
                <a:tab pos="6061710" algn="l"/>
                <a:tab pos="8419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A.confidence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B.pleasure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C.difficulty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D.experience</a:t>
            </a:r>
            <a:endParaRPr lang="en-US" altLang="zh-CN" sz="2000" dirty="0"/>
          </a:p>
        </p:txBody>
      </p:sp>
      <p:sp>
        <p:nvSpPr>
          <p:cNvPr id="6" name="QC_5_AN.139_1#8f076be50.bracket?vja=1&amp;pid=e070ee47a&amp;color=0,0,0&amp;vpa=47&amp;vtp=1"/>
          <p:cNvSpPr/>
          <p:nvPr/>
        </p:nvSpPr>
        <p:spPr>
          <a:xfrm>
            <a:off x="1239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5_AS.140_1#8f076be50?vja=1&amp;pid=e070ee47a&amp;color=0,0,0&amp;vtp=1"/>
          <p:cNvSpPr/>
          <p:nvPr/>
        </p:nvSpPr>
        <p:spPr>
          <a:xfrm>
            <a:off x="722376" y="2578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根据后文Parkinson’s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disease可知，作者的妈妈患有帕金森病，行动困难，故选C项。</a:t>
            </a:r>
            <a:endParaRPr lang="en-US" altLang="zh-CN" sz="2200" dirty="0"/>
          </a:p>
        </p:txBody>
      </p:sp>
      <p:sp>
        <p:nvSpPr>
          <p:cNvPr id="8" name="QC_5_BD.141_1#7bef0ca22.choices?vja=1&amp;pid=e070ee47a&amp;color=0,0,0&amp;vtp=1"/>
          <p:cNvSpPr/>
          <p:nvPr/>
        </p:nvSpPr>
        <p:spPr>
          <a:xfrm>
            <a:off x="722376" y="29972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34105" algn="l"/>
                <a:tab pos="6303010" algn="l"/>
                <a:tab pos="8578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A.visitors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B.volunteers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C.guides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D.doctors</a:t>
            </a:r>
            <a:endParaRPr lang="en-US" altLang="zh-CN" sz="2000" dirty="0"/>
          </a:p>
        </p:txBody>
      </p:sp>
      <p:sp>
        <p:nvSpPr>
          <p:cNvPr id="9" name="QC_5_AN.142_1#7bef0ca22.bracket?vja=1&amp;pid=e070ee47a&amp;color=0,0,0&amp;vpa=48&amp;vtp=1"/>
          <p:cNvSpPr/>
          <p:nvPr/>
        </p:nvSpPr>
        <p:spPr>
          <a:xfrm>
            <a:off x="1239901" y="29972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5_AS.143_1#7bef0ca22?vja=1&amp;pid=e070ee47a&amp;color=0,0,0&amp;vtp=1"/>
          <p:cNvSpPr/>
          <p:nvPr/>
        </p:nvSpPr>
        <p:spPr>
          <a:xfrm>
            <a:off x="722376" y="3416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arm和后文suggested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wheelchair可知，使用轮椅的建议理应是医生提出的。故选D项。</a:t>
            </a:r>
            <a:endParaRPr lang="en-US" altLang="zh-CN" sz="2200" dirty="0"/>
          </a:p>
        </p:txBody>
      </p:sp>
      <p:sp>
        <p:nvSpPr>
          <p:cNvPr id="11" name="QC_5_BD.144_1#574baadad.choices?vja=1&amp;pid=e070ee47a&amp;color=0,0,0&amp;vtp=1"/>
          <p:cNvSpPr/>
          <p:nvPr/>
        </p:nvSpPr>
        <p:spPr>
          <a:xfrm>
            <a:off x="722376" y="42367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76955" algn="l"/>
                <a:tab pos="5731510" algn="l"/>
                <a:tab pos="8140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A.funny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C.natural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D.impressive</a:t>
            </a:r>
            <a:endParaRPr lang="en-US" altLang="zh-CN" sz="2000" dirty="0"/>
          </a:p>
        </p:txBody>
      </p:sp>
      <p:sp>
        <p:nvSpPr>
          <p:cNvPr id="12" name="QC_5_AN.145_1#574baadad.bracket?vja=1&amp;pid=e070ee47a&amp;color=0,0,0&amp;vpa=49&amp;vtp=1"/>
          <p:cNvSpPr/>
          <p:nvPr/>
        </p:nvSpPr>
        <p:spPr>
          <a:xfrm>
            <a:off x="1239901" y="42367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5_AS.146_1#574baadad?vja=1&amp;pid=e070ee47a&amp;color=0,0,0&amp;vtp=1"/>
          <p:cNvSpPr/>
          <p:nvPr/>
        </p:nvSpPr>
        <p:spPr>
          <a:xfrm>
            <a:off x="722376" y="46609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根据后文Mama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可知，妈妈以前是一个积极活跃的人，看到妈妈不得不坐轮椅，作者心里很不好受。hard意为“难做的；难以忍受的”，故选B项。impressive意为“给人深刻印象的”。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7_1#65b64fc5a.choices?vja=1&amp;pid=e070ee47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18255" algn="l"/>
                <a:tab pos="6366510" algn="l"/>
                <a:tab pos="8584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A.attitude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B.method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C.plan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D.target</a:t>
            </a:r>
            <a:endParaRPr lang="en-US" altLang="zh-CN" sz="2000" dirty="0"/>
          </a:p>
        </p:txBody>
      </p:sp>
      <p:sp>
        <p:nvSpPr>
          <p:cNvPr id="3" name="QC_5_AN.148_1#65b64fc5a.bracket?vja=1&amp;pid=e070ee47a&amp;color=0,0,0&amp;vpa=50&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5_AS.149_1#65b64fc5a?vja=1&amp;pid=e070ee47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根据语境和空前的an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person可知，此处表示作者的妈妈一直是一个活跃的人，拥有积极的生活态度。</a:t>
            </a:r>
            <a:endParaRPr lang="en-US" altLang="zh-CN" sz="2200" dirty="0"/>
          </a:p>
        </p:txBody>
      </p:sp>
      <p:sp>
        <p:nvSpPr>
          <p:cNvPr id="5" name="QC_5_BD.150_1#883c49e7a.choices?vja=1&amp;pid=e070ee47a&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53180" algn="l"/>
                <a:tab pos="6233160" algn="l"/>
                <a:tab pos="85877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A.competing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B.studying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C.working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D.thinking</a:t>
            </a:r>
            <a:endParaRPr lang="en-US" altLang="zh-CN" sz="2000" dirty="0"/>
          </a:p>
        </p:txBody>
      </p:sp>
      <p:sp>
        <p:nvSpPr>
          <p:cNvPr id="6" name="QC_5_AN.151_1#883c49e7a.bracket?vja=1&amp;pid=e070ee47a&amp;color=0,0,0&amp;vpa=51&amp;vtp=1"/>
          <p:cNvSpPr/>
          <p:nvPr/>
        </p:nvSpPr>
        <p:spPr>
          <a:xfrm>
            <a:off x="1239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5_AS.152_1#883c49e7a?vja=1&amp;pid=e070ee47a&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根据前文cooking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house与后文she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never____working可知，妈妈一边唱歌一边工作。故选C项。compete意为“竞争”。</a:t>
            </a:r>
            <a:endParaRPr lang="en-US" altLang="zh-CN" sz="2200" dirty="0"/>
          </a:p>
        </p:txBody>
      </p:sp>
      <p:sp>
        <p:nvSpPr>
          <p:cNvPr id="8" name="QC_5_BD.153_1#a43a0337f.choices?vja=1&amp;pid=e070ee47a&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3005" algn="l"/>
                <a:tab pos="6252210" algn="l"/>
                <a:tab pos="87941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B.depend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C.agree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D.turn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9" name="QC_5_AN.154_1#a43a0337f.bracket?vja=1&amp;pid=e070ee47a&amp;color=0,0,0&amp;vpa=52&amp;vtp=1"/>
          <p:cNvSpPr/>
          <p:nvPr/>
        </p:nvSpPr>
        <p:spPr>
          <a:xfrm>
            <a:off x="1239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5_AS.155_1#a43a0337f?vja=1&amp;pid=e070ee47a&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根据上文内容并结合常识可知，小时候是妈妈照顾作者，之后妈妈患病，作者反过来照顾妈妈。look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after意为“照顾；照料”，故选A项。</a:t>
            </a:r>
            <a:endParaRPr lang="en-US" altLang="zh-CN" sz="2200" dirty="0"/>
          </a:p>
        </p:txBody>
      </p:sp>
      <p:sp>
        <p:nvSpPr>
          <p:cNvPr id="11" name="QC_5_BD.156_1#7d696f61e.choices?vja=1&amp;pid=e070ee47a&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69005" algn="l"/>
                <a:tab pos="5909310" algn="l"/>
                <a:tab pos="84385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A.treat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B.admire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C.observe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D.support</a:t>
            </a:r>
            <a:endParaRPr lang="en-US" altLang="zh-CN" sz="2000" dirty="0"/>
          </a:p>
        </p:txBody>
      </p:sp>
      <p:sp>
        <p:nvSpPr>
          <p:cNvPr id="12" name="QC_5_AN.157_1#7d696f61e.bracket?vja=1&amp;pid=e070ee47a&amp;color=0,0,0&amp;vpa=53&amp;vtp=1"/>
          <p:cNvSpPr/>
          <p:nvPr/>
        </p:nvSpPr>
        <p:spPr>
          <a:xfrm>
            <a:off x="1239901" y="46431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5_AS.158_1#7d696f61e?vja=1&amp;pid=e070ee47a&amp;color=0,0,0&amp;vtp=1"/>
          <p:cNvSpPr/>
          <p:nvPr/>
        </p:nvSpPr>
        <p:spPr>
          <a:xfrm>
            <a:off x="722376" y="506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house可知，妈妈患有疾病，作者开车回来帮助妈妈做家务。support意为“帮助；支持”，故选D项。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9_1#02fe4b1e1.choices?vja=1&amp;pid=e070ee47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73830" algn="l"/>
                <a:tab pos="6068060" algn="l"/>
                <a:tab pos="8441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A.continued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B.quit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C.started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D.enjoyed</a:t>
            </a:r>
            <a:endParaRPr lang="en-US" altLang="zh-CN" sz="2000" dirty="0"/>
          </a:p>
        </p:txBody>
      </p:sp>
      <p:sp>
        <p:nvSpPr>
          <p:cNvPr id="3" name="QC_5_AN.160_1#02fe4b1e1.bracket?vja=1&amp;pid=e070ee47a&amp;color=0,0,0&amp;vpa=54&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5_AS.161_1#02fe4b1e1?vja=1&amp;pid=e070ee47a&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根据前文Independent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ever可知，妈妈还是很独立，没有停止工作。故选B项。</a:t>
            </a:r>
            <a:endParaRPr lang="en-US" altLang="zh-CN" sz="2200" dirty="0"/>
          </a:p>
        </p:txBody>
      </p:sp>
      <p:sp>
        <p:nvSpPr>
          <p:cNvPr id="5" name="QC_5_BD.162_1#5733761c7.choices?vja=1&amp;pid=e070ee47a&amp;color=0,0,0&amp;vtp=1"/>
          <p:cNvSpPr/>
          <p:nvPr/>
        </p:nvSpPr>
        <p:spPr>
          <a:xfrm>
            <a:off x="722376" y="17526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54730" algn="l"/>
                <a:tab pos="5737860" algn="l"/>
                <a:tab pos="87083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A.enough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B.wrong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C.professionally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D.greatly</a:t>
            </a:r>
            <a:endParaRPr lang="en-US" altLang="zh-CN" sz="2000" dirty="0"/>
          </a:p>
        </p:txBody>
      </p:sp>
      <p:sp>
        <p:nvSpPr>
          <p:cNvPr id="6" name="QC_5_AN.163_1#5733761c7.bracket?vja=1&amp;pid=e070ee47a&amp;color=0,0,0&amp;vpa=55&amp;vtp=1"/>
          <p:cNvSpPr/>
          <p:nvPr/>
        </p:nvSpPr>
        <p:spPr>
          <a:xfrm>
            <a:off x="1239901" y="17526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5_AS.164_1#5733761c7?vja=1&amp;pid=e070ee47a&amp;color=0,0,0&amp;vtp=1"/>
          <p:cNvSpPr/>
          <p:nvPr/>
        </p:nvSpPr>
        <p:spPr>
          <a:xfrm>
            <a:off x="722376" y="2171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tableware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kitchen和后文when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table及语境可知，妈妈患有疾病，帮助把东西拿进厨房，还想要拿毛巾擦桌子，这时候作者告诉妈妈她已经做得足够多了。故选A项。</a:t>
            </a:r>
            <a:endParaRPr lang="en-US" altLang="zh-CN" sz="2200" dirty="0"/>
          </a:p>
        </p:txBody>
      </p:sp>
      <p:sp>
        <p:nvSpPr>
          <p:cNvPr id="8" name="QC_5_BD.165_1#c664f189d.choices?vja=1&amp;pid=e070ee47a&amp;color=0,0,0&amp;vtp=1"/>
          <p:cNvSpPr/>
          <p:nvPr/>
        </p:nvSpPr>
        <p:spPr>
          <a:xfrm>
            <a:off x="722376" y="337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81755" algn="l"/>
                <a:tab pos="6493510" algn="l"/>
                <a:tab pos="8711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A.courage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B.strength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C.idea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D.luck</a:t>
            </a:r>
            <a:endParaRPr lang="en-US" altLang="zh-CN" sz="2000" dirty="0"/>
          </a:p>
        </p:txBody>
      </p:sp>
      <p:sp>
        <p:nvSpPr>
          <p:cNvPr id="9" name="QC_5_AN.166_1#c664f189d.bracket?vja=1&amp;pid=e070ee47a&amp;color=0,0,0&amp;vpa=56&amp;vtp=1"/>
          <p:cNvSpPr/>
          <p:nvPr/>
        </p:nvSpPr>
        <p:spPr>
          <a:xfrm>
            <a:off x="1239901" y="33731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5_AS.167_1#c664f189d?vja=1&amp;pid=e070ee47a&amp;color=0,0,0&amp;vtp=1"/>
          <p:cNvSpPr/>
          <p:nvPr/>
        </p:nvSpPr>
        <p:spPr>
          <a:xfrm>
            <a:off x="722376" y="379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根据前文可知，妈妈做了很多工作，因此作者疑惑，妈妈的力量源自哪里，且此空与最后一段中的it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Mama’s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from中的strength相呼应。故选B项。</a:t>
            </a:r>
            <a:endParaRPr lang="en-US" altLang="zh-CN" sz="2200" dirty="0"/>
          </a:p>
        </p:txBody>
      </p:sp>
      <p:sp>
        <p:nvSpPr>
          <p:cNvPr id="11" name="QC_5_BD.168_1#f4e6df9d1.choices?vja=1&amp;pid=e070ee47a&amp;color=0,0,0&amp;vtp=1"/>
          <p:cNvSpPr/>
          <p:nvPr/>
        </p:nvSpPr>
        <p:spPr>
          <a:xfrm>
            <a:off x="722376" y="46177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2680" algn="l"/>
                <a:tab pos="5966460" algn="l"/>
                <a:tab pos="8486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A.smile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C.person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D.sound</a:t>
            </a:r>
            <a:endParaRPr lang="en-US" altLang="zh-CN" sz="2000" dirty="0"/>
          </a:p>
        </p:txBody>
      </p:sp>
      <p:sp>
        <p:nvSpPr>
          <p:cNvPr id="12" name="QC_5_AN.169_1#f4e6df9d1.bracket?vja=1&amp;pid=e070ee47a&amp;color=0,0,0&amp;vpa=57&amp;vtp=1"/>
          <p:cNvSpPr/>
          <p:nvPr/>
        </p:nvSpPr>
        <p:spPr>
          <a:xfrm>
            <a:off x="1239901" y="46177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5_AS.170_1#f4e6df9d1?vja=1&amp;pid=e070ee47a&amp;color=0,0,0&amp;vtp=1"/>
          <p:cNvSpPr/>
          <p:nvPr/>
        </p:nvSpPr>
        <p:spPr>
          <a:xfrm>
            <a:off x="722376" y="50419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根据后文“Mama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humming!”和her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room可知，作者听到了一种声音。故选D项。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1_1#4af465336.choices?vja=1&amp;pid=e070ee47a&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46805" algn="l"/>
                <a:tab pos="5909310" algn="l"/>
                <a:tab pos="85020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A.listened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C.wondered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D.returned</a:t>
            </a:r>
            <a:endParaRPr lang="en-US" altLang="zh-CN" sz="2000" dirty="0"/>
          </a:p>
        </p:txBody>
      </p:sp>
      <p:sp>
        <p:nvSpPr>
          <p:cNvPr id="3" name="QC_5_AN.172_1#4af465336.bracket?vja=1&amp;pid=e070ee47a&amp;color=0,0,0&amp;vpa=58&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5_AS.173_1#4af465336?vja=1&amp;pid=e070ee47a&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room可知，作者在听妈妈唱歌。故选A项。</a:t>
            </a:r>
            <a:endParaRPr lang="en-US" altLang="zh-CN" sz="2200" dirty="0"/>
          </a:p>
        </p:txBody>
      </p:sp>
      <p:sp>
        <p:nvSpPr>
          <p:cNvPr id="5" name="QC_5_BD.174_1#bcd1b9308.choices?vja=1&amp;pid=e070ee47a&amp;color=0,0,0&amp;vtp=1"/>
          <p:cNvSpPr/>
          <p:nvPr/>
        </p:nvSpPr>
        <p:spPr>
          <a:xfrm>
            <a:off x="722376" y="17526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22980" algn="l"/>
                <a:tab pos="6017260" algn="l"/>
                <a:tab pos="82702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A.judged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B.promised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C.replied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D.interrupted</a:t>
            </a:r>
            <a:endParaRPr lang="en-US" altLang="zh-CN" sz="2000" dirty="0"/>
          </a:p>
        </p:txBody>
      </p:sp>
      <p:sp>
        <p:nvSpPr>
          <p:cNvPr id="6" name="QC_5_AN.175_1#bcd1b9308.bracket?vja=1&amp;pid=e070ee47a&amp;color=0,0,0&amp;vpa=59&amp;vtp=1"/>
          <p:cNvSpPr/>
          <p:nvPr/>
        </p:nvSpPr>
        <p:spPr>
          <a:xfrm>
            <a:off x="1239901" y="17526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5_AS.176_1#bcd1b9308?vja=1&amp;pid=e070ee47a&amp;color=0,0,0&amp;vtp=1"/>
          <p:cNvSpPr/>
          <p:nvPr/>
        </p:nvSpPr>
        <p:spPr>
          <a:xfrm>
            <a:off x="722376" y="2171700"/>
            <a:ext cx="10871200" cy="419100"/>
          </a:xfrm>
          <a:prstGeom prst="rect">
            <a:avLst/>
          </a:prstGeom>
          <a:noFill/>
        </p:spPr>
        <p:txBody>
          <a:bodyPr wrap="square" lIns="0" tIns="0" rIns="0" bIns="0" rtlCol="0" anchor="t"/>
          <a:lstStyle/>
          <a:p>
            <a:pPr algn="l">
              <a:lnSpc>
                <a:spcPct val="125000"/>
              </a:lnSpc>
            </a:pPr>
            <a:r>
              <a:rPr lang="en-US" altLang="zh-CN" sz="2200" b="1" i="0" spc="-5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根据空前的内容可知，作者向妈妈问了一个问题，此处则是妈妈回答了这个问题。故选C项。</a:t>
            </a:r>
            <a:endParaRPr lang="en-US" altLang="zh-CN" sz="2200" spc="-50" dirty="0"/>
          </a:p>
        </p:txBody>
      </p:sp>
      <p:sp>
        <p:nvSpPr>
          <p:cNvPr id="8" name="QC_5_BD.177_1#1549ba1db.choices?vja=1&amp;pid=e070ee47a&amp;color=0,0,0&amp;vtp=1"/>
          <p:cNvSpPr/>
          <p:nvPr/>
        </p:nvSpPr>
        <p:spPr>
          <a:xfrm>
            <a:off x="722376" y="25908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9355" algn="l"/>
                <a:tab pos="6074410" algn="l"/>
                <a:tab pos="8622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A.Fortunately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B.Obviously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C.Surprisingly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D.Hopefully</a:t>
            </a:r>
            <a:endParaRPr lang="en-US" altLang="zh-CN" sz="2000" dirty="0"/>
          </a:p>
        </p:txBody>
      </p:sp>
      <p:sp>
        <p:nvSpPr>
          <p:cNvPr id="9" name="QC_5_AN.178_1#1549ba1db.bracket?vja=1&amp;pid=e070ee47a&amp;color=0,0,0&amp;vpa=60&amp;vtp=1"/>
          <p:cNvSpPr/>
          <p:nvPr/>
        </p:nvSpPr>
        <p:spPr>
          <a:xfrm>
            <a:off x="1239901" y="25908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5_AS.179_1#1549ba1db?vja=1&amp;pid=e070ee47a&amp;color=0,0,0&amp;vtp=1"/>
          <p:cNvSpPr/>
          <p:nvPr/>
        </p:nvSpPr>
        <p:spPr>
          <a:xfrm>
            <a:off x="722376" y="3014913"/>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stopping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always.”并结合上文</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Blessings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可知，妈妈的力量来源于感恩是显而易见的。故选B项。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6f7e999c?vja=1&amp;pid=08805f893&amp;color=100,146,38&amp;vtp=1&amp;bt=1"/>
          <p:cNvSpPr/>
          <p:nvPr/>
        </p:nvSpPr>
        <p:spPr>
          <a:xfrm>
            <a:off x="722376" y="896112"/>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（共10小题；每小题1.5分，满分15分）</a:t>
            </a:r>
            <a:endParaRPr lang="en-US" altLang="zh-CN" sz="2200" dirty="0"/>
          </a:p>
        </p:txBody>
      </p:sp>
      <p:sp>
        <p:nvSpPr>
          <p:cNvPr id="3" name="QM_4_BD.180_1#3c9d2b11b?vja=1&amp;pid=f6f7e999c&amp;color=0,0,0&amp;vtp=1"/>
          <p:cNvSpPr/>
          <p:nvPr/>
        </p:nvSpPr>
        <p:spPr>
          <a:xfrm>
            <a:off x="722376" y="1343226"/>
            <a:ext cx="10753344" cy="3810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［山东烟台2025高一期末］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Orphan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Oubéchou,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p:txBody>
      </p:sp>
      <p:sp>
        <p:nvSpPr>
          <p:cNvPr id="4" name="QM_4_AN.181_1#3c9d2b11b.blank?vja=1&amp;pid=f6f7e999c&amp;color=0,0,0&amp;vpa=61&amp;vtp=1"/>
          <p:cNvSpPr/>
          <p:nvPr/>
        </p:nvSpPr>
        <p:spPr>
          <a:xfrm>
            <a:off x="9728454" y="2067126"/>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endParaRPr lang="en-US" altLang="zh-CN" sz="2000" dirty="0"/>
          </a:p>
        </p:txBody>
      </p:sp>
      <p:sp>
        <p:nvSpPr>
          <p:cNvPr id="5" name="QM_4_AN.182_1#3c9d2b11b.blank?vja=1&amp;pid=f6f7e999c&amp;color=0,0,0&amp;vpa=62&amp;vtp=1"/>
          <p:cNvSpPr/>
          <p:nvPr/>
        </p:nvSpPr>
        <p:spPr>
          <a:xfrm>
            <a:off x="9966579" y="2829126"/>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6" name="QM_4_AN.183_1#3c9d2b11b.blank?vja=1&amp;pid=f6f7e999c&amp;color=0,0,0&amp;vpa=63&amp;vtp=1"/>
          <p:cNvSpPr/>
          <p:nvPr/>
        </p:nvSpPr>
        <p:spPr>
          <a:xfrm>
            <a:off x="8376666" y="3972126"/>
            <a:ext cx="1096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p:txBody>
      </p:sp>
      <p:sp>
        <p:nvSpPr>
          <p:cNvPr id="7" name="QM_4_AN.184_1#3c9d2b11b.blank?vja=1&amp;pid=f6f7e999c&amp;color=0,0,0&amp;vpa=64&amp;vtp=1"/>
          <p:cNvSpPr/>
          <p:nvPr/>
        </p:nvSpPr>
        <p:spPr>
          <a:xfrm>
            <a:off x="4185285" y="4340426"/>
            <a:ext cx="12795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illustrating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85_1#3c9d2b11b?vja=1&amp;pid=f6f7e999c&amp;color=0,0,0&amp;mp=1&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Orphan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Zhao</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Voltaire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Orphan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Orphan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loyalty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忠诚）.64.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splendour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（辉煌）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Paris.</a:t>
            </a:r>
            <a:endParaRPr lang="en-US" altLang="zh-CN" sz="2000" dirty="0"/>
          </a:p>
        </p:txBody>
      </p:sp>
      <p:sp>
        <p:nvSpPr>
          <p:cNvPr id="3" name="QM_4_AN.186_1#3c9d2b11b.blank?vja=1&amp;pid=f6f7e999c&amp;color=0,0,0&amp;mp=1&amp;vpa=65&amp;vtp=1"/>
          <p:cNvSpPr/>
          <p:nvPr/>
        </p:nvSpPr>
        <p:spPr>
          <a:xfrm>
            <a:off x="4517390" y="845312"/>
            <a:ext cx="1168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originally</a:t>
            </a:r>
            <a:endParaRPr lang="en-US" altLang="zh-CN" sz="2000" dirty="0"/>
          </a:p>
        </p:txBody>
      </p:sp>
      <p:sp>
        <p:nvSpPr>
          <p:cNvPr id="4" name="QM_4_AN.187_1#3c9d2b11b.blank?vja=1&amp;pid=f6f7e999c&amp;color=0,0,0&amp;mp=1&amp;vpa=66&amp;vtp=1"/>
          <p:cNvSpPr/>
          <p:nvPr/>
        </p:nvSpPr>
        <p:spPr>
          <a:xfrm>
            <a:off x="1036701" y="1226312"/>
            <a:ext cx="1495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adapted</a:t>
            </a:r>
            <a:endParaRPr lang="en-US" altLang="zh-CN" sz="2000" dirty="0"/>
          </a:p>
        </p:txBody>
      </p:sp>
      <p:sp>
        <p:nvSpPr>
          <p:cNvPr id="5" name="QM_4_AN.188_1#3c9d2b11b.blank?vja=1&amp;pid=f6f7e999c&amp;color=0,0,0&amp;mp=1&amp;vpa=67&amp;vtp=1"/>
          <p:cNvSpPr/>
          <p:nvPr/>
        </p:nvSpPr>
        <p:spPr>
          <a:xfrm>
            <a:off x="4116197" y="1607312"/>
            <a:ext cx="1225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popularity</a:t>
            </a:r>
            <a:endParaRPr lang="en-US" altLang="zh-CN" sz="2000" dirty="0"/>
          </a:p>
        </p:txBody>
      </p:sp>
      <p:sp>
        <p:nvSpPr>
          <p:cNvPr id="6" name="QM_4_AN.189_1#3c9d2b11b.blank?vja=1&amp;pid=f6f7e999c&amp;color=0,0,0&amp;mp=1&amp;vpa=68&amp;vtp=1"/>
          <p:cNvSpPr/>
          <p:nvPr/>
        </p:nvSpPr>
        <p:spPr>
          <a:xfrm>
            <a:off x="9567926" y="2001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M_4_AN.190_1#3c9d2b11b.blank?vja=1&amp;pid=f6f7e999c&amp;color=0,0,0&amp;mp=1&amp;vpa=69&amp;vtp=1"/>
          <p:cNvSpPr/>
          <p:nvPr/>
        </p:nvSpPr>
        <p:spPr>
          <a:xfrm>
            <a:off x="10709339" y="23820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8" name="QM_4_AN.191_1#3c9d2b11b.blank?vja=1&amp;pid=f6f7e999c&amp;color=0,0,0&amp;mp=1&amp;vpa=70&amp;vtp=1"/>
          <p:cNvSpPr/>
          <p:nvPr/>
        </p:nvSpPr>
        <p:spPr>
          <a:xfrm>
            <a:off x="5085207" y="3906012"/>
            <a:ext cx="1620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000" dirty="0"/>
          </a:p>
        </p:txBody>
      </p:sp>
      <p:sp>
        <p:nvSpPr>
          <p:cNvPr id="9" name="QM_4_EX.192_1#3c9d2b11b?vja=1&amp;pid=f6f7e999c&amp;color=0,0,0&amp;vtp=1"/>
          <p:cNvSpPr/>
          <p:nvPr/>
        </p:nvSpPr>
        <p:spPr>
          <a:xfrm>
            <a:off x="722376" y="5113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本文是一篇新闻报道，主要介绍了第九届巴黎中国戏曲节的盛大开幕及其对中法文化交流的促进作用。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93_1#a1b746a62?vja=1&amp;pid=3c9d2b11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5_AN.194_1#a1b746a62.blank?vja=1&amp;pid=3c9d2b11b&amp;color=0,0,0&amp;vpa=71&amp;vtp=1"/>
          <p:cNvSpPr/>
          <p:nvPr/>
        </p:nvSpPr>
        <p:spPr>
          <a:xfrm>
            <a:off x="1024001" y="858012"/>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took</a:t>
            </a:r>
            <a:endParaRPr lang="en-US" altLang="zh-CN" sz="2000" dirty="0"/>
          </a:p>
        </p:txBody>
      </p:sp>
      <p:sp>
        <p:nvSpPr>
          <p:cNvPr id="4" name="QB_5_AS.195_1#a1b746a62?vja=1&amp;pid=3c9d2b11b&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句意为：2024年11月6日，第九届巴黎中国戏曲节在巴黎吉美国立亚洲艺术博物馆的剧场隆重开幕。____place为句子的谓语，根据时间状语“on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Nov</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2024”可知，此处表示过去发生的事，应用一般过去时；take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place意为“发生”，为不及物动词短语。故填took。</a:t>
            </a:r>
            <a:endParaRPr lang="en-US" altLang="zh-CN" sz="2200" dirty="0"/>
          </a:p>
        </p:txBody>
      </p:sp>
      <p:sp>
        <p:nvSpPr>
          <p:cNvPr id="5" name="QB_5_BD.196_1#6570bd116?vja=1&amp;pid=3c9d2b11b&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5_AN.197_1#6570bd116.blank?vja=1&amp;pid=3c9d2b11b&amp;color=0,0,0&amp;vpa=72&amp;vtp=1"/>
          <p:cNvSpPr/>
          <p:nvPr/>
        </p:nvSpPr>
        <p:spPr>
          <a:xfrm>
            <a:off x="1024001" y="24968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B_5_AS.198_1#6570bd116?vja=1&amp;pid=3c9d2b11b&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句意为：280多名中法两国官员和其他各界嘉宾一同观看了《赵氏孤儿》的开幕演出。根据句意可知，此处特指《赵氏孤儿》的开幕演出，应用定冠词the。故填the。</a:t>
            </a:r>
            <a:endParaRPr lang="en-US" altLang="zh-CN" sz="2200" dirty="0"/>
          </a:p>
        </p:txBody>
      </p:sp>
      <p:sp>
        <p:nvSpPr>
          <p:cNvPr id="8" name="QB_5_BD.199_1#68e164ce5?vja=1&amp;pid=3c9d2b11b&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5_AN.200_1#68e164ce5.blank?vja=1&amp;pid=3c9d2b11b&amp;color=0,0,0&amp;vpa=73&amp;vtp=1"/>
          <p:cNvSpPr/>
          <p:nvPr/>
        </p:nvSpPr>
        <p:spPr>
          <a:xfrm>
            <a:off x="1036701" y="3741487"/>
            <a:ext cx="1096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p:txBody>
      </p:sp>
      <p:sp>
        <p:nvSpPr>
          <p:cNvPr id="10" name="QB_5_AS.201_1#68e164ce5?vja=1&amp;pid=3c9d2b11b&amp;color=0,0,0&amp;vtp=1"/>
          <p:cNvSpPr/>
          <p:nvPr/>
        </p:nvSpPr>
        <p:spPr>
          <a:xfrm>
            <a:off x="722376" y="42037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吉美博物馆的代表雅默·奥贝舒表示，该博物馆已将2024年定为“中国年”，并组织了一系列备受关注的中国文化活动，说明了文化活动在拉近两国关系方面的作用。设空处作介词of的宾语，且被形容词Chinese和cultural修饰，应填名词；空后的that引导定语从句，设空处即为先行词，关系代词that在从句中作主语，结合句意和从句谓语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drawn可知，此处应用可数名词复数形式。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02_1#6edac2c70?vja=1&amp;pid=3c9d2b11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5_AN.203_1#6edac2c70.blank?vja=1&amp;pid=3c9d2b11b&amp;color=0,0,0&amp;vpa=74&amp;vtp=1"/>
          <p:cNvSpPr/>
          <p:nvPr/>
        </p:nvSpPr>
        <p:spPr>
          <a:xfrm>
            <a:off x="1011301" y="845312"/>
            <a:ext cx="12795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illustrating</a:t>
            </a:r>
            <a:endParaRPr lang="en-US" altLang="zh-CN" sz="2000" dirty="0"/>
          </a:p>
        </p:txBody>
      </p:sp>
      <p:sp>
        <p:nvSpPr>
          <p:cNvPr id="4" name="QB_5_AS.204_1#6edac2c70?vja=1&amp;pid=3c9d2b11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句意见上一题解析。句中已有谓语，设空处应用非谓语动词，结合句意可知，此处表示一种自然而然的结果，应用现在分词作结果状语。故填illustrating。</a:t>
            </a:r>
            <a:endParaRPr lang="en-US" altLang="zh-CN" sz="2200" dirty="0"/>
          </a:p>
        </p:txBody>
      </p:sp>
      <p:sp>
        <p:nvSpPr>
          <p:cNvPr id="5" name="QB_5_BD.205_1#06af3e497?vja=1&amp;pid=3c9d2b11b&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5_AN.206_1#06af3e497.blank?vja=1&amp;pid=3c9d2b11b&amp;color=0,0,0&amp;vpa=75&amp;vtp=1"/>
          <p:cNvSpPr/>
          <p:nvPr/>
        </p:nvSpPr>
        <p:spPr>
          <a:xfrm>
            <a:off x="1011301" y="2103187"/>
            <a:ext cx="1168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originally</a:t>
            </a:r>
            <a:endParaRPr lang="en-US" altLang="zh-CN" sz="2000" dirty="0"/>
          </a:p>
        </p:txBody>
      </p:sp>
      <p:sp>
        <p:nvSpPr>
          <p:cNvPr id="7" name="QB_5_AS.207_1#06af3e497?vja=1&amp;pid=3c9d2b11b&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句意为：《赵氏孤儿》起初是元代名剧，18世纪被法国作家伏尔泰改编成《中国孤儿》，在欧洲风靡一时。设空处修饰短语a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drama，作状语，应用副词。故填originally。</a:t>
            </a:r>
            <a:endParaRPr lang="en-US" altLang="zh-CN" sz="2200" dirty="0"/>
          </a:p>
        </p:txBody>
      </p:sp>
      <p:sp>
        <p:nvSpPr>
          <p:cNvPr id="8" name="QB_5_BD.208_1#35789bc70?vja=1&amp;pid=3c9d2b11b&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9" name="QB_5_AN.209_1#35789bc70.blank?vja=1&amp;pid=3c9d2b11b&amp;color=0,0,0&amp;vpa=76&amp;vtp=1"/>
          <p:cNvSpPr/>
          <p:nvPr/>
        </p:nvSpPr>
        <p:spPr>
          <a:xfrm>
            <a:off x="1036701" y="3728787"/>
            <a:ext cx="1495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adapted</a:t>
            </a:r>
            <a:endParaRPr lang="en-US" altLang="zh-CN" sz="2000" dirty="0"/>
          </a:p>
        </p:txBody>
      </p:sp>
      <p:sp>
        <p:nvSpPr>
          <p:cNvPr id="10" name="QB_5_AS.210_1#35789bc70?vja=1&amp;pid=3c9d2b11b&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句意见上一题解析。设空处在句中作谓语，主语</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Orphan</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Zhao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与动词adapt之间为被动关系，且根据时间状语in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18th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century可知，事情发生在过去，应用一般过去时的被动语态；主语为单数概念，谓语也应用第三人称单数形式。故填was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adapted。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11_1#e7bd7f612?vja=1&amp;pid=3c9d2b11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5_AN.212_1#e7bd7f612.blank?vja=1&amp;pid=3c9d2b11b&amp;color=0,0,0&amp;vpa=77&amp;vtp=1"/>
          <p:cNvSpPr/>
          <p:nvPr/>
        </p:nvSpPr>
        <p:spPr>
          <a:xfrm>
            <a:off x="1036701" y="845312"/>
            <a:ext cx="1225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popularity</a:t>
            </a:r>
            <a:endParaRPr lang="en-US" altLang="zh-CN" sz="2000" dirty="0"/>
          </a:p>
        </p:txBody>
      </p:sp>
      <p:sp>
        <p:nvSpPr>
          <p:cNvPr id="4" name="QB_5_AS.213_1#e7bd7f612?vja=1&amp;pid=3c9d2b11b&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设空处作gained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in的宾语，表示“流行”，应用名词popularity，为不可数名词。gain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popularity意为“渐受欢迎”，为固定搭配。故填popularity。</a:t>
            </a:r>
            <a:endParaRPr lang="en-US" altLang="zh-CN" sz="2200" dirty="0"/>
          </a:p>
        </p:txBody>
      </p:sp>
      <p:sp>
        <p:nvSpPr>
          <p:cNvPr id="5" name="QB_5_BD.214_1#8cb2bc3fb?vja=1&amp;pid=3c9d2b11b&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5_AN.215_1#8cb2bc3fb.blank?vja=1&amp;pid=3c9d2b11b&amp;color=0,0,0&amp;vpa=78&amp;vtp=1"/>
          <p:cNvSpPr/>
          <p:nvPr/>
        </p:nvSpPr>
        <p:spPr>
          <a:xfrm>
            <a:off x="1024001" y="2115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5_AS.216_1#8cb2bc3fb?vja=1&amp;pid=3c9d2b11b&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句意为：作为第一部被译成欧洲语言的中国戏剧，《赵氏孤儿》强烈吸引了吉美博物馆的观众，引发了对人性和忠诚的反思。appeal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sb为固定搭配，意为“吸引/呼吁某人”。故填to。</a:t>
            </a:r>
            <a:endParaRPr lang="en-US" altLang="zh-CN" sz="2200" dirty="0"/>
          </a:p>
        </p:txBody>
      </p:sp>
      <p:sp>
        <p:nvSpPr>
          <p:cNvPr id="8" name="QB_5_BD.217_1#7432fef4f?vja=1&amp;pid=3c9d2b11b&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5_AN.218_1#7432fef4f.blank?vja=1&amp;pid=3c9d2b11b&amp;color=0,0,0&amp;vpa=79&amp;vtp=1"/>
          <p:cNvSpPr/>
          <p:nvPr/>
        </p:nvSpPr>
        <p:spPr>
          <a:xfrm>
            <a:off x="1036701" y="3360487"/>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10" name="QB_5_AS.219_1#7432fef4f?vja=1&amp;pid=3c9d2b11b&amp;color=0,0,0&amp;vtp=1"/>
          <p:cNvSpPr/>
          <p:nvPr/>
        </p:nvSpPr>
        <p:spPr>
          <a:xfrm>
            <a:off x="722376" y="3822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句意为：最让他们印象深刻的是古老的东方精髓，它弥合了文化鸿沟，在东西方之间建立了深厚的精神联系。设空处引导主语从句，从句缺少主语，指物，表示“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的东西”，应用what引导该从句。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0_1#8a91a6d56?vja=1&amp;pid=3c23164e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4_AN.11_1#8a91a6d56.bracket?vja=1&amp;pid=3c23164e7&amp;color=0,0,0&amp;vpa=4&amp;vtp=1"/>
          <p:cNvSpPr/>
          <p:nvPr/>
        </p:nvSpPr>
        <p:spPr>
          <a:xfrm>
            <a:off x="47768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4_BD.10_2#8a91a6d56.choices?vja=1&amp;pid=3c23164e7&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7450" algn="l"/>
                <a:tab pos="7480935"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chef.</a:t>
            </a:r>
            <a:endParaRPr lang="en-US" altLang="zh-CN" sz="2000" dirty="0"/>
          </a:p>
        </p:txBody>
      </p:sp>
      <p:sp>
        <p:nvSpPr>
          <p:cNvPr id="5" name="QC_4_AS.12_1#8a91a6d56?vja=1&amp;pid=3c23164e7&amp;color=0,0,0&amp;vtp=1"/>
          <p:cNvSpPr/>
          <p:nvPr/>
        </p:nvSpPr>
        <p:spPr>
          <a:xfrm>
            <a:off x="722376" y="1727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fields.</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Smith?</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rice.I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20_1#f74f69f60?vja=1&amp;pid=3c9d2b11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3" name="QB_5_AN.221_1#f74f69f60.blank?vja=1&amp;pid=3c9d2b11b&amp;color=0,0,0&amp;vpa=80&amp;vtp=1"/>
          <p:cNvSpPr/>
          <p:nvPr/>
        </p:nvSpPr>
        <p:spPr>
          <a:xfrm>
            <a:off x="1036701" y="858012"/>
            <a:ext cx="1620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000" dirty="0"/>
          </a:p>
        </p:txBody>
      </p:sp>
      <p:sp>
        <p:nvSpPr>
          <p:cNvPr id="4" name="QB_5_AS.222_1#f74f69f60?vja=1&amp;pid=3c9d2b11b&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句意为：第九届巴黎中国戏曲节力求深化中法两国文化交流，让法国观众更好地了解中国传统戏曲之美，确保戏曲的辉煌在巴黎继续闪耀。allow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sth为固定搭配，意为“使某人做某事成为可能”。故填to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1bfd16cbb?vja=1&amp;pid=4551e4999&amp;color=100,146,38&amp;vtp=1&amp;bt=1"/>
          <p:cNvSpPr/>
          <p:nvPr/>
        </p:nvSpPr>
        <p:spPr>
          <a:xfrm>
            <a:off x="722376" y="896112"/>
            <a:ext cx="10753344" cy="812800"/>
          </a:xfrm>
          <a:prstGeom prst="rect">
            <a:avLst/>
          </a:prstGeom>
          <a:noFill/>
        </p:spPr>
        <p:txBody>
          <a:bodyPr wrap="square" lIns="0" tIns="0" rIns="0" bIns="0" rtlCol="0" anchor="t"/>
          <a:lstStyle/>
          <a:p>
            <a:pPr algn="ctr">
              <a:lnSpc>
                <a:spcPct val="125000"/>
              </a:lnSpc>
            </a:pPr>
            <a:r>
              <a:rPr lang="en-US" altLang="zh-CN" sz="24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第四部分</a:t>
            </a:r>
            <a:r>
              <a:rPr lang="en-US" altLang="zh-CN" sz="24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写作</a:t>
            </a:r>
            <a:endParaRPr lang="en-US" altLang="zh-CN" sz="2400" dirty="0"/>
          </a:p>
        </p:txBody>
      </p:sp>
      <p:sp>
        <p:nvSpPr>
          <p:cNvPr id="3" name="C_3_BD#4657d9805?vja=1&amp;pid=1bfd16cbb&amp;color=100,146,38&amp;vtp=1"/>
          <p:cNvSpPr/>
          <p:nvPr/>
        </p:nvSpPr>
        <p:spPr>
          <a:xfrm>
            <a:off x="722376" y="1381140"/>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（满分15分）</a:t>
            </a:r>
            <a:endParaRPr lang="en-US" altLang="zh-CN" sz="2200" dirty="0"/>
          </a:p>
        </p:txBody>
      </p:sp>
      <p:sp>
        <p:nvSpPr>
          <p:cNvPr id="4" name="QO_4_BD.223_1#31ca0fc12?vja=1&amp;pid=4657d9805&amp;color=0,0,0&amp;vtp=1"/>
          <p:cNvSpPr/>
          <p:nvPr/>
        </p:nvSpPr>
        <p:spPr>
          <a:xfrm>
            <a:off x="722376" y="1825826"/>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假定你是李华，你的爱尔兰朋友Jim将随父母来中国旅行。请你给他写一封邮件推荐一个旅游去处，内容包括：</a:t>
            </a:r>
            <a:endParaRPr lang="en-US" altLang="zh-CN" sz="2000" dirty="0"/>
          </a:p>
        </p:txBody>
      </p:sp>
      <p:sp>
        <p:nvSpPr>
          <p:cNvPr id="5" name="QO_4_BD.223_2#31ca0fc12?sp=1&amp;vja=1&amp;pid=4657d9805&amp;color=0,0,0&amp;vtp=1"/>
          <p:cNvSpPr/>
          <p:nvPr/>
        </p:nvSpPr>
        <p:spPr>
          <a:xfrm>
            <a:off x="722376" y="26111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1.推荐的去处；</a:t>
            </a:r>
            <a:endParaRPr lang="en-US" altLang="zh-CN" sz="2000" dirty="0"/>
          </a:p>
        </p:txBody>
      </p:sp>
      <p:sp>
        <p:nvSpPr>
          <p:cNvPr id="6" name="QO_4_BD.223_3#31ca0fc12?sp=1&amp;vja=1&amp;pid=4657d9805&amp;color=0,0,0&amp;vtp=1"/>
          <p:cNvSpPr/>
          <p:nvPr/>
        </p:nvSpPr>
        <p:spPr>
          <a:xfrm>
            <a:off x="722376" y="3017587"/>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2.推荐的理由。</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注意：写作词数应为80个左右。</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a:t>
            </a:r>
            <a:endParaRPr lang="en-US" altLang="zh-CN" sz="2000" dirty="0"/>
          </a:p>
          <a:p>
            <a:pPr algn="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a:t>
            </a:r>
            <a:endParaRPr lang="en-US" altLang="zh-CN" sz="2000" dirty="0"/>
          </a:p>
          <a:p>
            <a:pPr algn="r">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225_1#31ca0fc12?vja=1&amp;pid=4657d980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【思路点拨】</a:t>
            </a:r>
            <a:endParaRPr lang="en-US" altLang="zh-CN" sz="2000" dirty="0"/>
          </a:p>
        </p:txBody>
      </p:sp>
      <p:pic>
        <p:nvPicPr>
          <p:cNvPr id="3" name="QO_4_AS.225_2#31ca0fc12?vja=1&amp;pid=4657d980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700"/>
            <a:ext cx="6775704" cy="325526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224_1#31ca0fc12?vja=1&amp;pid=4657d9805&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1"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solidFill>
                <a:schemeClr val="tx1"/>
              </a:solidFill>
            </a:endParaRPr>
          </a:p>
          <a:p>
            <a:pPr algn="l">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Jim,</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China.For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lovers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recommend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Shaanxi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Province.</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history.The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Terracotta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miss.The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Shaanxi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must-see.This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collections.You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sights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Hopefully,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taste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China.I’m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arrival.</a:t>
            </a:r>
            <a:endParaRPr lang="en-US" altLang="zh-CN" sz="2000" dirty="0">
              <a:solidFill>
                <a:schemeClr val="tx1"/>
              </a:solidFill>
            </a:endParaRPr>
          </a:p>
          <a:p>
            <a:pPr algn="r">
              <a:lnSpc>
                <a:spcPct val="125000"/>
              </a:lnSpc>
            </a:pP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Yours,</a:t>
            </a:r>
            <a:endParaRPr lang="en-US" altLang="zh-CN" sz="2000" dirty="0">
              <a:solidFill>
                <a:schemeClr val="tx1"/>
              </a:solidFill>
            </a:endParaRPr>
          </a:p>
          <a:p>
            <a:pPr algn="r">
              <a:lnSpc>
                <a:spcPct val="125000"/>
              </a:lnSpc>
            </a:pP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Hua</a:t>
            </a:r>
            <a:endPar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500"/>
                                        <p:tgtEl>
                                          <p:spTgt spid="2">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fade">
                                      <p:cBhvr>
                                        <p:cTn id="25"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46b67645?vja=1&amp;pid=1bfd16cbb&amp;color=100,146,38&amp;vtp=1&amp;bt=1"/>
          <p:cNvSpPr/>
          <p:nvPr/>
        </p:nvSpPr>
        <p:spPr>
          <a:xfrm>
            <a:off x="722376" y="896112"/>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（满分25分）</a:t>
            </a:r>
            <a:endParaRPr lang="en-US" altLang="zh-CN" sz="2200" dirty="0"/>
          </a:p>
        </p:txBody>
      </p:sp>
      <p:sp>
        <p:nvSpPr>
          <p:cNvPr id="3" name="QO_4_BD.226_1#3b02cc225?vja=1&amp;pid=b46b67645&amp;color=0,0,0&amp;vtp=1"/>
          <p:cNvSpPr/>
          <p:nvPr/>
        </p:nvSpPr>
        <p:spPr>
          <a:xfrm>
            <a:off x="722376" y="1343226"/>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［湖南长沙长郡中学2024高一期末］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阅读下面材料，根据其内容和所给段落开头语续写两段，使之构成一篇完整的短文。</a:t>
            </a:r>
            <a:endParaRPr lang="en-US" altLang="zh-CN" sz="2000" dirty="0"/>
          </a:p>
        </p:txBody>
      </p:sp>
      <p:sp>
        <p:nvSpPr>
          <p:cNvPr id="4" name="QO_4_BD.226_2#3b02cc225?sp=1&amp;vja=1&amp;pid=b46b67645&amp;color=0,0,0&amp;vtp=1"/>
          <p:cNvSpPr/>
          <p:nvPr/>
        </p:nvSpPr>
        <p:spPr>
          <a:xfrm>
            <a:off x="722376" y="2128587"/>
            <a:ext cx="10753344" cy="3810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robot-shaped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envelope.“Twenty,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twenty-one,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twenty-two.”</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tomorrow!”</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shyly.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Robins.“Will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26_3#3b02cc225?vja=1&amp;pid=b46b67645&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26_4#3b02cc225?vja=1&amp;pid=b46b67645&amp;color=0,0,0&amp;mp=1&amp;vtp=1&amp;bt=1"/>
          <p:cNvSpPr/>
          <p:nvPr/>
        </p:nvSpPr>
        <p:spPr>
          <a:xfrm>
            <a:off x="722376" y="896112"/>
            <a:ext cx="10753344" cy="3048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nodding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smiled.“That’s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endParaRPr lang="en-US" altLang="zh-CN" sz="20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26_5#3b02cc225?vja=1&amp;pid=b46b67645&amp;color=0,0,0&amp;mp=1&amp;vtp=1&amp;bt=1"/>
          <p:cNvSpPr/>
          <p:nvPr/>
        </p:nvSpPr>
        <p:spPr>
          <a:xfrm>
            <a:off x="722376" y="896112"/>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something.________________________________________________________________________________________________________</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Chase.______________________________________________________________________________________________________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228_1#3b02cc225?vja=1&amp;pid=b46b67645&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67" name="QO_4_AS.228_2#3b02cc225?colgroup=4,36&amp;vja=1&amp;pid=b46b67645&amp;color=0,0,0&amp;vtp=1"/>
          <p:cNvGraphicFramePr>
            <a:graphicFrameLocks noGrp="1"/>
          </p:cNvGraphicFramePr>
          <p:nvPr/>
        </p:nvGraphicFramePr>
        <p:xfrm>
          <a:off x="722376" y="1790524"/>
          <a:ext cx="10725912" cy="3360420"/>
        </p:xfrm>
        <a:graphic>
          <a:graphicData uri="http://schemas.openxmlformats.org/drawingml/2006/table">
            <a:tbl>
              <a:tblPr/>
              <a:tblGrid>
                <a:gridCol w="1271016"/>
                <a:gridCol w="9454896"/>
              </a:tblGrid>
              <a:tr h="204470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以人物为线索展开，蔡斯给每个同学都准备了新年礼物，第二天到教室却发现班上来了一位新同学伊娃。蔡斯答应老师带伊娃参观学校，却意识到自己和其他同学都没有为这位新同学准备礼物，感到难过。在吃午饭的时候，蔡斯突然想起孩子们经常在交换的新年礼物里放上心形糖果，于是和其他同学还有老师一起计划为伊娃送礼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蔡斯、伊娃、其他同学和罗宾斯老师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如何为新同学伊娃准备新年礼物，制造惊喜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fade">
                                      <p:cBhvr>
                                        <p:cTn id="1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228_3#3b02cc225?vja=1&amp;pid=b46b67645&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68" name="QO_4_AS.228_4#3b02cc225?colgroup=12,27&amp;vja=1&amp;pid=b46b67645&amp;color=0,0,0&amp;mp=1&amp;vtp=1"/>
          <p:cNvGraphicFramePr>
            <a:graphicFrameLocks noGrp="1"/>
          </p:cNvGraphicFramePr>
          <p:nvPr/>
        </p:nvGraphicFramePr>
        <p:xfrm>
          <a:off x="722376" y="1409524"/>
          <a:ext cx="10725912" cy="4707128"/>
        </p:xfrm>
        <a:graphic>
          <a:graphicData uri="http://schemas.openxmlformats.org/drawingml/2006/table">
            <a:tbl>
              <a:tblPr/>
              <a:tblGrid>
                <a:gridCol w="3456432"/>
                <a:gridCol w="7269480"/>
              </a:tblGrid>
              <a:tr h="1176909">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续写第一段（提示句：与此同时，她的新同学们正忙着做一些事情。）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由续写第一段首句内容和材料中的关键线索candy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hearts可知，第一段可描写罗宾斯老师悄悄收集心形糖果给蔡斯并不让伊娃发现的过程。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6655">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续写第二段（提示句：“这是你的新年礼物，伊娃。是大家送的。”蔡斯说。）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由续写第二段首句内容可知，第二段可描写伊娃收到礼物后非常感动并向大家表示感谢。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6909">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罗宾斯老师悄悄收集糖果——蔡斯内心紧张，假装和伊娃讨论问题——罗宾斯老师把糖果袋放在蔡斯手上——蔡斯送出礼物——伊娃非常感动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6655">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蔡斯：假装与伊娃讨论问题时的紧张——将礼物送给伊娃时的欣慰与成就感</a:t>
                      </a:r>
                      <a:endParaRPr lang="en-US" altLang="zh-CN" sz="1200" dirty="0"/>
                    </a:p>
                    <a:p>
                      <a:pPr algn="l" hangingPunct="0">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伊娃：惊讶——感动与感激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3_1#eb509ef23?vja=1&amp;pid=3c23164e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4_AN.14_1#eb509ef23.bracket?vja=1&amp;pid=3c23164e7&amp;color=0,0,0&amp;vpa=5&amp;vtp=1"/>
          <p:cNvSpPr/>
          <p:nvPr/>
        </p:nvSpPr>
        <p:spPr>
          <a:xfrm>
            <a:off x="60436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4_BD.13_2#eb509ef23.choices?vja=1&amp;pid=3c23164e7&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03295" algn="l"/>
                <a:tab pos="712089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endParaRPr lang="en-US" altLang="zh-CN" sz="2000" dirty="0"/>
          </a:p>
        </p:txBody>
      </p:sp>
      <p:sp>
        <p:nvSpPr>
          <p:cNvPr id="5" name="QC_4_AS.15_1#eb509ef23?vja=1&amp;pid=3c23164e7&amp;color=0,0,0&amp;vtp=1"/>
          <p:cNvSpPr/>
          <p:nvPr/>
        </p:nvSpPr>
        <p:spPr>
          <a:xfrm>
            <a:off x="722376" y="1727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cuts.They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fantastic!</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date.And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227_1#3b02cc225?vja=1&amp;pid=b46b67645&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1"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something.They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“hearts”.Quickly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quietly,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Robins,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exquisite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fetched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candy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hearts.Growing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classmate.Sitting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beside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racing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palms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sweating.In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ruin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pretended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discussing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occupy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attention.Ms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Robins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tiptoed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placed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hands.That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Eva.It’s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Chase.Surprise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greeted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sunny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smiles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faces.“Open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Chase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encouraged.No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bag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everybody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cheered,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Eva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candies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blurred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2000" b="0" i="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227_1#3b02cc225?vja=1&amp;pid=b46b67645&amp;color=0,0,0&amp;vtp=1&amp;bt=1"/>
          <p:cNvSpPr/>
          <p:nvPr/>
        </p:nvSpPr>
        <p:spPr>
          <a:xfrm>
            <a:off x="722376" y="900000"/>
            <a:ext cx="10753344" cy="1143000"/>
          </a:xfrm>
          <a:prstGeom prst="rect">
            <a:avLst/>
          </a:prstGeom>
          <a:noFill/>
        </p:spPr>
        <p:txBody>
          <a:bodyPr wrap="square" lIns="0" tIns="0" rIns="0" bIns="0" rtlCol="0" anchor="t"/>
          <a:lstStyle/>
          <a:p>
            <a:pPr algn="just">
              <a:lnSpc>
                <a:spcPct val="125000"/>
              </a:lnSpc>
            </a:pPr>
            <a:r>
              <a:rPr lang="en-US" altLang="zh-CN" sz="2000" b="0" i="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her.Springing</a:t>
            </a:r>
            <a:r>
              <a:rPr lang="en-US" altLang="zh-CN" sz="2000" b="0" i="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seat,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bowed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considerate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erased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planted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heart.What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hearty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welcome!</a:t>
            </a:r>
            <a:endPar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83275300?vja=1&amp;pid=597fe8205&amp;color=100,146,38&amp;vtp=1&amp;bt=1"/>
          <p:cNvSpPr/>
          <p:nvPr/>
        </p:nvSpPr>
        <p:spPr>
          <a:xfrm>
            <a:off x="722376" y="896112"/>
            <a:ext cx="10753344" cy="767080"/>
          </a:xfrm>
          <a:prstGeom prst="rect">
            <a:avLst/>
          </a:prstGeom>
          <a:noFill/>
        </p:spPr>
        <p:txBody>
          <a:bodyPr wrap="square" lIns="0" tIns="0" rIns="0" bIns="0" rtlCol="0" anchor="t"/>
          <a:lstStyle/>
          <a:p>
            <a:pPr algn="l">
              <a:lnSpc>
                <a:spcPct val="125000"/>
              </a:lnSpc>
            </a:pP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649226"/>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（共15小题；每小题1.5分，满分22.5分）</a:t>
            </a:r>
            <a:endParaRPr lang="en-US" altLang="zh-CN" sz="2200" dirty="0"/>
          </a:p>
        </p:txBody>
      </p:sp>
      <p:sp>
        <p:nvSpPr>
          <p:cNvPr id="3" name="P_4_BD#f450e5ed1?vja=1&amp;pid=283275300&amp;color=0,0,0&amp;vtp=1"/>
          <p:cNvSpPr/>
          <p:nvPr/>
        </p:nvSpPr>
        <p:spPr>
          <a:xfrm>
            <a:off x="722376" y="1343226"/>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下面5段对话或独白。每段对话或独白后有几个小题，从题中所给的A、B、C三个选项中选出最佳选项。听每段对话或独白前，你将有时间阅读各个小题，每小题5秒钟；听完后，各小题将给出5秒钟的作答时间。每段对话或独白读两遍。</a:t>
            </a:r>
            <a:endParaRPr lang="en-US" altLang="zh-CN" sz="2000" dirty="0"/>
          </a:p>
        </p:txBody>
      </p:sp>
      <p:sp>
        <p:nvSpPr>
          <p:cNvPr id="4" name="QM_4_BD.16_1#44a3c9bb2?vja=1&amp;pid=283275300&amp;color=0,0,0&amp;vtp=1"/>
          <p:cNvSpPr/>
          <p:nvPr/>
        </p:nvSpPr>
        <p:spPr>
          <a:xfrm>
            <a:off x="722376" y="2509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听第6段材料，回答第6、7题。</a:t>
            </a:r>
            <a:endParaRPr lang="en-US" altLang="zh-CN" sz="2000" dirty="0"/>
          </a:p>
        </p:txBody>
      </p:sp>
      <p:sp>
        <p:nvSpPr>
          <p:cNvPr id="5" name="QC_5_BD.17_1#fc30fcc01?vja=1&amp;pid=44a3c9bb2&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6" name="QC_5_AN.18_1#fc30fcc01.bracket?vja=1&amp;pid=44a3c9bb2&amp;color=0,0,0&amp;vpa=6&amp;vtp=1"/>
          <p:cNvSpPr/>
          <p:nvPr/>
        </p:nvSpPr>
        <p:spPr>
          <a:xfrm>
            <a:off x="5999226" y="2915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5_BD.17_2#fc30fcc01.choices?vja=1&amp;pid=44a3c9bb2&amp;color=0,0,0&amp;vtp=1"/>
          <p:cNvSpPr/>
          <p:nvPr/>
        </p:nvSpPr>
        <p:spPr>
          <a:xfrm>
            <a:off x="722376" y="33223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C.Attitudes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000" dirty="0"/>
          </a:p>
        </p:txBody>
      </p:sp>
      <p:sp>
        <p:nvSpPr>
          <p:cNvPr id="8" name="QC_5_BD.19_1#e0aeb8d4f?vja=1&amp;pid=44a3c9bb2&amp;color=0,0,0&amp;vtp=1"/>
          <p:cNvSpPr/>
          <p:nvPr/>
        </p:nvSpPr>
        <p:spPr>
          <a:xfrm>
            <a:off x="722376" y="44907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9" name="QC_5_AN.20_1#e0aeb8d4f.bracket?vja=1&amp;pid=44a3c9bb2&amp;color=0,0,0&amp;vpa=7&amp;vtp=1"/>
          <p:cNvSpPr/>
          <p:nvPr/>
        </p:nvSpPr>
        <p:spPr>
          <a:xfrm>
            <a:off x="8605901" y="44907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5_BD.19_2#e0aeb8d4f.choices?vja=1&amp;pid=44a3c9bb2&amp;color=0,0,0&amp;vtp=1"/>
          <p:cNvSpPr/>
          <p:nvPr/>
        </p:nvSpPr>
        <p:spPr>
          <a:xfrm>
            <a:off x="722376" y="4897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8395" algn="l"/>
                <a:tab pos="731139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35%.</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9"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e0aeb8d4f?vja=1&amp;pid=44a3c9bb2&amp;color=0,0,0&amp;vtp=1&amp;bt=1"/>
          <p:cNvSpPr/>
          <p:nvPr/>
        </p:nvSpPr>
        <p:spPr>
          <a:xfrm>
            <a:off x="722376" y="900000"/>
            <a:ext cx="10753344" cy="3848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recently.</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attitudes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true.About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forced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exams.</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accounts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21%.There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34916</Words>
  <Application>WPS 演示</Application>
  <PresentationFormat>宽屏</PresentationFormat>
  <Paragraphs>778</Paragraphs>
  <Slides>72</Slides>
  <Notes>68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72</vt:i4>
      </vt:variant>
    </vt:vector>
  </HeadingPairs>
  <TitlesOfParts>
    <vt:vector size="93" baseType="lpstr">
      <vt:lpstr>Arial</vt:lpstr>
      <vt:lpstr>宋体</vt:lpstr>
      <vt:lpstr>Wingdings</vt:lpstr>
      <vt:lpstr>微软雅黑</vt:lpstr>
      <vt:lpstr>微软雅黑</vt:lpstr>
      <vt:lpstr>汉仪舒圆黑简体</vt:lpstr>
      <vt:lpstr>黑体</vt:lpstr>
      <vt:lpstr>汉仪舒圆黑简体</vt:lpstr>
      <vt:lpstr>汉仪舒圆黑简体</vt:lpstr>
      <vt:lpstr>Impact</vt:lpstr>
      <vt:lpstr>Impact</vt:lpstr>
      <vt:lpstr>Impact</vt:lpstr>
      <vt:lpstr>Times New Roman</vt:lpstr>
      <vt:lpstr>Times New Roman</vt:lpstr>
      <vt:lpstr>宋体</vt:lpstr>
      <vt:lpstr>Calibri</vt:lpstr>
      <vt:lpstr>Arial Unicode MS</vt:lpstr>
      <vt:lpstr>等线</vt:lpstr>
      <vt:lpstr>仿宋</vt:lpstr>
      <vt:lpstr>仿宋</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5</cp:revision>
  <dcterms:created xsi:type="dcterms:W3CDTF">2025-05-09T11:16:00Z</dcterms:created>
  <dcterms:modified xsi:type="dcterms:W3CDTF">2025-05-12T08:38:33Z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4293858A05CA49AD9DEA4CE4D59A46C6_12</vt:lpwstr>
  </property>
  <property fmtid="{D5CDD505-2E9C-101B-9397-08002B2CF9AE}" pid="3" name="KSOProductBuildVer">
    <vt:lpwstr>2052-12.1.0.21171</vt:lpwstr>
  </property>
</Properties>
</file>