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386" r:id="rId13"/>
    <p:sldId id="268" r:id="rId14"/>
    <p:sldId id="269" r:id="rId15"/>
    <p:sldId id="271" r:id="rId16"/>
    <p:sldId id="272" r:id="rId17"/>
    <p:sldId id="273" r:id="rId18"/>
    <p:sldId id="274" r:id="rId19"/>
    <p:sldId id="275" r:id="rId20"/>
    <p:sldId id="276"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5" r:id="rId38"/>
    <p:sldId id="296" r:id="rId39"/>
    <p:sldId id="297" r:id="rId40"/>
    <p:sldId id="298" r:id="rId41"/>
    <p:sldId id="299" r:id="rId42"/>
    <p:sldId id="300" r:id="rId43"/>
    <p:sldId id="302" r:id="rId44"/>
    <p:sldId id="303" r:id="rId45"/>
    <p:sldId id="304" r:id="rId46"/>
    <p:sldId id="306" r:id="rId47"/>
    <p:sldId id="307" r:id="rId48"/>
    <p:sldId id="309" r:id="rId49"/>
    <p:sldId id="310" r:id="rId50"/>
    <p:sldId id="311" r:id="rId51"/>
    <p:sldId id="312" r:id="rId52"/>
    <p:sldId id="314" r:id="rId53"/>
    <p:sldId id="315" r:id="rId54"/>
    <p:sldId id="316" r:id="rId55"/>
    <p:sldId id="389" r:id="rId56"/>
    <p:sldId id="317" r:id="rId57"/>
    <p:sldId id="318" r:id="rId58"/>
    <p:sldId id="319" r:id="rId59"/>
    <p:sldId id="320" r:id="rId60"/>
    <p:sldId id="322" r:id="rId61"/>
    <p:sldId id="323" r:id="rId62"/>
    <p:sldId id="324" r:id="rId63"/>
    <p:sldId id="325" r:id="rId64"/>
    <p:sldId id="326" r:id="rId65"/>
    <p:sldId id="327" r:id="rId66"/>
    <p:sldId id="328" r:id="rId67"/>
    <p:sldId id="388" r:id="rId68"/>
    <p:sldId id="329" r:id="rId69"/>
    <p:sldId id="330" r:id="rId70"/>
    <p:sldId id="331" r:id="rId71"/>
    <p:sldId id="332" r:id="rId72"/>
    <p:sldId id="333" r:id="rId73"/>
    <p:sldId id="334" r:id="rId74"/>
    <p:sldId id="335" r:id="rId75"/>
    <p:sldId id="337" r:id="rId76"/>
    <p:sldId id="338" r:id="rId77"/>
    <p:sldId id="339" r:id="rId78"/>
    <p:sldId id="340" r:id="rId79"/>
    <p:sldId id="341" r:id="rId80"/>
    <p:sldId id="342" r:id="rId81"/>
    <p:sldId id="343" r:id="rId82"/>
    <p:sldId id="344" r:id="rId83"/>
    <p:sldId id="347" r:id="rId84"/>
    <p:sldId id="387" r:id="rId85"/>
    <p:sldId id="348" r:id="rId86"/>
    <p:sldId id="349" r:id="rId87"/>
    <p:sldId id="350" r:id="rId88"/>
    <p:sldId id="351" r:id="rId89"/>
    <p:sldId id="352" r:id="rId90"/>
    <p:sldId id="354" r:id="rId91"/>
    <p:sldId id="355" r:id="rId92"/>
    <p:sldId id="356" r:id="rId93"/>
    <p:sldId id="357" r:id="rId94"/>
    <p:sldId id="358" r:id="rId95"/>
    <p:sldId id="359" r:id="rId96"/>
    <p:sldId id="361" r:id="rId97"/>
    <p:sldId id="362" r:id="rId98"/>
    <p:sldId id="363" r:id="rId99"/>
    <p:sldId id="364" r:id="rId100"/>
    <p:sldId id="365" r:id="rId101"/>
    <p:sldId id="366" r:id="rId102"/>
    <p:sldId id="367" r:id="rId103"/>
    <p:sldId id="368" r:id="rId104"/>
    <p:sldId id="370" r:id="rId105"/>
    <p:sldId id="371" r:id="rId106"/>
    <p:sldId id="372" r:id="rId107"/>
    <p:sldId id="373" r:id="rId108"/>
    <p:sldId id="374" r:id="rId109"/>
    <p:sldId id="376" r:id="rId110"/>
    <p:sldId id="377" r:id="rId111"/>
    <p:sldId id="378" r:id="rId112"/>
    <p:sldId id="379" r:id="rId113"/>
    <p:sldId id="381" r:id="rId114"/>
    <p:sldId id="382" r:id="rId115"/>
    <p:sldId id="383" r:id="rId116"/>
    <p:sldId id="380" r:id="rId117"/>
    <p:sldId id="390" r:id="rId118"/>
    <p:sldId id="385" r:id="rId1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8554"/>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3" Type="http://schemas.openxmlformats.org/officeDocument/2006/relationships/commentAuthors" Target="commentAuthors.xml"/><Relationship Id="rId122" Type="http://schemas.openxmlformats.org/officeDocument/2006/relationships/tableStyles" Target="tableStyles.xml"/><Relationship Id="rId121" Type="http://schemas.openxmlformats.org/officeDocument/2006/relationships/viewProps" Target="viewProps.xml"/><Relationship Id="rId120" Type="http://schemas.openxmlformats.org/officeDocument/2006/relationships/presProps" Target="presProps.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b14ab00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04d9a6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df5175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e34355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587ea7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3994c3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e36288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641116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5b3f31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5e3caf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40e521b0009d8e8f8#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9de5b47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c88b8ed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14443d6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d2734c9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c08f22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3dd067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f57c44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3.png"/><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5" Type="http://schemas.openxmlformats.org/officeDocument/2006/relationships/notesSlide" Target="../notesSlides/notesSlide113.xml"/><Relationship Id="rId14" Type="http://schemas.openxmlformats.org/officeDocument/2006/relationships/slideLayout" Target="../slideLayouts/slideLayout25.xml"/><Relationship Id="rId13" Type="http://schemas.openxmlformats.org/officeDocument/2006/relationships/tags" Target="../tags/tag24.xml"/><Relationship Id="rId12" Type="http://schemas.openxmlformats.org/officeDocument/2006/relationships/image" Target="../media/image7.jpeg"/><Relationship Id="rId11" Type="http://schemas.openxmlformats.org/officeDocument/2006/relationships/image" Target="../media/image14.png"/><Relationship Id="rId10" Type="http://schemas.openxmlformats.org/officeDocument/2006/relationships/tags" Target="../tags/tag23.xml"/><Relationship Id="rId1" Type="http://schemas.openxmlformats.org/officeDocument/2006/relationships/tags" Target="../tags/tag1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7.xml"/><Relationship Id="rId1" Type="http://schemas.openxmlformats.org/officeDocument/2006/relationships/image" Target="../media/image9.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8.xml"/><Relationship Id="rId1" Type="http://schemas.openxmlformats.org/officeDocument/2006/relationships/image" Target="../media/image10.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1" Type="http://schemas.openxmlformats.org/officeDocument/2006/relationships/notesSlide" Target="../notesSlides/notesSlide74.xml"/><Relationship Id="rId10" Type="http://schemas.openxmlformats.org/officeDocument/2006/relationships/slideLayout" Target="../slideLayouts/slideLayout19.xml"/><Relationship Id="rId1" Type="http://schemas.openxmlformats.org/officeDocument/2006/relationships/tags" Target="../tags/tag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0.xml"/><Relationship Id="rId1" Type="http://schemas.openxmlformats.org/officeDocument/2006/relationships/image" Target="../media/image12.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6_1#0834611ab?vja=1&amp;pid=b14ab00b4&amp;color=0,0,0&amp;vtp=1&amp;bt=1"/>
          <p:cNvSpPr/>
          <p:nvPr/>
        </p:nvSpPr>
        <p:spPr>
          <a:xfrm>
            <a:off x="722376" y="899999"/>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p:txBody>
      </p:sp>
      <p:sp>
        <p:nvSpPr>
          <p:cNvPr id="3" name="QM_6_AN.75_1#0834611ab.blank?vja=1&amp;pid=b14ab00b4&amp;color=0,0,0&amp;vpa=49&amp;vtp=1"/>
          <p:cNvSpPr/>
          <p:nvPr/>
        </p:nvSpPr>
        <p:spPr>
          <a:xfrm>
            <a:off x="7172071" y="861899"/>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reflected</a:t>
            </a:r>
            <a:endParaRPr lang="en-US" altLang="zh-CN" sz="2000" dirty="0"/>
          </a:p>
        </p:txBody>
      </p:sp>
      <p:sp>
        <p:nvSpPr>
          <p:cNvPr id="4" name="QM_6_AN.76_1#0834611ab.blank?vja=1&amp;pid=b14ab00b4&amp;color=0,0,0&amp;vpa=50&amp;vtp=1"/>
          <p:cNvSpPr/>
          <p:nvPr/>
        </p:nvSpPr>
        <p:spPr>
          <a:xfrm>
            <a:off x="5165789" y="1611199"/>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0_1#fa99649db.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6980" algn="l"/>
                <a:tab pos="6207760" algn="l"/>
                <a:tab pos="8625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D.wait</a:t>
            </a:r>
            <a:endParaRPr lang="en-US" altLang="zh-CN" sz="2000" dirty="0"/>
          </a:p>
        </p:txBody>
      </p:sp>
      <p:sp>
        <p:nvSpPr>
          <p:cNvPr id="3" name="QC_6_AN.491_1#fa99649db.bracket?vja=1&amp;pid=e696b287e&amp;color=0,0,0&amp;vpa=218&amp;vtp=1"/>
          <p:cNvSpPr/>
          <p:nvPr/>
        </p:nvSpPr>
        <p:spPr>
          <a:xfrm>
            <a:off x="123050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92_1#fa99649db?vja=1&amp;pid=e696b287e&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下文提及的Sundays、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birthdays都是家人们聚在一起的日子，故本句指的是“家人们在周日、生日以及因他们能想到的任何其他理由聚在一起吃饭”。gather意为“聚集”，符合语境。cheer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欢呼”；leave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for意为“动身去”；wait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for意为“等待”。</a:t>
            </a:r>
            <a:endParaRPr lang="en-US" altLang="zh-CN" sz="2200" dirty="0"/>
          </a:p>
        </p:txBody>
      </p:sp>
      <p:sp>
        <p:nvSpPr>
          <p:cNvPr id="5" name="QC_6_BD.493_1#c79ee6716.choices?vja=1&amp;pid=e696b287e&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9180" algn="l"/>
                <a:tab pos="5979160" algn="l"/>
                <a:tab pos="8536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6" name="QC_6_AN.494_1#c79ee6716.bracket?vja=1&amp;pid=e696b287e&amp;color=0,0,0&amp;vpa=219&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95_1#c79ee6716?vja=1&amp;pid=e696b287e&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此处指意大利人在周日、生日以及因他们能想到的任何其他理由而聚餐。come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with意为“想出，想到（主意、答案等）”，符合语境。put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with意为“忍受”；stand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for意为“维护”；make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for意为“弥补”。</a:t>
            </a:r>
            <a:endParaRPr lang="en-US" altLang="zh-CN" sz="2200" dirty="0"/>
          </a:p>
        </p:txBody>
      </p:sp>
      <p:sp>
        <p:nvSpPr>
          <p:cNvPr id="8" name="QC_6_BD.496_1#ef8cbeed8.choices?vja=1&amp;pid=e696b287e&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40430" algn="l"/>
                <a:tab pos="5801360" algn="l"/>
                <a:tab pos="8289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A.signaled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C.represented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D.accompanied</a:t>
            </a:r>
            <a:endParaRPr lang="en-US" altLang="zh-CN" sz="2000" dirty="0"/>
          </a:p>
        </p:txBody>
      </p:sp>
      <p:sp>
        <p:nvSpPr>
          <p:cNvPr id="9" name="QC_6_AN.497_1#ef8cbeed8.bracket?vja=1&amp;pid=e696b287e&amp;color=0,0,0&amp;vpa=220&amp;vtp=1"/>
          <p:cNvSpPr/>
          <p:nvPr/>
        </p:nvSpPr>
        <p:spPr>
          <a:xfrm>
            <a:off x="1239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98_1#ef8cbeed8?vja=1&amp;pid=e696b287e&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并结合常识可知，意大利人喜欢聚餐，他们可以找各种理由聚餐，因此欢声笑语伴随着聚餐而产生。accompany意为“伴随”，符合语境。signal意为“标志，表明”；confirm意为“确认”；represent意为“代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9_1#f104b3f2e.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54780" algn="l"/>
                <a:tab pos="6182360" algn="l"/>
                <a:tab pos="8346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A.disadvantages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B.meanings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C.surprises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D.opportunities</a:t>
            </a:r>
            <a:endParaRPr lang="en-US" altLang="zh-CN" sz="2000" dirty="0"/>
          </a:p>
        </p:txBody>
      </p:sp>
      <p:sp>
        <p:nvSpPr>
          <p:cNvPr id="3" name="QC_6_AN.500_1#f104b3f2e.bracket?vja=1&amp;pid=e696b287e&amp;color=0,0,0&amp;vpa=221&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501_1#f104b3f2e?vja=1&amp;pid=e696b287e&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与该空呼应，由此可推断此处表示“不管在意大利生活可能会有什么不便之处”。disadvantage意为“不便之处；劣势”，符合语境。meaning意为“意义”；surprise意为“令人惊奇的事”；opportunity意为“机会”。</a:t>
            </a:r>
            <a:endParaRPr lang="en-US" altLang="zh-CN" sz="2200" dirty="0"/>
          </a:p>
        </p:txBody>
      </p:sp>
      <p:sp>
        <p:nvSpPr>
          <p:cNvPr id="5" name="QC_6_BD.502_1#b84e5cfe4.choices?vja=1&amp;pid=e696b287e&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84880" algn="l"/>
                <a:tab pos="58902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B.forgotten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C.understood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D.identified</a:t>
            </a:r>
            <a:endParaRPr lang="en-US" altLang="zh-CN" sz="2000" dirty="0"/>
          </a:p>
        </p:txBody>
      </p:sp>
      <p:sp>
        <p:nvSpPr>
          <p:cNvPr id="6" name="QC_6_AN.503_1#b84e5cfe4.bracket?vja=1&amp;pid=e696b287e&amp;color=0,0,0&amp;vpa=222&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504_1#b84e5cfe4?vja=1&amp;pid=e696b287e&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根据上文作者所描述的意大利人聚餐时的欢乐以及下文once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family可知，此处讲的是在与亲朋好友一起吃大餐时，生活中的不便之处都会被忘却。forget意为“忘记”，符合语境。create意为“创造”；understand意为“理解”；identify意为“识别”。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5_1#13da31297?vja=1&amp;pid=d2734c975&amp;color=0,0,0&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［福建师大附中2025高一期中］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Corporation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2000" dirty="0"/>
          </a:p>
        </p:txBody>
      </p:sp>
      <p:sp>
        <p:nvSpPr>
          <p:cNvPr id="3" name="QM_5_AN.506_1#13da31297.blank?vja=1&amp;pid=d2734c975&amp;color=0,0,0&amp;vpa=223&amp;vtp=1"/>
          <p:cNvSpPr/>
          <p:nvPr/>
        </p:nvSpPr>
        <p:spPr>
          <a:xfrm>
            <a:off x="909701" y="1239012"/>
            <a:ext cx="1228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worn</a:t>
            </a:r>
            <a:endParaRPr lang="en-US" altLang="zh-CN" sz="2000" dirty="0"/>
          </a:p>
        </p:txBody>
      </p:sp>
      <p:sp>
        <p:nvSpPr>
          <p:cNvPr id="4" name="QM_5_AN.507_1#13da31297.blank?vja=1&amp;pid=d2734c975&amp;color=0,0,0&amp;vpa=224&amp;vtp=1"/>
          <p:cNvSpPr/>
          <p:nvPr/>
        </p:nvSpPr>
        <p:spPr>
          <a:xfrm>
            <a:off x="2303526" y="23693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global</a:t>
            </a:r>
            <a:endParaRPr lang="en-US" altLang="zh-CN" sz="2000" dirty="0"/>
          </a:p>
        </p:txBody>
      </p:sp>
      <p:sp>
        <p:nvSpPr>
          <p:cNvPr id="5" name="QM_5_AN.508_1#13da31297.blank?vja=1&amp;pid=d2734c975&amp;color=0,0,0&amp;vpa=225&amp;vtp=1"/>
          <p:cNvSpPr/>
          <p:nvPr/>
        </p:nvSpPr>
        <p:spPr>
          <a:xfrm>
            <a:off x="9820339" y="2750312"/>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endParaRPr lang="en-US" altLang="zh-CN" sz="2000" dirty="0"/>
          </a:p>
        </p:txBody>
      </p:sp>
      <p:sp>
        <p:nvSpPr>
          <p:cNvPr id="6" name="QM_5_AN.509_1#13da31297.blank?vja=1&amp;pid=d2734c975&amp;color=0,0,0&amp;vpa=226&amp;vtp=1"/>
          <p:cNvSpPr/>
          <p:nvPr/>
        </p:nvSpPr>
        <p:spPr>
          <a:xfrm>
            <a:off x="1479614" y="3512312"/>
            <a:ext cx="12225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Organised</a:t>
            </a:r>
            <a:endParaRPr lang="en-US" altLang="zh-CN" sz="2000" dirty="0"/>
          </a:p>
        </p:txBody>
      </p:sp>
      <p:sp>
        <p:nvSpPr>
          <p:cNvPr id="7" name="QM_5_AN.510_1#13da31297.blank?vja=1&amp;pid=d2734c975&amp;color=0,0,0&amp;vpa=227&amp;vtp=1"/>
          <p:cNvSpPr/>
          <p:nvPr/>
        </p:nvSpPr>
        <p:spPr>
          <a:xfrm>
            <a:off x="10188639" y="35123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
        <p:nvSpPr>
          <p:cNvPr id="8" name="QM_5_AN.511_1#13da31297.blank?vja=1&amp;pid=d2734c975&amp;color=0,0,0&amp;vpa=228&amp;vtp=1"/>
          <p:cNvSpPr/>
          <p:nvPr/>
        </p:nvSpPr>
        <p:spPr>
          <a:xfrm>
            <a:off x="5721223" y="466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2_1#13da31297?vja=1&amp;pid=d2734c975&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p:txBody>
      </p:sp>
      <p:sp>
        <p:nvSpPr>
          <p:cNvPr id="3" name="QM_5_AN.513_1#13da31297.blank?vja=1&amp;pid=d2734c975&amp;color=0,0,0&amp;mp=1&amp;vpa=229&amp;vtp=1"/>
          <p:cNvSpPr/>
          <p:nvPr/>
        </p:nvSpPr>
        <p:spPr>
          <a:xfrm>
            <a:off x="7516876" y="845312"/>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4" name="QM_5_AN.514_1#13da31297.blank?vja=1&amp;pid=d2734c975&amp;color=0,0,0&amp;mp=1&amp;vpa=230&amp;vtp=1"/>
          <p:cNvSpPr/>
          <p:nvPr/>
        </p:nvSpPr>
        <p:spPr>
          <a:xfrm>
            <a:off x="9871202" y="1239012"/>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basis</a:t>
            </a:r>
            <a:endParaRPr lang="en-US" altLang="zh-CN" sz="2000" dirty="0"/>
          </a:p>
        </p:txBody>
      </p:sp>
      <p:sp>
        <p:nvSpPr>
          <p:cNvPr id="5" name="QM_5_AN.515_1#13da31297.blank?vja=1&amp;pid=d2734c975&amp;color=0,0,0&amp;mp=1&amp;vpa=231&amp;vtp=1"/>
          <p:cNvSpPr/>
          <p:nvPr/>
        </p:nvSpPr>
        <p:spPr>
          <a:xfrm>
            <a:off x="5009896" y="2382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6" name="QM_5_AN.516_1#13da31297.blank?vja=1&amp;pid=d2734c975&amp;color=0,0,0&amp;mp=1&amp;vpa=232&amp;vtp=1"/>
          <p:cNvSpPr/>
          <p:nvPr/>
        </p:nvSpPr>
        <p:spPr>
          <a:xfrm>
            <a:off x="2509393" y="2763012"/>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endParaRPr lang="en-US" altLang="zh-CN" sz="2000" dirty="0"/>
          </a:p>
        </p:txBody>
      </p:sp>
      <p:sp>
        <p:nvSpPr>
          <p:cNvPr id="7" name="QM_5_EX.517_1#13da31297?vja=1&amp;pid=d2734c975&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本文是一篇说明文。文章介绍了汉服在美国的复兴及其文化意义，强调了如纽约汉服社这样的组织在推广和保护这一传统文化中所扮演的重要角色。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8_1#dea1bf49f?vja=1&amp;pid=13da312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19_1#dea1bf49f.blank?vja=1&amp;pid=13da31297&amp;color=0,0,0&amp;vpa=233&amp;vtp=1"/>
          <p:cNvSpPr/>
          <p:nvPr/>
        </p:nvSpPr>
        <p:spPr>
          <a:xfrm>
            <a:off x="909701" y="858012"/>
            <a:ext cx="1228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worn</a:t>
            </a:r>
            <a:endParaRPr lang="en-US" altLang="zh-CN" sz="2000" dirty="0"/>
          </a:p>
        </p:txBody>
      </p:sp>
      <p:sp>
        <p:nvSpPr>
          <p:cNvPr id="4" name="QB_6_AS.520_1#dea1bf49f?vja=1&amp;pid=13da3129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句意为：汉服作为中国传统服饰的一种，是中国古代汉族人的着装。设空处在句中作谓语，根据时间状语in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China可知，此处应用一般过去时，主语</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和动词wear之间是被动关系，应用被动语态。主语为</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，谓语应用第三人称单数形式。故填was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worn。</a:t>
            </a:r>
            <a:endParaRPr lang="en-US" altLang="zh-CN" sz="2200" dirty="0"/>
          </a:p>
        </p:txBody>
      </p:sp>
      <p:sp>
        <p:nvSpPr>
          <p:cNvPr id="5" name="QB_6_BD.521_1#18b4bebd1?vja=1&amp;pid=13da3129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22_1#18b4bebd1.blank?vja=1&amp;pid=13da31297&amp;color=0,0,0&amp;vpa=234&amp;vtp=1"/>
          <p:cNvSpPr/>
          <p:nvPr/>
        </p:nvSpPr>
        <p:spPr>
          <a:xfrm>
            <a:off x="922401" y="24841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global</a:t>
            </a:r>
            <a:endParaRPr lang="en-US" altLang="zh-CN" sz="2000" dirty="0"/>
          </a:p>
        </p:txBody>
      </p:sp>
      <p:sp>
        <p:nvSpPr>
          <p:cNvPr id="7" name="QB_6_AS.523_1#18b4bebd1?vja=1&amp;pid=13da31297&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句意为：这股复兴热潮在很大程度上由海外汉服社团推动，它将人们与中国文化相联系，同时促进全球对这种服饰的欣赏。设空处修饰名词appreciation，作定语，意为“全球的”，应用形容词。故填global。</a:t>
            </a:r>
            <a:endParaRPr lang="en-US" altLang="zh-CN" sz="2200" dirty="0"/>
          </a:p>
        </p:txBody>
      </p:sp>
      <p:sp>
        <p:nvSpPr>
          <p:cNvPr id="8" name="QB_6_BD.524_1#46491d288?vja=1&amp;pid=13da3129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6_AN.525_1#46491d288.blank?vja=1&amp;pid=13da31297&amp;color=0,0,0&amp;vpa=235&amp;vtp=1"/>
          <p:cNvSpPr/>
          <p:nvPr/>
        </p:nvSpPr>
        <p:spPr>
          <a:xfrm>
            <a:off x="909701" y="4109787"/>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endParaRPr lang="en-US" altLang="zh-CN" sz="2000" dirty="0"/>
          </a:p>
        </p:txBody>
      </p:sp>
      <p:sp>
        <p:nvSpPr>
          <p:cNvPr id="10" name="QB_6_AS.526_1#46491d288?vja=1&amp;pid=13da31297&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句意为：在美国，不同州的十几个俱乐部独立运作，但保持着定期联系，纽约汉服社就是其中之一。设空处修饰动词operate，应用副词作状语。故填independently。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7_1#05ea64d00?vja=1&amp;pid=13da31297&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28_1#05ea64d00.blank?vja=1&amp;pid=13da31297&amp;color=0,0,0&amp;vpa=236&amp;vtp=1"/>
          <p:cNvSpPr/>
          <p:nvPr/>
        </p:nvSpPr>
        <p:spPr>
          <a:xfrm>
            <a:off x="909701" y="845311"/>
            <a:ext cx="1222566"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Organised</a:t>
            </a:r>
            <a:endParaRPr lang="en-US" altLang="zh-CN" sz="2000" dirty="0"/>
          </a:p>
        </p:txBody>
      </p:sp>
      <p:sp>
        <p:nvSpPr>
          <p:cNvPr id="4" name="QB_6_AS.529_1#05ea64d00?vja=1&amp;pid=13da31297&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句意为：它由明亮组织，在保护这一文化传统方面发挥着重要作用。句中已有谓语plays，设空处应用非谓语动词作状语；organise与其逻辑主语it之间是被动关系，所以用过去分词形式。故填Organised。</a:t>
            </a:r>
            <a:endParaRPr lang="en-US" altLang="zh-CN" sz="2200" dirty="0"/>
          </a:p>
        </p:txBody>
      </p:sp>
      <p:sp>
        <p:nvSpPr>
          <p:cNvPr id="5" name="QB_6_BD.530_1#a67f7cb39?vja=1&amp;pid=13da31297&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531_1#a67f7cb39.blank?vja=1&amp;pid=13da31297&amp;color=0,0,0&amp;vpa=237&amp;vtp=1"/>
          <p:cNvSpPr/>
          <p:nvPr/>
        </p:nvSpPr>
        <p:spPr>
          <a:xfrm>
            <a:off x="897001" y="2458786"/>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
        <p:nvSpPr>
          <p:cNvPr id="7" name="QB_6_AS.532_1#a67f7cb39?vja=1&amp;pid=13da31297&amp;color=0,0,0&amp;vtp=1"/>
          <p:cNvSpPr/>
          <p:nvPr/>
        </p:nvSpPr>
        <p:spPr>
          <a:xfrm>
            <a:off x="722376" y="29330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句意见上一题解析。设空处作介词in的宾语，应用动名词形式。故填preserving。</a:t>
            </a:r>
            <a:endParaRPr lang="en-US" altLang="zh-CN" sz="2200" dirty="0"/>
          </a:p>
        </p:txBody>
      </p:sp>
      <p:sp>
        <p:nvSpPr>
          <p:cNvPr id="8" name="QB_6_BD.533_1#30cee2594?vja=1&amp;pid=13da31297&amp;color=0,0,0&amp;vtp=1"/>
          <p:cNvSpPr/>
          <p:nvPr/>
        </p:nvSpPr>
        <p:spPr>
          <a:xfrm>
            <a:off x="722376" y="3352799"/>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34_1#30cee2594.blank?vja=1&amp;pid=13da31297&amp;color=0,0,0&amp;vpa=238&amp;vtp=1"/>
          <p:cNvSpPr/>
          <p:nvPr/>
        </p:nvSpPr>
        <p:spPr>
          <a:xfrm>
            <a:off x="935101" y="3314699"/>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535_1#30cee2594?vja=1&amp;pid=13da31297&amp;color=0,0,0&amp;vtp=1"/>
          <p:cNvSpPr/>
          <p:nvPr/>
        </p:nvSpPr>
        <p:spPr>
          <a:xfrm>
            <a:off x="722376" y="37712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社团拥有约300名汉服爱好者，每周举办活动，在这些活动中，成员们可以讨论中国文化，大大加深对其遗产的了解。此处为“介词+关系代词”引导限制性定语从句，修饰先行词activities，关系词在定语从句中作介词in的宾语，故填which。</a:t>
            </a:r>
            <a:endParaRPr lang="en-US" altLang="zh-CN" sz="2200" dirty="0"/>
          </a:p>
        </p:txBody>
      </p:sp>
      <p:sp>
        <p:nvSpPr>
          <p:cNvPr id="11" name="QB_6_BD.536_1#be70d5002?vja=1&amp;pid=13da31297&amp;color=0,0,0&amp;vtp=1"/>
          <p:cNvSpPr/>
          <p:nvPr/>
        </p:nvSpPr>
        <p:spPr>
          <a:xfrm>
            <a:off x="722376" y="49606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6_AN.537_1#be70d5002.blank?vja=1&amp;pid=13da31297&amp;color=0,0,0&amp;vpa=239&amp;vtp=1"/>
          <p:cNvSpPr/>
          <p:nvPr/>
        </p:nvSpPr>
        <p:spPr>
          <a:xfrm>
            <a:off x="897001" y="4909886"/>
            <a:ext cx="1016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13" name="QB_6_AS.538_1#be70d5002?vja=1&amp;pid=13da31297&amp;color=0,0,0&amp;vtp=1"/>
          <p:cNvSpPr/>
          <p:nvPr/>
        </p:nvSpPr>
        <p:spPr>
          <a:xfrm>
            <a:off x="722376" y="53841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句意为：随着汉服社团的扩大，它们对提高下一代的兴趣有积极影响。have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有积极影响”。故填on/upon。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9_1#b05bff7b1?vja=1&amp;pid=13da312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40_1#b05bff7b1.blank?vja=1&amp;pid=13da31297&amp;color=0,0,0&amp;vpa=240&amp;vtp=1"/>
          <p:cNvSpPr/>
          <p:nvPr/>
        </p:nvSpPr>
        <p:spPr>
          <a:xfrm>
            <a:off x="922401" y="858012"/>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basis</a:t>
            </a:r>
            <a:endParaRPr lang="en-US" altLang="zh-CN" sz="2000" dirty="0"/>
          </a:p>
        </p:txBody>
      </p:sp>
      <p:sp>
        <p:nvSpPr>
          <p:cNvPr id="4" name="QB_6_AS.541_1#b05bff7b1?vja=1&amp;pid=13da31297&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句意为：明亮的社团定期举办亲子活动，教育孩子们了解汉服的文化意义。on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basis为固定短语，意为“定期地”，故填basis。</a:t>
            </a:r>
            <a:endParaRPr lang="en-US" altLang="zh-CN" sz="2200" dirty="0"/>
          </a:p>
        </p:txBody>
      </p:sp>
      <p:sp>
        <p:nvSpPr>
          <p:cNvPr id="5" name="QB_6_BD.542_1#69fe2fc37?vja=1&amp;pid=13da31297&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43_1#69fe2fc37.blank?vja=1&amp;pid=13da31297&amp;color=0,0,0&amp;vpa=241&amp;vtp=1"/>
          <p:cNvSpPr/>
          <p:nvPr/>
        </p:nvSpPr>
        <p:spPr>
          <a:xfrm>
            <a:off x="935101" y="21158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544_1#69fe2fc37?vja=1&amp;pid=13da31297&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句意为：明亮的社团积极追求的目标包括保护传统汉服文化，充当文化桥梁以及连接不同社区。分析句子结构并结合句意可知，protecting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culture、serving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bridges和linking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communities之间是并列关系，表示“和，与，并”，所以用and连接。</a:t>
            </a:r>
            <a:endParaRPr lang="en-US" altLang="zh-CN" sz="2200" dirty="0"/>
          </a:p>
        </p:txBody>
      </p:sp>
      <p:sp>
        <p:nvSpPr>
          <p:cNvPr id="8" name="QB_6_BD.545_1#8b1568155?vja=1&amp;pid=13da31297&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46_1#8b1568155.blank?vja=1&amp;pid=13da31297&amp;color=0,0,0&amp;vpa=242&amp;vtp=1"/>
          <p:cNvSpPr/>
          <p:nvPr/>
        </p:nvSpPr>
        <p:spPr>
          <a:xfrm>
            <a:off x="1036701" y="3741487"/>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endParaRPr lang="en-US" altLang="zh-CN" sz="2000" dirty="0"/>
          </a:p>
        </p:txBody>
      </p:sp>
      <p:sp>
        <p:nvSpPr>
          <p:cNvPr id="10" name="QB_6_AS.547_1#8b1568155?vja=1&amp;pid=13da31297&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句意为：明亮说：“希望我们能促进全世界对中国文化遗产的共同欣赏。”设空处修饰名词appreciation，作定语，结合句意可知，此处表示“共同的”，应用形容词。故填shared。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1#c39228b0e?vja=1&amp;pid=8c08f22b6&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   ［湖北荆州八县（市、区）2024高一期末联考］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（滑翔）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endParaRPr lang="en-US" altLang="zh-CN" sz="20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2#c39228b0e?vja=1&amp;pid=8c08f22b6&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（鱼竿）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（潜鸟）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3#c39228b0e?vja=1&amp;pid=8c08f22b6&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（鱼钩）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7_1#7bedeab73?vja=1&amp;pid=0834611a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78_1#7bedeab73.blank?vja=1&amp;pid=0834611ab&amp;color=0,0,0&amp;vpa=51&amp;vtp=1"/>
          <p:cNvSpPr/>
          <p:nvPr/>
        </p:nvSpPr>
        <p:spPr>
          <a:xfrm>
            <a:off x="897001" y="858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7_AS.79_1#7bedeab73?vja=1&amp;pid=0834611ab&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此处特指藏羚羊的数量，用定冠词。</a:t>
            </a:r>
            <a:endParaRPr lang="en-US" altLang="zh-CN" sz="2200" dirty="0"/>
          </a:p>
        </p:txBody>
      </p:sp>
      <p:sp>
        <p:nvSpPr>
          <p:cNvPr id="5" name="QB_7_BD.80_1#83d28f431?vja=1&amp;pid=0834611ab&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1_1#83d28f431.blank?vja=1&amp;pid=0834611ab&amp;color=0,0,0&amp;vpa=52&amp;vtp=1"/>
          <p:cNvSpPr/>
          <p:nvPr/>
        </p:nvSpPr>
        <p:spPr>
          <a:xfrm>
            <a:off x="884300" y="1714500"/>
            <a:ext cx="1026859"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a:t>
            </a:r>
            <a:endParaRPr lang="en-US" altLang="zh-CN" sz="2000" dirty="0"/>
          </a:p>
        </p:txBody>
      </p:sp>
      <p:sp>
        <p:nvSpPr>
          <p:cNvPr id="7" name="QB_7_AS.82_1#83d28f431?vja=1&amp;pid=0834611ab&amp;color=0,0,0&amp;vtp=1"/>
          <p:cNvSpPr/>
          <p:nvPr/>
        </p:nvSpPr>
        <p:spPr>
          <a:xfrm>
            <a:off x="722376" y="2171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此处表示“为了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”，应用不定式作目的状语。句首单词首字母应大写。故填To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a:t>
            </a:r>
            <a:endParaRPr lang="en-US" altLang="zh-CN" sz="2200" dirty="0"/>
          </a:p>
        </p:txBody>
      </p:sp>
      <p:sp>
        <p:nvSpPr>
          <p:cNvPr id="8" name="QB_7_BD.83_1#560af384d?vja=1&amp;pid=0834611ab&amp;color=0,0,0&amp;vtp=1"/>
          <p:cNvSpPr/>
          <p:nvPr/>
        </p:nvSpPr>
        <p:spPr>
          <a:xfrm>
            <a:off x="722376" y="25908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84_1#560af384d.blank?vja=1&amp;pid=0834611ab&amp;color=0,0,0&amp;vpa=53&amp;vtp=1"/>
          <p:cNvSpPr/>
          <p:nvPr/>
        </p:nvSpPr>
        <p:spPr>
          <a:xfrm>
            <a:off x="897001" y="2540000"/>
            <a:ext cx="126225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sz="2000" dirty="0"/>
          </a:p>
        </p:txBody>
      </p:sp>
      <p:sp>
        <p:nvSpPr>
          <p:cNvPr id="10" name="QB_7_AS.85_1#560af384d?vja=1&amp;pid=0834611ab&amp;color=0,0,0&amp;vtp=1"/>
          <p:cNvSpPr/>
          <p:nvPr/>
        </p:nvSpPr>
        <p:spPr>
          <a:xfrm>
            <a:off x="722376" y="30099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此处修饰动词，应用副词。故填effectively。</a:t>
            </a:r>
            <a:endParaRPr lang="en-US" altLang="zh-CN" sz="2200" dirty="0"/>
          </a:p>
        </p:txBody>
      </p:sp>
      <p:sp>
        <p:nvSpPr>
          <p:cNvPr id="11" name="QB_7_BD.86_1#34942915a?vja=1&amp;pid=0834611ab&amp;color=0,0,0&amp;vtp=1"/>
          <p:cNvSpPr/>
          <p:nvPr/>
        </p:nvSpPr>
        <p:spPr>
          <a:xfrm>
            <a:off x="722376" y="3429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12" name="QB_7_AN.87_1#34942915a.blank?vja=1&amp;pid=0834611ab&amp;color=0,0,0&amp;vpa=54&amp;vtp=1"/>
          <p:cNvSpPr/>
          <p:nvPr/>
        </p:nvSpPr>
        <p:spPr>
          <a:xfrm>
            <a:off x="935101" y="3390900"/>
            <a:ext cx="1692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removed</a:t>
            </a:r>
            <a:endParaRPr lang="en-US" altLang="zh-CN" sz="2000" dirty="0"/>
          </a:p>
        </p:txBody>
      </p:sp>
      <p:sp>
        <p:nvSpPr>
          <p:cNvPr id="13" name="QB_7_AS.88_1#34942915a?vja=1&amp;pid=0834611ab&amp;color=0,0,0&amp;vtp=1"/>
          <p:cNvSpPr/>
          <p:nvPr/>
        </p:nvSpPr>
        <p:spPr>
          <a:xfrm>
            <a:off x="722376" y="384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去掉/去除/拿走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2015可知，应用一般过去时；remove与Tibetan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antelopes之间为被动关系，应用被动语态；Tibetan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antelopes为复数，谓语动词也应用复数形式。故填were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removed。</a:t>
            </a:r>
            <a:endParaRPr lang="en-US" altLang="zh-CN" sz="2200" dirty="0"/>
          </a:p>
        </p:txBody>
      </p:sp>
      <p:sp>
        <p:nvSpPr>
          <p:cNvPr id="14" name="QB_7_BD.89_1#c95b6ae95?vja=1&amp;pid=0834611ab&amp;color=0,0,0&amp;vtp=1"/>
          <p:cNvSpPr/>
          <p:nvPr/>
        </p:nvSpPr>
        <p:spPr>
          <a:xfrm>
            <a:off x="722376" y="504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5" name="QB_7_AN.90_1#c95b6ae95.blank?vja=1&amp;pid=0834611ab&amp;color=0,0,0&amp;vpa=55&amp;vtp=1"/>
          <p:cNvSpPr/>
          <p:nvPr/>
        </p:nvSpPr>
        <p:spPr>
          <a:xfrm>
            <a:off x="909701" y="5011487"/>
            <a:ext cx="858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2000" dirty="0"/>
          </a:p>
        </p:txBody>
      </p:sp>
      <p:sp>
        <p:nvSpPr>
          <p:cNvPr id="16" name="QB_7_AS.91_1#c95b6ae95?vja=1&amp;pid=0834611ab&amp;color=0,0,0&amp;vtp=1"/>
          <p:cNvSpPr/>
          <p:nvPr/>
        </p:nvSpPr>
        <p:spPr>
          <a:xfrm>
            <a:off x="722376" y="5473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根据设空处前的谓语exist可知，主语应为复数，此处指“不止一种威胁”。故填threats。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4#c39228b0e?vja=1&amp;pid=8c08f22b6&amp;color=0,0,0&amp;mp=1&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racing.___________________________________________________________________________________________________________________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a:t>
            </a:r>
            <a:endParaRPr lang="en-US" altLang="zh-CN" sz="2000" dirty="0"/>
          </a:p>
        </p:txBody>
      </p:sp>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50_1#c39228b0e?vja=1&amp;pid=8c08f22b6&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27" name="QO_5_AS.550_2#c39228b0e?colgroup=4,36&amp;vja=1&amp;pid=8c08f22b6&amp;color=0,0,0&amp;vtp=1"/>
          <p:cNvGraphicFramePr>
            <a:graphicFrameLocks noGrp="1"/>
          </p:cNvGraphicFramePr>
          <p:nvPr/>
        </p:nvGraphicFramePr>
        <p:xfrm>
          <a:off x="722376" y="1790524"/>
          <a:ext cx="10725912" cy="4152900"/>
        </p:xfrm>
        <a:graphic>
          <a:graphicData uri="http://schemas.openxmlformats.org/drawingml/2006/table">
            <a:tbl>
              <a:tblPr/>
              <a:tblGrid>
                <a:gridCol w="1207008"/>
                <a:gridCol w="9518904"/>
              </a:tblGrid>
              <a:tr h="28371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讲述了作者回想之前父亲教他钓鱼的情景。父亲曾是一名鱼类和野生动物保护官员且热爱他的工作。一天作者和父亲在湖边钓鱼时，作者抱怨小鸟发出的噪声让自己无法专心钓鱼，而父亲告诉作者要保持足够的耐心。这时作者突然瞥见几只潜鸟在离岸边不远的地方待在一起，这与父亲曾经告诉作者的潜鸟通常会单独行动的场景并不一致，正当作者疑惑时，其中一只潜鸟发出奇怪的声音，向作者的方向游过来，作者感到这很不寻常，便喊来父亲，当他们走进水中靠近这只潜鸟时，发现潜鸟的脖子被细线缠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作者、作者的父亲、遇险的潜鸟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作者如何克服自己对潜鸟的恐惧，跟父亲一起解救这只潜鸟。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7"/>
                                        </p:tgtEl>
                                        <p:attrNameLst>
                                          <p:attrName>style.visibility</p:attrName>
                                        </p:attrNameLst>
                                      </p:cBhvr>
                                      <p:to>
                                        <p:strVal val="visible"/>
                                      </p:to>
                                    </p:set>
                                    <p:animEffect transition="in" filter="fade">
                                      <p:cBhvr>
                                        <p:cTn id="1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50_3#c39228b0e?vja=1&amp;pid=8c08f22b6&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28" name="QO_5_AS.550_4#c39228b0e?colgroup=11,29&amp;vja=1&amp;pid=8c08f22b6&amp;color=0,0,0&amp;mp=1&amp;vtp=1"/>
          <p:cNvGraphicFramePr>
            <a:graphicFrameLocks noGrp="1"/>
          </p:cNvGraphicFramePr>
          <p:nvPr/>
        </p:nvGraphicFramePr>
        <p:xfrm>
          <a:off x="722376" y="1409524"/>
          <a:ext cx="10725912" cy="3693160"/>
        </p:xfrm>
        <a:graphic>
          <a:graphicData uri="http://schemas.openxmlformats.org/drawingml/2006/table">
            <a:tbl>
              <a:tblPr/>
              <a:tblGrid>
                <a:gridCol w="2990088"/>
                <a:gridCol w="7735824"/>
              </a:tblGrid>
              <a:tr h="204470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续写第一段（提示句：我伸手摸到了它的羽毛，我的心怦怦直跳。）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材料中的信息可知，这只潜鸟的脖子上缠绕了细线，第一段提示句提到作者弯腰伸手去摸这只潜鸟，因此本段可以对细节进行展开，描写作者在潜鸟身上看到的东西、潜鸟受伤的情况。且结合第二段提示句可知，本段还应写到作者和父亲想出救援办法并决定对潜鸟实施营救，可围绕营救的具体措施和作者的心理活动来展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续写第二段（提示句：“快点，爸爸！我没办法一直抱着这只鸟，你知道的！”我说。）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结合本段提示句可知，本段可以展开描写作者和父亲营救潜鸟的过程，并描写最后救援的结果、潜鸟与人的互动以及作者的心理变化。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8"/>
                                        </p:tgtEl>
                                        <p:attrNameLst>
                                          <p:attrName>style.visibility</p:attrName>
                                        </p:attrNameLst>
                                      </p:cBhvr>
                                      <p:to>
                                        <p:strVal val="visible"/>
                                      </p:to>
                                    </p:set>
                                    <p:animEffect transition="in" filter="fade">
                                      <p:cBhvr>
                                        <p:cTn id="13"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 name="QO_5_AS.550_5#c39228b0e?colgroup=11,29&amp;vja=1&amp;pid=8c08f22b6&amp;color=0,0,0&amp;mp=1&amp;vtp=1&amp;bt=1"/>
          <p:cNvGraphicFramePr>
            <a:graphicFrameLocks noGrp="1"/>
          </p:cNvGraphicFramePr>
          <p:nvPr/>
        </p:nvGraphicFramePr>
        <p:xfrm>
          <a:off x="722376" y="1485900"/>
          <a:ext cx="10725912" cy="1711960"/>
        </p:xfrm>
        <a:graphic>
          <a:graphicData uri="http://schemas.openxmlformats.org/drawingml/2006/table">
            <a:tbl>
              <a:tblPr/>
              <a:tblGrid>
                <a:gridCol w="2990088"/>
                <a:gridCol w="7735824"/>
              </a:tblGrid>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检查潜鸟的状况——确认救援的办法——作者与父亲一起解救潜鸟——潜鸟得救——潜鸟离开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作者：感到害怕——忍着害怕救援——成功解救潜鸟后松了一口气——看到潜鸟离开内心受到触动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550_5#c39228b0e?colgroup=11,29&amp;vja=1&amp;pid=8c08f22b6&amp;color=0,0,0&amp;mp=1&amp;vtp=1&amp;bt=1"/>
          <p:cNvSpPr txBox="1"/>
          <p:nvPr/>
        </p:nvSpPr>
        <p:spPr>
          <a:xfrm>
            <a:off x="8908288" y="896112"/>
            <a:ext cx="2540000" cy="461665"/>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34" charset="0"/>
              </a:rPr>
              <a:t>续表</a:t>
            </a:r>
            <a:endParaRPr lang="zh-CN" altLang="en-US" sz="2000">
              <a:latin typeface="Times New Roman" panose="020206030504050203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9"/>
                                        </p:tgtEl>
                                        <p:attrNameLst>
                                          <p:attrName>style.visibility</p:attrName>
                                        </p:attrNameLst>
                                      </p:cBhvr>
                                      <p:to>
                                        <p:strVal val="visible"/>
                                      </p:to>
                                    </p:set>
                                    <p:animEffect transition="in" filter="fade">
                                      <p:cBhvr>
                                        <p:cTn id="10"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49_1#c39228b0e?vja=1&amp;pid=8c08f22b6&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racing.I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shiny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hook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pierced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wrapped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tightly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neck.I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scissors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snipping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line.“You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Jacob.If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hook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kill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beak.But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silent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still.</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said.Using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scissors,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neck.Then,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steadily,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loosen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hook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flesh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patted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weapon.Never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flapped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quickened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sky.</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5457f5915?vja=1&amp;pid=8c08f22b6&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901319" y="107018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5457f5915?vja=1&amp;pid=8c08f22b6&amp;color=0,0,0&amp;vtp=1"/>
          <p:cNvSpPr/>
          <p:nvPr/>
        </p:nvSpPr>
        <p:spPr>
          <a:xfrm>
            <a:off x="883031" y="1907364"/>
            <a:ext cx="10753344" cy="3810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1.performance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.表现；表演，演出</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参加</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3.worsen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.（使）变得更坏，变得更糟，恶化</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4.mindful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.记着；想着；考虑到</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1.secondary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.中等教育的；中学的；次要的，第二位的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2.internal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.体内的；内部的；内心的</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prefix</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不；非</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.不舒服；不适</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2_1#3caacb561?vja=1&amp;pid=0834611a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93_1#3caacb561.blank?vja=1&amp;pid=0834611ab&amp;color=0,0,0&amp;vpa=56&amp;vtp=1"/>
          <p:cNvSpPr/>
          <p:nvPr/>
        </p:nvSpPr>
        <p:spPr>
          <a:xfrm>
            <a:off x="897001" y="858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4" name="QB_7_AS.94_1#3caacb561?vja=1&amp;pid=0834611a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此处____works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reserve是非限制性定语从句，修饰先行词my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guide，指人，关系词在定语从句中作主语，所以应用关系代词who引导该从句。故填who。</a:t>
            </a:r>
            <a:endParaRPr lang="en-US" altLang="zh-CN" sz="2200" dirty="0"/>
          </a:p>
        </p:txBody>
      </p:sp>
      <p:sp>
        <p:nvSpPr>
          <p:cNvPr id="5" name="QB_7_BD.95_1#3bc76751f?vja=1&amp;pid=0834611a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96_1#3bc76751f.blank?vja=1&amp;pid=0834611ab&amp;color=0,0,0&amp;vpa=57&amp;vtp=1"/>
          <p:cNvSpPr/>
          <p:nvPr/>
        </p:nvSpPr>
        <p:spPr>
          <a:xfrm>
            <a:off x="922401" y="21031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7" name="QB_7_AS.97_1#3bc76751f?vja=1&amp;pid=0834611ab&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by表示“被</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打动/吸引”，为固定搭配。</a:t>
            </a:r>
            <a:endParaRPr lang="en-US" altLang="zh-CN" sz="2200" dirty="0"/>
          </a:p>
        </p:txBody>
      </p:sp>
      <p:sp>
        <p:nvSpPr>
          <p:cNvPr id="8" name="QB_7_BD.98_1#320df201f?vja=1&amp;pid=0834611ab&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99_1#320df201f.blank?vja=1&amp;pid=0834611ab&amp;color=0,0,0&amp;vpa=58&amp;vtp=1"/>
          <p:cNvSpPr/>
          <p:nvPr/>
        </p:nvSpPr>
        <p:spPr>
          <a:xfrm>
            <a:off x="897001" y="2959100"/>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p:txBody>
      </p:sp>
      <p:sp>
        <p:nvSpPr>
          <p:cNvPr id="10" name="QB_7_AS.100_1#320df201f?vja=1&amp;pid=0834611ab&amp;color=0,0,0&amp;vtp=1"/>
          <p:cNvSpPr/>
          <p:nvPr/>
        </p:nvSpPr>
        <p:spPr>
          <a:xfrm>
            <a:off x="722376" y="3416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当宾语与主语指同一对象时，宾语应用反身代词。故填ourselves。</a:t>
            </a:r>
            <a:endParaRPr lang="en-US" altLang="zh-CN" sz="2200" dirty="0"/>
          </a:p>
        </p:txBody>
      </p:sp>
      <p:sp>
        <p:nvSpPr>
          <p:cNvPr id="11" name="QB_7_BD.101_1#eaec9df48?vja=1&amp;pid=0834611ab&amp;color=0,0,0&amp;vtp=1"/>
          <p:cNvSpPr/>
          <p:nvPr/>
        </p:nvSpPr>
        <p:spPr>
          <a:xfrm>
            <a:off x="722376" y="38354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102_1#eaec9df48.blank?vja=1&amp;pid=0834611ab&amp;color=0,0,0&amp;vpa=59&amp;vtp=1"/>
          <p:cNvSpPr/>
          <p:nvPr/>
        </p:nvSpPr>
        <p:spPr>
          <a:xfrm>
            <a:off x="922401" y="3797300"/>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reflected</a:t>
            </a:r>
            <a:endParaRPr lang="en-US" altLang="zh-CN" sz="2000" dirty="0"/>
          </a:p>
        </p:txBody>
      </p:sp>
      <p:sp>
        <p:nvSpPr>
          <p:cNvPr id="13" name="QB_7_AS.103_1#eaec9df48?vja=1&amp;pid=0834611ab&amp;color=0,0,0&amp;vtp=1"/>
          <p:cNvSpPr/>
          <p:nvPr/>
        </p:nvSpPr>
        <p:spPr>
          <a:xfrm>
            <a:off x="722376" y="4254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此处描述的是过去发生的动作，所以应用一般过去时。故填reflected。</a:t>
            </a:r>
            <a:endParaRPr lang="en-US" altLang="zh-CN" sz="2200" dirty="0"/>
          </a:p>
        </p:txBody>
      </p:sp>
      <p:sp>
        <p:nvSpPr>
          <p:cNvPr id="14" name="QB_7_BD.104_1#02fac47db?vja=1&amp;pid=0834611ab&amp;color=0,0,0&amp;vtp=1"/>
          <p:cNvSpPr/>
          <p:nvPr/>
        </p:nvSpPr>
        <p:spPr>
          <a:xfrm>
            <a:off x="722376" y="4673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5" name="QB_7_AN.105_1#02fac47db.blank?vja=1&amp;pid=0834611ab&amp;color=0,0,0&amp;vpa=60&amp;vtp=1"/>
          <p:cNvSpPr/>
          <p:nvPr/>
        </p:nvSpPr>
        <p:spPr>
          <a:xfrm>
            <a:off x="1011301" y="4622800"/>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16" name="QB_7_AS.106_1#02fac47db?vja=1&amp;pid=0834611ab&amp;color=0,0,0&amp;vtp=1"/>
          <p:cNvSpPr/>
          <p:nvPr/>
        </p:nvSpPr>
        <p:spPr>
          <a:xfrm>
            <a:off x="722376" y="5092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意为“通过做某事”，其中by为介词。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7_1#575adc802?vja=1&amp;pid=a04d9a68e&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Churchill,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Manitoba,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Nunavut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endParaRPr lang="en-US" altLang="zh-CN" sz="2000" dirty="0"/>
          </a:p>
        </p:txBody>
      </p:sp>
      <p:sp>
        <p:nvSpPr>
          <p:cNvPr id="3" name="QM_6_AN.108_1#575adc802.blank?vja=1&amp;pid=a04d9a68e&amp;color=0,0,0&amp;vpa=61&amp;vtp=1"/>
          <p:cNvSpPr/>
          <p:nvPr/>
        </p:nvSpPr>
        <p:spPr>
          <a:xfrm>
            <a:off x="4190175" y="2373200"/>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4" name="QM_6_AN.109_1#575adc802.blank?vja=1&amp;pid=a04d9a68e&amp;color=0,0,0&amp;vpa=62&amp;vtp=1"/>
          <p:cNvSpPr/>
          <p:nvPr/>
        </p:nvSpPr>
        <p:spPr>
          <a:xfrm>
            <a:off x="7694295" y="3135200"/>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p:txBody>
      </p:sp>
      <p:sp>
        <p:nvSpPr>
          <p:cNvPr id="5" name="QM_6_AN.110_1#575adc802.blank?vja=1&amp;pid=a04d9a68e&amp;color=0,0,0&amp;vpa=63&amp;vtp=1"/>
          <p:cNvSpPr/>
          <p:nvPr/>
        </p:nvSpPr>
        <p:spPr>
          <a:xfrm>
            <a:off x="2548001" y="3528900"/>
            <a:ext cx="649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adds</a:t>
            </a:r>
            <a:endParaRPr lang="en-US" altLang="zh-CN" sz="2000" dirty="0"/>
          </a:p>
        </p:txBody>
      </p:sp>
      <p:sp>
        <p:nvSpPr>
          <p:cNvPr id="6" name="QM_6_AN.111_1#575adc802.blank?vja=1&amp;pid=a04d9a68e&amp;color=0,0,0&amp;vpa=64&amp;vtp=1"/>
          <p:cNvSpPr/>
          <p:nvPr/>
        </p:nvSpPr>
        <p:spPr>
          <a:xfrm>
            <a:off x="2890076" y="3897200"/>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000" dirty="0"/>
          </a:p>
        </p:txBody>
      </p:sp>
      <p:sp>
        <p:nvSpPr>
          <p:cNvPr id="7" name="QM_6_AN.112_1#575adc802.blank?vja=1&amp;pid=a04d9a68e&amp;color=0,0,0&amp;vpa=65&amp;vtp=1"/>
          <p:cNvSpPr/>
          <p:nvPr/>
        </p:nvSpPr>
        <p:spPr>
          <a:xfrm>
            <a:off x="935101" y="4671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3_1#575adc802?vja=1&amp;pid=a04d9a68e&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Whiteman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shocking”.He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endParaRPr lang="en-US" altLang="zh-CN" sz="2000" dirty="0"/>
          </a:p>
        </p:txBody>
      </p:sp>
      <p:sp>
        <p:nvSpPr>
          <p:cNvPr id="3" name="QM_6_AN.114_1#575adc802.blank?vja=1&amp;pid=a04d9a68e&amp;color=0,0,0&amp;mp=1&amp;vpa=66&amp;vtp=1"/>
          <p:cNvSpPr/>
          <p:nvPr/>
        </p:nvSpPr>
        <p:spPr>
          <a:xfrm>
            <a:off x="5164201" y="845312"/>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
        <p:nvSpPr>
          <p:cNvPr id="4" name="QM_6_AN.115_1#575adc802.blank?vja=1&amp;pid=a04d9a68e&amp;color=0,0,0&amp;mp=1&amp;vpa=67&amp;vtp=1"/>
          <p:cNvSpPr/>
          <p:nvPr/>
        </p:nvSpPr>
        <p:spPr>
          <a:xfrm>
            <a:off x="5593080" y="1239012"/>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faster</a:t>
            </a:r>
            <a:endParaRPr lang="en-US" altLang="zh-CN" sz="2000" dirty="0"/>
          </a:p>
        </p:txBody>
      </p:sp>
      <p:sp>
        <p:nvSpPr>
          <p:cNvPr id="5" name="QM_6_AN.116_1#575adc802.blank?vja=1&amp;pid=a04d9a68e&amp;color=0,0,0&amp;mp=1&amp;vpa=68&amp;vtp=1"/>
          <p:cNvSpPr/>
          <p:nvPr/>
        </p:nvSpPr>
        <p:spPr>
          <a:xfrm>
            <a:off x="4021201" y="2001012"/>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without</a:t>
            </a:r>
            <a:endParaRPr lang="en-US" altLang="zh-CN" sz="2000" dirty="0"/>
          </a:p>
        </p:txBody>
      </p:sp>
      <p:sp>
        <p:nvSpPr>
          <p:cNvPr id="6" name="QM_6_AN.117_1#575adc802.blank?vja=1&amp;pid=a04d9a68e&amp;color=0,0,0&amp;mp=1&amp;vpa=69&amp;vtp=1"/>
          <p:cNvSpPr/>
          <p:nvPr/>
        </p:nvSpPr>
        <p:spPr>
          <a:xfrm>
            <a:off x="3367596" y="2382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M_6_AN.118_1#575adc802.blank?vja=1&amp;pid=a04d9a68e&amp;color=0,0,0&amp;mp=1&amp;vpa=70&amp;vtp=1"/>
          <p:cNvSpPr/>
          <p:nvPr/>
        </p:nvSpPr>
        <p:spPr>
          <a:xfrm>
            <a:off x="5321364" y="3131312"/>
            <a:ext cx="1550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9_1#6860b9c53?vja=1&amp;pid=575adc8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120_1#6860b9c53.blank?vja=1&amp;pid=575adc802&amp;color=0,0,0&amp;vpa=71&amp;vtp=1"/>
          <p:cNvSpPr/>
          <p:nvPr/>
        </p:nvSpPr>
        <p:spPr>
          <a:xfrm>
            <a:off x="884301" y="845312"/>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4" name="QB_7_AS.121_1#6860b9c53?vja=1&amp;pid=575adc80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句意为：每年秋天，生活在哈德逊湾西部边缘的北极熊都会经过马尼托巴省的丘吉尔镇，返回海冰。分析句子结构可知，句中已有谓语，故设空处应用非谓语形式；结合句意可知，the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bears和live之间为逻辑上的主动关系，故应用现在分词作后置定语。故填living。</a:t>
            </a:r>
            <a:endParaRPr lang="en-US" altLang="zh-CN" sz="2200" dirty="0"/>
          </a:p>
        </p:txBody>
      </p:sp>
      <p:sp>
        <p:nvSpPr>
          <p:cNvPr id="5" name="QB_7_BD.122_1#bf61cab8a?vja=1&amp;pid=575adc802&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23_1#bf61cab8a.blank?vja=1&amp;pid=575adc802&amp;color=0,0,0&amp;vpa=72&amp;vtp=1"/>
          <p:cNvSpPr/>
          <p:nvPr/>
        </p:nvSpPr>
        <p:spPr>
          <a:xfrm>
            <a:off x="897001" y="2484187"/>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p:txBody>
      </p:sp>
      <p:sp>
        <p:nvSpPr>
          <p:cNvPr id="7" name="QB_7_AS.124_1#bf61cab8a?vja=1&amp;pid=575adc802&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句意为：这种一年一度的迁徙活动使该地区的北极熊成为世界上被研究最多的群体之一。此处为“one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of+the+形容词最高级+可数名词复数”结构，意为“最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之一”。故填groups。</a:t>
            </a:r>
            <a:endParaRPr lang="en-US" altLang="zh-CN" sz="2200" dirty="0"/>
          </a:p>
        </p:txBody>
      </p:sp>
      <p:sp>
        <p:nvSpPr>
          <p:cNvPr id="8" name="QB_7_BD.125_1#2420ca865?vja=1&amp;pid=575adc802&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26_1#2420ca865.blank?vja=1&amp;pid=575adc802&amp;color=0,0,0&amp;vpa=73&amp;vtp=1"/>
          <p:cNvSpPr/>
          <p:nvPr/>
        </p:nvSpPr>
        <p:spPr>
          <a:xfrm>
            <a:off x="884301" y="3741487"/>
            <a:ext cx="649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adds</a:t>
            </a:r>
            <a:endParaRPr lang="en-US" altLang="zh-CN" sz="2000" dirty="0"/>
          </a:p>
        </p:txBody>
      </p:sp>
      <p:sp>
        <p:nvSpPr>
          <p:cNvPr id="10" name="QB_7_AS.127_1#2420ca865?vja=1&amp;pid=575adc802&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句意为：每年，观熊活动为当地经济带来约530万美元的收入。设空处为句子的谓语，根据时间状语each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year可知，此处应用一般现在时；主语Bear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watching为单数概念，谓语动词应用第三人称单数形式。故填adds。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8_1#fabaca30a?vja=1&amp;pid=575adc8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29_1#fabaca30a.blank?vja=1&amp;pid=575adc802&amp;color=0,0,0&amp;vpa=74&amp;vtp=1"/>
          <p:cNvSpPr/>
          <p:nvPr/>
        </p:nvSpPr>
        <p:spPr>
          <a:xfrm>
            <a:off x="897001" y="8453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000" dirty="0"/>
          </a:p>
        </p:txBody>
      </p:sp>
      <p:sp>
        <p:nvSpPr>
          <p:cNvPr id="4" name="QB_7_AS.130_1#fabaca30a?vja=1&amp;pid=575adc80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句意为：但加拿大北部努纳武特地区的政府最近发布的一份报告发现，该地区仅剩618只北极熊。设空处修饰动词issued，故应用副词，作状语。故填recently。</a:t>
            </a:r>
            <a:endParaRPr lang="en-US" altLang="zh-CN" sz="2200" dirty="0"/>
          </a:p>
        </p:txBody>
      </p:sp>
      <p:sp>
        <p:nvSpPr>
          <p:cNvPr id="5" name="QB_7_BD.131_1#cb9bee609?vja=1&amp;pid=575adc802&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32_1#cb9bee609.blank?vja=1&amp;pid=575adc802&amp;color=0,0,0&amp;vpa=75&amp;vtp=1"/>
          <p:cNvSpPr/>
          <p:nvPr/>
        </p:nvSpPr>
        <p:spPr>
          <a:xfrm>
            <a:off x="935101" y="2115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33_1#cb9bee609?vja=1&amp;pid=575adc802&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句意为：这意味着与20世纪80年代相比，北极熊的数量下降了50%。设空处限定名词drop，泛指文中第一次出现的名词，应用不定冠词，50（fifty）的发音以辅音音素开头，故填a。</a:t>
            </a:r>
            <a:endParaRPr lang="en-US" altLang="zh-CN" sz="2200" dirty="0"/>
          </a:p>
        </p:txBody>
      </p:sp>
      <p:sp>
        <p:nvSpPr>
          <p:cNvPr id="8" name="QB_7_BD.134_1#1299bf779?vja=1&amp;pid=575adc802&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35_1#1299bf779.blank?vja=1&amp;pid=575adc802&amp;color=0,0,0&amp;vpa=76&amp;vtp=1"/>
          <p:cNvSpPr/>
          <p:nvPr/>
        </p:nvSpPr>
        <p:spPr>
          <a:xfrm>
            <a:off x="922401" y="33477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
        <p:nvSpPr>
          <p:cNvPr id="10" name="QB_7_AS.136_1#1299bf779?vja=1&amp;pid=575adc802&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句意为：北极熊依靠海冰来帮助它们捕食海豹。根据句意可知，设空处应用不定式作目的状语。故填to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200" dirty="0"/>
          </a:p>
        </p:txBody>
      </p:sp>
      <p:sp>
        <p:nvSpPr>
          <p:cNvPr id="11" name="QB_7_BD.137_1#35b7772e6?vja=1&amp;pid=575adc802&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138_1#35b7772e6.blank?vja=1&amp;pid=575adc802&amp;color=0,0,0&amp;vpa=77&amp;vtp=1"/>
          <p:cNvSpPr/>
          <p:nvPr/>
        </p:nvSpPr>
        <p:spPr>
          <a:xfrm>
            <a:off x="897001" y="4605087"/>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faster</a:t>
            </a:r>
            <a:endParaRPr lang="en-US" altLang="zh-CN" sz="2000" dirty="0"/>
          </a:p>
        </p:txBody>
      </p:sp>
      <p:sp>
        <p:nvSpPr>
          <p:cNvPr id="13" name="QB_7_AS.139_1#35b7772e6?vja=1&amp;pid=575adc802&amp;color=0,0,0&amp;vtp=1"/>
          <p:cNvSpPr/>
          <p:nvPr/>
        </p:nvSpPr>
        <p:spPr>
          <a:xfrm>
            <a:off x="722376" y="506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句意为：但现在北极地区变暖的速度是世界其他地区的四倍。根据设空处后的than可知，此处应用副词fast的比较级形式。故填faster。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0_1#07531cbb4?vja=1&amp;pid=575adc8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41_1#07531cbb4.blank?vja=1&amp;pid=575adc802&amp;color=0,0,0&amp;vpa=78&amp;vtp=1"/>
          <p:cNvSpPr/>
          <p:nvPr/>
        </p:nvSpPr>
        <p:spPr>
          <a:xfrm>
            <a:off x="922401" y="858012"/>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without</a:t>
            </a:r>
            <a:endParaRPr lang="en-US" altLang="zh-CN" sz="2000" dirty="0"/>
          </a:p>
        </p:txBody>
      </p:sp>
      <p:sp>
        <p:nvSpPr>
          <p:cNvPr id="4" name="QB_7_AS.142_1#07531cbb4?vja=1&amp;pid=575adc80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句意为：这迫使北极熊在更长时间内没有食物。根据语境可知，此处表示没有食物，应用介词without。</a:t>
            </a:r>
            <a:endParaRPr lang="en-US" altLang="zh-CN" sz="2200" dirty="0"/>
          </a:p>
        </p:txBody>
      </p:sp>
      <p:sp>
        <p:nvSpPr>
          <p:cNvPr id="5" name="QB_7_BD.143_1#d88494dfa?vja=1&amp;pid=575adc802&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44_1#d88494dfa.blank?vja=1&amp;pid=575adc802&amp;color=0,0,0&amp;vpa=79&amp;vtp=1"/>
          <p:cNvSpPr/>
          <p:nvPr/>
        </p:nvSpPr>
        <p:spPr>
          <a:xfrm>
            <a:off x="897001" y="2115887"/>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B_7_AS.145_1#d88494dfa?vja=1&amp;pid=575adc802&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句意为：非营利保护组织“北极熊国际协会”的首席研究科学家约翰·怀特曼称北极熊数量的下降“十分令人震惊”。分析句子结构可知，____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group为非限制性定语从句，设空处为从句的关系词；设空处在定语从句中作主语，应用关系代词，且先行词John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Whiteman指人，故用who引导该从句。故填who。</a:t>
            </a:r>
            <a:endParaRPr lang="en-US" altLang="zh-CN" sz="2200" dirty="0"/>
          </a:p>
        </p:txBody>
      </p:sp>
      <p:sp>
        <p:nvSpPr>
          <p:cNvPr id="8" name="QB_7_BD.146_1#23c74ca71?vja=1&amp;pid=575adc802&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147_1#23c74ca71.blank?vja=1&amp;pid=575adc802&amp;color=0,0,0&amp;vpa=80&amp;vtp=1"/>
          <p:cNvSpPr/>
          <p:nvPr/>
        </p:nvSpPr>
        <p:spPr>
          <a:xfrm>
            <a:off x="998601" y="4109787"/>
            <a:ext cx="1550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000" dirty="0"/>
          </a:p>
        </p:txBody>
      </p:sp>
      <p:sp>
        <p:nvSpPr>
          <p:cNvPr id="10" name="QB_7_AS.148_1#23c74ca71?vja=1&amp;pid=575adc802&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表示，“科学家们担心，如果无法阻止海冰持续减少，总有一天该地区的北极熊种群会彻底消失。”cannot____在if引导的条件状语从句中作谓语，loss和prevent之间为被动关系，故应用被动语态，且cannot后跟动词原形，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b64cc858f.fixed?vja=1&amp;pid=30164df7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b64cc858f.fixed?vja=1&amp;pid=30164df7f&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b64cc858f.fixed?vja=1&amp;pid=30164df7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b64cc858f.fixed?vja=1&amp;pid=30164df7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f2db8771e?sp=1&amp;vja=1&amp;pid=adf517536&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（纪录片）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Attenborough.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chimpanzee,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never-seen-before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episode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（集）.These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Sahara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Antarctica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（南极洲）.</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e835e359e.fixed?vja=1&amp;pid=0d2825655&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必修第二册</a:t>
            </a:r>
            <a:endParaRPr lang="en-US" altLang="zh-CN" sz="2000" dirty="0"/>
          </a:p>
        </p:txBody>
      </p:sp>
      <p:sp>
        <p:nvSpPr>
          <p:cNvPr id="3" name="C_2_BD#e835e359e.fixed?vja=1&amp;pid=0d282565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Wildlife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Protection</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2#f2db8771e?vja=1&amp;pid=adf517536&amp;color=0,0,0&amp;mp=1&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huddling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（蜷缩）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Attenborough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p:txBody>
      </p:sp>
      <p:sp>
        <p:nvSpPr>
          <p:cNvPr id="3" name="QM_6_EX.150_1#f2db8771e?vja=1&amp;pid=adf517536&amp;color=0,0,0&amp;vtp=1"/>
          <p:cNvSpPr/>
          <p:nvPr/>
        </p:nvSpPr>
        <p:spPr>
          <a:xfrm>
            <a:off x="722376" y="4350911"/>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本文是一篇说明文。文章介绍了BBC的自然纪录片《王朝》，该纪录片聚焦五种濒危物种的真实生存故事，旨在通过吸引人且真实的影像让观众欣赏自然、关心自然并积极参与拯救地球。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1_1#1b0966c9e?vja=1&amp;pid=f2db8771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2_1#1b0966c9e.bracket?vja=1&amp;pid=f2db8771e&amp;color=0,0,0&amp;vpa=81&amp;vtp=1"/>
          <p:cNvSpPr/>
          <p:nvPr/>
        </p:nvSpPr>
        <p:spPr>
          <a:xfrm>
            <a:off x="57753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1_2#1b0966c9e.choices?vja=1&amp;pid=f2db8771e&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p:txBody>
      </p:sp>
      <p:sp>
        <p:nvSpPr>
          <p:cNvPr id="5" name="QC_7_AS.153_1#1b0966c9e?vja=1&amp;pid=f2db8771e&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chimpanzee,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penguin,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wolf.”可知，纪录片《王朝》讲述了五种濒危物种的真实故事。故选C项。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4_1#d38943357?vja=1&amp;pid=f2db8771e&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5_1#d38943357.bracket?vja=1&amp;pid=f2db8771e&amp;color=0,0,0&amp;mp=1&amp;vpa=82&amp;vtp=1"/>
          <p:cNvSpPr/>
          <p:nvPr/>
        </p:nvSpPr>
        <p:spPr>
          <a:xfrm>
            <a:off x="75406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4_2#d38943357.choices?vja=1&amp;pid=f2db8771e&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40355" algn="l"/>
                <a:tab pos="5769610" algn="l"/>
                <a:tab pos="8330565"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5" name="QC_7_AS.156_1#d38943357?vja=1&amp;pid=f2db8771e&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细节理解题。根据第三段中的“BBC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Studios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floodplains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jungles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Sahara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frozen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Antarctica.”可知，该团队花费了四年</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多</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的时间，从非洲的泛滥平原到印度的丛林，从撒哈拉沙漠的边缘到南极洲的冰原，他们一路跋涉以拍摄这些动物的真实生活，这体现了他们为拍摄付出的巨大努力。故选C项。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00b4e2fb6?vja=1&amp;pid=f2db8771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00b4e2fb6.bracket?vja=1&amp;pid=f2db8771e&amp;color=0,0,0&amp;vpa=83&amp;vtp=1"/>
          <p:cNvSpPr/>
          <p:nvPr/>
        </p:nvSpPr>
        <p:spPr>
          <a:xfrm>
            <a:off x="79296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7_2#00b4e2fb6.choices?vja=1&amp;pid=f2db8771e&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chimpanzee.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a:t>
            </a:r>
            <a:endParaRPr lang="en-US" altLang="zh-CN" sz="2000" dirty="0"/>
          </a:p>
        </p:txBody>
      </p:sp>
      <p:sp>
        <p:nvSpPr>
          <p:cNvPr id="5" name="QC_7_AS.159_1#00b4e2fb6?vja=1&amp;pid=f2db8771e&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推理判断题。根据最后一段中的“Terribly,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century.”可知，在过去的一个世纪里，95%的老虎已经消失，这表明老虎面临的生存挑战可能最为严峻。故选D项。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eff5cbbdf?vja=1&amp;pid=f2db8771e&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Attenborough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eff5cbbdf.bracket?vja=1&amp;pid=f2db8771e&amp;color=0,0,0&amp;mp=1&amp;vpa=84&amp;vtp=1"/>
          <p:cNvSpPr/>
          <p:nvPr/>
        </p:nvSpPr>
        <p:spPr>
          <a:xfrm>
            <a:off x="63135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0_2#eff5cbbdf.choices?vja=1&amp;pid=f2db8771e&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B.Protect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D.Educate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endParaRPr lang="en-US" altLang="zh-CN" sz="2000" dirty="0"/>
          </a:p>
        </p:txBody>
      </p:sp>
      <p:sp>
        <p:nvSpPr>
          <p:cNvPr id="5" name="QC_7_AS.162_1#eff5cbbdf?vja=1&amp;pid=f2db8771e&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细节理解题。根据最后一段中的“Yet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truthful.Only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planet.”可知，大卫·爱登堡表示希望通过这部吸引人且真实的纪录片，观众会欣赏自然、关爱自然，进而积极参与到拯救地球的行动之中。故选B项。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ad9436d7?vja=1&amp;pid=adf517536&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4ad9436d7?vja=1&amp;pid=adf517536&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1.endangered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.濒危的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2.risk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sth冒着生命危险做某事</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.电影</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.拍摄</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1#e89bc8807?sp=1&amp;vja=1&amp;pid=adf517536&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［重庆南开中学2024期末］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magnificent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（猎豹）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Tswalu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Tswalu’s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Motau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2#e89bc8807?vja=1&amp;pid=adf517536&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Middelburg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Tswalu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enjoys.</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3#e89bc8807?vja=1&amp;pid=adf517536&amp;color=0,0,0&amp;mp=1&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Artemis,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unbothered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obliging</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endParaRPr lang="en-US" altLang="zh-CN" sz="2000" dirty="0"/>
          </a:p>
        </p:txBody>
      </p:sp>
      <p:sp>
        <p:nvSpPr>
          <p:cNvPr id="3" name="QM_6_EX.164_1#e89bc8807?vja=1&amp;pid=adf517536&amp;color=0,0,0&amp;vtp=1"/>
          <p:cNvSpPr/>
          <p:nvPr/>
        </p:nvSpPr>
        <p:spPr>
          <a:xfrm>
            <a:off x="722376" y="3588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本文是一篇记叙文。文章讲述了作者与猎豹保育员在野生动物保护区一天的所见所闻，从而了解了猎豹如何适应环境，习惯人类活动。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54bdecdbb?vja=1&amp;pid=e89bc880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54bdecdbb.bracket?vja=1&amp;pid=e89bc8807&amp;color=0,0,0&amp;vpa=85&amp;vtp=1"/>
          <p:cNvSpPr/>
          <p:nvPr/>
        </p:nvSpPr>
        <p:spPr>
          <a:xfrm>
            <a:off x="67215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5_2#54bdecdbb.choices?vja=1&amp;pid=e89bc880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reserves.</a:t>
            </a:r>
            <a:endParaRPr lang="en-US" altLang="zh-CN" sz="2000" dirty="0"/>
          </a:p>
        </p:txBody>
      </p:sp>
      <p:sp>
        <p:nvSpPr>
          <p:cNvPr id="5" name="QC_7_AS.167_1#54bdecdbb?vja=1&amp;pid=e89bc8807&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细节理解题。根据第二段中的“Habituating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process—slowly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people.”可知，使野生动物适应环境是一个持续的过程，需要慢慢地让野生动物习惯车辆和人类活动。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e43f5a72.fixed?vja=1&amp;pid=30164df7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e43f5a72.fixed?vja=1&amp;pid=30164df7f&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9e43f5a72.fixed?vja=1&amp;pid=30164df7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e43f5a72.fixed?vja=1&amp;pid=30164df7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8_1#e0bcdaffe?vja=1&amp;pid=e89bc880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9_1#e0bcdaffe.bracket?vja=1&amp;pid=e89bc8807&amp;color=0,0,0&amp;vpa=86&amp;vtp=1"/>
          <p:cNvSpPr/>
          <p:nvPr/>
        </p:nvSpPr>
        <p:spPr>
          <a:xfrm>
            <a:off x="75375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8_2#e0bcdaffe.choices?vja=1&amp;pid=e89bc880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2000" dirty="0"/>
          </a:p>
        </p:txBody>
      </p:sp>
      <p:sp>
        <p:nvSpPr>
          <p:cNvPr id="5" name="QC_7_AS.170_1#e0bcdaffe?vja=1&amp;pid=e89bc8807&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animals.”以及“Though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cheetahs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enjoys.”可知，克莱门特选择成为一位自然保育员是因为他喜欢和野生动物待在一起。故选C项。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1_1#3900516e1?vja=1&amp;pid=e89bc880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2_1#3900516e1.bracket?vja=1&amp;pid=e89bc8807&amp;color=0,0,0&amp;vpa=87&amp;vtp=1"/>
          <p:cNvSpPr/>
          <p:nvPr/>
        </p:nvSpPr>
        <p:spPr>
          <a:xfrm>
            <a:off x="90996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1_2#3900516e1.choices?vja=1&amp;pid=e89bc880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A.Artemis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B.Artemis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C.Artemis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D.Artemis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endParaRPr lang="en-US" altLang="zh-CN" sz="2000" dirty="0"/>
          </a:p>
        </p:txBody>
      </p:sp>
      <p:sp>
        <p:nvSpPr>
          <p:cNvPr id="5" name="QC_7_AS.173_1#3900516e1?vja=1&amp;pid=e89bc8807&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词义猜测题。根据最后一段中的“Though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unbothered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feeding.”以及“So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relaxed.The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her.She’ll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star.”可知，阿泰米斯似乎并未对人类的到来感到困扰，仍然在活动和捕食，表现得非常放松，由此可知，画线部分表示阿泰米斯对作者他们的存在感到自在。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4_1#e54ccb606?vja=1&amp;pid=e89bc880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5_1#e54ccb606.bracket?vja=1&amp;pid=e89bc8807&amp;color=0,0,0&amp;vpa=88&amp;vtp=1"/>
          <p:cNvSpPr/>
          <p:nvPr/>
        </p:nvSpPr>
        <p:spPr>
          <a:xfrm>
            <a:off x="45339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4_2#e54ccb606.choices?vja=1&amp;pid=e89bc8807&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cheetah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conservator.</a:t>
            </a:r>
            <a:endParaRPr lang="en-US" altLang="zh-CN" sz="2000" dirty="0"/>
          </a:p>
        </p:txBody>
      </p:sp>
      <p:sp>
        <p:nvSpPr>
          <p:cNvPr id="5" name="QC_7_AS.176_1#e54ccb606?vja=1&amp;pid=e89bc8807&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photographer,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Tswalu’s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Motau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habituate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cheetahs.”和下文内容可知，本文主要讲述了作者与猎豹保育员克莱门特在野生动物保护区一天的所见所闻。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6_2#e54ccb606?vja=1&amp;pid=e89bc8807&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176_3#e54ccb606?vja=1&amp;pid=e89bc880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6117336" cy="3282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176_4#e54ccb606?vja=1&amp;pid=e89bc8807&amp;color=0,0,0&amp;vtp=1"/>
          <p:cNvSpPr/>
          <p:nvPr/>
        </p:nvSpPr>
        <p:spPr>
          <a:xfrm>
            <a:off x="722376" y="48258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虽然每一天看起来都不一样，捕捉野狗和修补篱笆等工作都有涉及，但有机会与猎豹共度时光是他特别喜欢的经历。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03cab1008?vja=1&amp;pid=adf517536&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03cab1008?vja=1&amp;pid=adf517536&amp;color=0,0,0&amp;vtp=1"/>
          <p:cNvSpPr/>
          <p:nvPr/>
        </p:nvSpPr>
        <p:spPr>
          <a:xfrm>
            <a:off x="722376" y="1737184"/>
            <a:ext cx="10753344" cy="1524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1.magnificent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.宏伟的，壮丽的；华丽的，富丽堂皇的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2.conservation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.（动植物、森林等的）保护；保存；节约</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3.pose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毫无威胁</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f482e7231?vja=1&amp;pid=ae3435583&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［湖北云学新高考联盟2025高一月考］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endParaRPr lang="en-US" altLang="zh-CN" sz="2000" dirty="0"/>
          </a:p>
        </p:txBody>
      </p:sp>
      <p:sp>
        <p:nvSpPr>
          <p:cNvPr id="3" name="QM_6_AN.178_1#f482e7231.blank?vja=1&amp;pid=ae3435583&amp;color=0,0,0&amp;vpa=89&amp;vtp=1"/>
          <p:cNvSpPr/>
          <p:nvPr/>
        </p:nvSpPr>
        <p:spPr>
          <a:xfrm>
            <a:off x="4035743"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9_1#f482e7231.blank?vja=1&amp;pid=ae3435583&amp;color=0,0,0&amp;vpa=90&amp;vtp=1"/>
          <p:cNvSpPr/>
          <p:nvPr/>
        </p:nvSpPr>
        <p:spPr>
          <a:xfrm>
            <a:off x="5841429" y="3147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80_1#f482e7231.blank?vja=1&amp;pid=ae3435583&amp;color=0,0,0&amp;vpa=91&amp;vtp=1"/>
          <p:cNvSpPr/>
          <p:nvPr/>
        </p:nvSpPr>
        <p:spPr>
          <a:xfrm>
            <a:off x="1405001" y="3909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1_1#f482e7231?vja=1&amp;pid=ae3435583&amp;color=0,0,0&amp;mp=1&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000" dirty="0"/>
          </a:p>
        </p:txBody>
      </p:sp>
      <p:sp>
        <p:nvSpPr>
          <p:cNvPr id="3" name="QM_6_AN.182_1#f482e7231.blank?vja=1&amp;pid=ae3435583&amp;color=0,0,0&amp;mp=1&amp;vpa=92&amp;vtp=1"/>
          <p:cNvSpPr/>
          <p:nvPr/>
        </p:nvSpPr>
        <p:spPr>
          <a:xfrm>
            <a:off x="10015792" y="2004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83_1#f482e7231.blank?vja=1&amp;pid=ae3435583&amp;color=0,0,0&amp;mp=1&amp;vpa=93&amp;vtp=1"/>
          <p:cNvSpPr/>
          <p:nvPr/>
        </p:nvSpPr>
        <p:spPr>
          <a:xfrm>
            <a:off x="5431854" y="3147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4_1#f482e7231?vja=1&amp;pid=ae3435583&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5_1#ead2cf353?vja=1&amp;pid=f482e723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6_1#ead2cf353.blank?vja=1&amp;pid=f482e7231&amp;color=0,0,0&amp;vpa=94&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87_1#ead2cf353?vja=1&amp;pid=f482e7231&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许多人对前往非洲观看野生动物充满期待；而下文语义出现转折，表示如果犯了错误，旅程就不会那么顺利。D项（这样的旅程可能极其美妙和刺激）承接上文，进一步说明了去非洲旅行令人期待的原因，同时与后文形成转折，起到承上启下的作用。故选D项。</a:t>
            </a:r>
            <a:endParaRPr lang="en-US" altLang="zh-CN" sz="2200" dirty="0"/>
          </a:p>
        </p:txBody>
      </p:sp>
      <p:sp>
        <p:nvSpPr>
          <p:cNvPr id="5" name="QB_7_BD.188_1#33698860f?vja=1&amp;pid=f482e7231&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9_1#33698860f.blank?vja=1&amp;pid=f482e7231&amp;color=0,0,0&amp;vpa=95&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90_1#33698860f?vja=1&amp;pid=f482e7231&amp;color=0,0,0&amp;vtp=1"/>
          <p:cNvSpPr/>
          <p:nvPr/>
        </p:nvSpPr>
        <p:spPr>
          <a:xfrm>
            <a:off x="722376" y="29591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根据本段主旨句“They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research.”可知，本段围绕游客没有做适当的研究这个错误展开阐述。上文提到预订之前应对公园和导游团队的服务质量有充分的了解；根据下文中的“Otherwise,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regretting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it.”可知，下文阐述了如果了解不充分可能会产生的后果。C项（还有，记得了解一下你预订的公园的标准）承接上文，进一步补充了游客需要了解的内容，符合语境。故选C项。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1_1#0ac6e2ecc?vja=1&amp;pid=f482e723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2_1#0ac6e2ecc.blank?vja=1&amp;pid=f482e7231&amp;color=0,0,0&amp;vpa=96&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3_1#0ac6e2ecc?vja=1&amp;pid=f482e7231&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本段的主旨句，应总结概括下文内容。下文提到虽然人们的普遍假设是旅行中的天气比较温暖，但昼夜温差可能较大，所以穿多层衣服是很重要的；同时，游客也应选择合适颜色的衣服。由此可知，本段主要介绍了游客在衣物选择方面容易犯的错误以及注意事项，A项（他们带了错误的衣服）能够概括下文内容。故选A项。</a:t>
            </a:r>
            <a:endParaRPr lang="en-US" altLang="zh-CN" sz="2200" dirty="0"/>
          </a:p>
        </p:txBody>
      </p:sp>
      <p:sp>
        <p:nvSpPr>
          <p:cNvPr id="5" name="QB_7_BD.194_1#23090429a?vja=1&amp;pid=f482e7231&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5_1#23090429a.blank?vja=1&amp;pid=f482e7231&amp;color=0,0,0&amp;vpa=97&amp;vtp=1"/>
          <p:cNvSpPr/>
          <p:nvPr/>
        </p:nvSpPr>
        <p:spPr>
          <a:xfrm>
            <a:off x="922401" y="2877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6_1#23090429a?vja=1&amp;pid=f482e7231&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上文提到接受了必要培训的导游在应付野外各种情况方面是专家，他们的工作是确保游客的安全，并为游客提供一次惊人的体验。F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项（所有游客需要做的就是坐下来听从导游的指示）对前文进行了总结，强调游客只需要听从导游的安排即可，符合语境。故选F项。</a:t>
            </a:r>
            <a:endParaRPr lang="en-US" altLang="zh-CN" sz="2200" dirty="0"/>
          </a:p>
        </p:txBody>
      </p:sp>
      <p:sp>
        <p:nvSpPr>
          <p:cNvPr id="8" name="QB_7_BD.197_1#0d82ccfc6?vja=1&amp;pid=f482e7231&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8_1#0d82ccfc6.blank?vja=1&amp;pid=f482e7231&amp;color=0,0,0&amp;vpa=98&amp;vtp=1"/>
          <p:cNvSpPr/>
          <p:nvPr/>
        </p:nvSpPr>
        <p:spPr>
          <a:xfrm>
            <a:off x="909701" y="45034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10" name="QB_7_AS.199_1#0d82ccfc6?vja=1&amp;pid=f482e7231&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上文提到动物们的角色不是取悦游客，它们不会出来欢迎你，下文指出了动物们最活跃的时间段。E项（所以你需要耐心地等待，欣赏令人惊叹的景象）与上文构成因果关系，承上启下，符合语境。故选E项。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1c7fb873?vja=1&amp;pid=93dd06762&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4" name="QB_6_AN.2_1#d1c7fb873.blank?vja=1&amp;pid=93dd06762&amp;color=0,0,0&amp;vpa=1&amp;vtp=1"/>
          <p:cNvSpPr/>
          <p:nvPr/>
        </p:nvSpPr>
        <p:spPr>
          <a:xfrm>
            <a:off x="5627751" y="1226312"/>
            <a:ext cx="815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illegal</a:t>
            </a:r>
            <a:endParaRPr lang="en-US" altLang="zh-CN" sz="2000" dirty="0"/>
          </a:p>
        </p:txBody>
      </p:sp>
      <p:sp>
        <p:nvSpPr>
          <p:cNvPr id="5" name="QB_6_AS.3_1#1880b69ed?vja=1&amp;pid=93dd06762&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句意为：政府领导了一场打击野生动物非法交易的运动。设空处修饰名词trade，结合句意可知，此处指“非法的”，所以应填形容词illegal。</a:t>
            </a:r>
            <a:endParaRPr lang="en-US" altLang="zh-CN" sz="2200" dirty="0"/>
          </a:p>
        </p:txBody>
      </p:sp>
      <p:sp>
        <p:nvSpPr>
          <p:cNvPr id="6" name="QB_6_BD.4_1#623233e3f?vja=1&amp;pid=93dd06762&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2000" dirty="0"/>
          </a:p>
        </p:txBody>
      </p:sp>
      <p:sp>
        <p:nvSpPr>
          <p:cNvPr id="7" name="QB_6_AN.5_1#623233e3f.blank?vja=1&amp;pid=93dd06762&amp;color=0,0,0&amp;vpa=2&amp;vtp=1"/>
          <p:cNvSpPr/>
          <p:nvPr/>
        </p:nvSpPr>
        <p:spPr>
          <a:xfrm>
            <a:off x="10201339" y="2496887"/>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endParaRPr lang="en-US" altLang="zh-CN" sz="2000" dirty="0"/>
          </a:p>
        </p:txBody>
      </p:sp>
      <p:sp>
        <p:nvSpPr>
          <p:cNvPr id="8" name="QB_6_AS.6_1#623233e3f?vja=1&amp;pid=93dd06762&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句意为：随着环境问题层出不穷，许多人努力提高公众的环境保护意识。raise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of为固定短语，意为“提高</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的意识”。故填awareness。</a:t>
            </a:r>
            <a:endParaRPr lang="en-US" altLang="zh-CN" sz="2200" dirty="0"/>
          </a:p>
        </p:txBody>
      </p:sp>
      <p:sp>
        <p:nvSpPr>
          <p:cNvPr id="9" name="QB_6_BD.7_1#d2a031678?vja=1&amp;pid=93dd06762&amp;color=0,0,0&amp;vtp=1"/>
          <p:cNvSpPr/>
          <p:nvPr/>
        </p:nvSpPr>
        <p:spPr>
          <a:xfrm>
            <a:off x="722376" y="4160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endParaRPr lang="en-US" altLang="zh-CN" sz="2000" dirty="0"/>
          </a:p>
        </p:txBody>
      </p:sp>
      <p:sp>
        <p:nvSpPr>
          <p:cNvPr id="10" name="QB_6_AN.8_1#d2a031678.blank?vja=1&amp;pid=93dd06762&amp;color=0,0,0&amp;vpa=3&amp;vtp=1"/>
          <p:cNvSpPr/>
          <p:nvPr/>
        </p:nvSpPr>
        <p:spPr>
          <a:xfrm>
            <a:off x="8773605" y="4122487"/>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threaten</a:t>
            </a:r>
            <a:endParaRPr lang="en-US" altLang="zh-CN" sz="2000" dirty="0"/>
          </a:p>
        </p:txBody>
      </p:sp>
      <p:sp>
        <p:nvSpPr>
          <p:cNvPr id="11" name="QB_6_AS.9_1#d2a031678?vja=1&amp;pid=93dd06762&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句意为：众所周知，气候变化和人类狩猎都会威胁到野生动物的生存。分析句子成分可知，would____为主语从句的谓语，情态动词would后面需要跟动词原形，故填threaten。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4d0c7981.fixed?vja=1&amp;pid=9f4f04be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4d0c7981.fixed?vja=1&amp;pid=9f4f04be3&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74d0c7981.fixed?vja=1&amp;pid=9f4f04be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4d0c7981.fixed?vja=1&amp;pid=9f4f04be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84fb0725?vja=1&amp;pid=c587ea768&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1.Any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（相互的）</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a:solidFill>
                  <a:srgbClr val="000000"/>
                </a:solidFill>
                <a:latin typeface="仿宋" panose="02010609060101010101" pitchFamily="34" charset="-122"/>
                <a:ea typeface="仿宋" panose="02010609060101010101" pitchFamily="34" charset="-122"/>
                <a:cs typeface="仿宋" panose="02010609060101010101" pitchFamily="34" charset="-120"/>
              </a:rPr>
              <a:t>［广东深圳中学2024高一期末］</a:t>
            </a:r>
            <a:endParaRPr lang="en-US" altLang="zh-CN" sz="2000" dirty="0"/>
          </a:p>
        </p:txBody>
      </p:sp>
      <p:sp>
        <p:nvSpPr>
          <p:cNvPr id="4" name="QB_6_AN.201_1#e84fb0725.blank?vja=1&amp;pid=c587ea768&amp;color=0,0,0&amp;vpa=99&amp;vtp=1"/>
          <p:cNvSpPr/>
          <p:nvPr/>
        </p:nvSpPr>
        <p:spPr>
          <a:xfrm>
            <a:off x="1474788" y="1239012"/>
            <a:ext cx="1381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harmonious</a:t>
            </a:r>
            <a:endParaRPr lang="en-US" altLang="zh-CN" sz="2000" dirty="0"/>
          </a:p>
        </p:txBody>
      </p:sp>
      <p:sp>
        <p:nvSpPr>
          <p:cNvPr id="5" name="QB_6_AS.202_1#638c38b02?vja=1&amp;pid=c587ea768&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句意为：任何和谐的社会关系都是在相互尊重的基础上形成的。设空处修饰名词relationship，应用形容词作定语，表示“和谐的”。故填harmonious。</a:t>
            </a:r>
            <a:endParaRPr lang="en-US" altLang="zh-CN" sz="2200" dirty="0"/>
          </a:p>
        </p:txBody>
      </p:sp>
      <p:sp>
        <p:nvSpPr>
          <p:cNvPr id="6" name="QB_6_BD.203_1#813150c4a?vja=1&amp;pid=c587ea768&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p:txBody>
      </p:sp>
      <p:sp>
        <p:nvSpPr>
          <p:cNvPr id="7" name="QB_6_AN.204_1#813150c4a.blank?vja=1&amp;pid=c587ea768&amp;color=0,0,0&amp;vpa=100&amp;vtp=1"/>
          <p:cNvSpPr/>
          <p:nvPr/>
        </p:nvSpPr>
        <p:spPr>
          <a:xfrm>
            <a:off x="8711311" y="28778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emotional</a:t>
            </a:r>
            <a:endParaRPr lang="en-US" altLang="zh-CN" sz="2000" dirty="0"/>
          </a:p>
        </p:txBody>
      </p:sp>
      <p:sp>
        <p:nvSpPr>
          <p:cNvPr id="8" name="QB_6_AS.205_1#813150c4a?vja=1&amp;pid=c587ea768&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句意为：和妹妹相比，杰里对情绪变化更加敏感。设空处修饰名词changes，应用形容词作定语。故填emotional。</a:t>
            </a:r>
            <a:endParaRPr lang="en-US" altLang="zh-CN" sz="2200" dirty="0"/>
          </a:p>
        </p:txBody>
      </p:sp>
      <p:sp>
        <p:nvSpPr>
          <p:cNvPr id="9" name="QB_6_BD.206_1#a4ff1cf89?vja=1&amp;pid=c587ea768&amp;color=0,0,0&amp;vtp=1"/>
          <p:cNvSpPr/>
          <p:nvPr/>
        </p:nvSpPr>
        <p:spPr>
          <a:xfrm>
            <a:off x="722376" y="4541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10" name="QB_6_AN.207_1#a4ff1cf89.blank?vja=1&amp;pid=c587ea768&amp;color=0,0,0&amp;vpa=101&amp;vtp=1"/>
          <p:cNvSpPr/>
          <p:nvPr/>
        </p:nvSpPr>
        <p:spPr>
          <a:xfrm>
            <a:off x="2525205" y="4490787"/>
            <a:ext cx="1354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endangered</a:t>
            </a:r>
            <a:endParaRPr lang="en-US" altLang="zh-CN" sz="2000" dirty="0"/>
          </a:p>
        </p:txBody>
      </p:sp>
      <p:sp>
        <p:nvSpPr>
          <p:cNvPr id="11" name="QB_6_AS.208_1#a4ff1cf89?vja=1&amp;pid=c587ea768&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句意为：泰国的大象濒临灭绝，但是已经建立了专门的公园来保护它们。系动词之后应当使用形容词作表语，表示“濒临灭绝的”。故填endangered。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9_1#5bb489bb4?vja=1&amp;pid=c587ea768&amp;color=0,0,0&amp;vtp=1&amp;bt=1"/>
          <p:cNvSpPr/>
          <p:nvPr/>
        </p:nvSpPr>
        <p:spPr>
          <a:xfrm>
            <a:off x="722376" y="896111"/>
            <a:ext cx="10753344" cy="749808"/>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3" name="QB_6_AN.210_1#5bb489bb4.blank?vja=1&amp;pid=c587ea768&amp;color=0,0,0&amp;vpa=102&amp;vtp=1"/>
          <p:cNvSpPr/>
          <p:nvPr/>
        </p:nvSpPr>
        <p:spPr>
          <a:xfrm>
            <a:off x="3268409" y="845311"/>
            <a:ext cx="1071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recovery</a:t>
            </a:r>
            <a:endParaRPr lang="en-US" altLang="zh-CN" sz="2000" dirty="0"/>
          </a:p>
        </p:txBody>
      </p:sp>
      <p:sp>
        <p:nvSpPr>
          <p:cNvPr id="4" name="QB_6_AS.211_1#5bb489bb4?vja=1&amp;pid=c587ea768&amp;color=0,0,0&amp;vtp=1"/>
          <p:cNvSpPr/>
          <p:nvPr/>
        </p:nvSpPr>
        <p:spPr>
          <a:xfrm>
            <a:off x="722376" y="16884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句意为：如果患者生活在天气和食物适宜他们的地方，这对患者的康复有好处。设空处作介词to的宾语，且空前有定冠词the修饰，应用名词。故填recovery。</a:t>
            </a:r>
            <a:endParaRPr lang="en-US" altLang="zh-CN" sz="2200" dirty="0"/>
          </a:p>
        </p:txBody>
      </p:sp>
      <p:sp>
        <p:nvSpPr>
          <p:cNvPr id="5" name="QB_6_BD.212_1#8b954c56c?vja=1&amp;pid=c587ea768&amp;color=0,0,0&amp;vtp=1"/>
          <p:cNvSpPr/>
          <p:nvPr/>
        </p:nvSpPr>
        <p:spPr>
          <a:xfrm>
            <a:off x="722376" y="2496886"/>
            <a:ext cx="10753344" cy="749808"/>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endParaRPr lang="en-US" altLang="zh-CN" sz="2000" dirty="0"/>
          </a:p>
        </p:txBody>
      </p:sp>
      <p:sp>
        <p:nvSpPr>
          <p:cNvPr id="6" name="QB_6_AN.213_1#8b954c56c.blank?vja=1&amp;pid=c587ea768&amp;color=0,0,0&amp;vpa=103&amp;vtp=1"/>
          <p:cNvSpPr/>
          <p:nvPr/>
        </p:nvSpPr>
        <p:spPr>
          <a:xfrm>
            <a:off x="9320784" y="2446086"/>
            <a:ext cx="4381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7" name="QB_6_AS.214_1#8b954c56c?vja=1&amp;pid=c587ea768&amp;color=0,0,0&amp;vtp=1"/>
          <p:cNvSpPr/>
          <p:nvPr/>
        </p:nvSpPr>
        <p:spPr>
          <a:xfrm>
            <a:off x="722376" y="32886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句意为：然而，总有一些人想通过在该地区挑起事端来捞取好处。stir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为固定搭配，意为“惹起，挑起”。故填up。</a:t>
            </a:r>
            <a:endParaRPr lang="en-US" altLang="zh-CN" sz="2200" dirty="0"/>
          </a:p>
        </p:txBody>
      </p:sp>
      <p:sp>
        <p:nvSpPr>
          <p:cNvPr id="8" name="QB_6_BD.215_1#77cf4309e?vja=1&amp;pid=c587ea768&amp;color=0,0,0&amp;vtp=1"/>
          <p:cNvSpPr/>
          <p:nvPr/>
        </p:nvSpPr>
        <p:spPr>
          <a:xfrm>
            <a:off x="722376" y="4097086"/>
            <a:ext cx="10753344" cy="374904"/>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9" name="QB_6_AN.216_1#77cf4309e.blank?vja=1&amp;pid=c587ea768&amp;color=0,0,0&amp;vpa=104&amp;vtp=1"/>
          <p:cNvSpPr/>
          <p:nvPr/>
        </p:nvSpPr>
        <p:spPr>
          <a:xfrm>
            <a:off x="7186041" y="4046286"/>
            <a:ext cx="4381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10" name="QB_6_AS.217_1#77cf4309e?vja=1&amp;pid=c587ea768&amp;color=0,0,0&amp;vtp=1"/>
          <p:cNvSpPr/>
          <p:nvPr/>
        </p:nvSpPr>
        <p:spPr>
          <a:xfrm>
            <a:off x="722376" y="45205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句意为：多亏了这项新技术，成本在过去一年中降低了20%。reduce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为固定搭配，意为“将某事/物减少了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”，此处为其被动形式。</a:t>
            </a:r>
            <a:endParaRPr lang="en-US" altLang="zh-CN" sz="2200" dirty="0"/>
          </a:p>
        </p:txBody>
      </p:sp>
      <p:sp>
        <p:nvSpPr>
          <p:cNvPr id="11" name="QB_6_BD.218_1#bb869df12?vja=1&amp;pid=c587ea768&amp;color=0,0,0&amp;vtp=1"/>
          <p:cNvSpPr/>
          <p:nvPr/>
        </p:nvSpPr>
        <p:spPr>
          <a:xfrm>
            <a:off x="722376" y="5328986"/>
            <a:ext cx="10753344" cy="374904"/>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endParaRPr lang="en-US" altLang="zh-CN" sz="2000" dirty="0"/>
          </a:p>
        </p:txBody>
      </p:sp>
      <p:sp>
        <p:nvSpPr>
          <p:cNvPr id="12" name="QB_6_AN.219_1#bb869df12.blank?vja=1&amp;pid=c587ea768&amp;color=0,0,0&amp;vpa=105&amp;vtp=1"/>
          <p:cNvSpPr/>
          <p:nvPr/>
        </p:nvSpPr>
        <p:spPr>
          <a:xfrm>
            <a:off x="4908360" y="5290886"/>
            <a:ext cx="381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S.220_1#bb869df12?vja=1&amp;pid=c587ea768&amp;color=0,0,0&amp;vtp=1"/>
          <p:cNvSpPr/>
          <p:nvPr/>
        </p:nvSpPr>
        <p:spPr>
          <a:xfrm>
            <a:off x="722376" y="5752465"/>
            <a:ext cx="11010900"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句意为：她提醒汤姆注意老师在讲什么。pay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为固定搭配，意为“注意</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1_1#e70c97459?vja=1&amp;pid=c587ea76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endParaRPr lang="en-US" altLang="zh-CN" sz="2000" dirty="0"/>
          </a:p>
        </p:txBody>
      </p:sp>
      <p:sp>
        <p:nvSpPr>
          <p:cNvPr id="3" name="QB_6_AN.222_1#e70c97459.blank?vja=1&amp;pid=c587ea768&amp;color=0,0,0&amp;vpa=106&amp;vtp=1"/>
          <p:cNvSpPr/>
          <p:nvPr/>
        </p:nvSpPr>
        <p:spPr>
          <a:xfrm>
            <a:off x="8291576"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223_1#e70c97459?vja=1&amp;pid=c587ea768&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句意为：这些服务需要进行登记，以便人们能够搜索和查找到它们。search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为固定搭配，意为“查找；搜索”。</a:t>
            </a:r>
            <a:endParaRPr lang="en-US" altLang="zh-CN" sz="2200" dirty="0"/>
          </a:p>
        </p:txBody>
      </p:sp>
      <p:sp>
        <p:nvSpPr>
          <p:cNvPr id="5" name="QB_6_BD.224_1#3ef479381?vja=1&amp;pid=c587ea768&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p:txBody>
      </p:sp>
      <p:sp>
        <p:nvSpPr>
          <p:cNvPr id="6" name="QB_6_AN.225_1#3ef479381.blank?vja=1&amp;pid=c587ea768&amp;color=0,0,0&amp;vpa=107&amp;vtp=1"/>
          <p:cNvSpPr/>
          <p:nvPr/>
        </p:nvSpPr>
        <p:spPr>
          <a:xfrm>
            <a:off x="6722110" y="21031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harming</a:t>
            </a:r>
            <a:endParaRPr lang="en-US" altLang="zh-CN" sz="2000" dirty="0"/>
          </a:p>
        </p:txBody>
      </p:sp>
      <p:sp>
        <p:nvSpPr>
          <p:cNvPr id="7" name="QB_6_AS.226_1#3ef479381?vja=1&amp;pid=c587ea768&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句意为：当涉及对地球的危害时，交通运输系统对许多问题负有责任。when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为固定句型，意为“当涉及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”，其中的to是介词，所以后面应用动名词。</a:t>
            </a:r>
            <a:endParaRPr lang="en-US" altLang="zh-CN" sz="2200" dirty="0"/>
          </a:p>
        </p:txBody>
      </p:sp>
      <p:sp>
        <p:nvSpPr>
          <p:cNvPr id="8" name="QB_6_BD.227_1#d41de05df?vja=1&amp;pid=c587ea768&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endParaRPr lang="en-US" altLang="zh-CN" sz="2000" dirty="0"/>
          </a:p>
        </p:txBody>
      </p:sp>
      <p:sp>
        <p:nvSpPr>
          <p:cNvPr id="9" name="QB_6_AN.228_1#d41de05df.blank?vja=1&amp;pid=c587ea768&amp;color=0,0,0&amp;vpa=108&amp;vtp=1"/>
          <p:cNvSpPr/>
          <p:nvPr/>
        </p:nvSpPr>
        <p:spPr>
          <a:xfrm>
            <a:off x="4813364" y="3347787"/>
            <a:ext cx="1774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10" name="QB_6_AS.229_1#d41de05df?vja=1&amp;pid=c587ea768&amp;color=0,0,0&amp;vtp=1"/>
          <p:cNvSpPr/>
          <p:nvPr/>
        </p:nvSpPr>
        <p:spPr>
          <a:xfrm>
            <a:off x="722376" y="3822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句意为：城市里许多地铁站目前正在建设中，以完善交通运输系统。句中时间状语是at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present，意为“现在”，介绍正在进行中的事情，主语Many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stations与build之间是被动关系，所以要用现在进行时的被动语态；由主语Many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stations可知，谓语应用复数形式。故填are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8e50862a?vja=1&amp;pid=23994c34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30_1#3a7f1798f?sp=1&amp;vja=1&amp;pid=23994c342&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1.这位发明家说，她对海洋中不断增加的塑料数量表示担忧。（concern）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waters.</a:t>
            </a:r>
            <a:endParaRPr lang="en-US" altLang="zh-CN" sz="2000" dirty="0"/>
          </a:p>
        </p:txBody>
      </p:sp>
      <p:sp>
        <p:nvSpPr>
          <p:cNvPr id="4" name="QB_6_AN.231_1#3a7f1798f.blank?vja=1&amp;pid=23994c342&amp;color=0,0,0&amp;vpa=109&amp;vtp=1"/>
          <p:cNvSpPr/>
          <p:nvPr/>
        </p:nvSpPr>
        <p:spPr>
          <a:xfrm>
            <a:off x="3316288" y="1645987"/>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5" name="QB_6_AN.232_1#3a7f1798f.blank?vja=1&amp;pid=23994c342&amp;color=0,0,0&amp;vpa=110&amp;vtp=1"/>
          <p:cNvSpPr/>
          <p:nvPr/>
        </p:nvSpPr>
        <p:spPr>
          <a:xfrm>
            <a:off x="4088194" y="1645987"/>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concerned</a:t>
            </a:r>
            <a:endParaRPr lang="en-US" altLang="zh-CN" sz="2000" dirty="0"/>
          </a:p>
        </p:txBody>
      </p:sp>
      <p:sp>
        <p:nvSpPr>
          <p:cNvPr id="6" name="QB_6_AN.233_1#3a7f1798f.blank?vja=1&amp;pid=23994c342&amp;color=0,0,0&amp;vpa=111&amp;vtp=1"/>
          <p:cNvSpPr/>
          <p:nvPr/>
        </p:nvSpPr>
        <p:spPr>
          <a:xfrm>
            <a:off x="5507800" y="1645987"/>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about/for</a:t>
            </a:r>
            <a:endParaRPr lang="en-US" altLang="zh-CN" sz="2000" dirty="0"/>
          </a:p>
        </p:txBody>
      </p:sp>
      <p:sp>
        <p:nvSpPr>
          <p:cNvPr id="7" name="QB_6_BD.234_1#f328ebdc0?sp=1&amp;vja=1&amp;pid=23994c342&amp;color=0,0,0&amp;vtp=1"/>
          <p:cNvSpPr/>
          <p:nvPr/>
        </p:nvSpPr>
        <p:spPr>
          <a:xfrm>
            <a:off x="722376" y="2471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2.近年来，这个大型冰川受到气候变化的影响，正以一种惊人的速度消融。（rate）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glacier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p:txBody>
      </p:sp>
      <p:sp>
        <p:nvSpPr>
          <p:cNvPr id="8" name="QB_6_AN.235_1#f328ebdc0.blank?vja=1&amp;pid=23994c342&amp;color=0,0,0&amp;vpa=112&amp;vtp=1"/>
          <p:cNvSpPr/>
          <p:nvPr/>
        </p:nvSpPr>
        <p:spPr>
          <a:xfrm>
            <a:off x="6998399" y="2814387"/>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9" name="QB_6_AN.236_1#f328ebdc0.blank?vja=1&amp;pid=23994c342&amp;color=0,0,0&amp;vpa=113&amp;vtp=1"/>
          <p:cNvSpPr/>
          <p:nvPr/>
        </p:nvSpPr>
        <p:spPr>
          <a:xfrm>
            <a:off x="7573264" y="28143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6_AN.237_1#f328ebdc0.blank?vja=1&amp;pid=23994c342&amp;color=0,0,0&amp;vpa=114&amp;vtp=1"/>
          <p:cNvSpPr/>
          <p:nvPr/>
        </p:nvSpPr>
        <p:spPr>
          <a:xfrm>
            <a:off x="8224330" y="2801687"/>
            <a:ext cx="1084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alarming</a:t>
            </a:r>
            <a:endParaRPr lang="en-US" altLang="zh-CN" sz="2000" dirty="0"/>
          </a:p>
        </p:txBody>
      </p:sp>
      <p:sp>
        <p:nvSpPr>
          <p:cNvPr id="11" name="QB_6_AN.238_1#f328ebdc0.blank?vja=1&amp;pid=23994c342&amp;color=0,0,0&amp;vpa=115&amp;vtp=1"/>
          <p:cNvSpPr/>
          <p:nvPr/>
        </p:nvSpPr>
        <p:spPr>
          <a:xfrm>
            <a:off x="9523095" y="28143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rate</a:t>
            </a:r>
            <a:endParaRPr lang="en-US" altLang="zh-CN" sz="2000" dirty="0"/>
          </a:p>
        </p:txBody>
      </p:sp>
      <p:sp>
        <p:nvSpPr>
          <p:cNvPr id="12" name="QB_6_BD.239_1#dbbdd97df?sp=1&amp;vja=1&amp;pid=23994c342&amp;color=0,0,0&amp;vtp=1"/>
          <p:cNvSpPr/>
          <p:nvPr/>
        </p:nvSpPr>
        <p:spPr>
          <a:xfrm>
            <a:off x="722376" y="3639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3.据报道，由于砍伐树木，野生动物的生存空间正在遭到破坏。（due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endParaRPr lang="en-US" altLang="zh-CN" sz="2000" dirty="0"/>
          </a:p>
        </p:txBody>
      </p:sp>
      <p:sp>
        <p:nvSpPr>
          <p:cNvPr id="13" name="QB_6_AN.240_1#dbbdd97df.blank?vja=1&amp;pid=23994c342&amp;color=0,0,0&amp;vpa=116&amp;vtp=1"/>
          <p:cNvSpPr/>
          <p:nvPr/>
        </p:nvSpPr>
        <p:spPr>
          <a:xfrm>
            <a:off x="5143691" y="39827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4" name="QB_6_AN.241_1#dbbdd97df.blank?vja=1&amp;pid=23994c342&amp;color=0,0,0&amp;vpa=117&amp;vtp=1"/>
          <p:cNvSpPr/>
          <p:nvPr/>
        </p:nvSpPr>
        <p:spPr>
          <a:xfrm>
            <a:off x="5678170" y="39700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p:txBody>
      </p:sp>
      <p:sp>
        <p:nvSpPr>
          <p:cNvPr id="15" name="QB_6_AN.242_1#dbbdd97df.blank?vja=1&amp;pid=23994c342&amp;color=0,0,0&amp;vpa=118&amp;vtp=1"/>
          <p:cNvSpPr/>
          <p:nvPr/>
        </p:nvSpPr>
        <p:spPr>
          <a:xfrm>
            <a:off x="6606350" y="3970087"/>
            <a:ext cx="2155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destroyed/damaged</a:t>
            </a:r>
            <a:endParaRPr lang="en-US" altLang="zh-CN" sz="2000" dirty="0"/>
          </a:p>
        </p:txBody>
      </p:sp>
      <p:sp>
        <p:nvSpPr>
          <p:cNvPr id="16" name="QB_6_AN.243_1#dbbdd97df.blank?vja=1&amp;pid=23994c342&amp;color=0,0,0&amp;vpa=119&amp;vtp=1"/>
          <p:cNvSpPr/>
          <p:nvPr/>
        </p:nvSpPr>
        <p:spPr>
          <a:xfrm>
            <a:off x="8969566" y="39827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due</a:t>
            </a:r>
            <a:endParaRPr lang="en-US" altLang="zh-CN" sz="2000" dirty="0"/>
          </a:p>
        </p:txBody>
      </p:sp>
      <p:sp>
        <p:nvSpPr>
          <p:cNvPr id="17" name="QB_6_AN.244_1#dbbdd97df.blank?vja=1&amp;pid=23994c342&amp;color=0,0,0&amp;vpa=120&amp;vtp=1"/>
          <p:cNvSpPr/>
          <p:nvPr/>
        </p:nvSpPr>
        <p:spPr>
          <a:xfrm>
            <a:off x="9732582" y="39827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1" grpId="0" animBg="1" build="p"/>
      <p:bldP spid="13" grpId="0" animBg="1" build="p"/>
      <p:bldP spid="14" grpId="0" animBg="1" build="p"/>
      <p:bldP spid="15" grpId="0" animBg="1" build="p"/>
      <p:bldP spid="16" grpId="0" animBg="1" build="p"/>
      <p:bldP spid="1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5_1#775d8ed82?sp=1&amp;vja=1&amp;pid=23994c342&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4.为了提高学生的环保意识，我校于上周组织了一次自行车旅行。（in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p:txBody>
      </p:sp>
      <p:sp>
        <p:nvSpPr>
          <p:cNvPr id="3" name="QB_6_AN.246_1#775d8ed82.blank?vja=1&amp;pid=23994c342&amp;color=0,0,0&amp;mp=1&amp;vpa=121&amp;vtp=1"/>
          <p:cNvSpPr/>
          <p:nvPr/>
        </p:nvSpPr>
        <p:spPr>
          <a:xfrm>
            <a:off x="693801" y="1242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6_AN.247_1#775d8ed82.blank?vja=1&amp;pid=23994c342&amp;color=0,0,0&amp;mp=1&amp;vpa=122&amp;vtp=1"/>
          <p:cNvSpPr/>
          <p:nvPr/>
        </p:nvSpPr>
        <p:spPr>
          <a:xfrm>
            <a:off x="1281684" y="1242900"/>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order</a:t>
            </a:r>
            <a:endParaRPr lang="en-US" altLang="zh-CN" sz="2000" dirty="0"/>
          </a:p>
        </p:txBody>
      </p:sp>
      <p:sp>
        <p:nvSpPr>
          <p:cNvPr id="5" name="QB_6_AN.248_1#775d8ed82.blank?vja=1&amp;pid=23994c342&amp;color=0,0,0&amp;mp=1&amp;vpa=123&amp;vtp=1"/>
          <p:cNvSpPr/>
          <p:nvPr/>
        </p:nvSpPr>
        <p:spPr>
          <a:xfrm>
            <a:off x="2212467"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B_6_AN.249_1#775d8ed82.blank?vja=1&amp;pid=23994c342&amp;color=0,0,0&amp;mp=1&amp;vpa=124&amp;vtp=1"/>
          <p:cNvSpPr/>
          <p:nvPr/>
        </p:nvSpPr>
        <p:spPr>
          <a:xfrm>
            <a:off x="2749550" y="1242900"/>
            <a:ext cx="66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raise</a:t>
            </a:r>
            <a:endParaRPr lang="en-US" altLang="zh-CN" sz="2000" dirty="0"/>
          </a:p>
        </p:txBody>
      </p:sp>
      <p:sp>
        <p:nvSpPr>
          <p:cNvPr id="7" name="QB_6_AN.250_1#775d8ed82.blank?vja=1&amp;pid=23994c342&amp;color=0,0,0&amp;mp=1&amp;vpa=125&amp;vtp=1"/>
          <p:cNvSpPr/>
          <p:nvPr/>
        </p:nvSpPr>
        <p:spPr>
          <a:xfrm>
            <a:off x="3604133" y="1242900"/>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8" name="QB_6_AN.251_1#775d8ed82.blank?vja=1&amp;pid=23994c342&amp;color=0,0,0&amp;mp=1&amp;vpa=126&amp;vtp=1"/>
          <p:cNvSpPr/>
          <p:nvPr/>
        </p:nvSpPr>
        <p:spPr>
          <a:xfrm>
            <a:off x="4928616" y="1242900"/>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endParaRPr lang="en-US" altLang="zh-CN" sz="2000" dirty="0"/>
          </a:p>
        </p:txBody>
      </p:sp>
      <p:sp>
        <p:nvSpPr>
          <p:cNvPr id="9" name="QB_6_AN.252_1#775d8ed82.blank?vja=1&amp;pid=23994c342&amp;color=0,0,0&amp;mp=1&amp;vpa=127&amp;vtp=1"/>
          <p:cNvSpPr/>
          <p:nvPr/>
        </p:nvSpPr>
        <p:spPr>
          <a:xfrm>
            <a:off x="6354636" y="1242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B_6_AN.253_1#775d8ed82.blank?vja=1&amp;pid=23994c342&amp;color=0,0,0&amp;mp=1&amp;vpa=128&amp;vtp=1"/>
          <p:cNvSpPr/>
          <p:nvPr/>
        </p:nvSpPr>
        <p:spPr>
          <a:xfrm>
            <a:off x="6929755" y="1242900"/>
            <a:ext cx="1647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endParaRPr lang="en-US" altLang="zh-CN" sz="2000" dirty="0"/>
          </a:p>
        </p:txBody>
      </p:sp>
      <p:sp>
        <p:nvSpPr>
          <p:cNvPr id="11" name="QB_6_AN.254_1#775d8ed82.blank?vja=1&amp;pid=23994c342&amp;color=0,0,0&amp;mp=1&amp;vpa=129&amp;vtp=1"/>
          <p:cNvSpPr/>
          <p:nvPr/>
        </p:nvSpPr>
        <p:spPr>
          <a:xfrm>
            <a:off x="8787575" y="1230200"/>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2000" dirty="0"/>
          </a:p>
        </p:txBody>
      </p:sp>
      <p:sp>
        <p:nvSpPr>
          <p:cNvPr id="12" name="QB_6_BD.255_1#264ea1152?sp=1&amp;vja=1&amp;pid=23994c342&amp;color=0,0,0&amp;vtp=1"/>
          <p:cNvSpPr/>
          <p:nvPr/>
        </p:nvSpPr>
        <p:spPr>
          <a:xfrm>
            <a:off x="722376" y="2064911"/>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5.正是因为人类对野生动物的伤害，才导致如今野生动物灭绝或濒临灭绝。（强调句）</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endParaRPr lang="en-US" altLang="zh-CN" sz="2000" dirty="0"/>
          </a:p>
        </p:txBody>
      </p:sp>
      <p:sp>
        <p:nvSpPr>
          <p:cNvPr id="13" name="QB_6_AN.256_1#264ea1152.blank?vja=1&amp;pid=23994c342&amp;color=0,0,0&amp;vpa=130&amp;vtp=1"/>
          <p:cNvSpPr/>
          <p:nvPr/>
        </p:nvSpPr>
        <p:spPr>
          <a:xfrm>
            <a:off x="719201" y="2407811"/>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4" name="QB_6_AN.257_1#264ea1152.blank?vja=1&amp;pid=23994c342&amp;color=0,0,0&amp;vpa=131&amp;vtp=1"/>
          <p:cNvSpPr/>
          <p:nvPr/>
        </p:nvSpPr>
        <p:spPr>
          <a:xfrm>
            <a:off x="1264095" y="2407811"/>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5" name="QB_6_AN.258_1#264ea1152.blank?vja=1&amp;pid=23994c342&amp;color=0,0,0&amp;vpa=132&amp;vtp=1"/>
          <p:cNvSpPr/>
          <p:nvPr/>
        </p:nvSpPr>
        <p:spPr>
          <a:xfrm>
            <a:off x="1808988" y="2407811"/>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t>
            </a:r>
            <a:endParaRPr lang="en-US" altLang="zh-CN" sz="2000" dirty="0"/>
          </a:p>
        </p:txBody>
      </p:sp>
      <p:sp>
        <p:nvSpPr>
          <p:cNvPr id="16" name="QB_6_AN.259_1#264ea1152.blank?vja=1&amp;pid=23994c342&amp;color=0,0,0&amp;vpa=133&amp;vtp=1"/>
          <p:cNvSpPr/>
          <p:nvPr/>
        </p:nvSpPr>
        <p:spPr>
          <a:xfrm>
            <a:off x="2988882" y="2407811"/>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p:txBody>
      </p:sp>
      <p:sp>
        <p:nvSpPr>
          <p:cNvPr id="17" name="QB_6_AN.260_1#264ea1152.blank?vja=1&amp;pid=23994c342&amp;color=0,0,0&amp;vpa=134&amp;vtp=1"/>
          <p:cNvSpPr/>
          <p:nvPr/>
        </p:nvSpPr>
        <p:spPr>
          <a:xfrm>
            <a:off x="4181475" y="2407811"/>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18" name="QB_6_AN.261_1#264ea1152.blank?vja=1&amp;pid=23994c342&amp;color=0,0,0&amp;vpa=135&amp;vtp=1"/>
          <p:cNvSpPr/>
          <p:nvPr/>
        </p:nvSpPr>
        <p:spPr>
          <a:xfrm>
            <a:off x="4853369" y="2407811"/>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a:t>
            </a:r>
            <a:endParaRPr lang="en-US" altLang="zh-CN" sz="2000" dirty="0"/>
          </a:p>
        </p:txBody>
      </p:sp>
      <p:sp>
        <p:nvSpPr>
          <p:cNvPr id="19" name="QB_6_AN.262_1#264ea1152.blank?vja=1&amp;pid=23994c342&amp;color=0,0,0&amp;vpa=136&amp;vtp=1"/>
          <p:cNvSpPr/>
          <p:nvPr/>
        </p:nvSpPr>
        <p:spPr>
          <a:xfrm>
            <a:off x="5753799" y="2407811"/>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0" name="QB_6_AN.263_1#264ea1152.blank?vja=1&amp;pid=23994c342&amp;color=0,0,0&amp;vpa=137&amp;vtp=1"/>
          <p:cNvSpPr/>
          <p:nvPr/>
        </p:nvSpPr>
        <p:spPr>
          <a:xfrm>
            <a:off x="6324029" y="2407811"/>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1" name="QB_6_AN.264_1#264ea1152.blank?vja=1&amp;pid=23994c342&amp;color=0,0,0&amp;vpa=138&amp;vtp=1"/>
          <p:cNvSpPr/>
          <p:nvPr/>
        </p:nvSpPr>
        <p:spPr>
          <a:xfrm>
            <a:off x="6868859" y="2407811"/>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5">
                                            <p:bg/>
                                          </p:spTgt>
                                        </p:tgtEl>
                                        <p:attrNameLst>
                                          <p:attrName>style.visibility</p:attrName>
                                        </p:attrNameLst>
                                      </p:cBhvr>
                                      <p:to>
                                        <p:strVal val="visible"/>
                                      </p:to>
                                    </p:set>
                                    <p:animEffect transition="in" filter="fade">
                                      <p:cBhvr>
                                        <p:cTn id="95" dur="500"/>
                                        <p:tgtEl>
                                          <p:spTgt spid="15">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xEl>
                                              <p:pRg st="0" end="0"/>
                                            </p:txEl>
                                          </p:spTgt>
                                        </p:tgtEl>
                                        <p:attrNameLst>
                                          <p:attrName>style.visibility</p:attrName>
                                        </p:attrNameLst>
                                      </p:cBhvr>
                                      <p:to>
                                        <p:strVal val="visible"/>
                                      </p:to>
                                    </p:set>
                                    <p:animEffect transition="in" filter="fade">
                                      <p:cBhvr>
                                        <p:cTn id="98" dur="500"/>
                                        <p:tgtEl>
                                          <p:spTgt spid="15">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6">
                                            <p:bg/>
                                          </p:spTgt>
                                        </p:tgtEl>
                                        <p:attrNameLst>
                                          <p:attrName>style.visibility</p:attrName>
                                        </p:attrNameLst>
                                      </p:cBhvr>
                                      <p:to>
                                        <p:strVal val="visible"/>
                                      </p:to>
                                    </p:set>
                                    <p:animEffect transition="in" filter="fade">
                                      <p:cBhvr>
                                        <p:cTn id="103" dur="500"/>
                                        <p:tgtEl>
                                          <p:spTgt spid="16">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fade">
                                      <p:cBhvr>
                                        <p:cTn id="106" dur="500"/>
                                        <p:tgtEl>
                                          <p:spTgt spid="16">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7">
                                            <p:bg/>
                                          </p:spTgt>
                                        </p:tgtEl>
                                        <p:attrNameLst>
                                          <p:attrName>style.visibility</p:attrName>
                                        </p:attrNameLst>
                                      </p:cBhvr>
                                      <p:to>
                                        <p:strVal val="visible"/>
                                      </p:to>
                                    </p:set>
                                    <p:animEffect transition="in" filter="fade">
                                      <p:cBhvr>
                                        <p:cTn id="111" dur="500"/>
                                        <p:tgtEl>
                                          <p:spTgt spid="17">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7">
                                            <p:txEl>
                                              <p:pRg st="0" end="0"/>
                                            </p:txEl>
                                          </p:spTgt>
                                        </p:tgtEl>
                                        <p:attrNameLst>
                                          <p:attrName>style.visibility</p:attrName>
                                        </p:attrNameLst>
                                      </p:cBhvr>
                                      <p:to>
                                        <p:strVal val="visible"/>
                                      </p:to>
                                    </p:set>
                                    <p:animEffect transition="in" filter="fade">
                                      <p:cBhvr>
                                        <p:cTn id="114" dur="500"/>
                                        <p:tgtEl>
                                          <p:spTgt spid="17">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8">
                                            <p:bg/>
                                          </p:spTgt>
                                        </p:tgtEl>
                                        <p:attrNameLst>
                                          <p:attrName>style.visibility</p:attrName>
                                        </p:attrNameLst>
                                      </p:cBhvr>
                                      <p:to>
                                        <p:strVal val="visible"/>
                                      </p:to>
                                    </p:set>
                                    <p:animEffect transition="in" filter="fade">
                                      <p:cBhvr>
                                        <p:cTn id="119" dur="500"/>
                                        <p:tgtEl>
                                          <p:spTgt spid="18">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8">
                                            <p:txEl>
                                              <p:pRg st="0" end="0"/>
                                            </p:txEl>
                                          </p:spTgt>
                                        </p:tgtEl>
                                        <p:attrNameLst>
                                          <p:attrName>style.visibility</p:attrName>
                                        </p:attrNameLst>
                                      </p:cBhvr>
                                      <p:to>
                                        <p:strVal val="visible"/>
                                      </p:to>
                                    </p:set>
                                    <p:animEffect transition="in" filter="fade">
                                      <p:cBhvr>
                                        <p:cTn id="122" dur="500"/>
                                        <p:tgtEl>
                                          <p:spTgt spid="18">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19">
                                            <p:bg/>
                                          </p:spTgt>
                                        </p:tgtEl>
                                        <p:attrNameLst>
                                          <p:attrName>style.visibility</p:attrName>
                                        </p:attrNameLst>
                                      </p:cBhvr>
                                      <p:to>
                                        <p:strVal val="visible"/>
                                      </p:to>
                                    </p:set>
                                    <p:animEffect transition="in" filter="fade">
                                      <p:cBhvr>
                                        <p:cTn id="127" dur="500"/>
                                        <p:tgtEl>
                                          <p:spTgt spid="19">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9">
                                            <p:txEl>
                                              <p:pRg st="0" end="0"/>
                                            </p:txEl>
                                          </p:spTgt>
                                        </p:tgtEl>
                                        <p:attrNameLst>
                                          <p:attrName>style.visibility</p:attrName>
                                        </p:attrNameLst>
                                      </p:cBhvr>
                                      <p:to>
                                        <p:strVal val="visible"/>
                                      </p:to>
                                    </p:set>
                                    <p:animEffect transition="in" filter="fade">
                                      <p:cBhvr>
                                        <p:cTn id="130" dur="500"/>
                                        <p:tgtEl>
                                          <p:spTgt spid="19">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0">
                                            <p:bg/>
                                          </p:spTgt>
                                        </p:tgtEl>
                                        <p:attrNameLst>
                                          <p:attrName>style.visibility</p:attrName>
                                        </p:attrNameLst>
                                      </p:cBhvr>
                                      <p:to>
                                        <p:strVal val="visible"/>
                                      </p:to>
                                    </p:set>
                                    <p:animEffect transition="in" filter="fade">
                                      <p:cBhvr>
                                        <p:cTn id="135" dur="500"/>
                                        <p:tgtEl>
                                          <p:spTgt spid="20">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0">
                                            <p:txEl>
                                              <p:pRg st="0" end="0"/>
                                            </p:txEl>
                                          </p:spTgt>
                                        </p:tgtEl>
                                        <p:attrNameLst>
                                          <p:attrName>style.visibility</p:attrName>
                                        </p:attrNameLst>
                                      </p:cBhvr>
                                      <p:to>
                                        <p:strVal val="visible"/>
                                      </p:to>
                                    </p:set>
                                    <p:animEffect transition="in" filter="fade">
                                      <p:cBhvr>
                                        <p:cTn id="138" dur="500"/>
                                        <p:tgtEl>
                                          <p:spTgt spid="20">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1">
                                            <p:bg/>
                                          </p:spTgt>
                                        </p:tgtEl>
                                        <p:attrNameLst>
                                          <p:attrName>style.visibility</p:attrName>
                                        </p:attrNameLst>
                                      </p:cBhvr>
                                      <p:to>
                                        <p:strVal val="visible"/>
                                      </p:to>
                                    </p:set>
                                    <p:animEffect transition="in" filter="fade">
                                      <p:cBhvr>
                                        <p:cTn id="143" dur="500"/>
                                        <p:tgtEl>
                                          <p:spTgt spid="21">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1">
                                            <p:txEl>
                                              <p:pRg st="0" end="0"/>
                                            </p:txEl>
                                          </p:spTgt>
                                        </p:tgtEl>
                                        <p:attrNameLst>
                                          <p:attrName>style.visibility</p:attrName>
                                        </p:attrNameLst>
                                      </p:cBhvr>
                                      <p:to>
                                        <p:strVal val="visible"/>
                                      </p:to>
                                    </p:set>
                                    <p:animEffect transition="in" filter="fade">
                                      <p:cBhvr>
                                        <p:cTn id="14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3" grpId="0" animBg="1" build="p"/>
      <p:bldP spid="14" grpId="0" animBg="1" build="p"/>
      <p:bldP spid="15" grpId="0" animBg="1" build="p"/>
      <p:bldP spid="16" grpId="0" animBg="1" build="p"/>
      <p:bldP spid="17" grpId="0" animBg="1" build="p"/>
      <p:bldP spid="18" grpId="0" animBg="1" build="p"/>
      <p:bldP spid="19" grpId="0" animBg="1" build="p"/>
      <p:bldP spid="20" grpId="0" animBg="1" build="p"/>
      <p:bldP spid="21"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60c30e7a?vja=1&amp;pid=1e3628834&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1.Rainforests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4" name="QB_6_AN.266_1#860c30e7a.blank?vja=1&amp;pid=1e3628834&amp;color=0,0,0&amp;vpa=139&amp;vtp=1"/>
          <p:cNvSpPr/>
          <p:nvPr/>
        </p:nvSpPr>
        <p:spPr>
          <a:xfrm>
            <a:off x="2214055" y="1226312"/>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cut</a:t>
            </a:r>
            <a:endParaRPr lang="en-US" altLang="zh-CN" sz="2000" dirty="0"/>
          </a:p>
        </p:txBody>
      </p:sp>
      <p:sp>
        <p:nvSpPr>
          <p:cNvPr id="5" name="QB_6_AS.267_1#68edc4024?vja=1&amp;pid=1e3628834&amp;color=0,0,0&amp;vtp=1"/>
          <p:cNvSpPr/>
          <p:nvPr/>
        </p:nvSpPr>
        <p:spPr>
          <a:xfrm>
            <a:off x="722376" y="2082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句意为：热带雨林正以如此快的速度被砍伐和烧毁，以至于总有一天它们会消失。从will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disappear可推断出，热带雨林应该是正在被砍伐,所以应用现在进行时；主语Rainforests与cut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down之间是被动关系，故用现在进行时的被动语态；主语是复数，谓语也应用复数形式。</a:t>
            </a:r>
            <a:endParaRPr lang="en-US" altLang="zh-CN" sz="2200" dirty="0"/>
          </a:p>
        </p:txBody>
      </p:sp>
      <p:sp>
        <p:nvSpPr>
          <p:cNvPr id="6" name="QB_6_BD.268_1#9b2f8470b?vja=1&amp;pid=1e3628834&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7" name="QB_6_AN.269_1#9b2f8470b.blank?vja=1&amp;pid=1e3628834&amp;color=0,0,0&amp;vpa=140&amp;vtp=1"/>
          <p:cNvSpPr/>
          <p:nvPr/>
        </p:nvSpPr>
        <p:spPr>
          <a:xfrm>
            <a:off x="3106801" y="3246187"/>
            <a:ext cx="1606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8" name="QB_6_AS.270_1#9b2f8470b?vja=1&amp;pid=1e3628834&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句意为：现在我们学校正在举办运动会。时间状语为now，故此处表示正在进行中的事情；主语The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meeting与hold之间是被动关系，故用现在进行时的被动语态；主语是单数，助动词用is。故填is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1_1#9b48b4f02?vja=1&amp;pid=1e3628834&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p:txBody>
      </p:sp>
      <p:sp>
        <p:nvSpPr>
          <p:cNvPr id="3" name="QB_6_AN.272_1#9b48b4f02.blank?vja=1&amp;pid=1e3628834&amp;color=0,0,0&amp;vpa=141&amp;vtp=1"/>
          <p:cNvSpPr/>
          <p:nvPr/>
        </p:nvSpPr>
        <p:spPr>
          <a:xfrm>
            <a:off x="3408807" y="845312"/>
            <a:ext cx="2141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000" dirty="0"/>
          </a:p>
        </p:txBody>
      </p:sp>
      <p:sp>
        <p:nvSpPr>
          <p:cNvPr id="4" name="QB_6_AS.273_1#9b48b4f02?vja=1&amp;pid=1e3628834&amp;color=0,0,0&amp;vtp=1"/>
          <p:cNvSpPr/>
          <p:nvPr/>
        </p:nvSpPr>
        <p:spPr>
          <a:xfrm>
            <a:off x="722376" y="1701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句意为：会议室现在正在商讨的问题对这个公司的发展非常重要。设空处作which引导的定语从句的谓语；从句时间状语为now，关系代词which指代The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problem，在从句中作主语，且其与discuss之间是被动关系，故设空处用现在进行时的被动语态，主语是单数，谓语应用单数形式。故填is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200" dirty="0"/>
          </a:p>
        </p:txBody>
      </p:sp>
      <p:sp>
        <p:nvSpPr>
          <p:cNvPr id="5" name="QB_6_BD.274_1#a386c137a?vja=1&amp;pid=1e3628834&amp;color=0,0,0&amp;vtp=1"/>
          <p:cNvSpPr/>
          <p:nvPr/>
        </p:nvSpPr>
        <p:spPr>
          <a:xfrm>
            <a:off x="722376" y="3296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6" name="QB_6_AN.275_1#a386c137a.blank?vja=1&amp;pid=1e3628834&amp;color=0,0,0&amp;vpa=142&amp;vtp=1"/>
          <p:cNvSpPr/>
          <p:nvPr/>
        </p:nvSpPr>
        <p:spPr>
          <a:xfrm>
            <a:off x="4121785" y="3246187"/>
            <a:ext cx="2141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polluted</a:t>
            </a:r>
            <a:endParaRPr lang="en-US" altLang="zh-CN" sz="2000" dirty="0"/>
          </a:p>
        </p:txBody>
      </p:sp>
      <p:sp>
        <p:nvSpPr>
          <p:cNvPr id="7" name="QB_6_AS.276_1#a386c137a?vja=1&amp;pid=1e3628834&amp;color=0,0,0&amp;vtp=1"/>
          <p:cNvSpPr/>
          <p:nvPr/>
        </p:nvSpPr>
        <p:spPr>
          <a:xfrm>
            <a:off x="722376" y="4102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句意为：目前，我们的环境被污染的速度比以往任何时候都快，而且人们似乎无法阻止其发生。时间状语At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present意为“现在”，结合语境可知，此处表示污染的动作正在发生，且and前的并列分句的主语our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surroundings与pollute之间是被动关系，故用现在进行时的被动语态。主语为复数，谓语也应用复数形式。故填are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polluted。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77_1#62e83bb1a?vja=1&amp;pid=1e3628834&amp;color=0,0,0&amp;vtp=1&amp;bt=1"/>
          <p:cNvSpPr/>
          <p:nvPr/>
        </p:nvSpPr>
        <p:spPr>
          <a:xfrm>
            <a:off x="722376" y="900000"/>
            <a:ext cx="10753344" cy="374904"/>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a:t>
            </a:r>
            <a:endParaRPr lang="en-US" altLang="zh-CN" sz="2000" dirty="0"/>
          </a:p>
        </p:txBody>
      </p:sp>
      <p:sp>
        <p:nvSpPr>
          <p:cNvPr id="3" name="QB_7_BD.278_1#e492a79af?vja=1&amp;pid=62e83bb1a&amp;color=0,0,0&amp;vtp=1"/>
          <p:cNvSpPr/>
          <p:nvPr/>
        </p:nvSpPr>
        <p:spPr>
          <a:xfrm>
            <a:off x="722376" y="1302910"/>
            <a:ext cx="10753344" cy="749808"/>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endParaRPr lang="en-US" altLang="zh-CN" sz="2000" dirty="0"/>
          </a:p>
        </p:txBody>
      </p:sp>
      <p:sp>
        <p:nvSpPr>
          <p:cNvPr id="4" name="QB_7_AN.279_1#e492a79af.blank?vja=1&amp;pid=62e83bb1a&amp;color=0,0,0&amp;vpa=143&amp;vtp=1"/>
          <p:cNvSpPr/>
          <p:nvPr/>
        </p:nvSpPr>
        <p:spPr>
          <a:xfrm>
            <a:off x="960501" y="1252110"/>
            <a:ext cx="889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bought</a:t>
            </a:r>
            <a:endParaRPr lang="en-US" altLang="zh-CN" sz="2000" dirty="0"/>
          </a:p>
        </p:txBody>
      </p:sp>
      <p:sp>
        <p:nvSpPr>
          <p:cNvPr id="5" name="QB_7_AS.280_1#e492a79af?vja=1&amp;pid=62e83bb1a&amp;color=0,0,0&amp;vtp=1"/>
          <p:cNvSpPr/>
          <p:nvPr/>
        </p:nvSpPr>
        <p:spPr>
          <a:xfrm>
            <a:off x="722376" y="2094689"/>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由时间状语3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ago可知，此处表示过去发生的事，应用一般过去时。故填bought。</a:t>
            </a:r>
            <a:endParaRPr lang="en-US" altLang="zh-CN" sz="2200" dirty="0"/>
          </a:p>
        </p:txBody>
      </p:sp>
      <p:sp>
        <p:nvSpPr>
          <p:cNvPr id="6" name="QB_7_BD.281_1#9f6615d91?vja=1&amp;pid=62e83bb1a&amp;color=0,0,0&amp;vtp=1"/>
          <p:cNvSpPr/>
          <p:nvPr/>
        </p:nvSpPr>
        <p:spPr>
          <a:xfrm>
            <a:off x="722376" y="2514423"/>
            <a:ext cx="10753344" cy="1124712"/>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7" name="QB_7_AN.282_1#9f6615d91.blank?vja=1&amp;pid=62e83bb1a&amp;color=0,0,0&amp;vpa=144&amp;vtp=1"/>
          <p:cNvSpPr/>
          <p:nvPr/>
        </p:nvSpPr>
        <p:spPr>
          <a:xfrm>
            <a:off x="960501" y="2476323"/>
            <a:ext cx="1128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8" name="QB_7_AS.283_1#9f6615d91?vja=1&amp;pid=62e83bb1a&amp;color=0,0,0&amp;vtp=1"/>
          <p:cNvSpPr/>
          <p:nvPr/>
        </p:nvSpPr>
        <p:spPr>
          <a:xfrm>
            <a:off x="722376" y="3682189"/>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now表示“迄今为止”，是现在完成时的标志性时间状语。故填has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200" dirty="0"/>
          </a:p>
        </p:txBody>
      </p:sp>
      <p:sp>
        <p:nvSpPr>
          <p:cNvPr id="9" name="QB_7_BD.284_1#e76b0d989?vja=1&amp;pid=62e83bb1a&amp;color=0,0,0&amp;vtp=1"/>
          <p:cNvSpPr/>
          <p:nvPr/>
        </p:nvSpPr>
        <p:spPr>
          <a:xfrm>
            <a:off x="722376" y="4101923"/>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manufacturer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（制造商）.It</a:t>
            </a:r>
            <a:endParaRPr lang="en-US" altLang="zh-CN" sz="2000" dirty="0"/>
          </a:p>
        </p:txBody>
      </p:sp>
      <p:sp>
        <p:nvSpPr>
          <p:cNvPr id="10" name="QB_7_AN.285_1#e76b0d989.blank?vja=1&amp;pid=62e83bb1a&amp;color=0,0,0&amp;vpa=145&amp;vtp=1"/>
          <p:cNvSpPr/>
          <p:nvPr/>
        </p:nvSpPr>
        <p:spPr>
          <a:xfrm>
            <a:off x="960501" y="4063823"/>
            <a:ext cx="1649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delivered</a:t>
            </a:r>
            <a:endParaRPr lang="en-US" altLang="zh-CN" sz="2000" dirty="0"/>
          </a:p>
        </p:txBody>
      </p:sp>
      <p:sp>
        <p:nvSpPr>
          <p:cNvPr id="11" name="QB_7_AS.286_1#e76b0d989?vja=1&amp;pid=62e83bb1a&amp;color=0,0,0&amp;vtp=1"/>
          <p:cNvSpPr/>
          <p:nvPr/>
        </p:nvSpPr>
        <p:spPr>
          <a:xfrm>
            <a:off x="722376" y="4520389"/>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it指代washing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machine，与deliver之间是被动关系；事情发生在过去，应用一般过去时。</a:t>
            </a:r>
            <a:endParaRPr lang="en-US" altLang="zh-CN" sz="2200" dirty="0"/>
          </a:p>
        </p:txBody>
      </p:sp>
      <p:sp>
        <p:nvSpPr>
          <p:cNvPr id="12" name="QB_7_BD.287_1#b298b98ae?vja=1&amp;pid=62e83bb1a&amp;color=0,0,0&amp;vtp=1"/>
          <p:cNvSpPr/>
          <p:nvPr/>
        </p:nvSpPr>
        <p:spPr>
          <a:xfrm>
            <a:off x="722376" y="4940123"/>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13" name="QB_7_AN.288_1#b298b98ae.blank?vja=1&amp;pid=62e83bb1a&amp;color=0,0,0&amp;vpa=146&amp;vtp=1"/>
          <p:cNvSpPr/>
          <p:nvPr/>
        </p:nvSpPr>
        <p:spPr>
          <a:xfrm>
            <a:off x="973201" y="4889323"/>
            <a:ext cx="20002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repaired</a:t>
            </a:r>
            <a:endParaRPr lang="en-US" altLang="zh-CN" sz="2000" dirty="0"/>
          </a:p>
        </p:txBody>
      </p:sp>
      <p:sp>
        <p:nvSpPr>
          <p:cNvPr id="14" name="QB_7_AS.289_1#b298b98ae?vja=1&amp;pid=62e83bb1a&amp;color=0,0,0&amp;vtp=1"/>
          <p:cNvSpPr/>
          <p:nvPr/>
        </p:nvSpPr>
        <p:spPr>
          <a:xfrm>
            <a:off x="722376" y="5358589"/>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根据设空处后的this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hand可知，洗衣机被送修还未被送回，因此应是这周正在被修理，故用现在进行时的被动语态。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P spid="13" grpId="0" animBg="1" build="p"/>
      <p:bldP spid="1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0_1#994166652?vja=1&amp;pid=62e83bb1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 name="QB_7_AN.291_1#994166652.blank?vja=1&amp;pid=62e83bb1a&amp;color=0,0,0&amp;vpa=147&amp;vtp=1"/>
          <p:cNvSpPr/>
          <p:nvPr/>
        </p:nvSpPr>
        <p:spPr>
          <a:xfrm>
            <a:off x="947801" y="858012"/>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miss</a:t>
            </a:r>
            <a:endParaRPr lang="en-US" altLang="zh-CN" sz="2000" dirty="0"/>
          </a:p>
        </p:txBody>
      </p:sp>
      <p:sp>
        <p:nvSpPr>
          <p:cNvPr id="4" name="QB_7_AS.292_1#994166652?vja=1&amp;pid=62e83bb1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由语境可知，此处表示“我”现在很想念“我”的洗衣机。连词and后的hope与设空处并列。故填miss。</a:t>
            </a:r>
            <a:endParaRPr lang="en-US" altLang="zh-CN" sz="2200" dirty="0"/>
          </a:p>
        </p:txBody>
      </p:sp>
      <p:sp>
        <p:nvSpPr>
          <p:cNvPr id="5" name="QB_7_BD.293_1#2896460b1?vja=1&amp;pid=62e83bb1a&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6" name="QB_7_AN.294_1#2896460b1.blank?vja=1&amp;pid=62e83bb1a&amp;color=0,0,0&amp;vpa=148&amp;vtp=1"/>
          <p:cNvSpPr/>
          <p:nvPr/>
        </p:nvSpPr>
        <p:spPr>
          <a:xfrm>
            <a:off x="985901" y="21158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7" name="QB_7_AS.295_1#2896460b1?vja=1&amp;pid=62e83bb1a&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设空处在hope后的宾语从句中作谓语，soon为从句的时间状语，意为“很快；不久”，结合语境可知，“洗衣机送回”为将来发生的动作。故填will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200" dirty="0"/>
          </a:p>
        </p:txBody>
      </p:sp>
      <p:sp>
        <p:nvSpPr>
          <p:cNvPr id="8" name="QB_7_BD.296_1#6c426bdd7?vja=1&amp;pid=62e83bb1a&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9" name="QB_7_AN.297_1#6c426bdd7.blank?vja=1&amp;pid=62e83bb1a&amp;color=0,0,0&amp;vpa=149&amp;vtp=1"/>
          <p:cNvSpPr/>
          <p:nvPr/>
        </p:nvSpPr>
        <p:spPr>
          <a:xfrm>
            <a:off x="973201" y="33604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7_AS.298_1#6c426bdd7?vja=1&amp;pid=62e83bb1a&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此处为含有时间状语从句的主从复合句，遵循“主将从现”原则，即主句为一般将来时，从句通常用一般现在时表将来。故填is。</a:t>
            </a:r>
            <a:endParaRPr lang="en-US" altLang="zh-CN" sz="2200" dirty="0"/>
          </a:p>
        </p:txBody>
      </p:sp>
      <p:sp>
        <p:nvSpPr>
          <p:cNvPr id="11" name="QB_7_BD.299_1#ee60e7811?vja=1&amp;pid=62e83bb1a&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12" name="QB_7_AN.300_1#ee60e7811.blank?vja=1&amp;pid=62e83bb1a&amp;color=0,0,0&amp;vpa=150&amp;vtp=1"/>
          <p:cNvSpPr/>
          <p:nvPr/>
        </p:nvSpPr>
        <p:spPr>
          <a:xfrm>
            <a:off x="985901" y="4592387"/>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doing</a:t>
            </a:r>
            <a:endParaRPr lang="en-US" altLang="zh-CN" sz="2000" dirty="0"/>
          </a:p>
        </p:txBody>
      </p:sp>
      <p:sp>
        <p:nvSpPr>
          <p:cNvPr id="13" name="QB_7_AS.301_1#ee60e7811?vja=1&amp;pid=62e83bb1a&amp;color=0,0,0&amp;vtp=1"/>
          <p:cNvSpPr/>
          <p:nvPr/>
        </p:nvSpPr>
        <p:spPr>
          <a:xfrm>
            <a:off x="722376" y="506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根据时间状语now可知，此处表示该动作正在进行。故填am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c2ba84b7c?vja=1&amp;pid=93dd0676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2000" dirty="0"/>
          </a:p>
        </p:txBody>
      </p:sp>
      <p:sp>
        <p:nvSpPr>
          <p:cNvPr id="3" name="QB_6_AN.11_1#c2ba84b7c.blank?vja=1&amp;pid=93dd06762&amp;color=0,0,0&amp;vpa=4&amp;vtp=1"/>
          <p:cNvSpPr/>
          <p:nvPr/>
        </p:nvSpPr>
        <p:spPr>
          <a:xfrm>
            <a:off x="7601014" y="8453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existing</a:t>
            </a:r>
            <a:endParaRPr lang="en-US" altLang="zh-CN" sz="2000" dirty="0"/>
          </a:p>
        </p:txBody>
      </p:sp>
      <p:sp>
        <p:nvSpPr>
          <p:cNvPr id="4" name="QB_6_AS.12_1#c2ba84b7c?vja=1&amp;pid=93dd0676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句意为：专家们指出有一种很好的方法来解决现存的问题。设空处修饰名词，结合句意可知，此处表示“现存的问题”，故填形容词existing。</a:t>
            </a:r>
            <a:endParaRPr lang="en-US" altLang="zh-CN" sz="2200" dirty="0"/>
          </a:p>
        </p:txBody>
      </p:sp>
      <p:sp>
        <p:nvSpPr>
          <p:cNvPr id="5" name="QB_6_BD.13_1#c684a9da7?vja=1&amp;pid=93dd06762&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conservationists.</a:t>
            </a:r>
            <a:endParaRPr lang="en-US" altLang="zh-CN" sz="2000" dirty="0"/>
          </a:p>
        </p:txBody>
      </p:sp>
      <p:sp>
        <p:nvSpPr>
          <p:cNvPr id="6" name="QB_6_AN.14_1#c684a9da7.blank?vja=1&amp;pid=93dd06762&amp;color=0,0,0&amp;vpa=5&amp;vtp=1"/>
          <p:cNvSpPr/>
          <p:nvPr/>
        </p:nvSpPr>
        <p:spPr>
          <a:xfrm>
            <a:off x="3596450" y="21158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extinction</a:t>
            </a:r>
            <a:endParaRPr lang="en-US" altLang="zh-CN" sz="2000" dirty="0"/>
          </a:p>
        </p:txBody>
      </p:sp>
      <p:sp>
        <p:nvSpPr>
          <p:cNvPr id="7" name="QB_6_AS.15_1#c684a9da7?vja=1&amp;pid=93dd06762&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句意为：环境保护主义者认为，保护这些鸟类免于灭绝可能会对人类健康产生重要影响。save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意为“拯救</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免于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”，此处应用名词作介词from的宾语。</a:t>
            </a:r>
            <a:endParaRPr lang="en-US" altLang="zh-CN" sz="2200" dirty="0"/>
          </a:p>
        </p:txBody>
      </p:sp>
      <p:sp>
        <p:nvSpPr>
          <p:cNvPr id="8" name="QB_6_BD.16_1#958935058?vja=1&amp;pid=93dd06762&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tornadoes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endParaRPr lang="en-US" altLang="zh-CN" sz="2000" dirty="0"/>
          </a:p>
        </p:txBody>
      </p:sp>
      <p:sp>
        <p:nvSpPr>
          <p:cNvPr id="9" name="QB_6_AN.17_1#958935058.blank?vja=1&amp;pid=93dd06762&amp;color=0,0,0&amp;vpa=6&amp;vtp=1"/>
          <p:cNvSpPr/>
          <p:nvPr/>
        </p:nvSpPr>
        <p:spPr>
          <a:xfrm>
            <a:off x="897001" y="3741487"/>
            <a:ext cx="495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0" name="QB_6_AS.18_1#958935058?vja=1&amp;pid=93dd06762&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句意为：平均来看，该地区每年约有1,000次龙卷风，造成80多人死亡，1,500人受伤。on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average为固定搭配，意为“平均来看”，设空处位于句首，单词首字母应大写，故填On。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2_1#302a329af?vja=1&amp;pid=b6411168b&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［四川成都外国语学校2024高一月考］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Xishuangbanna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Autonomous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Yunnan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76.6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Yunnan,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Xishuangbanna,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Lincang.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Xishuangbanna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endParaRPr lang="en-US" altLang="zh-CN" sz="2000" dirty="0"/>
          </a:p>
        </p:txBody>
      </p:sp>
      <p:sp>
        <p:nvSpPr>
          <p:cNvPr id="3" name="QM_6_AN.303_1#302a329af.blank?vja=1&amp;pid=b6411168b&amp;color=0,0,0&amp;vpa=151&amp;vtp=1"/>
          <p:cNvSpPr/>
          <p:nvPr/>
        </p:nvSpPr>
        <p:spPr>
          <a:xfrm>
            <a:off x="2913761" y="2004900"/>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4" name="QM_6_AN.304_1#302a329af.blank?vja=1&amp;pid=b6411168b&amp;color=0,0,0&amp;vpa=152&amp;vtp=1"/>
          <p:cNvSpPr/>
          <p:nvPr/>
        </p:nvSpPr>
        <p:spPr>
          <a:xfrm>
            <a:off x="8356664" y="2754200"/>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involving</a:t>
            </a:r>
            <a:endParaRPr lang="en-US" altLang="zh-CN" sz="2000" dirty="0"/>
          </a:p>
        </p:txBody>
      </p:sp>
      <p:sp>
        <p:nvSpPr>
          <p:cNvPr id="5" name="QM_6_AN.305_1#302a329af.blank?vja=1&amp;pid=b6411168b&amp;color=0,0,0&amp;vpa=153&amp;vtp=1"/>
          <p:cNvSpPr/>
          <p:nvPr/>
        </p:nvSpPr>
        <p:spPr>
          <a:xfrm>
            <a:off x="7272719" y="3135200"/>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6" name="QM_6_AN.306_1#302a329af.blank?vja=1&amp;pid=b6411168b&amp;color=0,0,0&amp;vpa=154&amp;vtp=1"/>
          <p:cNvSpPr/>
          <p:nvPr/>
        </p:nvSpPr>
        <p:spPr>
          <a:xfrm>
            <a:off x="4214876" y="4659200"/>
            <a:ext cx="8542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largest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6_BD.307_1#302a329af?vja=1&amp;pid=b6411168b&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414.66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mc:Choice>
        <mc:Fallback>
          <p:sp>
            <p:nvSpPr>
              <p:cNvPr id="2" name="QM_6_BD.307_1#302a329af?vja=1&amp;pid=b6411168b&amp;color=0,0,0&amp;mp=1&amp;vtp=1&amp;bt=1"/>
              <p:cNvSpPr>
                <a:spLocks noRot="1" noChangeAspect="1" noMove="1" noResize="1" noEditPoints="1" noAdjustHandles="1" noChangeArrowheads="1" noChangeShapeType="1" noTextEdit="1"/>
              </p:cNvSpPr>
              <p:nvPr/>
            </p:nvSpPr>
            <p:spPr>
              <a:xfrm>
                <a:off x="722376" y="896112"/>
                <a:ext cx="10753344" cy="3429000"/>
              </a:xfrm>
              <a:prstGeom prst="rect">
                <a:avLst/>
              </a:prstGeom>
              <a:blipFill rotWithShape="1">
                <a:blip r:embed="rId1"/>
                <a:stretch>
                  <a:fillRect l="-4" t="-4" b="-996"/>
                </a:stretch>
              </a:blipFill>
            </p:spPr>
            <p:txBody>
              <a:bodyPr/>
              <a:lstStyle/>
              <a:p>
                <a:r>
                  <a:rPr lang="zh-CN" altLang="en-US">
                    <a:noFill/>
                  </a:rPr>
                  <a:t> </a:t>
                </a:r>
              </a:p>
            </p:txBody>
          </p:sp>
        </mc:Fallback>
      </mc:AlternateContent>
      <p:sp>
        <p:nvSpPr>
          <p:cNvPr id="3" name="QM_6_AN.308_1#302a329af.blank?vja=1&amp;pid=b6411168b&amp;color=0,0,0&amp;mp=1&amp;vpa=155&amp;vtp=1"/>
          <p:cNvSpPr/>
          <p:nvPr/>
        </p:nvSpPr>
        <p:spPr>
          <a:xfrm>
            <a:off x="1392301" y="845312"/>
            <a:ext cx="127927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4" name="QM_6_AN.309_1#302a329af.blank?vja=1&amp;pid=b6411168b&amp;color=0,0,0&amp;mp=1&amp;vpa=156&amp;vtp=1"/>
          <p:cNvSpPr/>
          <p:nvPr/>
        </p:nvSpPr>
        <p:spPr>
          <a:xfrm>
            <a:off x="10200958" y="1239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M_6_AN.310_1#302a329af.blank?vja=1&amp;pid=b6411168b&amp;color=0,0,0&amp;mp=1&amp;vpa=157&amp;vtp=1"/>
          <p:cNvSpPr/>
          <p:nvPr/>
        </p:nvSpPr>
        <p:spPr>
          <a:xfrm>
            <a:off x="7924546" y="1620012"/>
            <a:ext cx="153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founded</a:t>
            </a:r>
            <a:endParaRPr lang="en-US" altLang="zh-CN" sz="2000" dirty="0"/>
          </a:p>
        </p:txBody>
      </p:sp>
      <p:sp>
        <p:nvSpPr>
          <p:cNvPr id="6" name="QM_6_AN.311_1#302a329af.blank?vja=1&amp;pid=b6411168b&amp;color=0,0,0&amp;mp=1&amp;vpa=158&amp;vtp=1"/>
          <p:cNvSpPr/>
          <p:nvPr/>
        </p:nvSpPr>
        <p:spPr>
          <a:xfrm>
            <a:off x="7745222" y="2001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M_6_AN.312_1#302a329af.blank?vja=1&amp;pid=b6411168b&amp;color=0,0,0&amp;mp=1&amp;vpa=159&amp;vtp=1"/>
          <p:cNvSpPr/>
          <p:nvPr/>
        </p:nvSpPr>
        <p:spPr>
          <a:xfrm>
            <a:off x="7978204" y="3144012"/>
            <a:ext cx="1154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reflection</a:t>
            </a:r>
            <a:endParaRPr lang="en-US" altLang="zh-CN" sz="2000" dirty="0"/>
          </a:p>
        </p:txBody>
      </p:sp>
      <p:sp>
        <p:nvSpPr>
          <p:cNvPr id="8" name="QM_6_AN.313_1#302a329af.blank?vja=1&amp;pid=b6411168b&amp;color=0,0,0&amp;mp=1&amp;vpa=160&amp;vtp=1"/>
          <p:cNvSpPr/>
          <p:nvPr/>
        </p:nvSpPr>
        <p:spPr>
          <a:xfrm>
            <a:off x="4451350" y="3525012"/>
            <a:ext cx="9334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9" name="QM_6_EX.314_1#302a329af?vja=1&amp;pid=b6411168b&amp;color=0,0,0&amp;vtp=1"/>
          <p:cNvSpPr/>
          <p:nvPr/>
        </p:nvSpPr>
        <p:spPr>
          <a:xfrm>
            <a:off x="722376" y="4351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本文是一篇说明文。作为野生亚洲象的主要栖息地，云南省西双版纳傣族自治州的大象和其他野生动物的数量在近几年有了显著增长。文章主要介绍了西双版纳傣族自治州在保护亚洲象方面所取得的一些成效。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5_1#3e60271f1?vja=1&amp;pid=302a329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16_1#3e60271f1.blank?vja=1&amp;pid=302a329af&amp;color=0,0,0&amp;vpa=161&amp;vtp=1"/>
          <p:cNvSpPr/>
          <p:nvPr/>
        </p:nvSpPr>
        <p:spPr>
          <a:xfrm>
            <a:off x="909701" y="858012"/>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4" name="QB_7_AS.317_1#3e60271f1?vja=1&amp;pid=302a329af&amp;color=0,0,0&amp;vtp=1"/>
          <p:cNvSpPr/>
          <p:nvPr/>
        </p:nvSpPr>
        <p:spPr>
          <a:xfrm>
            <a:off x="722376" y="1320800"/>
            <a:ext cx="10753344" cy="138264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句意为：作为野生亚洲象的主要栖息地，云南省西双版纳傣族自治州的大象和其他野生动物的数量在近几年有了显著增长。根据时间状语in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years可知，此处应用现在完成时，主语Xishuangbanna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Autonomous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Prefecture为第三人称单数，助动词应用has。故填has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7_AS.317_1#3e60271f1?vja=1&amp;pid=302a329af&amp;color=0,0,0&amp;vtp=1"/>
          <p:cNvSpPr/>
          <p:nvPr/>
        </p:nvSpPr>
        <p:spPr>
          <a:xfrm>
            <a:off x="722376" y="1131959"/>
            <a:ext cx="10753344" cy="311205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无灵主语句</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无灵主语句是指使用无生命的名词（短语）作主语的句子，这类句子通常采用拟人化写法，使得表达生动、地道、丰富。常见的可在无灵主语句中作谓语的动词（短语）有see/witness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（见证）、strike/hit/occur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（突然想到）、escape/slip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（被忽视/遗忘）等。如：</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struck/hit/occurred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me.我突然有了一个好主意。</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seen/witnessed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years.这个村子近年来发生了巨大的变化。</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escaped/slipped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mind.我忘了他的名字。</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eyes.泪水涌上我的眼眶。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8_1#e03638b3d?vja=1&amp;pid=302a329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19_1#e03638b3d.blank?vja=1&amp;pid=302a329af&amp;color=0,0,0&amp;vpa=162&amp;vtp=1"/>
          <p:cNvSpPr/>
          <p:nvPr/>
        </p:nvSpPr>
        <p:spPr>
          <a:xfrm>
            <a:off x="884301" y="845312"/>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involving</a:t>
            </a:r>
            <a:endParaRPr lang="en-US" altLang="zh-CN" sz="2000" dirty="0"/>
          </a:p>
        </p:txBody>
      </p:sp>
      <p:sp>
        <p:nvSpPr>
          <p:cNvPr id="4" name="QB_7_AS.320_1#e03638b3d?vja=1&amp;pid=302a329a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句意为：2021年1月至5月，该自治州涉及破坏森林资源的案件数量比去年同期下降了76.6%。分析句子结构可知，句中已有谓语，故设空处应用非谓语形式，involve在此意为“涉及，牵涉”，与其逻辑主语the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cases之间为主动关系，故应用现在分词作后置定语。</a:t>
            </a:r>
            <a:endParaRPr lang="en-US" altLang="zh-CN" sz="2200" dirty="0"/>
          </a:p>
        </p:txBody>
      </p:sp>
      <p:sp>
        <p:nvSpPr>
          <p:cNvPr id="5" name="QB_7_BD.321_1#8ca228d74?vja=1&amp;pid=302a329a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322_1#8ca228d74.blank?vja=1&amp;pid=302a329af&amp;color=0,0,0&amp;vpa=163&amp;vtp=1"/>
          <p:cNvSpPr/>
          <p:nvPr/>
        </p:nvSpPr>
        <p:spPr>
          <a:xfrm>
            <a:off x="922401" y="24841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7" name="QB_7_AS.323_1#8ca228d74?vja=1&amp;pid=302a329a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句意见上一题解析。根据句意可知，此处表示“下降了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”，应用介词by，decline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by为固定搭配。故填by。</a:t>
            </a:r>
            <a:endParaRPr lang="en-US" altLang="zh-CN" sz="2200" dirty="0"/>
          </a:p>
        </p:txBody>
      </p:sp>
      <p:sp>
        <p:nvSpPr>
          <p:cNvPr id="8" name="QB_7_BD.324_1#302ae7df5?vja=1&amp;pid=302a329a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25_1#302ae7df5.blank?vja=1&amp;pid=302a329af&amp;color=0,0,0&amp;vpa=164&amp;vtp=1"/>
          <p:cNvSpPr/>
          <p:nvPr/>
        </p:nvSpPr>
        <p:spPr>
          <a:xfrm>
            <a:off x="909701" y="3728787"/>
            <a:ext cx="8542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largest</a:t>
            </a:r>
            <a:endParaRPr lang="en-US" altLang="zh-CN" sz="2000" dirty="0"/>
          </a:p>
        </p:txBody>
      </p:sp>
      <p:sp>
        <p:nvSpPr>
          <p:cNvPr id="10" name="QB_7_AS.326_1#302ae7df5?vja=1&amp;pid=302a329af&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句意为：在这三个地区中，西双版纳傣族自治州的亚洲象数量最多。根据句中的Of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three和空前定冠词the并结合句意可知，此处指三者之间进行比较，设空处应用形容词最高级形式。故填largest。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7_1#d22cd18d5?vja=1&amp;pid=302a329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28_1#d22cd18d5.blank?vja=1&amp;pid=302a329af&amp;color=0,0,0&amp;vpa=165&amp;vtp=1"/>
          <p:cNvSpPr/>
          <p:nvPr/>
        </p:nvSpPr>
        <p:spPr>
          <a:xfrm>
            <a:off x="884301" y="845312"/>
            <a:ext cx="127927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4" name="QB_7_AS.329_1#d22cd18d5?vja=1&amp;pid=302a329af&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保护亚洲象和其他野生动物，西双版纳傣族自治州扩大了其自然保护区的面积，从20世纪80年代的240平方千米增加到了2021年的414.66平方千米，几乎翻了一番。分析句子结构并结合句意可知，句中已有谓语，设空处应用非谓语形式，此处表目的，应用不定式作目的状语，句首单词首字母要大写。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200" dirty="0"/>
          </a:p>
        </p:txBody>
      </p:sp>
      <p:sp>
        <p:nvSpPr>
          <p:cNvPr id="5" name="QB_7_BD.330_1#74438ddc9?vja=1&amp;pid=302a329af&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331_1#74438ddc9.blank?vja=1&amp;pid=302a329af&amp;color=0,0,0&amp;vpa=166&amp;vtp=1"/>
          <p:cNvSpPr/>
          <p:nvPr/>
        </p:nvSpPr>
        <p:spPr>
          <a:xfrm>
            <a:off x="897001" y="28778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7_AS.332_1#74438ddc9?vja=1&amp;pid=302a329af&amp;color=0,0,0&amp;vtp=1"/>
          <p:cNvSpPr/>
          <p:nvPr/>
        </p:nvSpPr>
        <p:spPr>
          <a:xfrm>
            <a:off x="722376" y="3340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1980s为固定搭配，意为“在20世纪80年代”。故填the。</a:t>
            </a:r>
            <a:endParaRPr lang="en-US" altLang="zh-CN" sz="2200" dirty="0"/>
          </a:p>
        </p:txBody>
      </p:sp>
      <p:sp>
        <p:nvSpPr>
          <p:cNvPr id="8" name="QB_7_BD.333_1#ee5a388c9?vja=1&amp;pid=302a329af&amp;color=0,0,0&amp;vtp=1"/>
          <p:cNvSpPr/>
          <p:nvPr/>
        </p:nvSpPr>
        <p:spPr>
          <a:xfrm>
            <a:off x="722376" y="3759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334_1#ee5a388c9.blank?vja=1&amp;pid=302a329af&amp;color=0,0,0&amp;vpa=167&amp;vtp=1"/>
          <p:cNvSpPr/>
          <p:nvPr/>
        </p:nvSpPr>
        <p:spPr>
          <a:xfrm>
            <a:off x="884301" y="3721100"/>
            <a:ext cx="153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founded</a:t>
            </a:r>
            <a:endParaRPr lang="en-US" altLang="zh-CN" sz="2000" dirty="0"/>
          </a:p>
        </p:txBody>
      </p:sp>
      <p:sp>
        <p:nvSpPr>
          <p:cNvPr id="10" name="QB_7_AS.335_1#ee5a388c9?vja=1&amp;pid=302a329af&amp;color=0,0,0&amp;vtp=1"/>
          <p:cNvSpPr/>
          <p:nvPr/>
        </p:nvSpPr>
        <p:spPr>
          <a:xfrm>
            <a:off x="722376" y="4178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句意为：1996年，野象谷建成。根据时间状语In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1996可知，此处应用一般过去时；主语与found之间为被动关系，故用一般过去时的被动语态，主语为the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Valley，谓语应用第三人称单数形式。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6_1#ae5098db5?vja=1&amp;pid=302a329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37_1#ae5098db5.blank?vja=1&amp;pid=302a329af&amp;color=0,0,0&amp;vpa=168&amp;vtp=1"/>
          <p:cNvSpPr/>
          <p:nvPr/>
        </p:nvSpPr>
        <p:spPr>
          <a:xfrm>
            <a:off x="935101"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7_AS.338_1#ae5098db5?vja=1&amp;pid=302a329a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句意为：它是西双版纳傣族自治州最大的野生动物救援中心，到目前为止，已有1,200多只动物在此获救。分析句子结构并结合句意可知，设空处引导非限制性定语从句，修饰先行词wild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centre，关系词在从句中作地点状语，故用关系副词where引导该从句。故填where。</a:t>
            </a:r>
            <a:endParaRPr lang="en-US" altLang="zh-CN" sz="2200" dirty="0"/>
          </a:p>
        </p:txBody>
      </p:sp>
      <p:sp>
        <p:nvSpPr>
          <p:cNvPr id="5" name="QB_7_BD.339_1#90c8aa052?vja=1&amp;pid=302a329a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40_1#90c8aa052.blank?vja=1&amp;pid=302a329af&amp;color=0,0,0&amp;vpa=169&amp;vtp=1"/>
          <p:cNvSpPr/>
          <p:nvPr/>
        </p:nvSpPr>
        <p:spPr>
          <a:xfrm>
            <a:off x="884301" y="2496887"/>
            <a:ext cx="1154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reflection</a:t>
            </a:r>
            <a:endParaRPr lang="en-US" altLang="zh-CN" sz="2000" dirty="0"/>
          </a:p>
        </p:txBody>
      </p:sp>
      <p:sp>
        <p:nvSpPr>
          <p:cNvPr id="7" name="QB_7_AS.341_1#90c8aa052?vja=1&amp;pid=302a329a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句意为：大象数量的显著增加反映了几十年来为保护大象所作出的努力。分析句子可知，设空处作表语，其前有不定冠词a修饰，其后有介词of，应填名词单数形式。</a:t>
            </a:r>
            <a:endParaRPr lang="en-US" altLang="zh-CN" sz="2200" dirty="0"/>
          </a:p>
        </p:txBody>
      </p:sp>
      <p:sp>
        <p:nvSpPr>
          <p:cNvPr id="8" name="QB_7_BD.342_1#c73ac422a?vja=1&amp;pid=302a329a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343_1#c73ac422a.blank?vja=1&amp;pid=302a329af&amp;color=0,0,0&amp;vpa=170&amp;vtp=1"/>
          <p:cNvSpPr/>
          <p:nvPr/>
        </p:nvSpPr>
        <p:spPr>
          <a:xfrm>
            <a:off x="1062101" y="3741487"/>
            <a:ext cx="9334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10" name="QB_7_AS.344_1#c73ac422a?vja=1&amp;pid=302a329af&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句意为：野生亚洲象被列为中国一级重点保护动物，其数量现在已增加到300多头。分析句子结构可知，句中已有谓语，故设空处应用非谓语形式，know与其逻辑主语the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elephant之间为被动关系，故用过去分词作状语，句首单词首字母要大写。故填Known。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1c88577a.fixed?vja=1&amp;pid=9f4f04be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1c88577a.fixed?vja=1&amp;pid=9f4f04be3&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51c88577a.fixed?vja=1&amp;pid=9f4f04be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1c88577a.fixed?vja=1&amp;pid=9f4f04be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1#0384d26d9?sp=1&amp;vja=1&amp;pid=85b3f3136&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（信天翁）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（敏感的）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2#0384d26d9?vja=1&amp;pid=85b3f3136&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ostriches,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64b102752?vja=1&amp;pid=93dd0676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20_1#64b102752.blank?vja=1&amp;pid=93dd06762&amp;color=0,0,0&amp;vpa=7&amp;vtp=1"/>
          <p:cNvSpPr/>
          <p:nvPr/>
        </p:nvSpPr>
        <p:spPr>
          <a:xfrm>
            <a:off x="9515539" y="8580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4" name="QB_6_AS.21_1#64b102752?vja=1&amp;pid=93dd0676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句意为：务必在古老的传统和习俗消失之前采取措施进行保护。die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out为固定搭配，意为“消失；灭绝”。故填out。</a:t>
            </a:r>
            <a:endParaRPr lang="en-US" altLang="zh-CN" sz="2200" dirty="0"/>
          </a:p>
        </p:txBody>
      </p:sp>
      <p:sp>
        <p:nvSpPr>
          <p:cNvPr id="5" name="QB_6_BD.22_1#f8edcf63a?vja=1&amp;pid=93dd06762&amp;color=0,0,0&amp;vtp=1"/>
          <p:cNvSpPr/>
          <p:nvPr/>
        </p:nvSpPr>
        <p:spPr>
          <a:xfrm>
            <a:off x="722376" y="2153987"/>
            <a:ext cx="10885043"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journeys.</a:t>
            </a:r>
            <a:endParaRPr lang="en-US" altLang="zh-CN" sz="2000" dirty="0"/>
          </a:p>
        </p:txBody>
      </p:sp>
      <p:sp>
        <p:nvSpPr>
          <p:cNvPr id="6" name="QB_6_AN.23_1#f8edcf63a.blank?vja=1&amp;pid=93dd06762&amp;color=0,0,0&amp;vpa=8&amp;vtp=1"/>
          <p:cNvSpPr/>
          <p:nvPr/>
        </p:nvSpPr>
        <p:spPr>
          <a:xfrm>
            <a:off x="4491101" y="2115887"/>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a:t>
            </a:r>
            <a:endParaRPr lang="en-US" altLang="zh-CN" sz="2000" dirty="0"/>
          </a:p>
        </p:txBody>
      </p:sp>
      <p:sp>
        <p:nvSpPr>
          <p:cNvPr id="7" name="QB_6_AS.24_1#f8edcf63a?vja=1&amp;pid=93dd06762&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句意为：一名卡车司机说，他整天都要承受压力，应付交通和长途行程。under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意为“承受压力”。</a:t>
            </a:r>
            <a:endParaRPr lang="en-US" altLang="zh-CN" sz="2200" dirty="0"/>
          </a:p>
        </p:txBody>
      </p:sp>
      <p:sp>
        <p:nvSpPr>
          <p:cNvPr id="8" name="QB_6_BD.25_1#862f8119d?vja=1&amp;pid=93dd06762&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9.Simon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Michael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endParaRPr lang="en-US" altLang="zh-CN" sz="2000" dirty="0"/>
          </a:p>
        </p:txBody>
      </p:sp>
      <p:sp>
        <p:nvSpPr>
          <p:cNvPr id="9" name="QB_6_AN.26_1#862f8119d.blank?vja=1&amp;pid=93dd06762&amp;color=0,0,0&amp;vpa=9&amp;vtp=1"/>
          <p:cNvSpPr/>
          <p:nvPr/>
        </p:nvSpPr>
        <p:spPr>
          <a:xfrm>
            <a:off x="7742301" y="33604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of/about</a:t>
            </a:r>
            <a:endParaRPr lang="en-US" altLang="zh-CN" sz="2000" dirty="0"/>
          </a:p>
        </p:txBody>
      </p:sp>
      <p:sp>
        <p:nvSpPr>
          <p:cNvPr id="10" name="QB_6_AS.27_1#862f8119d?vja=1&amp;pid=93dd06762&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句意为：西蒙贴了一张迈克尔·乔丹的照片，以提醒自己不要忘记自己的梦想。remind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sth为固定搭配，意为“提醒某人记得某事”。故填of/about。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3#0384d26d9?vja=1&amp;pid=85b3f3136&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（震动）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boats.</a:t>
            </a:r>
            <a:endParaRPr lang="en-US" altLang="zh-CN" sz="2000" dirty="0"/>
          </a:p>
        </p:txBody>
      </p:sp>
      <p:sp>
        <p:nvSpPr>
          <p:cNvPr id="3" name="QM_6_EX.346_1#0384d26d9?vja=1&amp;pid=85b3f3136&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本文是一篇说明文。文章主要介绍了关于海鸟喙部“尖端器官”的研究，说明了这种器官的功能及其对鸟类进化和保护的意义。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1cb2b2885?vja=1&amp;pid=0384d26d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8_1#1cb2b2885.bracket?vja=1&amp;pid=0384d26d9&amp;color=0,0,0&amp;vpa=171&amp;vtp=1"/>
          <p:cNvSpPr/>
          <p:nvPr/>
        </p:nvSpPr>
        <p:spPr>
          <a:xfrm>
            <a:off x="87471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7_2#1cb2b2885.choices?vja=1&amp;pid=0384d26d9&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penguins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C.Seabirds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D.Seabirds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endParaRPr lang="en-US" altLang="zh-CN" sz="2000" dirty="0"/>
          </a:p>
        </p:txBody>
      </p:sp>
      <p:sp>
        <p:nvSpPr>
          <p:cNvPr id="5" name="QC_7_AS.349_1#1cb2b2885?vja=1&amp;pid=0384d26d9&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seabirds.Experts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food.”可知，喙尖器官可能有利于鸟类觅食。故选B项。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79dce04a9?vja=1&amp;pid=0384d26d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1_1#79dce04a9.bracket?vja=1&amp;pid=0384d26d9&amp;color=0,0,0&amp;vpa=172&amp;vtp=1"/>
          <p:cNvSpPr/>
          <p:nvPr/>
        </p:nvSpPr>
        <p:spPr>
          <a:xfrm>
            <a:off x="8034592"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50_2#79dce04a9.choices?vja=1&amp;pid=0384d26d9&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2000" dirty="0"/>
          </a:p>
        </p:txBody>
      </p:sp>
      <p:sp>
        <p:nvSpPr>
          <p:cNvPr id="5" name="QC_7_AS.352_1#79dce04a9?vja=1&amp;pid=0384d26d9&amp;color=0,0,0&amp;vtp=1"/>
          <p:cNvSpPr/>
          <p:nvPr/>
        </p:nvSpPr>
        <p:spPr>
          <a:xfrm>
            <a:off x="722376" y="2108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细节理解题。根据第三段内容，尤其是其中的“It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olved.”可知，喙尖器官可能是来自共同祖先的一种遗留特征，科学家认为需要对鸟类的行为进行更多研究，以了解它们使用喙尖器官的目的，从而弄清楚为什么有些物种会进化出这一器官，这是理解鸟类如何进化的一个重要里程碑。因此，科学家研究喙尖器官的功能是为了了解鸟类的进化。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00dac71b2?vja=1&amp;pid=0384d26d9&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4_1#00dac71b2.bracket?vja=1&amp;pid=0384d26d9&amp;color=0,0,0&amp;mp=1&amp;vpa=173&amp;vtp=1"/>
          <p:cNvSpPr/>
          <p:nvPr/>
        </p:nvSpPr>
        <p:spPr>
          <a:xfrm>
            <a:off x="74930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3_2#00dac71b2.choices?vja=1&amp;pid=0384d26d9&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319655" algn="l"/>
                <a:tab pos="5426710" algn="l"/>
                <a:tab pos="7898765"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2000" dirty="0"/>
          </a:p>
        </p:txBody>
      </p:sp>
      <p:sp>
        <p:nvSpPr>
          <p:cNvPr id="5" name="QC_7_AS.355_1#00dac71b2?vja=1&amp;pid=0384d26d9&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主旨大意题。根据第四段中的“The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albatross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extinction.”可知，第四段主要介绍了这项研究在保护信天翁物种方面的应用。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6_1#123886b15?vja=1&amp;pid=0384d26d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7_1#123886b15.bracket?vja=1&amp;pid=0384d26d9&amp;color=0,0,0&amp;vpa=174&amp;vtp=1"/>
          <p:cNvSpPr/>
          <p:nvPr/>
        </p:nvSpPr>
        <p:spPr>
          <a:xfrm>
            <a:off x="64945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56_2#123886b15.choices?vja=1&amp;pid=0384d26d9&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albatrosses.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endParaRPr lang="en-US" altLang="zh-CN" sz="2000" dirty="0"/>
          </a:p>
        </p:txBody>
      </p:sp>
      <p:sp>
        <p:nvSpPr>
          <p:cNvPr id="6" name="QC_7_AS.358_2#123886b15?htil=1&amp;vja=1&amp;pid=0384d26d9&amp;color=0,0,0&amp;vtp=1&amp;hs=1"/>
          <p:cNvSpPr/>
          <p:nvPr/>
        </p:nvSpPr>
        <p:spPr>
          <a:xfrm>
            <a:off x="722376" y="2108200"/>
            <a:ext cx="10753344" cy="2433983"/>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bill-tip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vibrations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longlines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albatrosses,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boats.”可知，如果信天翁使用喙尖器官来发现由鱼类引起的震动，</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那么可以在延绳钓上添加一个反复震动的装置来干扰信天翁，从而防止它们靠近渔船。因此，该装置能够发送混淆信号，防止信天翁靠近渔船，以此来保护信天翁。故选C项。</a:t>
            </a:r>
            <a:endParaRPr lang="en-US" altLang="zh-CN" sz="2000" dirty="0"/>
          </a:p>
          <a:p>
            <a:pPr algn="just">
              <a:lnSpc>
                <a:spcPct val="125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fade">
                                      <p:cBhvr>
                                        <p:cTn id="13" dur="500"/>
                                        <p:tgtEl>
                                          <p:spTgt spid="6">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QC_7_AS.358_1#123886b15?htil=1&amp;vja=1&amp;pid=0384d26d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2375" y="2058836"/>
            <a:ext cx="5847389" cy="2740327"/>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7_AS.358_2#123886b15?htil=1&amp;vja=1&amp;pid=0384d26d9&amp;color=0,0,0&amp;vtp=1&amp;hs=1"/>
          <p:cNvSpPr/>
          <p:nvPr/>
        </p:nvSpPr>
        <p:spPr>
          <a:xfrm>
            <a:off x="722376" y="1308063"/>
            <a:ext cx="10752014" cy="431291"/>
          </a:xfrm>
          <a:prstGeom prst="rect">
            <a:avLst/>
          </a:prstGeom>
          <a:noFill/>
        </p:spPr>
        <p:txBody>
          <a:bodyPr wrap="square" lIns="0" tIns="0" rIns="0" bIns="0" rtlCol="0" anchor="t"/>
          <a:lstStyle/>
          <a:p>
            <a:pPr algn="l">
              <a:lnSpc>
                <a:spcPct val="125000"/>
              </a:lnSpc>
            </a:pP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9_1#04991f6cf?sp=1&amp;vja=1&amp;pid=85b3f3136&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［全国甲2023］</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400kg,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psyche—we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（敬畏）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re-occupying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Servheen.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9_2#04991f6cf?vja=1&amp;pid=85b3f3136&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lawsuits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precautions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（预防）</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attractant-free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Jonkel,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Missoula.</a:t>
            </a:r>
            <a:endParaRPr lang="en-US" altLang="zh-CN" sz="2000" dirty="0"/>
          </a:p>
        </p:txBody>
      </p:sp>
      <p:sp>
        <p:nvSpPr>
          <p:cNvPr id="3" name="QM_6_EX.360_1#04991f6cf?vja=1&amp;pid=85b3f3136&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本文介绍了北美灰熊20世纪70年代数量迅速下降，之后，北美灰熊被纳入《濒危物种保护法》中受到保护，自此灰熊数量逐渐恢复。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1_1#3f8bb4e21?vja=1&amp;pid=04991f6c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2_1#3f8bb4e21.bracket?vja=1&amp;pid=04991f6cf&amp;color=0,0,0&amp;vpa=175&amp;vtp=1"/>
          <p:cNvSpPr/>
          <p:nvPr/>
        </p:nvSpPr>
        <p:spPr>
          <a:xfrm>
            <a:off x="51991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61_2#3f8bb4e21.choices?vja=1&amp;pid=04991f6c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5" name="QC_7_AS.363_1#3f8bb4e21?vja=1&amp;pid=04991f6cf&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细节理解题。根据第一段第一句中的conflicted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corner和we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frightening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dreams可知，即使灰熊让美国人做噩梦，他们仍然敬畏它们。由此可知，美国人对灰熊又敬重又害怕，情感复杂。故选A项。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4_1#7207a84c8?vja=1&amp;pid=04991f6c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5_1#7207a84c8.bracket?vja=1&amp;pid=04991f6cf&amp;color=0,0,0&amp;vpa=176&amp;vtp=1"/>
          <p:cNvSpPr/>
          <p:nvPr/>
        </p:nvSpPr>
        <p:spPr>
          <a:xfrm>
            <a:off x="72533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64_2#7207a84c8.choices?vja=1&amp;pid=04991f6c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endParaRPr lang="en-US" altLang="zh-CN" sz="2000" dirty="0"/>
          </a:p>
        </p:txBody>
      </p:sp>
      <p:sp>
        <p:nvSpPr>
          <p:cNvPr id="5" name="QC_7_AS.366_1#7207a84c8?vja=1&amp;pid=04991f6cf&amp;color=0,0,0&amp;vtp=1"/>
          <p:cNvSpPr/>
          <p:nvPr/>
        </p:nvSpPr>
        <p:spPr>
          <a:xfrm>
            <a:off x="722376" y="2108200"/>
            <a:ext cx="10753344" cy="2705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推理判断题。根据第三段最后一句“In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1975,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Act.”和第四段第二句“Their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U.S.Fish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attempted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loosen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nted.”可知，1975年，灰熊被列入《濒危物种保护法》之中。灰熊数量的恢复非常成功，以至于美国鱼类和野生动物管理局曾两次试图将灰熊从动物保护清单除名，这一举措将放松法律保护，允许灰熊被猎杀。由此可知，灰熊正是受到法律保护才免于被猎杀，从而数量得到增加。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f4dbca857?vja=1&amp;pid=93dd06762&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beginners.</a:t>
            </a:r>
            <a:endParaRPr lang="en-US" altLang="zh-CN" sz="2000" dirty="0"/>
          </a:p>
        </p:txBody>
      </p:sp>
      <p:sp>
        <p:nvSpPr>
          <p:cNvPr id="3" name="QB_6_AN.29_1#f4dbca857.blank?vja=1&amp;pid=93dd06762&amp;color=0,0,0&amp;vpa=10&amp;vtp=1"/>
          <p:cNvSpPr/>
          <p:nvPr/>
        </p:nvSpPr>
        <p:spPr>
          <a:xfrm>
            <a:off x="2140014" y="1242900"/>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intended</a:t>
            </a:r>
            <a:endParaRPr lang="en-US" altLang="zh-CN" sz="2000" dirty="0"/>
          </a:p>
        </p:txBody>
      </p:sp>
      <p:sp>
        <p:nvSpPr>
          <p:cNvPr id="4" name="QB_6_AS.30_1#f4dbca857?vja=1&amp;pid=93dd06762&amp;color=0,0,0&amp;vtp=1"/>
          <p:cNvSpPr/>
          <p:nvPr/>
        </p:nvSpPr>
        <p:spPr>
          <a:xfrm>
            <a:off x="722376" y="1701624"/>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句意为：我在加拿大的表弟杰克说他对中文很感兴趣，让我给他找一些适合中文初学者的书。be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sb为固定搭配，意为“为某人而提供或设计的”，此处作后置定语，修饰books，故填intended。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7_1#a12e75139?vja=1&amp;pid=04991f6c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U.S.Fish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8_1#a12e75139.bracket?vja=1&amp;pid=04991f6cf&amp;color=0,0,0&amp;vpa=177&amp;vtp=1"/>
          <p:cNvSpPr/>
          <p:nvPr/>
        </p:nvSpPr>
        <p:spPr>
          <a:xfrm>
            <a:off x="963555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67_2#a12e75139.choices?vja=1&amp;pid=04991f6c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biologists.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advocates.</a:t>
            </a:r>
            <a:endParaRPr lang="en-US" altLang="zh-CN" sz="2000" dirty="0"/>
          </a:p>
        </p:txBody>
      </p:sp>
      <p:sp>
        <p:nvSpPr>
          <p:cNvPr id="5" name="QC_7_AS.369_1#a12e75139?vja=1&amp;pid=04991f6cf&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细节理解题。根据第四段第三句“Both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lawsuits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groups.”可知，由于来自保护组织的诉讼，这两次将灰熊从动物保护清单除名的提议都被推翻了。故选A项。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0_1#22467e5d4?vja=1&amp;pid=04991f6c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71_1#22467e5d4.bracket?vja=1&amp;pid=04991f6cf&amp;color=0,0,0&amp;vpa=178&amp;vtp=1"/>
          <p:cNvSpPr/>
          <p:nvPr/>
        </p:nvSpPr>
        <p:spPr>
          <a:xfrm>
            <a:off x="62246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70_2#22467e5d4.choices?vja=1&amp;pid=04991f6c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grizzlies.</a:t>
            </a:r>
            <a:endParaRPr lang="en-US" altLang="zh-CN" sz="2000" dirty="0"/>
          </a:p>
        </p:txBody>
      </p:sp>
      <p:sp>
        <p:nvSpPr>
          <p:cNvPr id="5" name="QC_7_AS.372_1#22467e5d4?vja=1&amp;pid=04991f6cf&amp;color=0,0,0&amp;vtp=1"/>
          <p:cNvSpPr/>
          <p:nvPr/>
        </p:nvSpPr>
        <p:spPr>
          <a:xfrm>
            <a:off x="722376" y="2870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推理判断题。根据最后一段第二、三句可推知，文章呼吁人们采取一定措施避免和灰熊之间产生直接冲突。由此可知，只要采取合适的预防措施，人们可以与灰熊和谐共处。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72_2#22467e5d4?vja=1&amp;pid=04991f6cf&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72_3#22467e5d4?vja=1&amp;pid=04991f6c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410" y="1409700"/>
            <a:ext cx="6969760" cy="234823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72_4#22467e5d4?vja=1&amp;pid=04991f6cf&amp;color=0,0,0&amp;vtp=1"/>
          <p:cNvSpPr/>
          <p:nvPr/>
        </p:nvSpPr>
        <p:spPr>
          <a:xfrm>
            <a:off x="722376" y="38606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它们的恢复非常成功，以至于美国鱼类和野生动物管理局曾两次试图将灰熊从动物保护清单除名，这一举措将放松法律保护，允许它们被猎杀。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3_1#dbef2468a?vja=1&amp;pid=f5e3caf3a&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［河北邢台卓越联盟2025高一月考］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（狐蝠）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Seychelles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3_2#dbef2468a?vja=1&amp;pid=f5e3caf3a&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Paradise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Seychelles’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endParaRPr lang="en-US" altLang="zh-CN" sz="2000" dirty="0"/>
          </a:p>
        </p:txBody>
      </p:sp>
      <p:sp>
        <p:nvSpPr>
          <p:cNvPr id="3" name="QM_6_EX.374_1#dbef2468a?vja=1&amp;pid=f5e3caf3a&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本文是一篇说明文。文章主要以环保主义者本发布的一段有关自己与狐蝠互动的视频为线索，向读者传递野生动物狐蝠的相关知识以及保护它们的重要性。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5_1#0f4999fdb.choices?vja=1&amp;pid=dbef2468a&amp;color=0,0,0&amp;vtp=1&amp;bt=1"/>
          <p:cNvSpPr/>
          <p:nvPr>
            <p:custDataLst>
              <p:tags r:id="rId1"/>
            </p:custDataLst>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97580" algn="l"/>
                <a:tab pos="5991860" algn="l"/>
                <a:tab pos="8460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B.aware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C.afraid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D.proud</a:t>
            </a:r>
            <a:endParaRPr lang="en-US" altLang="zh-CN" sz="2000" dirty="0"/>
          </a:p>
        </p:txBody>
      </p:sp>
      <p:sp>
        <p:nvSpPr>
          <p:cNvPr id="3" name="QC_7_AN.376_1#0f4999fdb.bracket?vja=1&amp;pid=dbef2468a&amp;color=0,0,0&amp;vpa=179&amp;vtp=1"/>
          <p:cNvSpPr/>
          <p:nvPr>
            <p:custDataLst>
              <p:tags r:id="rId2"/>
            </p:custDataLst>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77_1#0f4999fdb?vja=1&amp;pid=dbef2468a&amp;color=0,0,0&amp;vtp=1"/>
          <p:cNvSpPr/>
          <p:nvPr>
            <p:custDataLst>
              <p:tags r:id="rId3"/>
            </p:custDataLst>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fascinating及常识可知，but表示转折，说明前后句语义相反，即很多人一开始是害怕这些蝙蝠的，但了解它们后会发现它们很迷人。afraid意为“害怕的”，故选C项。</a:t>
            </a:r>
            <a:endParaRPr lang="en-US" altLang="zh-CN" sz="2200" dirty="0"/>
          </a:p>
        </p:txBody>
      </p:sp>
      <p:sp>
        <p:nvSpPr>
          <p:cNvPr id="5" name="QC_7_BD.378_1#6ac7ed7ac.choices?vja=1&amp;pid=dbef2468a&amp;color=0,0,0&amp;vtp=1"/>
          <p:cNvSpPr/>
          <p:nvPr>
            <p:custDataLst>
              <p:tags r:id="rId4"/>
            </p:custDataLst>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5355" algn="l"/>
                <a:tab pos="59220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A.know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D.conduct</a:t>
            </a:r>
            <a:endParaRPr lang="en-US" altLang="zh-CN" sz="2000" dirty="0"/>
          </a:p>
        </p:txBody>
      </p:sp>
      <p:sp>
        <p:nvSpPr>
          <p:cNvPr id="6" name="QC_7_AN.379_1#6ac7ed7ac.bracket?vja=1&amp;pid=dbef2468a&amp;color=0,0,0&amp;vpa=180&amp;vtp=1"/>
          <p:cNvSpPr/>
          <p:nvPr>
            <p:custDataLst>
              <p:tags r:id="rId5"/>
            </p:custDataLst>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0_1#6ac7ed7ac?vja=1&amp;pid=dbef2468a&amp;color=0,0,0&amp;vtp=1"/>
          <p:cNvSpPr/>
          <p:nvPr>
            <p:custDataLst>
              <p:tags r:id="rId6"/>
            </p:custDataLst>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them可知，此处强调的是人们进一步了解狐蝠后会改变对它们的看法。know意为“了解”，故选A项。protest意为“抗议”；admire意为“钦佩”；conduct意为“引导；实施”。</a:t>
            </a:r>
            <a:endParaRPr lang="en-US" altLang="zh-CN" sz="2200" dirty="0"/>
          </a:p>
        </p:txBody>
      </p:sp>
      <p:sp>
        <p:nvSpPr>
          <p:cNvPr id="8" name="QC_7_BD.381_1#16f4b718a.choices?vja=1&amp;pid=dbef2468a&amp;color=0,0,0&amp;vtp=1"/>
          <p:cNvSpPr/>
          <p:nvPr>
            <p:custDataLst>
              <p:tags r:id="rId7"/>
            </p:custDataLst>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84855" algn="l"/>
                <a:tab pos="5414010" algn="l"/>
                <a:tab pos="8140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A.health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B.safety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C.temperature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D.environment</a:t>
            </a:r>
            <a:endParaRPr lang="en-US" altLang="zh-CN" sz="2000" dirty="0"/>
          </a:p>
        </p:txBody>
      </p:sp>
      <p:sp>
        <p:nvSpPr>
          <p:cNvPr id="9" name="QC_7_AN.382_1#16f4b718a.bracket?vja=1&amp;pid=dbef2468a&amp;color=0,0,0&amp;vpa=181&amp;vtp=1"/>
          <p:cNvSpPr/>
          <p:nvPr>
            <p:custDataLst>
              <p:tags r:id="rId8"/>
            </p:custDataLst>
          </p:nvPr>
        </p:nvSpPr>
        <p:spPr>
          <a:xfrm>
            <a:off x="1112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83_1#16f4b718a?vja=1&amp;pid=dbef2468a&amp;color=0,0,0&amp;vtp=1"/>
          <p:cNvSpPr/>
          <p:nvPr>
            <p:custDataLst>
              <p:tags r:id="rId9"/>
            </p:custDataLst>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environment和“...</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habitats!”可知，狐蝠对植物种子传播及其所在栖息地有很大影响，即狐蝠对生态系统和环境很重要。故选D项。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4_1#e765187ee.choices?vja=1&amp;pid=dbef2468a&amp;color=0,0,0&amp;vtp=1&amp;bt=1"/>
          <p:cNvSpPr/>
          <p:nvPr/>
        </p:nvSpPr>
        <p:spPr>
          <a:xfrm>
            <a:off x="722376" y="896111"/>
            <a:ext cx="10753344" cy="377952"/>
          </a:xfrm>
          <a:prstGeom prst="rect">
            <a:avLst/>
          </a:prstGeom>
          <a:noFill/>
        </p:spPr>
        <p:txBody>
          <a:bodyPr wrap="square" lIns="0" tIns="0" rIns="0" bIns="0" rtlCol="0" anchor="t"/>
          <a:lstStyle/>
          <a:p>
            <a:pPr marL="0" marR="0" lvl="0" indent="0" defTabSz="914400" eaLnBrk="1" fontAlgn="auto" latinLnBrk="0" hangingPunct="1">
              <a:lnSpc>
                <a:spcPct val="124000"/>
              </a:lnSpc>
              <a:spcBef>
                <a:spcPts val="0"/>
              </a:spcBef>
              <a:spcAft>
                <a:spcPts val="0"/>
              </a:spcAft>
              <a:buClrTx/>
              <a:buSzTx/>
              <a:buNone/>
              <a:tabLst>
                <a:tab pos="3589655" algn="l"/>
                <a:tab pos="5972810" algn="l"/>
                <a:tab pos="8495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A.poster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B.video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C.picture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D.notice</a:t>
            </a:r>
            <a:endParaRPr lang="en-US" altLang="zh-CN" sz="2000" dirty="0"/>
          </a:p>
        </p:txBody>
      </p:sp>
      <p:sp>
        <p:nvSpPr>
          <p:cNvPr id="3" name="QC_7_AN.385_1#e765187ee.bracket?vja=1&amp;pid=dbef2468a&amp;color=0,0,0&amp;vpa=182&amp;vtp=1"/>
          <p:cNvSpPr/>
          <p:nvPr/>
        </p:nvSpPr>
        <p:spPr>
          <a:xfrm>
            <a:off x="1112901" y="896111"/>
            <a:ext cx="3540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6_1#e765187ee?vja=1&amp;pid=dbef2468a&amp;color=0,0,0&amp;vtp=1"/>
          <p:cNvSpPr/>
          <p:nvPr/>
        </p:nvSpPr>
        <p:spPr>
          <a:xfrm>
            <a:off x="722376" y="1320483"/>
            <a:ext cx="10753344" cy="415735"/>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根据最后一段中的In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video可知，本发布的是一段视频。故选B项。</a:t>
            </a:r>
            <a:endParaRPr lang="en-US" altLang="zh-CN" sz="2200" dirty="0"/>
          </a:p>
        </p:txBody>
      </p:sp>
      <p:sp>
        <p:nvSpPr>
          <p:cNvPr id="5" name="QC_7_BD.387_1#a2cda19b6.choices?vja=1&amp;pid=dbef2468a&amp;color=0,0,0&amp;vtp=1"/>
          <p:cNvSpPr/>
          <p:nvPr/>
        </p:nvSpPr>
        <p:spPr>
          <a:xfrm>
            <a:off x="722376" y="1739899"/>
            <a:ext cx="10753344" cy="377952"/>
          </a:xfrm>
          <a:prstGeom prst="rect">
            <a:avLst/>
          </a:prstGeom>
          <a:noFill/>
        </p:spPr>
        <p:txBody>
          <a:bodyPr wrap="square" lIns="0" tIns="0" rIns="0" bIns="0" rtlCol="0" anchor="t"/>
          <a:lstStyle/>
          <a:p>
            <a:pPr marL="0" marR="0" lvl="0" indent="0" defTabSz="914400" eaLnBrk="1" fontAlgn="auto" latinLnBrk="0" hangingPunct="1">
              <a:lnSpc>
                <a:spcPct val="124000"/>
              </a:lnSpc>
              <a:spcBef>
                <a:spcPts val="0"/>
              </a:spcBef>
              <a:spcAft>
                <a:spcPts val="0"/>
              </a:spcAft>
              <a:buClrTx/>
              <a:buSzTx/>
              <a:buNone/>
              <a:tabLst>
                <a:tab pos="3643630" algn="l"/>
                <a:tab pos="6055360" algn="l"/>
                <a:tab pos="8644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A.talked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B.thought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6" name="QC_7_AN.388_1#a2cda19b6.bracket?vja=1&amp;pid=dbef2468a&amp;color=0,0,0&amp;vpa=183&amp;vtp=1"/>
          <p:cNvSpPr/>
          <p:nvPr/>
        </p:nvSpPr>
        <p:spPr>
          <a:xfrm>
            <a:off x="1112901" y="1739899"/>
            <a:ext cx="3540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89_1#a2cda19b6?vja=1&amp;pid=dbef2468a&amp;color=0,0,0&amp;vtp=1"/>
          <p:cNvSpPr/>
          <p:nvPr/>
        </p:nvSpPr>
        <p:spPr>
          <a:xfrm>
            <a:off x="722376" y="2158683"/>
            <a:ext cx="10753344" cy="1171639"/>
          </a:xfrm>
          <a:prstGeom prst="rect">
            <a:avLst/>
          </a:prstGeom>
          <a:noFill/>
        </p:spPr>
        <p:txBody>
          <a:bodyPr wrap="square" lIns="0" tIns="0" rIns="0" bIns="0" rtlCol="0" anchor="t"/>
          <a:lstStyle/>
          <a:p>
            <a:pPr algn="just">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them.”可知，本与狐蝠进行了亲密的互动，这说明他偶遇了这些狐蝠。come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across意为“偶遇”，故选C项。talk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交谈”；think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of意为“考虑到”；make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out意为“辨认出”。</a:t>
            </a:r>
            <a:endParaRPr lang="en-US" altLang="zh-CN" sz="2200" dirty="0"/>
          </a:p>
        </p:txBody>
      </p:sp>
      <p:sp>
        <p:nvSpPr>
          <p:cNvPr id="8" name="QC_7_BD.390_1#7ff27bf0c.choices?vja=1&amp;pid=dbef2468a&amp;color=0,0,0&amp;vtp=1"/>
          <p:cNvSpPr/>
          <p:nvPr/>
        </p:nvSpPr>
        <p:spPr>
          <a:xfrm>
            <a:off x="722376" y="3360486"/>
            <a:ext cx="10753344" cy="377952"/>
          </a:xfrm>
          <a:prstGeom prst="rect">
            <a:avLst/>
          </a:prstGeom>
          <a:noFill/>
        </p:spPr>
        <p:txBody>
          <a:bodyPr wrap="square" lIns="0" tIns="0" rIns="0" bIns="0" rtlCol="0" anchor="t"/>
          <a:lstStyle/>
          <a:p>
            <a:pPr marL="0" marR="0" lvl="0" indent="0" defTabSz="914400" eaLnBrk="1" fontAlgn="auto" latinLnBrk="0" hangingPunct="1">
              <a:lnSpc>
                <a:spcPct val="124000"/>
              </a:lnSpc>
              <a:spcBef>
                <a:spcPts val="0"/>
              </a:spcBef>
              <a:spcAft>
                <a:spcPts val="0"/>
              </a:spcAft>
              <a:buClrTx/>
              <a:buSzTx/>
              <a:buNone/>
              <a:tabLst>
                <a:tab pos="3564255" algn="l"/>
                <a:tab pos="6150610" algn="l"/>
                <a:tab pos="8648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B.organised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D.moved</a:t>
            </a:r>
            <a:endParaRPr lang="en-US" altLang="zh-CN" sz="2000" dirty="0"/>
          </a:p>
        </p:txBody>
      </p:sp>
      <p:sp>
        <p:nvSpPr>
          <p:cNvPr id="9" name="QC_7_AN.391_1#7ff27bf0c.bracket?vja=1&amp;pid=dbef2468a&amp;color=0,0,0&amp;vpa=184&amp;vtp=1"/>
          <p:cNvSpPr/>
          <p:nvPr/>
        </p:nvSpPr>
        <p:spPr>
          <a:xfrm>
            <a:off x="1112901" y="3360486"/>
            <a:ext cx="36830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92_1#7ff27bf0c?vja=1&amp;pid=dbef2468a&amp;color=0,0,0&amp;vtp=1"/>
          <p:cNvSpPr/>
          <p:nvPr/>
        </p:nvSpPr>
        <p:spPr>
          <a:xfrm>
            <a:off x="722376" y="3784283"/>
            <a:ext cx="10753344" cy="793687"/>
          </a:xfrm>
          <a:prstGeom prst="rect">
            <a:avLst/>
          </a:prstGeom>
          <a:noFill/>
        </p:spPr>
        <p:txBody>
          <a:bodyPr wrap="square" lIns="0" tIns="0" rIns="0" bIns="0" rtlCol="0" anchor="t"/>
          <a:lstStyle/>
          <a:p>
            <a:pPr algn="just">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根据上文语境及后文his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foxes可知，本与这些友好的狐蝠进行了亲密的互动，说明他享受这个过程。故选A项。arrange意为“安排”。</a:t>
            </a:r>
            <a:endParaRPr lang="en-US" altLang="zh-CN" sz="2200" dirty="0"/>
          </a:p>
        </p:txBody>
      </p:sp>
      <p:sp>
        <p:nvSpPr>
          <p:cNvPr id="11" name="QC_7_BD.393_1#e734dfc0e.choices?vja=1&amp;pid=dbef2468a&amp;color=0,0,0&amp;vtp=1"/>
          <p:cNvSpPr/>
          <p:nvPr/>
        </p:nvSpPr>
        <p:spPr>
          <a:xfrm>
            <a:off x="722376" y="4605086"/>
            <a:ext cx="10753344" cy="377952"/>
          </a:xfrm>
          <a:prstGeom prst="rect">
            <a:avLst/>
          </a:prstGeom>
          <a:noFill/>
        </p:spPr>
        <p:txBody>
          <a:bodyPr wrap="square" lIns="0" tIns="0" rIns="0" bIns="0" rtlCol="0" anchor="t"/>
          <a:lstStyle/>
          <a:p>
            <a:pPr marL="0" marR="0" lvl="0" indent="0" defTabSz="914400" eaLnBrk="1" fontAlgn="auto" latinLnBrk="0" hangingPunct="1">
              <a:lnSpc>
                <a:spcPct val="124000"/>
              </a:lnSpc>
              <a:spcBef>
                <a:spcPts val="0"/>
              </a:spcBef>
              <a:spcAft>
                <a:spcPts val="0"/>
              </a:spcAft>
              <a:buClrTx/>
              <a:buSzTx/>
              <a:buNone/>
              <a:tabLst>
                <a:tab pos="3570605" algn="l"/>
                <a:tab pos="59601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A.amazing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B.decisive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C.awkward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D.worrying</a:t>
            </a:r>
            <a:endParaRPr lang="en-US" altLang="zh-CN" sz="2000" dirty="0"/>
          </a:p>
        </p:txBody>
      </p:sp>
      <p:sp>
        <p:nvSpPr>
          <p:cNvPr id="12" name="QC_7_AN.394_1#e734dfc0e.bracket?vja=1&amp;pid=dbef2468a&amp;color=0,0,0&amp;vpa=185&amp;vtp=1"/>
          <p:cNvSpPr/>
          <p:nvPr/>
        </p:nvSpPr>
        <p:spPr>
          <a:xfrm>
            <a:off x="1112901" y="4605086"/>
            <a:ext cx="36830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395_1#e734dfc0e?vja=1&amp;pid=dbef2468a&amp;color=0,0,0&amp;vtp=1"/>
          <p:cNvSpPr/>
          <p:nvPr/>
        </p:nvSpPr>
        <p:spPr>
          <a:xfrm>
            <a:off x="722376" y="5028883"/>
            <a:ext cx="10753344" cy="1171639"/>
          </a:xfrm>
          <a:prstGeom prst="rect">
            <a:avLst/>
          </a:prstGeom>
          <a:noFill/>
        </p:spPr>
        <p:txBody>
          <a:bodyPr wrap="square" lIns="0" tIns="0" rIns="0" bIns="0" rtlCol="0" anchor="t"/>
          <a:lstStyle/>
          <a:p>
            <a:pPr algn="just">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destroyed可知，狐蝠的栖息地正在被破坏，所以本传递的信息应是令人担忧的。worrying意为“令人担忧的”，故选D项。amazing意为“令人惊讶的”；decisive意为“决定性的”；awkward意为“尴尬的”。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6_1#5a1c28aa5.choices?vja=1&amp;pid=dbef246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1080" algn="l"/>
                <a:tab pos="5991860" algn="l"/>
                <a:tab pos="8409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A.finding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C.forcing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D.trapping</a:t>
            </a:r>
            <a:endParaRPr lang="en-US" altLang="zh-CN" sz="2000" dirty="0"/>
          </a:p>
        </p:txBody>
      </p:sp>
      <p:sp>
        <p:nvSpPr>
          <p:cNvPr id="3" name="QC_7_AN.397_1#5a1c28aa5.bracket?vja=1&amp;pid=dbef2468a&amp;color=0,0,0&amp;vpa=186&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98_1#5a1c28aa5?vja=1&amp;pid=dbef2468a&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destroyed和后文these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hurt可知，是家园正在被破坏这件事导致这些动物处于脆弱且易受伤的状态。“leave+宾语+宾补”为固定结构，意为“使</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处于某种状态”，故选B项。force意为“强迫”；trap意为“设陷阱捕捉”。</a:t>
            </a:r>
            <a:endParaRPr lang="en-US" altLang="zh-CN" sz="2200" dirty="0"/>
          </a:p>
        </p:txBody>
      </p:sp>
      <p:sp>
        <p:nvSpPr>
          <p:cNvPr id="5" name="QC_7_BD.399_1#81c8ad796.choices?vja=1&amp;pid=dbef2468a&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1855" algn="l"/>
                <a:tab pos="5858510" algn="l"/>
                <a:tab pos="8203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A.threat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B.attempt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C.choice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D.promotion</a:t>
            </a:r>
            <a:endParaRPr lang="en-US" altLang="zh-CN" sz="2000" dirty="0"/>
          </a:p>
        </p:txBody>
      </p:sp>
      <p:sp>
        <p:nvSpPr>
          <p:cNvPr id="6" name="QC_7_AN.400_1#81c8ad796.bracket?vja=1&amp;pid=dbef2468a&amp;color=0,0,0&amp;vpa=187&amp;vtp=1"/>
          <p:cNvSpPr/>
          <p:nvPr/>
        </p:nvSpPr>
        <p:spPr>
          <a:xfrm>
            <a:off x="1112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01_1#81c8ad796?vja=1&amp;pid=dbef2468a&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destroyed和后文“Not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environment!”可知，狐蝠的栖息地正在被破坏，这对它们自身和环境都是一种威胁。threat意为“威胁”，故选A项。attempt意为“尝试”；choice意为“选择”；promotion意为“提升”。</a:t>
            </a:r>
            <a:endParaRPr lang="en-US" altLang="zh-CN" sz="2200" dirty="0"/>
          </a:p>
        </p:txBody>
      </p:sp>
      <p:sp>
        <p:nvSpPr>
          <p:cNvPr id="8" name="QC_7_BD.402_1#7b5b1845c.choices?vja=1&amp;pid=dbef2468a&amp;color=0,0,0&amp;vtp=1"/>
          <p:cNvSpPr/>
          <p:nvPr/>
        </p:nvSpPr>
        <p:spPr>
          <a:xfrm>
            <a:off x="722376" y="4922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72230" algn="l"/>
                <a:tab pos="6360160" algn="l"/>
                <a:tab pos="8670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A.residents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B.animals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D.farms</a:t>
            </a:r>
            <a:endParaRPr lang="en-US" altLang="zh-CN" sz="2000" dirty="0"/>
          </a:p>
        </p:txBody>
      </p:sp>
      <p:sp>
        <p:nvSpPr>
          <p:cNvPr id="9" name="QC_7_AN.403_1#7b5b1845c.bracket?vja=1&amp;pid=dbef2468a&amp;color=0,0,0&amp;vpa=188&amp;vtp=1"/>
          <p:cNvSpPr/>
          <p:nvPr/>
        </p:nvSpPr>
        <p:spPr>
          <a:xfrm>
            <a:off x="1239901" y="4922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404_1#7b5b1845c?vja=1&amp;pid=dbef2468a&amp;color=0,0,0&amp;vtp=1"/>
          <p:cNvSpPr/>
          <p:nvPr/>
        </p:nvSpPr>
        <p:spPr>
          <a:xfrm>
            <a:off x="722376" y="5346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seeds及常识可知，此处指本土植物需要狐蝠来帮助传播种子。故选C项。resident意为“居民”。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5_1#ee4efc5eb.choices?vja=1&amp;pid=dbef246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6137910" algn="l"/>
                <a:tab pos="8495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B.spread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D.water</a:t>
            </a:r>
            <a:endParaRPr lang="en-US" altLang="zh-CN" sz="2000" dirty="0"/>
          </a:p>
        </p:txBody>
      </p:sp>
      <p:sp>
        <p:nvSpPr>
          <p:cNvPr id="3" name="QC_7_AN.406_1#ee4efc5eb.bracket?vja=1&amp;pid=dbef2468a&amp;color=0,0,0&amp;vpa=189&amp;vtp=1"/>
          <p:cNvSpPr/>
          <p:nvPr/>
        </p:nvSpPr>
        <p:spPr>
          <a:xfrm>
            <a:off x="123050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07_1#ee4efc5eb?vja=1&amp;pid=dbef2468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根据常识可知，狐蝠会吃植物的果实，并将种子带到其他地方排泄出来，从而帮助植物传播种子。spread意为“传播”，故选B项。feed意为“喂养”；bury意为“埋葬”；water意为“浇水”。</a:t>
            </a:r>
            <a:endParaRPr lang="en-US" altLang="zh-CN" sz="2200" dirty="0"/>
          </a:p>
        </p:txBody>
      </p:sp>
      <p:sp>
        <p:nvSpPr>
          <p:cNvPr id="5" name="QC_7_BD.408_1#1613060d8.choices?vja=1&amp;pid=dbef2468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78555" algn="l"/>
                <a:tab pos="6137910" algn="l"/>
                <a:tab pos="8724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A.Thankfully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B.Particularly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C.Traditionally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D.Similarly</a:t>
            </a:r>
            <a:endParaRPr lang="en-US" altLang="zh-CN" sz="2000" dirty="0"/>
          </a:p>
        </p:txBody>
      </p:sp>
      <p:sp>
        <p:nvSpPr>
          <p:cNvPr id="6" name="QC_7_AN.409_1#1613060d8.bracket?vja=1&amp;pid=dbef2468a&amp;color=0,0,0&amp;vpa=190&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10_1#1613060d8?vja=1&amp;pid=dbef2468a&amp;color=0,0,0&amp;vtp=1"/>
          <p:cNvSpPr/>
          <p:nvPr/>
        </p:nvSpPr>
        <p:spPr>
          <a:xfrm>
            <a:off x="722376" y="2578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Paradise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Seychelles’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可知，该野生动物康复中心正在帮助生病的狐蝠，使其重返自然，这对狐蝠来说是一件值得庆幸的事。thankfully表示“幸亏，幸好”，故选A项。particularly意为“特别地”；traditionally意为“传统上”；similarly意为“相似地”。</a:t>
            </a:r>
            <a:endParaRPr lang="en-US" altLang="zh-CN" sz="2200" dirty="0"/>
          </a:p>
        </p:txBody>
      </p:sp>
      <p:sp>
        <p:nvSpPr>
          <p:cNvPr id="8" name="QC_7_BD.411_1#1638b3b32.choices?vja=1&amp;pid=dbef2468a&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1405" algn="l"/>
                <a:tab pos="5934710" algn="l"/>
                <a:tab pos="8324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A.flash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C.serve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D.recover</a:t>
            </a:r>
            <a:endParaRPr lang="en-US" altLang="zh-CN" sz="2000" dirty="0"/>
          </a:p>
        </p:txBody>
      </p:sp>
      <p:sp>
        <p:nvSpPr>
          <p:cNvPr id="9" name="QC_7_AN.412_1#1638b3b32.bracket?vja=1&amp;pid=dbef2468a&amp;color=0,0,0&amp;vpa=191&amp;vtp=1"/>
          <p:cNvSpPr/>
          <p:nvPr/>
        </p:nvSpPr>
        <p:spPr>
          <a:xfrm>
            <a:off x="1239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13_1#1638b3b32?vja=1&amp;pid=dbef2468a&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Paradise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Seychelles’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bats和空后语境可知，该野生动物康复中心致力于帮助生病的狐蝠恢复健康。recover意为“恢复健康”，故选D项。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14_1#af69f0ae0.choices?vja=1&amp;pid=dbef246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72205" algn="l"/>
                <a:tab pos="6074410" algn="l"/>
                <a:tab pos="8413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A.allowed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B.directed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D.promised</a:t>
            </a:r>
            <a:endParaRPr lang="en-US" altLang="zh-CN" sz="2000" dirty="0"/>
          </a:p>
        </p:txBody>
      </p:sp>
      <p:sp>
        <p:nvSpPr>
          <p:cNvPr id="3" name="QC_7_AN.415_1#af69f0ae0.bracket?vja=1&amp;pid=dbef2468a&amp;color=0,0,0&amp;vpa=192&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416_1#af69f0ae0?vja=1&amp;pid=dbef2468a&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wild.”和空后的his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fox可知，在野外离狐蝠太近不好，此处指本在视频中警告观众不要触摸受伤的狐蝠。warn意为“警告”，故选C项。allow意为“允许”；direct意为“指导”；promise意为“承诺”。</a:t>
            </a:r>
            <a:endParaRPr lang="en-US" altLang="zh-CN" sz="2200" dirty="0"/>
          </a:p>
        </p:txBody>
      </p:sp>
      <p:sp>
        <p:nvSpPr>
          <p:cNvPr id="5" name="QC_7_BD.417_1#4f09d1efb.choices?vja=1&amp;pid=dbef2468a&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8530" algn="l"/>
                <a:tab pos="6068060" algn="l"/>
                <a:tab pos="8568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A.shop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B.designer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C.villager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D.rescue</a:t>
            </a:r>
            <a:endParaRPr lang="en-US" altLang="zh-CN" sz="2000" dirty="0"/>
          </a:p>
        </p:txBody>
      </p:sp>
      <p:sp>
        <p:nvSpPr>
          <p:cNvPr id="6" name="QC_7_AN.418_1#4f09d1efb.bracket?vja=1&amp;pid=dbef2468a&amp;color=0,0,0&amp;vpa=193&amp;vtp=1"/>
          <p:cNvSpPr/>
          <p:nvPr/>
        </p:nvSpPr>
        <p:spPr>
          <a:xfrm>
            <a:off x="1239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419_1#4f09d1efb?vja=1&amp;pid=dbef2468a&amp;color=0,0,0&amp;vtp=1"/>
          <p:cNvSpPr/>
          <p:nvPr/>
        </p:nvSpPr>
        <p:spPr>
          <a:xfrm>
            <a:off x="722376" y="3340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wild.”及never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fox可知，在野外遇到野生动物时，最好不要靠近，对于受伤的狐蝠，应该联系当地的野生动物救援组织。rescue意为“救援”，故选D项。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93a45199?vja=1&amp;pid=0f57c4495&amp;color=0,0,0&amp;vtp=1&amp;bt=1"/>
          <p:cNvSpPr/>
          <p:nvPr/>
        </p:nvSpPr>
        <p:spPr>
          <a:xfrm>
            <a:off x="722376" y="896112"/>
            <a:ext cx="10753344" cy="1088136"/>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根据提示补全或翻译句子。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19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1.人们已经采取了许多有效的措施来保护这一物种。（measure）</a:t>
            </a:r>
            <a:endParaRPr lang="en-US" altLang="zh-CN" sz="2000">
              <a:solidFill>
                <a:prstClr val="black"/>
              </a:solidFill>
            </a:endParaRPr>
          </a:p>
          <a:p>
            <a:pPr lvl="0">
              <a:lnSpc>
                <a:spcPct val="119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_________ _____ _____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2000" dirty="0"/>
          </a:p>
        </p:txBody>
      </p:sp>
      <p:sp>
        <p:nvSpPr>
          <p:cNvPr id="4" name="QB_6_AN.32_1#293a45199.blank?vja=1&amp;pid=0f57c4495&amp;color=0,0,0&amp;vpa=11&amp;vtp=1"/>
          <p:cNvSpPr/>
          <p:nvPr/>
        </p:nvSpPr>
        <p:spPr>
          <a:xfrm>
            <a:off x="1463739" y="1583436"/>
            <a:ext cx="106540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2000" dirty="0"/>
          </a:p>
        </p:txBody>
      </p:sp>
      <p:sp>
        <p:nvSpPr>
          <p:cNvPr id="5" name="QB_6_AN.33_1#293a45199.blank?vja=1&amp;pid=0f57c4495&amp;color=0,0,0&amp;vpa=12&amp;vtp=1"/>
          <p:cNvSpPr/>
          <p:nvPr/>
        </p:nvSpPr>
        <p:spPr>
          <a:xfrm>
            <a:off x="2695639" y="1583436"/>
            <a:ext cx="11271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measures</a:t>
            </a:r>
            <a:endParaRPr lang="en-US" altLang="zh-CN" sz="2000" dirty="0"/>
          </a:p>
        </p:txBody>
      </p:sp>
      <p:sp>
        <p:nvSpPr>
          <p:cNvPr id="6" name="QB_6_AN.34_1#293a45199.blank?vja=1&amp;pid=0f57c4495&amp;color=0,0,0&amp;vpa=13&amp;vtp=1"/>
          <p:cNvSpPr/>
          <p:nvPr/>
        </p:nvSpPr>
        <p:spPr>
          <a:xfrm>
            <a:off x="3940239" y="1583436"/>
            <a:ext cx="66357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7" name="QB_6_AN.35_1#293a45199.blank?vja=1&amp;pid=0f57c4495&amp;color=0,0,0&amp;vpa=14&amp;vtp=1"/>
          <p:cNvSpPr/>
          <p:nvPr/>
        </p:nvSpPr>
        <p:spPr>
          <a:xfrm>
            <a:off x="4702239" y="1583436"/>
            <a:ext cx="66357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8" name="QB_6_AN.36_1#293a45199.blank?vja=1&amp;pid=0f57c4495&amp;color=0,0,0&amp;vpa=15&amp;vtp=1"/>
          <p:cNvSpPr/>
          <p:nvPr/>
        </p:nvSpPr>
        <p:spPr>
          <a:xfrm>
            <a:off x="5502339" y="1583436"/>
            <a:ext cx="7334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2000" dirty="0"/>
          </a:p>
        </p:txBody>
      </p:sp>
      <p:sp>
        <p:nvSpPr>
          <p:cNvPr id="9" name="QB_6_BD.37_1#23b7406bf?sp=1&amp;vja=1&amp;pid=0f57c4495&amp;color=0,0,0&amp;vtp=1"/>
          <p:cNvSpPr/>
          <p:nvPr/>
        </p:nvSpPr>
        <p:spPr>
          <a:xfrm>
            <a:off x="722376" y="2039687"/>
            <a:ext cx="10753344" cy="1088136"/>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2.在我看来，人们应该明智地使用他们的手机来帮助他们的工作和学习。（concern）</a:t>
            </a:r>
            <a:endParaRPr lang="en-US" altLang="zh-CN" sz="2000" dirty="0"/>
          </a:p>
          <a:p>
            <a:pPr algn="just">
              <a:lnSpc>
                <a:spcPct val="119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p:txBody>
      </p:sp>
      <p:sp>
        <p:nvSpPr>
          <p:cNvPr id="10" name="QB_6_AN.38_1#23b7406bf.blank?vja=1&amp;pid=0f57c4495&amp;color=0,0,0&amp;vpa=16&amp;vtp=1"/>
          <p:cNvSpPr/>
          <p:nvPr/>
        </p:nvSpPr>
        <p:spPr>
          <a:xfrm>
            <a:off x="744601" y="2364299"/>
            <a:ext cx="80486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As/So</a:t>
            </a:r>
            <a:endParaRPr lang="en-US" altLang="zh-CN" sz="2000" dirty="0"/>
          </a:p>
        </p:txBody>
      </p:sp>
      <p:sp>
        <p:nvSpPr>
          <p:cNvPr id="11" name="QB_6_AN.39_1#23b7406bf.blank?vja=1&amp;pid=0f57c4495&amp;color=0,0,0&amp;vpa=17&amp;vtp=1"/>
          <p:cNvSpPr/>
          <p:nvPr/>
        </p:nvSpPr>
        <p:spPr>
          <a:xfrm>
            <a:off x="1737487" y="2364299"/>
            <a:ext cx="465138"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far</a:t>
            </a:r>
            <a:endParaRPr lang="en-US" altLang="zh-CN" sz="2000" dirty="0"/>
          </a:p>
        </p:txBody>
      </p:sp>
      <p:sp>
        <p:nvSpPr>
          <p:cNvPr id="12" name="QB_6_AN.40_1#23b7406bf.blank?vja=1&amp;pid=0f57c4495&amp;color=0,0,0&amp;vpa=18&amp;vtp=1"/>
          <p:cNvSpPr/>
          <p:nvPr/>
        </p:nvSpPr>
        <p:spPr>
          <a:xfrm>
            <a:off x="2349373" y="2364299"/>
            <a:ext cx="395288"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3" name="QB_6_AN.41_1#23b7406bf.blank?vja=1&amp;pid=0f57c4495&amp;color=0,0,0&amp;vpa=19&amp;vtp=1"/>
          <p:cNvSpPr/>
          <p:nvPr/>
        </p:nvSpPr>
        <p:spPr>
          <a:xfrm>
            <a:off x="2910459" y="2364299"/>
            <a:ext cx="54927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endParaRPr lang="en-US" altLang="zh-CN" sz="2000" dirty="0"/>
          </a:p>
        </p:txBody>
      </p:sp>
      <p:sp>
        <p:nvSpPr>
          <p:cNvPr id="14" name="QB_6_AN.42_1#23b7406bf.blank?vja=1&amp;pid=0f57c4495&amp;color=0,0,0&amp;vpa=20&amp;vtp=1"/>
          <p:cNvSpPr/>
          <p:nvPr/>
        </p:nvSpPr>
        <p:spPr>
          <a:xfrm>
            <a:off x="3649345" y="2364299"/>
            <a:ext cx="1227138"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concerned</a:t>
            </a:r>
            <a:endParaRPr lang="en-US" altLang="zh-CN" sz="2000" dirty="0"/>
          </a:p>
        </p:txBody>
      </p:sp>
      <p:sp>
        <p:nvSpPr>
          <p:cNvPr id="15" name="QB_6_BD.43_1#3646657c3?sp=1&amp;vja=1&amp;pid=0f57c4495&amp;color=0,0,0&amp;vtp=1"/>
          <p:cNvSpPr/>
          <p:nvPr/>
        </p:nvSpPr>
        <p:spPr>
          <a:xfrm>
            <a:off x="722376" y="3157287"/>
            <a:ext cx="10753344" cy="1088136"/>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3.当谈到环境保护，小的行动可以产生巨大的影响。</a:t>
            </a:r>
            <a:endParaRPr lang="en-US" altLang="zh-CN" sz="2000" dirty="0"/>
          </a:p>
          <a:p>
            <a:pPr algn="just">
              <a:lnSpc>
                <a:spcPct val="119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6" name="QB_6_AN.44_1#3646657c3.blank?vja=1&amp;pid=0f57c4495&amp;color=0,0,0&amp;vpa=21&amp;vtp=1"/>
          <p:cNvSpPr/>
          <p:nvPr/>
        </p:nvSpPr>
        <p:spPr>
          <a:xfrm>
            <a:off x="681101" y="3481899"/>
            <a:ext cx="79057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7" name="QB_6_AN.45_1#3646657c3.blank?vja=1&amp;pid=0f57c4495&amp;color=0,0,0&amp;vpa=22&amp;vtp=1"/>
          <p:cNvSpPr/>
          <p:nvPr/>
        </p:nvSpPr>
        <p:spPr>
          <a:xfrm>
            <a:off x="1625854" y="3481899"/>
            <a:ext cx="32385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8" name="QB_6_AN.46_1#3646657c3.blank?vja=1&amp;pid=0f57c4495&amp;color=0,0,0&amp;vpa=23&amp;vtp=1"/>
          <p:cNvSpPr/>
          <p:nvPr/>
        </p:nvSpPr>
        <p:spPr>
          <a:xfrm>
            <a:off x="2138807" y="3481899"/>
            <a:ext cx="83185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comes</a:t>
            </a:r>
            <a:endParaRPr lang="en-US" altLang="zh-CN" sz="2000" dirty="0"/>
          </a:p>
        </p:txBody>
      </p:sp>
      <p:sp>
        <p:nvSpPr>
          <p:cNvPr id="19" name="QB_6_AN.47_1#3646657c3.blank?vja=1&amp;pid=0f57c4495&amp;color=0,0,0&amp;vpa=24&amp;vtp=1"/>
          <p:cNvSpPr/>
          <p:nvPr/>
        </p:nvSpPr>
        <p:spPr>
          <a:xfrm>
            <a:off x="3134360" y="3481899"/>
            <a:ext cx="38100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0" name="QB_6_AN.48_1#3646657c3.blank?vja=1&amp;pid=0f57c4495&amp;color=0,0,0&amp;vpa=25&amp;vtp=1"/>
          <p:cNvSpPr/>
          <p:nvPr/>
        </p:nvSpPr>
        <p:spPr>
          <a:xfrm>
            <a:off x="3647250" y="3481899"/>
            <a:ext cx="16478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endParaRPr lang="en-US" altLang="zh-CN" sz="2000" dirty="0"/>
          </a:p>
        </p:txBody>
      </p:sp>
      <p:sp>
        <p:nvSpPr>
          <p:cNvPr id="21" name="QB_6_AN.49_1#3646657c3.blank?vja=1&amp;pid=0f57c4495&amp;color=0,0,0&amp;vpa=26&amp;vtp=1"/>
          <p:cNvSpPr/>
          <p:nvPr/>
        </p:nvSpPr>
        <p:spPr>
          <a:xfrm>
            <a:off x="5455539" y="3469199"/>
            <a:ext cx="121126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2000" dirty="0"/>
          </a:p>
        </p:txBody>
      </p:sp>
      <p:sp>
        <p:nvSpPr>
          <p:cNvPr id="22" name="QB_6_AN.50_1#3646657c3.blank?vja=1&amp;pid=0f57c4495&amp;color=0,0,0&amp;vpa=27&amp;vtp=1"/>
          <p:cNvSpPr/>
          <p:nvPr/>
        </p:nvSpPr>
        <p:spPr>
          <a:xfrm>
            <a:off x="8921560" y="3481899"/>
            <a:ext cx="7334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23" name="QB_6_AN.51_1#3646657c3.blank?vja=1&amp;pid=0f57c4495&amp;color=0,0,0&amp;vpa=28&amp;vtp=1"/>
          <p:cNvSpPr/>
          <p:nvPr/>
        </p:nvSpPr>
        <p:spPr>
          <a:xfrm>
            <a:off x="9840849" y="3481899"/>
            <a:ext cx="29686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4" name="QB_6_AN.52_1#3646657c3.blank?vja=1&amp;pid=0f57c4495&amp;color=0,0,0&amp;vpa=29&amp;vtp=1"/>
          <p:cNvSpPr/>
          <p:nvPr/>
        </p:nvSpPr>
        <p:spPr>
          <a:xfrm>
            <a:off x="10341039" y="3469199"/>
            <a:ext cx="107156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huge/big</a:t>
            </a:r>
            <a:endParaRPr lang="en-US" altLang="zh-CN" sz="2000" dirty="0"/>
          </a:p>
        </p:txBody>
      </p:sp>
      <p:sp>
        <p:nvSpPr>
          <p:cNvPr id="25" name="QB_6_AN.53_1#3646657c3.blank?vja=1&amp;pid=0f57c4495&amp;color=0,0,0&amp;vpa=30&amp;vtp=1"/>
          <p:cNvSpPr/>
          <p:nvPr/>
        </p:nvSpPr>
        <p:spPr>
          <a:xfrm>
            <a:off x="731901" y="3844611"/>
            <a:ext cx="1206691"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26" name="QB_6_BD.54_1#e2b640c9e?sp=1&amp;vja=1&amp;pid=0f57c4495&amp;color=0,0,0&amp;vtp=1"/>
          <p:cNvSpPr/>
          <p:nvPr/>
        </p:nvSpPr>
        <p:spPr>
          <a:xfrm>
            <a:off x="722376" y="4274887"/>
            <a:ext cx="10753344" cy="1088136"/>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4.使他难以适应国外新环境的是文化，而不是语言。（adapt）</a:t>
            </a:r>
            <a:endParaRPr lang="en-US" altLang="zh-CN" sz="2000" dirty="0"/>
          </a:p>
          <a:p>
            <a:pPr algn="just">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p:txBody>
      </p:sp>
      <p:sp>
        <p:nvSpPr>
          <p:cNvPr id="27" name="QB_6_AN.55_1#e2b640c9e.blank?vja=1&amp;pid=0f57c4495&amp;color=0,0,0&amp;vpa=31&amp;vtp=1"/>
          <p:cNvSpPr/>
          <p:nvPr/>
        </p:nvSpPr>
        <p:spPr>
          <a:xfrm>
            <a:off x="5807647" y="4599499"/>
            <a:ext cx="56356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8" name="QB_6_AN.56_1#e2b640c9e.blank?vja=1&amp;pid=0f57c4495&amp;color=0,0,0&amp;vpa=32&amp;vtp=1"/>
          <p:cNvSpPr/>
          <p:nvPr/>
        </p:nvSpPr>
        <p:spPr>
          <a:xfrm>
            <a:off x="6571679" y="4599499"/>
            <a:ext cx="7334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29" name="QB_6_AN.57_1#e2b640c9e.blank?vja=1&amp;pid=0f57c4495&amp;color=0,0,0&amp;vpa=33&amp;vtp=1"/>
          <p:cNvSpPr/>
          <p:nvPr/>
        </p:nvSpPr>
        <p:spPr>
          <a:xfrm>
            <a:off x="7488111" y="4599499"/>
            <a:ext cx="32385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0" name="QB_6_AN.58_1#e2b640c9e.blank?vja=1&amp;pid=0f57c4495&amp;color=0,0,0&amp;vpa=34&amp;vtp=1"/>
          <p:cNvSpPr/>
          <p:nvPr/>
        </p:nvSpPr>
        <p:spPr>
          <a:xfrm>
            <a:off x="7985443" y="4599499"/>
            <a:ext cx="1514666"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hard/difficult</a:t>
            </a:r>
            <a:endParaRPr lang="en-US" altLang="zh-CN" sz="2000" dirty="0"/>
          </a:p>
        </p:txBody>
      </p:sp>
      <p:sp>
        <p:nvSpPr>
          <p:cNvPr id="31" name="QB_6_AN.59_1#e2b640c9e.blank?vja=1&amp;pid=0f57c4495&amp;color=0,0,0&amp;vpa=35&amp;vtp=1"/>
          <p:cNvSpPr/>
          <p:nvPr/>
        </p:nvSpPr>
        <p:spPr>
          <a:xfrm>
            <a:off x="9663875" y="4599499"/>
            <a:ext cx="4794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2" name="QB_6_AN.60_1#e2b640c9e.blank?vja=1&amp;pid=0f57c4495&amp;color=0,0,0&amp;vpa=36&amp;vtp=1"/>
          <p:cNvSpPr/>
          <p:nvPr/>
        </p:nvSpPr>
        <p:spPr>
          <a:xfrm>
            <a:off x="10326307" y="4599499"/>
            <a:ext cx="57785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p:txBody>
      </p:sp>
      <p:sp>
        <p:nvSpPr>
          <p:cNvPr id="33" name="QB_6_AN.61_1#e2b640c9e.blank?vja=1&amp;pid=0f57c4495&amp;color=0,0,0&amp;vpa=37&amp;vtp=1"/>
          <p:cNvSpPr/>
          <p:nvPr/>
        </p:nvSpPr>
        <p:spPr>
          <a:xfrm>
            <a:off x="11077639" y="4599499"/>
            <a:ext cx="38100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4" name="QB_6_AN.62_1#e2b640c9e.blank?vja=1&amp;pid=0f57c4495&amp;color=0,0,0&amp;vpa=38&amp;vtp=1"/>
          <p:cNvSpPr/>
          <p:nvPr/>
        </p:nvSpPr>
        <p:spPr>
          <a:xfrm>
            <a:off x="719201" y="4949511"/>
            <a:ext cx="733425"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adapt</a:t>
            </a:r>
            <a:endParaRPr lang="en-US" altLang="zh-CN" sz="2000" dirty="0"/>
          </a:p>
        </p:txBody>
      </p:sp>
      <p:sp>
        <p:nvSpPr>
          <p:cNvPr id="35" name="QB_6_AN.63_1#e2b640c9e.blank?vja=1&amp;pid=0f57c4495&amp;color=0,0,0&amp;vpa=39&amp;vtp=1"/>
          <p:cNvSpPr/>
          <p:nvPr/>
        </p:nvSpPr>
        <p:spPr>
          <a:xfrm>
            <a:off x="1595501" y="4962211"/>
            <a:ext cx="38100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6" name="QB_6_BD.64_1#f1b8d18c1?sp=1&amp;vja=1&amp;pid=0f57c4495&amp;color=0,0,0&amp;vtp=1"/>
          <p:cNvSpPr/>
          <p:nvPr/>
        </p:nvSpPr>
        <p:spPr>
          <a:xfrm>
            <a:off x="722376" y="5392487"/>
            <a:ext cx="10753344" cy="725424"/>
          </a:xfrm>
          <a:prstGeom prst="rect">
            <a:avLst/>
          </a:prstGeom>
          <a:noFill/>
        </p:spPr>
        <p:txBody>
          <a:bodyPr wrap="square" lIns="0" tIns="0" rIns="0" bIns="0" rtlCol="0" anchor="t"/>
          <a:lstStyle/>
          <a:p>
            <a:pPr algn="l">
              <a:lnSpc>
                <a:spcPct val="119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5.只有当他意识到自己的错误的时候，他才能够进步。（aware;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置于句首）</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ct val="119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dirty="0"/>
          </a:p>
        </p:txBody>
      </p:sp>
      <p:sp>
        <p:nvSpPr>
          <p:cNvPr id="38" name="QB_6_AN.65_1#f1b8d18c1.blank?vja=1&amp;pid=0f57c4495&amp;color=0,0,0&amp;vpa=40&amp;vtp=1"/>
          <p:cNvSpPr/>
          <p:nvPr/>
        </p:nvSpPr>
        <p:spPr>
          <a:xfrm>
            <a:off x="757301" y="5704399"/>
            <a:ext cx="711041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progress.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2">
                                            <p:bg/>
                                          </p:spTgt>
                                        </p:tgtEl>
                                        <p:attrNameLst>
                                          <p:attrName>style.visibility</p:attrName>
                                        </p:attrNameLst>
                                      </p:cBhvr>
                                      <p:to>
                                        <p:strVal val="visible"/>
                                      </p:to>
                                    </p:set>
                                    <p:animEffect transition="in" filter="fade">
                                      <p:cBhvr>
                                        <p:cTn id="207" dur="500"/>
                                        <p:tgtEl>
                                          <p:spTgt spid="32">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2">
                                            <p:txEl>
                                              <p:pRg st="0" end="0"/>
                                            </p:txEl>
                                          </p:spTgt>
                                        </p:tgtEl>
                                        <p:attrNameLst>
                                          <p:attrName>style.visibility</p:attrName>
                                        </p:attrNameLst>
                                      </p:cBhvr>
                                      <p:to>
                                        <p:strVal val="visible"/>
                                      </p:to>
                                    </p:set>
                                    <p:animEffect transition="in" filter="fade">
                                      <p:cBhvr>
                                        <p:cTn id="210" dur="500"/>
                                        <p:tgtEl>
                                          <p:spTgt spid="32">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3">
                                            <p:bg/>
                                          </p:spTgt>
                                        </p:tgtEl>
                                        <p:attrNameLst>
                                          <p:attrName>style.visibility</p:attrName>
                                        </p:attrNameLst>
                                      </p:cBhvr>
                                      <p:to>
                                        <p:strVal val="visible"/>
                                      </p:to>
                                    </p:set>
                                    <p:animEffect transition="in" filter="fade">
                                      <p:cBhvr>
                                        <p:cTn id="215" dur="500"/>
                                        <p:tgtEl>
                                          <p:spTgt spid="33">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3">
                                            <p:txEl>
                                              <p:pRg st="0" end="0"/>
                                            </p:txEl>
                                          </p:spTgt>
                                        </p:tgtEl>
                                        <p:attrNameLst>
                                          <p:attrName>style.visibility</p:attrName>
                                        </p:attrNameLst>
                                      </p:cBhvr>
                                      <p:to>
                                        <p:strVal val="visible"/>
                                      </p:to>
                                    </p:set>
                                    <p:animEffect transition="in" filter="fade">
                                      <p:cBhvr>
                                        <p:cTn id="218" dur="500"/>
                                        <p:tgtEl>
                                          <p:spTgt spid="33">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4">
                                            <p:bg/>
                                          </p:spTgt>
                                        </p:tgtEl>
                                        <p:attrNameLst>
                                          <p:attrName>style.visibility</p:attrName>
                                        </p:attrNameLst>
                                      </p:cBhvr>
                                      <p:to>
                                        <p:strVal val="visible"/>
                                      </p:to>
                                    </p:set>
                                    <p:animEffect transition="in" filter="fade">
                                      <p:cBhvr>
                                        <p:cTn id="223" dur="500"/>
                                        <p:tgtEl>
                                          <p:spTgt spid="34">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4">
                                            <p:txEl>
                                              <p:pRg st="0" end="0"/>
                                            </p:txEl>
                                          </p:spTgt>
                                        </p:tgtEl>
                                        <p:attrNameLst>
                                          <p:attrName>style.visibility</p:attrName>
                                        </p:attrNameLst>
                                      </p:cBhvr>
                                      <p:to>
                                        <p:strVal val="visible"/>
                                      </p:to>
                                    </p:set>
                                    <p:animEffect transition="in" filter="fade">
                                      <p:cBhvr>
                                        <p:cTn id="226" dur="500"/>
                                        <p:tgtEl>
                                          <p:spTgt spid="34">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5">
                                            <p:bg/>
                                          </p:spTgt>
                                        </p:tgtEl>
                                        <p:attrNameLst>
                                          <p:attrName>style.visibility</p:attrName>
                                        </p:attrNameLst>
                                      </p:cBhvr>
                                      <p:to>
                                        <p:strVal val="visible"/>
                                      </p:to>
                                    </p:set>
                                    <p:animEffect transition="in" filter="fade">
                                      <p:cBhvr>
                                        <p:cTn id="231" dur="500"/>
                                        <p:tgtEl>
                                          <p:spTgt spid="35">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5">
                                            <p:txEl>
                                              <p:pRg st="0" end="0"/>
                                            </p:txEl>
                                          </p:spTgt>
                                        </p:tgtEl>
                                        <p:attrNameLst>
                                          <p:attrName>style.visibility</p:attrName>
                                        </p:attrNameLst>
                                      </p:cBhvr>
                                      <p:to>
                                        <p:strVal val="visible"/>
                                      </p:to>
                                    </p:set>
                                    <p:animEffect transition="in" filter="fade">
                                      <p:cBhvr>
                                        <p:cTn id="234" dur="500"/>
                                        <p:tgtEl>
                                          <p:spTgt spid="35">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8">
                                            <p:bg/>
                                          </p:spTgt>
                                        </p:tgtEl>
                                        <p:attrNameLst>
                                          <p:attrName>style.visibility</p:attrName>
                                        </p:attrNameLst>
                                      </p:cBhvr>
                                      <p:to>
                                        <p:strVal val="visible"/>
                                      </p:to>
                                    </p:set>
                                    <p:animEffect transition="in" filter="fade">
                                      <p:cBhvr>
                                        <p:cTn id="239" dur="500"/>
                                        <p:tgtEl>
                                          <p:spTgt spid="38">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8">
                                            <p:txEl>
                                              <p:pRg st="0" end="0"/>
                                            </p:txEl>
                                          </p:spTgt>
                                        </p:tgtEl>
                                        <p:attrNameLst>
                                          <p:attrName>style.visibility</p:attrName>
                                        </p:attrNameLst>
                                      </p:cBhvr>
                                      <p:to>
                                        <p:strVal val="visible"/>
                                      </p:to>
                                    </p:set>
                                    <p:animEffect transition="in" filter="fade">
                                      <p:cBhvr>
                                        <p:cTn id="24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1"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P spid="31" grpId="0" animBg="1" build="p"/>
      <p:bldP spid="32" grpId="0" animBg="1" build="p"/>
      <p:bldP spid="33" grpId="0" animBg="1" build="p"/>
      <p:bldP spid="34" grpId="0" animBg="1" build="p"/>
      <p:bldP spid="35" grpId="0" animBg="1" build="p"/>
      <p:bldP spid="38"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9cf1bbea.fixed?vja=1&amp;pid=e835e359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59cf1bbea.fixed?vja=1&amp;pid=e835e359e&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59cf1bbea.fixed?vja=1&amp;pid=e835e359e&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1#8b29dc1c0?vja=1&amp;pid=9de5b4790&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［广东东莞七校2024高一期中联考］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Sullivan,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Sullivan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Sullivan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（随机分配）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classrooms—windowless,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1#8b29dc1c0?vja=1&amp;pid=9de5b4790&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one-to-one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proofreading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Sullivan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policymakers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（植被）,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（建筑师）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p:txBody>
      </p:sp>
      <p:sp>
        <p:nvSpPr>
          <p:cNvPr id="3" name="QM_5_EX.421_1#8b29dc1c0?vja=1&amp;pid=9de5b4790&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本文是一篇说明文。文章主要介绍了与在没有窗户的教室里或在能看到很多建筑物的教室里相比，高中生在可以看到绿色空间的教室里学习时，在考试中表现得更好。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2_1#79c7e9c3c?vja=1&amp;pid=8b29dc1c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3_1#79c7e9c3c.bracket?vja=1&amp;pid=8b29dc1c0&amp;color=0,0,0&amp;vpa=194&amp;vtp=1"/>
          <p:cNvSpPr/>
          <p:nvPr/>
        </p:nvSpPr>
        <p:spPr>
          <a:xfrm>
            <a:off x="73390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22_2#79c7e9c3c.choices?vja=1&amp;pid=8b29dc1c0&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5" name="QC_6_AS.424_1#79c7e9c3c?vja=1&amp;pid=8b29dc1c0&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细节理解题。根据第一段内容和第二段中的“It’s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consequential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tests.”可知，针对高中生进行的这项研究发现，透过教室窗户看到的绿色风景可以提高他们的成绩。故选D项。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5_1#43312256e?vja=1&amp;pid=8b29dc1c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6_1#43312256e.bracket?vja=1&amp;pid=8b29dc1c0&amp;color=0,0,0&amp;vpa=195&amp;vtp=1"/>
          <p:cNvSpPr/>
          <p:nvPr/>
        </p:nvSpPr>
        <p:spPr>
          <a:xfrm>
            <a:off x="88059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25_2#43312256e.choices?vja=1&amp;pid=8b29dc1c0&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59405" algn="l"/>
                <a:tab pos="5756910" algn="l"/>
                <a:tab pos="8514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A.Common.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B.Important.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C.Obvious.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427_1#43312256e?vja=1&amp;pid=8b29dc1c0&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词义猜测题。根据第二段中的“Sullivan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Sullivan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said.”可知，沙利文希望他们的研究结果能带来一些政策上的改变，这会是非常有益的事情，因此这是一项重要的发现，由此可知画线词意为“重要的”，故选B项。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8_1#3f5bd4f46?vja=1&amp;pid=8b29dc1c0&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9_1#3f5bd4f46.bracket?vja=1&amp;pid=8b29dc1c0&amp;color=0,0,0&amp;mp=1&amp;vpa=196&amp;vtp=1"/>
          <p:cNvSpPr/>
          <p:nvPr/>
        </p:nvSpPr>
        <p:spPr>
          <a:xfrm>
            <a:off x="49864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28_2#3f5bd4f46.choices?vja=1&amp;pid=8b29dc1c0&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B.Why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p:txBody>
      </p:sp>
      <p:sp>
        <p:nvSpPr>
          <p:cNvPr id="5" name="QC_6_AS.430_1#3f5bd4f46?vja=1&amp;pid=8b29dc1c0&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 “Students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”可知，本段主要讲的是研究是如何进行的。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1_1#c5ee60127?vja=1&amp;pid=8b29dc1c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32_1#c5ee60127.bracket?vja=1&amp;pid=8b29dc1c0&amp;color=0,0,0&amp;vpa=197&amp;vtp=1"/>
          <p:cNvSpPr/>
          <p:nvPr/>
        </p:nvSpPr>
        <p:spPr>
          <a:xfrm>
            <a:off x="59579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31_2#c5ee60127.choices?vja=1&amp;pid=8b29dc1c0&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p:txBody>
      </p:sp>
      <p:sp>
        <p:nvSpPr>
          <p:cNvPr id="5" name="QC_6_AS.433_1#c5ee60127?vja=1&amp;pid=8b29dc1c0&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policymakers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learning.”可知，研究人员认为这项研究可以在学校规划中起到指导作用。故选B项。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3_2#c5ee60127?vja=1&amp;pid=8b29dc1c0&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433_3#c5ee60127?vja=1&amp;pid=8b29dc1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7342632" cy="2478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S.433_4#c5ee60127?vja=1&amp;pid=8b29dc1c0&amp;color=0,0,0&amp;vtp=1"/>
          <p:cNvSpPr/>
          <p:nvPr/>
        </p:nvSpPr>
        <p:spPr>
          <a:xfrm>
            <a:off x="722376" y="4025724"/>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学生们参加了30分钟的一对一实验活动，包括校对练习、演讲和数学练习。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4_1#adeca101b?vja=1&amp;pid=c88b8edf5&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well-rested.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（床垫）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pressure-relieving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worsening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（循环的）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sleep-preventing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endParaRPr lang="en-US" altLang="zh-CN" sz="2000" dirty="0"/>
          </a:p>
        </p:txBody>
      </p:sp>
      <p:sp>
        <p:nvSpPr>
          <p:cNvPr id="3" name="QM_5_AN.435_1#adeca101b.blank?vja=1&amp;pid=c88b8edf5&amp;color=0,0,0&amp;vpa=198&amp;vtp=1"/>
          <p:cNvSpPr/>
          <p:nvPr/>
        </p:nvSpPr>
        <p:spPr>
          <a:xfrm>
            <a:off x="9810687" y="1242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5_AN.436_1#adeca101b.blank?vja=1&amp;pid=c88b8edf5&amp;color=0,0,0&amp;vpa=199&amp;vtp=1"/>
          <p:cNvSpPr/>
          <p:nvPr/>
        </p:nvSpPr>
        <p:spPr>
          <a:xfrm>
            <a:off x="7003161" y="2766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37_1#adeca101b.blank?vja=1&amp;pid=c88b8edf5&amp;color=0,0,0&amp;vpa=200&amp;vtp=1"/>
          <p:cNvSpPr/>
          <p:nvPr/>
        </p:nvSpPr>
        <p:spPr>
          <a:xfrm>
            <a:off x="1430401" y="4290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8_1#adeca101b?vja=1&amp;pid=c88b8edf5&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circadian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（昼夜节律）,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stomach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pizza,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endParaRPr lang="en-US" altLang="zh-CN" sz="2000" dirty="0"/>
          </a:p>
        </p:txBody>
      </p:sp>
      <p:sp>
        <p:nvSpPr>
          <p:cNvPr id="3" name="QM_5_AN.439_1#adeca101b.blank?vja=1&amp;pid=c88b8edf5&amp;color=0,0,0&amp;vpa=201&amp;vtp=1"/>
          <p:cNvSpPr/>
          <p:nvPr/>
        </p:nvSpPr>
        <p:spPr>
          <a:xfrm>
            <a:off x="8442579" y="162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5_AN.440_1#adeca101b.blank?vja=1&amp;pid=c88b8edf5&amp;color=0,0,0&amp;vpa=202&amp;vtp=1"/>
          <p:cNvSpPr/>
          <p:nvPr/>
        </p:nvSpPr>
        <p:spPr>
          <a:xfrm>
            <a:off x="10360724"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6_1#0834611ab?vja=1&amp;pid=b14ab00b4&amp;color=0,0,0&amp;vtp=1&amp;bt=1"/>
          <p:cNvSpPr/>
          <p:nvPr/>
        </p:nvSpPr>
        <p:spPr>
          <a:xfrm>
            <a:off x="722376" y="896111"/>
            <a:ext cx="10753344" cy="5291329"/>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Zhaxi</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a:p>
            <a:pPr algn="just">
              <a:lnSpc>
                <a:spcPct val="125000"/>
              </a:lnSpc>
            </a:pPr>
            <a:endParaRPr lang="en-US" altLang="zh-CN" sz="2000" dirty="0"/>
          </a:p>
        </p:txBody>
      </p:sp>
      <p:sp>
        <p:nvSpPr>
          <p:cNvPr id="3" name="QM_6_AN.67_1#0834611ab.blank?vja=1&amp;pid=b14ab00b4&amp;color=0,0,0&amp;vpa=41&amp;vtp=1"/>
          <p:cNvSpPr/>
          <p:nvPr/>
        </p:nvSpPr>
        <p:spPr>
          <a:xfrm>
            <a:off x="2263331" y="1613915"/>
            <a:ext cx="4937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M_6_AN.68_1#0834611ab.blank?vja=1&amp;pid=b14ab00b4&amp;color=0,0,0&amp;vpa=42&amp;vtp=1"/>
          <p:cNvSpPr/>
          <p:nvPr/>
        </p:nvSpPr>
        <p:spPr>
          <a:xfrm>
            <a:off x="1722501" y="1991867"/>
            <a:ext cx="1026859"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a:t>
            </a:r>
            <a:endParaRPr lang="en-US" altLang="zh-CN" sz="2000" dirty="0"/>
          </a:p>
        </p:txBody>
      </p:sp>
      <p:sp>
        <p:nvSpPr>
          <p:cNvPr id="5" name="QM_6_AN.69_1#0834611ab.blank?vja=1&amp;pid=b14ab00b4&amp;color=0,0,0&amp;vpa=43&amp;vtp=1"/>
          <p:cNvSpPr/>
          <p:nvPr/>
        </p:nvSpPr>
        <p:spPr>
          <a:xfrm>
            <a:off x="897001" y="2735071"/>
            <a:ext cx="126225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sz="2000" dirty="0"/>
          </a:p>
        </p:txBody>
      </p:sp>
      <p:sp>
        <p:nvSpPr>
          <p:cNvPr id="6" name="QM_6_AN.70_1#0834611ab.blank?vja=1&amp;pid=b14ab00b4&amp;color=0,0,0&amp;vpa=44&amp;vtp=1"/>
          <p:cNvSpPr/>
          <p:nvPr/>
        </p:nvSpPr>
        <p:spPr>
          <a:xfrm>
            <a:off x="935101" y="3125723"/>
            <a:ext cx="169227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removed</a:t>
            </a:r>
            <a:endParaRPr lang="en-US" altLang="zh-CN" sz="2000" dirty="0"/>
          </a:p>
        </p:txBody>
      </p:sp>
      <p:sp>
        <p:nvSpPr>
          <p:cNvPr id="7" name="QM_6_AN.71_1#0834611ab.blank?vja=1&amp;pid=b14ab00b4&amp;color=0,0,0&amp;vpa=45&amp;vtp=1"/>
          <p:cNvSpPr/>
          <p:nvPr/>
        </p:nvSpPr>
        <p:spPr>
          <a:xfrm>
            <a:off x="8486839" y="3503675"/>
            <a:ext cx="8588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2000" dirty="0"/>
          </a:p>
        </p:txBody>
      </p:sp>
      <p:sp>
        <p:nvSpPr>
          <p:cNvPr id="8" name="QM_6_AN.72_1#0834611ab.blank?vja=1&amp;pid=b14ab00b4&amp;color=0,0,0&amp;vpa=46&amp;vtp=1"/>
          <p:cNvSpPr/>
          <p:nvPr/>
        </p:nvSpPr>
        <p:spPr>
          <a:xfrm>
            <a:off x="2482850" y="4637531"/>
            <a:ext cx="62230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9" name="QM_6_AN.73_1#0834611ab.blank?vja=1&amp;pid=b14ab00b4&amp;color=0,0,0&amp;vpa=47&amp;vtp=1"/>
          <p:cNvSpPr/>
          <p:nvPr/>
        </p:nvSpPr>
        <p:spPr>
          <a:xfrm>
            <a:off x="3609721" y="5002783"/>
            <a:ext cx="43815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10" name="QM_6_AN.74_1#0834611ab.blank?vja=1&amp;pid=b14ab00b4&amp;color=0,0,0&amp;vpa=48&amp;vtp=1"/>
          <p:cNvSpPr/>
          <p:nvPr/>
        </p:nvSpPr>
        <p:spPr>
          <a:xfrm>
            <a:off x="5199126" y="5771387"/>
            <a:ext cx="11414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1_1#adeca101b?vja=1&amp;pid=c88b8edf5&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mask.</a:t>
            </a:r>
            <a:endParaRPr lang="en-US" altLang="zh-CN" sz="2000" dirty="0"/>
          </a:p>
        </p:txBody>
      </p:sp>
      <p:sp>
        <p:nvSpPr>
          <p:cNvPr id="3" name="QM_5_EX.442_1#adeca101b?vja=1&amp;pid=c88b8edf5&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本文是一篇说明文。文章主要介绍了影响睡眠的因素，并提供了一些获得高质量睡眠的建议。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3_1#cd23bc59c?vja=1&amp;pid=adeca10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4_1#cd23bc59c.blank?vja=1&amp;pid=adeca101b&amp;color=0,0,0&amp;vpa=203&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445_1#cd23bc59c?vja=1&amp;pid=adeca101b&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每晚获得足够的高质量睡眠仍是一项挑战，后文提到通过了解某些事物并采取行动将有助于自己入睡、保持睡眠状态以及休息得更好，所以设空处应具体说明是哪些事物。C项（事实上，睡眠质量受到多种因素的影响）符合语境，选项中的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factors和后文的them相呼应。</a:t>
            </a:r>
            <a:endParaRPr lang="en-US" altLang="zh-CN" sz="2200" dirty="0"/>
          </a:p>
        </p:txBody>
      </p:sp>
      <p:sp>
        <p:nvSpPr>
          <p:cNvPr id="5" name="QB_6_BD.446_1#7b6f61e8b?vja=1&amp;pid=adeca101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7_1#7b6f61e8b.blank?vja=1&amp;pid=adeca101b&amp;color=0,0,0&amp;vpa=204&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48_1#7b6f61e8b?vja=1&amp;pid=adeca101b&amp;color=0,0,0&amp;vtp=1"/>
          <p:cNvSpPr/>
          <p:nvPr/>
        </p:nvSpPr>
        <p:spPr>
          <a:xfrm>
            <a:off x="722376" y="3340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night.”和下文的helps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pain及keeps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on可知，本段主要介绍身体上的疼痛对睡眠质量的影响以及缓解的方式，如选择对背部有理想支撑力的床垫、合适的枕头等，再结合选项可知，A项（背部疼痛和颈部疼痛是常见的不适状况）与上下文衔接紧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9_1#514587be4?vja=1&amp;pid=adeca10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50_1#514587be4.blank?vja=1&amp;pid=adeca101b&amp;color=0,0,0&amp;vpa=205&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51_1#514587be4?vja=1&amp;pid=adeca101b&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cyclical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increases.”可知，设空处应提到they所指代的内容以及其引发的睡眠问题，故F项（此外，令人烦恼的想法会让你无法获得高质量的睡眠）符合语境，选项中的troubling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thoughts为they所指代的内容。</a:t>
            </a:r>
            <a:endParaRPr lang="en-US" altLang="zh-CN" sz="2200" dirty="0"/>
          </a:p>
        </p:txBody>
      </p:sp>
      <p:sp>
        <p:nvSpPr>
          <p:cNvPr id="5" name="QB_6_BD.452_1#3a9305a33?vja=1&amp;pid=adeca101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53_1#3a9305a33.blank?vja=1&amp;pid=adeca101b&amp;color=0,0,0&amp;vpa=206&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54_1#3a9305a33?vja=1&amp;pid=adeca101b&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influencing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circadian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rhythm和“By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sleep.”可知，设空处应承接上文，介绍减少光线对睡眠的负面影响的方法。故G项（例如，你可以在睡前关掉电子产品，戴上眼罩）符合语境。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5_1#c1ef5b45a?vja=1&amp;pid=adeca10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56_1#c1ef5b45a.blank?vja=1&amp;pid=adeca101b&amp;color=0,0,0&amp;vpa=207&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57_1#c1ef5b45a?vja=1&amp;pid=adeca101b&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根据上文的Certain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stomach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nighttime可知，某些食物可能会造成夜间胃部不适；再根据下文“They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grains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foods.”列举了另外一些食物可知，设空处应提到另外一些食物及其对睡眠质量的影响。故D项（然而，有其他食物可以帮助缓解不适）符合语境，选项中的other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foods为空后They所指代的内容。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8_1#e696b287e?vja=1&amp;pid=14443d639&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［全国新课标Ⅱ2024］</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8_2#e696b287e?vja=1&amp;pid=14443d639&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stomach,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3" name="QM_5_EX.459_1#e696b287e?vja=1&amp;pid=14443d639&amp;color=0,0,0&amp;vtp=1"/>
          <p:cNvSpPr/>
          <p:nvPr/>
        </p:nvSpPr>
        <p:spPr>
          <a:xfrm>
            <a:off x="722376" y="3208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作者初次去意大利旅游时，对意大利人的友好印象深刻，因此十年前作者决定定居欧洲时，毫不犹豫地选择了意大利。意大利人对食物的热爱以及他们与亲朋好友聚餐时的欢乐氛围深深地感染了作者。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0_1#907e2c315.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72205" algn="l"/>
                <a:tab pos="6036310" algn="l"/>
                <a:tab pos="8438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D.settle</a:t>
            </a:r>
            <a:endParaRPr lang="en-US" altLang="zh-CN" sz="2000" dirty="0"/>
          </a:p>
        </p:txBody>
      </p:sp>
      <p:sp>
        <p:nvSpPr>
          <p:cNvPr id="3" name="QC_6_AN.461_1#907e2c315.bracket?vja=1&amp;pid=e696b287e&amp;color=0,0,0&amp;vpa=208&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62_1#907e2c315?vja=1&amp;pid=e696b287e&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ago和下文After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home可知,十年前作者决定在欧洲买一所房子，并最终在意大利定居。settle意为“定居”，符合语境。rent意为“租用，出租”；visit意为“游览”。</a:t>
            </a:r>
            <a:endParaRPr lang="en-US" altLang="zh-CN" sz="2200" dirty="0"/>
          </a:p>
        </p:txBody>
      </p:sp>
      <p:sp>
        <p:nvSpPr>
          <p:cNvPr id="5" name="QC_6_BD.463_1#22044dbbc.choices?vja=1&amp;pid=e696b287e&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5680" algn="l"/>
                <a:tab pos="6055360" algn="l"/>
                <a:tab pos="8384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A.planned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B.struggled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D.happened</a:t>
            </a:r>
            <a:endParaRPr lang="en-US" altLang="zh-CN" sz="2000" dirty="0"/>
          </a:p>
        </p:txBody>
      </p:sp>
      <p:sp>
        <p:nvSpPr>
          <p:cNvPr id="6" name="QC_6_AN.464_1#22044dbbc.bracket?vja=1&amp;pid=e696b287e&amp;color=0,0,0&amp;vpa=209&amp;vtp=1"/>
          <p:cNvSpPr/>
          <p:nvPr/>
        </p:nvSpPr>
        <p:spPr>
          <a:xfrm>
            <a:off x="1112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65_1#22044dbbc?vja=1&amp;pid=e696b287e&amp;color=0,0,0&amp;vtp=1"/>
          <p:cNvSpPr/>
          <p:nvPr/>
        </p:nvSpPr>
        <p:spPr>
          <a:xfrm>
            <a:off x="722376" y="29591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Italy和下文“But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”可知,作者初次到意大利旅游时，问路或点餐时有语言障碍，当地人向其微笑，给其鼓励，由此可推断作者的意大利语不流利，问路或点餐有困难。struggle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sth意为“艰难地做某事”，符合语境。plan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sth意为“计划做某事”；refuse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sth意为“拒绝做某事”；happen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sth意为“碰巧做某事”。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6_1#361e77b20.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53155" algn="l"/>
                <a:tab pos="6074410" algn="l"/>
                <a:tab pos="8394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C.mix</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D.match</a:t>
            </a:r>
            <a:endParaRPr lang="en-US" altLang="zh-CN" sz="2000" dirty="0"/>
          </a:p>
        </p:txBody>
      </p:sp>
      <p:sp>
        <p:nvSpPr>
          <p:cNvPr id="3" name="QC_6_AN.467_1#361e77b20.bracket?vja=1&amp;pid=e696b287e&amp;color=0,0,0&amp;vpa=210&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68_1#361e77b20?vja=1&amp;pid=e696b287e&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skills和“That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____.”可推断,作者初次到意大利旅游时，不太会讲意大利语，每次都是尽力才能让人听懂。string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together意为“把（单词或短语）连成句子”，string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together意为“说出让人听懂的句子”，符合语境。hang意为“悬挂”；mix意为“（使）混合”；match意为“配对”。</a:t>
            </a:r>
            <a:endParaRPr lang="en-US" altLang="zh-CN" sz="2200" dirty="0"/>
          </a:p>
        </p:txBody>
      </p:sp>
      <p:sp>
        <p:nvSpPr>
          <p:cNvPr id="5" name="QC_6_BD.469_1#79ce3633b.choices?vja=1&amp;pid=e696b287e&amp;color=0,0,0&amp;vtp=1"/>
          <p:cNvSpPr/>
          <p:nvPr/>
        </p:nvSpPr>
        <p:spPr>
          <a:xfrm>
            <a:off x="722376" y="3296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19830" algn="l"/>
                <a:tab pos="6182360" algn="l"/>
                <a:tab pos="8606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D.praised</a:t>
            </a:r>
            <a:endParaRPr lang="en-US" altLang="zh-CN" sz="2000" dirty="0"/>
          </a:p>
        </p:txBody>
      </p:sp>
      <p:sp>
        <p:nvSpPr>
          <p:cNvPr id="6" name="QC_6_AN.470_1#79ce3633b.bracket?vja=1&amp;pid=e696b287e&amp;color=0,0,0&amp;vpa=211&amp;vtp=1"/>
          <p:cNvSpPr/>
          <p:nvPr/>
        </p:nvSpPr>
        <p:spPr>
          <a:xfrm>
            <a:off x="1112901" y="3296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71_1#79ce3633b?vja=1&amp;pid=e696b287e&amp;color=0,0,0&amp;vtp=1"/>
          <p:cNvSpPr/>
          <p:nvPr/>
        </p:nvSpPr>
        <p:spPr>
          <a:xfrm>
            <a:off x="722376" y="3721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encouragement可知，此处指当地人称赞作者的语言技能。praise意为“称赞”，符合语境。improve意为“改善”；assess意为“评定，估价”；admire意为“钦佩，欣赏”。</a:t>
            </a:r>
            <a:endParaRPr lang="en-US" altLang="zh-CN" sz="2200" dirty="0"/>
          </a:p>
        </p:txBody>
      </p:sp>
      <p:sp>
        <p:nvSpPr>
          <p:cNvPr id="8" name="QC_6_BD.472_1#4f80ee555.choices?vja=1&amp;pid=e696b287e&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6322060" algn="l"/>
                <a:tab pos="8663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A.course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B.barrier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D.test</a:t>
            </a:r>
            <a:endParaRPr lang="en-US" altLang="zh-CN" sz="2000" dirty="0"/>
          </a:p>
        </p:txBody>
      </p:sp>
      <p:sp>
        <p:nvSpPr>
          <p:cNvPr id="9" name="QC_6_AN.473_1#4f80ee555.bracket?vja=1&amp;pid=e696b287e&amp;color=0,0,0&amp;vpa=212&amp;vtp=1"/>
          <p:cNvSpPr/>
          <p:nvPr/>
        </p:nvSpPr>
        <p:spPr>
          <a:xfrm>
            <a:off x="1112901" y="4541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74_1#4f80ee555?vja=1&amp;pid=e696b287e&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由上文作者初次到意大利旅游时苦于用意大利语问路或点餐，每次都费力才能拼凑出一句话可知，作者当时有语言障碍。get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barrier意为“克服语言障碍”，barrier意为“障碍”，符合语境。course意为“课程，一道菜”。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5_1#80df6e6e0.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1555" algn="l"/>
                <a:tab pos="5960110" algn="l"/>
                <a:tab pos="8432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A.open-minded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B.strong-willed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C.warm-hearted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D.well-informed</a:t>
            </a:r>
            <a:endParaRPr lang="en-US" altLang="zh-CN" sz="2000" dirty="0"/>
          </a:p>
        </p:txBody>
      </p:sp>
      <p:sp>
        <p:nvSpPr>
          <p:cNvPr id="3" name="QC_6_AN.476_1#80df6e6e0.bracket?vja=1&amp;pid=e696b287e&amp;color=0,0,0&amp;vpa=213&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77_1#80df6e6e0?vja=1&amp;pid=e696b287e&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由下文“Neighbors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coming.”可知，作者定居意大利后发现意大利人很热心。warm-hearted意为“热心肠的，友好的”，符合语境。open-minded意为“思想开明的”；strong-willed意为“意志坚强的”；well-informed意为“知识渊博的”。</a:t>
            </a:r>
            <a:endParaRPr lang="en-US" altLang="zh-CN" sz="2200" dirty="0"/>
          </a:p>
        </p:txBody>
      </p:sp>
      <p:sp>
        <p:nvSpPr>
          <p:cNvPr id="5" name="QC_6_BD.478_1#35e65214b.choices?vja=1&amp;pid=e696b287e&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7280" algn="l"/>
                <a:tab pos="5966460" algn="l"/>
                <a:tab pos="8638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A.remind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C.persuade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D.order</a:t>
            </a:r>
            <a:endParaRPr lang="en-US" altLang="zh-CN" sz="2000" dirty="0"/>
          </a:p>
        </p:txBody>
      </p:sp>
      <p:sp>
        <p:nvSpPr>
          <p:cNvPr id="6" name="QC_6_AN.479_1#35e65214b.bracket?vja=1&amp;pid=e696b287e&amp;color=0,0,0&amp;vpa=214&amp;vtp=1"/>
          <p:cNvSpPr/>
          <p:nvPr/>
        </p:nvSpPr>
        <p:spPr>
          <a:xfrm>
            <a:off x="1112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0_1#35e65214b?vja=1&amp;pid=e696b287e&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根据作者所描述的意大利人的友好以及此处语境可知，此处指作者的邻居在下雨前提醒作者关车窗。remind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sth意为“提醒某人去做某事”，remind意为“提醒”，符合语境。allow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sth意为“允许某人做某事”；persuade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sth意为“说服某人去做某事”；order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sth意为“命令某人去做某事”。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1_1#2f87fbddd.choices?vja=1&amp;pid=e696b287e&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42030" algn="l"/>
                <a:tab pos="6283960" algn="l"/>
                <a:tab pos="85051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A.tricks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D.duties</a:t>
            </a:r>
            <a:endParaRPr lang="en-US" altLang="zh-CN" sz="2000" dirty="0"/>
          </a:p>
        </p:txBody>
      </p:sp>
      <p:sp>
        <p:nvSpPr>
          <p:cNvPr id="3" name="QC_6_AN.482_1#2f87fbddd.bracket?vja=1&amp;pid=e696b287e&amp;color=0,0,0&amp;vpa=215&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83_1#2f87fbddd?vja=1&amp;pid=e696b287e&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上文作者提及邻居们会送作者现做的奶酪，会在下雨前提醒作者关车窗，这些都是微小却充满善意的行为。act意为“行为”，符合语境。trick意为“技巧，花招”；promise意为“诺言”；duty意为“责任”。</a:t>
            </a:r>
            <a:endParaRPr lang="en-US" altLang="zh-CN" sz="2200" dirty="0"/>
          </a:p>
        </p:txBody>
      </p:sp>
      <p:sp>
        <p:nvSpPr>
          <p:cNvPr id="5" name="QC_6_BD.484_1#86cd227d2.choices?vja=1&amp;pid=e696b287e&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112510" algn="l"/>
                <a:tab pos="8565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A.ambition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C.appetite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D.growth</a:t>
            </a:r>
            <a:endParaRPr lang="en-US" altLang="zh-CN" sz="2000" dirty="0"/>
          </a:p>
        </p:txBody>
      </p:sp>
      <p:sp>
        <p:nvSpPr>
          <p:cNvPr id="6" name="QC_6_AN.485_1#86cd227d2.bracket?vja=1&amp;pid=e696b287e&amp;color=0,0,0&amp;vpa=216&amp;vtp=1"/>
          <p:cNvSpPr/>
          <p:nvPr/>
        </p:nvSpPr>
        <p:spPr>
          <a:xfrm>
            <a:off x="1112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86_1#86cd227d2?vja=1&amp;pid=e696b287e&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foodie,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stomach”以及下文的描述可知，没有地方能像意大利一样激起作者的食欲。appetite意为“食欲”，符合语境。ambition意为“抱负”；success意为“成功”；growth意为“成长”。</a:t>
            </a:r>
            <a:endParaRPr lang="en-US" altLang="zh-CN" sz="2200" dirty="0"/>
          </a:p>
        </p:txBody>
      </p:sp>
      <p:sp>
        <p:nvSpPr>
          <p:cNvPr id="8" name="QC_6_BD.487_1#9c0820ad5.choices?vja=1&amp;pid=e696b287e&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42080" algn="l"/>
                <a:tab pos="6182360" algn="l"/>
                <a:tab pos="8752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A.costume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C.symbol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D.tale</a:t>
            </a:r>
            <a:endParaRPr lang="en-US" altLang="zh-CN" sz="2000" dirty="0"/>
          </a:p>
        </p:txBody>
      </p:sp>
      <p:sp>
        <p:nvSpPr>
          <p:cNvPr id="9" name="QC_6_AN.488_1#9c0820ad5.bracket?vja=1&amp;pid=e696b287e&amp;color=0,0,0&amp;vpa=217&amp;vtp=1"/>
          <p:cNvSpPr/>
          <p:nvPr/>
        </p:nvSpPr>
        <p:spPr>
          <a:xfrm>
            <a:off x="1239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89_1#9c0820ad5?vja=1&amp;pid=e696b287e&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由本段第一句可知，本段主要讲述作者喜欢意大利的美食，结合空后and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another也可知本句介绍与食物相关的内容。dish意为“菜肴”，符合语境。costume意为“服装”；symbol意为“象征”；tale意为“故事，传说”。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83.44,&quot;left&quot;:56.879999999999995,&quot;top&quot;:70.56,&quot;width&quot;:846.72}"/>
</p:tagLst>
</file>

<file path=ppt/tags/tag11.xml><?xml version="1.0" encoding="utf-8"?>
<p:tagLst xmlns:p="http://schemas.openxmlformats.org/presentationml/2006/main">
  <p:tag name="KSO_WM_DIAGRAM_VIRTUALLY_FRAME" val="{&quot;height&quot;:383.44,&quot;left&quot;:56.879999999999995,&quot;top&quot;:70.56,&quot;width&quot;:846.72}"/>
</p:tagLst>
</file>

<file path=ppt/tags/tag12.xml><?xml version="1.0" encoding="utf-8"?>
<p:tagLst xmlns:p="http://schemas.openxmlformats.org/presentationml/2006/main">
  <p:tag name="KSO_WM_DIAGRAM_VIRTUALLY_FRAME" val="{&quot;height&quot;:383.44,&quot;left&quot;:56.879999999999995,&quot;top&quot;:70.56,&quot;width&quot;:846.72}"/>
</p:tagLst>
</file>

<file path=ppt/tags/tag13.xml><?xml version="1.0" encoding="utf-8"?>
<p:tagLst xmlns:p="http://schemas.openxmlformats.org/presentationml/2006/main">
  <p:tag name="KSO_WM_DIAGRAM_VIRTUALLY_FRAME" val="{&quot;height&quot;:383.44,&quot;left&quot;:56.879999999999995,&quot;top&quot;:70.56,&quot;width&quot;:846.72}"/>
</p:tagLst>
</file>

<file path=ppt/tags/tag14.xml><?xml version="1.0" encoding="utf-8"?>
<p:tagLst xmlns:p="http://schemas.openxmlformats.org/presentationml/2006/main">
  <p:tag name="KSO_WM_DIAGRAM_VIRTUALLY_FRAME" val="{&quot;height&quot;:383.44,&quot;left&quot;:56.879999999999995,&quot;top&quot;:70.56,&quot;width&quot;:846.72}"/>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DIAGRAM_VIRTUALLY_FRAME" val="{&quot;height&quot;:383.44,&quot;left&quot;:56.879999999999995,&quot;top&quot;:70.56,&quot;width&quot;:846.72}"/>
</p:tagLst>
</file>

<file path=ppt/tags/tag7.xml><?xml version="1.0" encoding="utf-8"?>
<p:tagLst xmlns:p="http://schemas.openxmlformats.org/presentationml/2006/main">
  <p:tag name="KSO_WM_DIAGRAM_VIRTUALLY_FRAME" val="{&quot;height&quot;:383.44,&quot;left&quot;:56.879999999999995,&quot;top&quot;:70.56,&quot;width&quot;:846.72}"/>
</p:tagLst>
</file>

<file path=ppt/tags/tag8.xml><?xml version="1.0" encoding="utf-8"?>
<p:tagLst xmlns:p="http://schemas.openxmlformats.org/presentationml/2006/main">
  <p:tag name="KSO_WM_DIAGRAM_VIRTUALLY_FRAME" val="{&quot;height&quot;:383.44,&quot;left&quot;:56.879999999999995,&quot;top&quot;:70.56,&quot;width&quot;:846.72}"/>
</p:tagLst>
</file>

<file path=ppt/tags/tag9.xml><?xml version="1.0" encoding="utf-8"?>
<p:tagLst xmlns:p="http://schemas.openxmlformats.org/presentationml/2006/main">
  <p:tag name="KSO_WM_DIAGRAM_VIRTUALLY_FRAME" val="{&quot;height&quot;:383.44,&quot;left&quot;:56.879999999999995,&quot;top&quot;:70.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57548</Words>
  <Application>WPS 演示</Application>
  <PresentationFormat>宽屏</PresentationFormat>
  <Paragraphs>1396</Paragraphs>
  <Slides>116</Slides>
  <Notes>114</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116</vt:i4>
      </vt:variant>
    </vt:vector>
  </HeadingPairs>
  <TitlesOfParts>
    <vt:vector size="14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Cambria Math</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10</cp:revision>
  <dcterms:created xsi:type="dcterms:W3CDTF">2025-05-09T11:15:00Z</dcterms:created>
  <dcterms:modified xsi:type="dcterms:W3CDTF">2025-05-12T08:08:42Z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62CB152D173D4F7097B8E66AF90052D9_12</vt:lpwstr>
  </property>
  <property fmtid="{D5CDD505-2E9C-101B-9397-08002B2CF9AE}" pid="3" name="KSOProductBuildVer">
    <vt:lpwstr>2052-12.1.0.21171</vt:lpwstr>
  </property>
</Properties>
</file>