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261" r:id="rId8"/>
    <p:sldId id="262" r:id="rId9"/>
    <p:sldId id="263" r:id="rId10"/>
    <p:sldId id="265" r:id="rId11"/>
    <p:sldId id="267" r:id="rId12"/>
    <p:sldId id="378" r:id="rId13"/>
    <p:sldId id="268" r:id="rId14"/>
    <p:sldId id="269" r:id="rId15"/>
    <p:sldId id="270" r:id="rId16"/>
    <p:sldId id="271" r:id="rId17"/>
    <p:sldId id="273" r:id="rId18"/>
    <p:sldId id="379" r:id="rId19"/>
    <p:sldId id="274" r:id="rId20"/>
    <p:sldId id="275" r:id="rId21"/>
    <p:sldId id="276" r:id="rId22"/>
    <p:sldId id="277"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4" r:id="rId38"/>
    <p:sldId id="380" r:id="rId39"/>
    <p:sldId id="295" r:id="rId40"/>
    <p:sldId id="296" r:id="rId41"/>
    <p:sldId id="297" r:id="rId42"/>
    <p:sldId id="298" r:id="rId43"/>
    <p:sldId id="299" r:id="rId44"/>
    <p:sldId id="301" r:id="rId45"/>
    <p:sldId id="302" r:id="rId46"/>
    <p:sldId id="381" r:id="rId47"/>
    <p:sldId id="303" r:id="rId48"/>
    <p:sldId id="305" r:id="rId49"/>
    <p:sldId id="306" r:id="rId50"/>
    <p:sldId id="308" r:id="rId51"/>
    <p:sldId id="309" r:id="rId52"/>
    <p:sldId id="382" r:id="rId53"/>
    <p:sldId id="310" r:id="rId54"/>
    <p:sldId id="311" r:id="rId55"/>
    <p:sldId id="312" r:id="rId56"/>
    <p:sldId id="314" r:id="rId57"/>
    <p:sldId id="383" r:id="rId58"/>
    <p:sldId id="315" r:id="rId59"/>
    <p:sldId id="316" r:id="rId60"/>
    <p:sldId id="317" r:id="rId61"/>
    <p:sldId id="318" r:id="rId62"/>
    <p:sldId id="319" r:id="rId63"/>
    <p:sldId id="321" r:id="rId64"/>
    <p:sldId id="384" r:id="rId65"/>
    <p:sldId id="322" r:id="rId66"/>
    <p:sldId id="323" r:id="rId67"/>
    <p:sldId id="324" r:id="rId68"/>
    <p:sldId id="325" r:id="rId69"/>
    <p:sldId id="326" r:id="rId70"/>
    <p:sldId id="327" r:id="rId71"/>
    <p:sldId id="328" r:id="rId72"/>
    <p:sldId id="329" r:id="rId73"/>
    <p:sldId id="330" r:id="rId74"/>
    <p:sldId id="331" r:id="rId75"/>
    <p:sldId id="332" r:id="rId76"/>
    <p:sldId id="333" r:id="rId77"/>
    <p:sldId id="335" r:id="rId78"/>
    <p:sldId id="336" r:id="rId79"/>
    <p:sldId id="337" r:id="rId80"/>
    <p:sldId id="338" r:id="rId81"/>
    <p:sldId id="339" r:id="rId82"/>
    <p:sldId id="340" r:id="rId83"/>
    <p:sldId id="341" r:id="rId84"/>
    <p:sldId id="344" r:id="rId85"/>
    <p:sldId id="385" r:id="rId86"/>
    <p:sldId id="345" r:id="rId87"/>
    <p:sldId id="346" r:id="rId88"/>
    <p:sldId id="347" r:id="rId89"/>
    <p:sldId id="348" r:id="rId90"/>
    <p:sldId id="349" r:id="rId91"/>
    <p:sldId id="351" r:id="rId92"/>
    <p:sldId id="352" r:id="rId93"/>
    <p:sldId id="353" r:id="rId94"/>
    <p:sldId id="354" r:id="rId95"/>
    <p:sldId id="355" r:id="rId96"/>
    <p:sldId id="356" r:id="rId97"/>
    <p:sldId id="358" r:id="rId98"/>
    <p:sldId id="359" r:id="rId99"/>
    <p:sldId id="360" r:id="rId100"/>
    <p:sldId id="361" r:id="rId101"/>
    <p:sldId id="362" r:id="rId102"/>
    <p:sldId id="363" r:id="rId103"/>
    <p:sldId id="365" r:id="rId104"/>
    <p:sldId id="386" r:id="rId105"/>
    <p:sldId id="366" r:id="rId106"/>
    <p:sldId id="367" r:id="rId107"/>
    <p:sldId id="368" r:id="rId108"/>
    <p:sldId id="370" r:id="rId109"/>
    <p:sldId id="371" r:id="rId110"/>
    <p:sldId id="372" r:id="rId111"/>
    <p:sldId id="374" r:id="rId112"/>
    <p:sldId id="375" r:id="rId113"/>
    <p:sldId id="373" r:id="rId114"/>
    <p:sldId id="387" r:id="rId115"/>
    <p:sldId id="377" r:id="rId11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 id="3" name="张宇" initials="张" lastIdx="1" clrIdx="2"/>
  <p:cmAuthor id="4" name="LXZW" initials="A"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752" autoAdjust="0"/>
    <p:restoredTop sz="94610"/>
  </p:normalViewPr>
  <p:slideViewPr>
    <p:cSldViewPr snapToGrid="0" snapToObjects="1">
      <p:cViewPr varScale="1">
        <p:scale>
          <a:sx n="96" d="100"/>
          <a:sy n="96" d="100"/>
        </p:scale>
        <p:origin x="78" y="492"/>
      </p:cViewPr>
      <p:guideLst/>
    </p:cSldViewPr>
  </p:slideViewPr>
  <p:notesTextViewPr>
    <p:cViewPr>
      <p:scale>
        <a:sx n="1" d="1"/>
        <a:sy n="1" d="1"/>
      </p:scale>
      <p:origin x="0" y="0"/>
    </p:cViewPr>
  </p:notesTextViewPr>
  <p:sorterViewPr>
    <p:cViewPr>
      <p:scale>
        <a:sx n="100" d="100"/>
        <a:sy n="100" d="100"/>
      </p:scale>
      <p:origin x="0" y="-27174"/>
    </p:cViewPr>
  </p:sorter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0" Type="http://schemas.openxmlformats.org/officeDocument/2006/relationships/commentAuthors" Target="commentAuthors.xml"/><Relationship Id="rId12" Type="http://schemas.openxmlformats.org/officeDocument/2006/relationships/slide" Target="slides/slide9.xml"/><Relationship Id="rId119" Type="http://schemas.openxmlformats.org/officeDocument/2006/relationships/tableStyles" Target="tableStyles.xml"/><Relationship Id="rId118" Type="http://schemas.openxmlformats.org/officeDocument/2006/relationships/viewProps" Target="viewProps.xml"/><Relationship Id="rId117" Type="http://schemas.openxmlformats.org/officeDocument/2006/relationships/presProps" Target="presProps.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5bfe38ad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da332bb0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eade7495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86a2b7f8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95d1979c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a84f2043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123e3f0b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70f975e3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e10d106a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0ddac28a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1971022e41ece1ff777657#tid=681c8b23b9ac520009b906f6#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f4acfe35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0e9bf45a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f6f4808b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3dade350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3c6b027d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a:xfrm>
            <a:off x="4116000" y="6314400"/>
            <a:ext cx="3960000" cy="316800"/>
          </a:xfrm>
        </p:spPr>
        <p:txBody>
          <a:bodyPr/>
          <a:lstStyle/>
          <a:p>
            <a:endParaRPr lang="zh-CN" altLang="en-US" dirty="0"/>
          </a:p>
        </p:txBody>
      </p:sp>
      <p:sp>
        <p:nvSpPr>
          <p:cNvPr id="18" name="灯片编号占位符 17"/>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必修第一册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b79c6e72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5a508eaf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6" Type="http://schemas.openxmlformats.org/officeDocument/2006/relationships/theme" Target="../theme/theme1.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3.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3.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3.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4.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4.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4.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4.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4.xml"/></Relationships>
</file>

<file path=ppt/slides/_rels/slide112.xml.rels><?xml version="1.0" encoding="UTF-8" standalone="yes"?>
<Relationships xmlns="http://schemas.openxmlformats.org/package/2006/relationships"><Relationship Id="rId9" Type="http://schemas.openxmlformats.org/officeDocument/2006/relationships/tags" Target="../tags/tag13.xml"/><Relationship Id="rId8" Type="http://schemas.openxmlformats.org/officeDocument/2006/relationships/image" Target="../media/image10.png"/><Relationship Id="rId7" Type="http://schemas.openxmlformats.org/officeDocument/2006/relationships/tags" Target="../tags/tag12.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5" Type="http://schemas.openxmlformats.org/officeDocument/2006/relationships/notesSlide" Target="../notesSlides/notesSlide103.xml"/><Relationship Id="rId14" Type="http://schemas.openxmlformats.org/officeDocument/2006/relationships/slideLayout" Target="../slideLayouts/slideLayout25.xml"/><Relationship Id="rId13" Type="http://schemas.openxmlformats.org/officeDocument/2006/relationships/tags" Target="../tags/tag15.xml"/><Relationship Id="rId12" Type="http://schemas.openxmlformats.org/officeDocument/2006/relationships/image" Target="../media/image7.jpeg"/><Relationship Id="rId11" Type="http://schemas.openxmlformats.org/officeDocument/2006/relationships/image" Target="../media/image11.png"/><Relationship Id="rId10" Type="http://schemas.openxmlformats.org/officeDocument/2006/relationships/tags" Target="../tags/tag14.xml"/><Relationship Id="rId1" Type="http://schemas.openxmlformats.org/officeDocument/2006/relationships/tags" Target="../tags/tag6.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2.xml"/><Relationship Id="rId1" Type="http://schemas.openxmlformats.org/officeDocument/2006/relationships/image" Target="../media/image7.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3.xml"/><Relationship Id="rId1" Type="http://schemas.openxmlformats.org/officeDocument/2006/relationships/image" Target="../media/image7.jpe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7.xml"/><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9.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9.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9.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9.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9.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0.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0.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0.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0.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0.xml"/></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20.xml"/><Relationship Id="rId1" Type="http://schemas.openxmlformats.org/officeDocument/2006/relationships/image" Target="../media/image9.png"/></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1.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1.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1.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5_1#9f1f32bdd?vja=1&amp;pid=5bfe38ad4&amp;color=0,0,0&amp;vtp=1&amp;bt=1"/>
          <p:cNvSpPr/>
          <p:nvPr/>
        </p:nvSpPr>
        <p:spPr>
          <a:xfrm>
            <a:off x="722376" y="900000"/>
            <a:ext cx="10753344" cy="1905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calligraphy,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affairs,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endParaRPr lang="en-US" altLang="zh-CN" sz="2000" dirty="0"/>
          </a:p>
        </p:txBody>
      </p:sp>
      <p:sp>
        <p:nvSpPr>
          <p:cNvPr id="3" name="QM_6_AN.74_1#9f1f32bdd.blank?vja=1&amp;pid=5bfe38ad4&amp;color=0,0,0&amp;vpa=48&amp;vtp=1"/>
          <p:cNvSpPr/>
          <p:nvPr/>
        </p:nvSpPr>
        <p:spPr>
          <a:xfrm>
            <a:off x="7908544" y="861900"/>
            <a:ext cx="423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4" name="QM_6_AN.75_1#9f1f32bdd.blank?vja=1&amp;pid=5bfe38ad4&amp;color=0,0,0&amp;vpa=49&amp;vtp=1"/>
          <p:cNvSpPr/>
          <p:nvPr/>
        </p:nvSpPr>
        <p:spPr>
          <a:xfrm>
            <a:off x="5791264" y="1992200"/>
            <a:ext cx="15494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appreciate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79_1#f016093fe.choices?vja=1&amp;pid=6aae3d58a&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11905" algn="l"/>
                <a:tab pos="6468110" algn="l"/>
                <a:tab pos="88195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A.pleasures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B.challenges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C.reasons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D.cases</a:t>
            </a:r>
            <a:endParaRPr lang="en-US" altLang="zh-CN" sz="2000" dirty="0"/>
          </a:p>
        </p:txBody>
      </p:sp>
      <p:sp>
        <p:nvSpPr>
          <p:cNvPr id="3" name="QC_6_AN.480_1#f016093fe.bracket?vja=1&amp;pid=6aae3d58a&amp;color=0,0,0&amp;vpa=208&amp;vtp=1"/>
          <p:cNvSpPr/>
          <p:nvPr/>
        </p:nvSpPr>
        <p:spPr>
          <a:xfrm>
            <a:off x="1239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481_1#f016093fe?vja=1&amp;pid=6aae3d58a&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根据上文内容可知，爷爷患有痴呆，此处表示虽然有了机器狗的陪伴，但爷爷还是要应对疾病的挑战。故选B项。</a:t>
            </a:r>
            <a:endParaRPr lang="en-US" altLang="zh-CN" sz="2200" dirty="0"/>
          </a:p>
        </p:txBody>
      </p:sp>
      <p:sp>
        <p:nvSpPr>
          <p:cNvPr id="5" name="QC_6_BD.482_1#0cde896ee.choices?vja=1&amp;pid=6aae3d58a&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73805" algn="l"/>
                <a:tab pos="6277610" algn="l"/>
                <a:tab pos="85909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A.focus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B.avoid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C.pay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D.lose</a:t>
            </a:r>
            <a:endParaRPr lang="en-US" altLang="zh-CN" sz="2000" dirty="0"/>
          </a:p>
        </p:txBody>
      </p:sp>
      <p:sp>
        <p:nvSpPr>
          <p:cNvPr id="6" name="QC_6_AN.483_1#0cde896ee.bracket?vja=1&amp;pid=6aae3d58a&amp;color=0,0,0&amp;vpa=209&amp;vtp=1"/>
          <p:cNvSpPr/>
          <p:nvPr/>
        </p:nvSpPr>
        <p:spPr>
          <a:xfrm>
            <a:off x="1239901" y="2153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484_1#0cde896ee?vja=1&amp;pid=6aae3d58a&amp;color=0,0,0&amp;vtp=1"/>
          <p:cNvSpPr/>
          <p:nvPr/>
        </p:nvSpPr>
        <p:spPr>
          <a:xfrm>
            <a:off x="722376" y="2578100"/>
            <a:ext cx="10917238"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结合语境和选项可知，爷爷有痴呆症，所以机器狗的陪伴能够帮他集中注意力。故选A项。</a:t>
            </a:r>
            <a:endParaRPr lang="en-US" altLang="zh-CN" sz="2200" dirty="0"/>
          </a:p>
        </p:txBody>
      </p:sp>
      <p:sp>
        <p:nvSpPr>
          <p:cNvPr id="8" name="QC_6_BD.485_1#bca60d98f.choices?vja=1&amp;pid=6aae3d58a&amp;color=0,0,0&amp;vtp=1"/>
          <p:cNvSpPr/>
          <p:nvPr/>
        </p:nvSpPr>
        <p:spPr>
          <a:xfrm>
            <a:off x="722376" y="2997200"/>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910330" algn="l"/>
                <a:tab pos="6398260" algn="l"/>
                <a:tab pos="84924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A.eagerness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B.memory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C.trust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D.comfort</a:t>
            </a:r>
            <a:endParaRPr lang="en-US" altLang="zh-CN" sz="2000" dirty="0"/>
          </a:p>
        </p:txBody>
      </p:sp>
      <p:sp>
        <p:nvSpPr>
          <p:cNvPr id="9" name="QC_6_AN.486_1#bca60d98f.bracket?vja=1&amp;pid=6aae3d58a&amp;color=0,0,0&amp;vpa=210&amp;vtp=1"/>
          <p:cNvSpPr/>
          <p:nvPr/>
        </p:nvSpPr>
        <p:spPr>
          <a:xfrm>
            <a:off x="1239901" y="29972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487_1#bca60d98f?vja=1&amp;pid=6aae3d58a&amp;color=0,0,0&amp;vtp=1"/>
          <p:cNvSpPr/>
          <p:nvPr/>
        </p:nvSpPr>
        <p:spPr>
          <a:xfrm>
            <a:off x="722376" y="34163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这只机器狗代替爷爷原先养的狗，陪伴爷爷，由此可知，此处表示机器狗给爷爷带来了陪伴和安慰。故选D项。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88_1#71db29317?vja=1&amp;pid=3dade3503&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［河南郑州2024高一期末］</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chocolates.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ticket.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2022</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vacations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yuan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citizen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surnamed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eager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wonderful.”</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boxes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Dehong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Yunnan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promotion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5000"/>
              </a:lnSpc>
            </a:pPr>
            <a:endParaRPr lang="en-US" altLang="zh-CN" sz="2000" dirty="0"/>
          </a:p>
        </p:txBody>
      </p:sp>
      <p:sp>
        <p:nvSpPr>
          <p:cNvPr id="3" name="QM_5_AN.489_1#71db29317.blank?vja=1&amp;pid=3dade3503&amp;color=0,0,0&amp;vpa=211&amp;vtp=1"/>
          <p:cNvSpPr/>
          <p:nvPr/>
        </p:nvSpPr>
        <p:spPr>
          <a:xfrm>
            <a:off x="2451164" y="1230200"/>
            <a:ext cx="1196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especially</a:t>
            </a:r>
            <a:endParaRPr lang="en-US" altLang="zh-CN" sz="2000" dirty="0"/>
          </a:p>
        </p:txBody>
      </p:sp>
      <p:sp>
        <p:nvSpPr>
          <p:cNvPr id="4" name="QM_5_AN.490_1#71db29317.blank?vja=1&amp;pid=3dade3503&amp;color=0,0,0&amp;vpa=212&amp;vtp=1"/>
          <p:cNvSpPr/>
          <p:nvPr/>
        </p:nvSpPr>
        <p:spPr>
          <a:xfrm>
            <a:off x="2496122" y="1611200"/>
            <a:ext cx="889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buying</a:t>
            </a:r>
            <a:endParaRPr lang="en-US" altLang="zh-CN" sz="2000" dirty="0"/>
          </a:p>
        </p:txBody>
      </p:sp>
      <p:sp>
        <p:nvSpPr>
          <p:cNvPr id="5" name="QM_5_AN.491_1#71db29317.blank?vja=1&amp;pid=3dade3503&amp;color=0,0,0&amp;vpa=213&amp;vtp=1"/>
          <p:cNvSpPr/>
          <p:nvPr/>
        </p:nvSpPr>
        <p:spPr>
          <a:xfrm>
            <a:off x="7294880" y="2004900"/>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6" name="QM_5_AN.492_1#71db29317.blank?vja=1&amp;pid=3dade3503&amp;color=0,0,0&amp;vpa=214&amp;vtp=1"/>
          <p:cNvSpPr/>
          <p:nvPr/>
        </p:nvSpPr>
        <p:spPr>
          <a:xfrm>
            <a:off x="3864039" y="2766900"/>
            <a:ext cx="944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choices</a:t>
            </a:r>
            <a:endParaRPr lang="en-US" altLang="zh-CN" sz="2000" dirty="0"/>
          </a:p>
        </p:txBody>
      </p:sp>
      <p:sp>
        <p:nvSpPr>
          <p:cNvPr id="7" name="QM_5_AN.493_1#71db29317.blank?vja=1&amp;pid=3dade3503&amp;color=0,0,0&amp;vpa=215&amp;vtp=1"/>
          <p:cNvSpPr/>
          <p:nvPr/>
        </p:nvSpPr>
        <p:spPr>
          <a:xfrm>
            <a:off x="5604574" y="3135200"/>
            <a:ext cx="762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a:t>
            </a:r>
            <a:endParaRPr lang="en-US" altLang="zh-CN" sz="2000" dirty="0"/>
          </a:p>
        </p:txBody>
      </p:sp>
      <p:sp>
        <p:nvSpPr>
          <p:cNvPr id="8" name="QM_5_AN.494_1#71db29317.blank?vja=1&amp;pid=3dade3503&amp;color=0,0,0&amp;vpa=216&amp;vtp=1"/>
          <p:cNvSpPr/>
          <p:nvPr/>
        </p:nvSpPr>
        <p:spPr>
          <a:xfrm>
            <a:off x="3793300" y="3528900"/>
            <a:ext cx="690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costs</a:t>
            </a:r>
            <a:endParaRPr lang="en-US" altLang="zh-CN" sz="2000" dirty="0"/>
          </a:p>
        </p:txBody>
      </p:sp>
      <p:sp>
        <p:nvSpPr>
          <p:cNvPr id="9" name="QM_5_AN.495_1#71db29317.blank?vja=1&amp;pid=3dade3503&amp;color=0,0,0&amp;vpa=217&amp;vtp=1"/>
          <p:cNvSpPr/>
          <p:nvPr/>
        </p:nvSpPr>
        <p:spPr>
          <a:xfrm>
            <a:off x="9974580" y="3909900"/>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10" name="QM_5_AN.496_1#71db29317.blank?vja=1&amp;pid=3dade3503&amp;color=0,0,0&amp;vpa=218&amp;vtp=1"/>
          <p:cNvSpPr/>
          <p:nvPr/>
        </p:nvSpPr>
        <p:spPr>
          <a:xfrm>
            <a:off x="1614996" y="5052900"/>
            <a:ext cx="1169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economic</a:t>
            </a:r>
            <a:endParaRPr lang="en-US" altLang="zh-CN" sz="2000" dirty="0"/>
          </a:p>
        </p:txBody>
      </p:sp>
      <p:sp>
        <p:nvSpPr>
          <p:cNvPr id="11" name="QM_5_AN.497_1#71db29317.blank?vja=1&amp;pid=3dade3503&amp;color=0,0,0&amp;vpa=219&amp;vtp=1"/>
          <p:cNvSpPr/>
          <p:nvPr/>
        </p:nvSpPr>
        <p:spPr>
          <a:xfrm>
            <a:off x="5018596" y="5421200"/>
            <a:ext cx="887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but/yet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Effect transition="in" filter="fade">
                                      <p:cBhvr>
                                        <p:cTn id="71" dur="500"/>
                                        <p:tgtEl>
                                          <p:spTgt spid="1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P spid="11"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88_1#71db29317?vja=1&amp;pid=3dade3503&amp;color=0,0,0&amp;vtp=1&amp;bt=1"/>
          <p:cNvSpPr/>
          <p:nvPr/>
        </p:nvSpPr>
        <p:spPr>
          <a:xfrm>
            <a:off x="722376" y="899999"/>
            <a:ext cx="10753344" cy="762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a:t>
            </a:r>
            <a:endParaRPr lang="en-US" altLang="zh-CN" sz="2000" dirty="0"/>
          </a:p>
        </p:txBody>
      </p:sp>
      <p:sp>
        <p:nvSpPr>
          <p:cNvPr id="3" name="QM_5_EX.499_1#71db29317?vja=1&amp;pid=3dade3503&amp;color=0,0,0&amp;vtp=1"/>
          <p:cNvSpPr/>
          <p:nvPr/>
        </p:nvSpPr>
        <p:spPr>
          <a:xfrm>
            <a:off x="722376" y="16840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【语篇导读】本文是一篇说明文。文章主要介绍了盲盒机票旅行的流行及其所带来的好处。</a:t>
            </a:r>
            <a:endParaRPr lang="en-US" altLang="zh-CN" sz="2000" dirty="0"/>
          </a:p>
        </p:txBody>
      </p:sp>
      <p:sp>
        <p:nvSpPr>
          <p:cNvPr id="4" name="QM_5_AN.498_1#71db29317.blank?vja=1&amp;pid=3dade3503&amp;color=0,0,0&amp;vpa=220&amp;vtp=1"/>
          <p:cNvSpPr/>
          <p:nvPr/>
        </p:nvSpPr>
        <p:spPr>
          <a:xfrm>
            <a:off x="3746881" y="849199"/>
            <a:ext cx="2030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thought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00_1#91e4285ff?vja=1&amp;pid=71db29317&amp;color=0,0,0&amp;vtp=1&amp;bt=1"/>
          <p:cNvSpPr/>
          <p:nvPr/>
        </p:nvSpPr>
        <p:spPr>
          <a:xfrm>
            <a:off x="722376" y="896111"/>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6_AN.501_1#91e4285ff.blank?vja=1&amp;pid=71db29317&amp;color=0,0,0&amp;vpa=221&amp;vtp=1"/>
          <p:cNvSpPr/>
          <p:nvPr/>
        </p:nvSpPr>
        <p:spPr>
          <a:xfrm>
            <a:off x="922401" y="845311"/>
            <a:ext cx="1196975"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especially</a:t>
            </a:r>
            <a:endParaRPr lang="en-US" altLang="zh-CN" sz="2000" dirty="0"/>
          </a:p>
        </p:txBody>
      </p:sp>
      <p:sp>
        <p:nvSpPr>
          <p:cNvPr id="4" name="QB_6_AS.502_1#91e4285ff?vja=1&amp;pid=71db29317&amp;color=0,0,0&amp;vtp=1"/>
          <p:cNvSpPr/>
          <p:nvPr/>
        </p:nvSpPr>
        <p:spPr>
          <a:xfrm>
            <a:off x="722376" y="13201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句意为：你永远不知道你会得到什么，尤其是在使用盲盒机票的时候。此处作状语，表示“尤其”，应用副词especially。</a:t>
            </a:r>
            <a:endParaRPr lang="en-US" altLang="zh-CN" sz="2200" dirty="0"/>
          </a:p>
        </p:txBody>
      </p:sp>
      <p:sp>
        <p:nvSpPr>
          <p:cNvPr id="5" name="QB_6_BD.503_1#32836638f?vja=1&amp;pid=71db29317&amp;color=0,0,0&amp;vtp=1"/>
          <p:cNvSpPr/>
          <p:nvPr/>
        </p:nvSpPr>
        <p:spPr>
          <a:xfrm>
            <a:off x="722376" y="21285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6_AN.504_1#32836638f.blank?vja=1&amp;pid=71db29317&amp;color=0,0,0&amp;vpa=222&amp;vtp=1"/>
          <p:cNvSpPr/>
          <p:nvPr/>
        </p:nvSpPr>
        <p:spPr>
          <a:xfrm>
            <a:off x="897001" y="2077786"/>
            <a:ext cx="8890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buying</a:t>
            </a:r>
            <a:endParaRPr lang="en-US" altLang="zh-CN" sz="2000" dirty="0"/>
          </a:p>
        </p:txBody>
      </p:sp>
      <p:sp>
        <p:nvSpPr>
          <p:cNvPr id="7" name="QB_6_AS.505_1#32836638f?vja=1&amp;pid=71db29317&amp;color=0,0,0&amp;vtp=1"/>
          <p:cNvSpPr/>
          <p:nvPr/>
        </p:nvSpPr>
        <p:spPr>
          <a:xfrm>
            <a:off x="722376" y="25520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句意为：2022年，购买盲盒旅行在中国年轻人中流行起来。设空处在句中作主语，表示经常性、一般性的行为，应用动名词形式。故填buying。</a:t>
            </a:r>
            <a:endParaRPr lang="en-US" altLang="zh-CN" sz="2200" dirty="0"/>
          </a:p>
        </p:txBody>
      </p:sp>
      <p:sp>
        <p:nvSpPr>
          <p:cNvPr id="8" name="QB_6_BD.506_1#46d5d9133?vja=1&amp;pid=71db29317&amp;color=0,0,0&amp;vtp=1"/>
          <p:cNvSpPr/>
          <p:nvPr/>
        </p:nvSpPr>
        <p:spPr>
          <a:xfrm>
            <a:off x="722376" y="33604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6_AN.507_1#46d5d9133.blank?vja=1&amp;pid=71db29317&amp;color=0,0,0&amp;vpa=223&amp;vtp=1"/>
          <p:cNvSpPr/>
          <p:nvPr/>
        </p:nvSpPr>
        <p:spPr>
          <a:xfrm>
            <a:off x="897001" y="3322386"/>
            <a:ext cx="3810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10" name="QB_6_AS.508_1#46d5d9133?vja=1&amp;pid=71db29317&amp;color=0,0,0&amp;vtp=1"/>
          <p:cNvSpPr/>
          <p:nvPr/>
        </p:nvSpPr>
        <p:spPr>
          <a:xfrm>
            <a:off x="722376" y="37839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句意为：在一般的旅行中，人们通常会提前计划假期。固定搭配in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advance表示“提前”。故填in。</a:t>
            </a:r>
            <a:endParaRPr lang="en-US" altLang="zh-CN" sz="2200" dirty="0"/>
          </a:p>
        </p:txBody>
      </p:sp>
      <p:sp>
        <p:nvSpPr>
          <p:cNvPr id="11" name="QB_6_BD.509_1#800bd2a69?vja=1&amp;pid=71db29317&amp;color=0,0,0&amp;vtp=1"/>
          <p:cNvSpPr/>
          <p:nvPr/>
        </p:nvSpPr>
        <p:spPr>
          <a:xfrm>
            <a:off x="722376" y="45923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12" name="QB_6_AN.510_1#800bd2a69.blank?vja=1&amp;pid=71db29317&amp;color=0,0,0&amp;vpa=224&amp;vtp=1"/>
          <p:cNvSpPr/>
          <p:nvPr/>
        </p:nvSpPr>
        <p:spPr>
          <a:xfrm>
            <a:off x="922401" y="4554286"/>
            <a:ext cx="94456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choices</a:t>
            </a:r>
            <a:endParaRPr lang="en-US" altLang="zh-CN" sz="2000" dirty="0"/>
          </a:p>
        </p:txBody>
      </p:sp>
      <p:sp>
        <p:nvSpPr>
          <p:cNvPr id="13" name="QB_6_AS.511_1#800bd2a69?vja=1&amp;pid=71db29317&amp;color=0,0,0&amp;vtp=1"/>
          <p:cNvSpPr/>
          <p:nvPr/>
        </p:nvSpPr>
        <p:spPr>
          <a:xfrm>
            <a:off x="722376" y="50158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句意为：然而，那些通常以100元或200元的低价购买机票盲盒的旅行者会选择自己出发的机场并收到几个目的地选择。choice为可数名词，根据空前的several可知，此处应用名词复数形式。故填choices。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12_1#a4579b2ab?vja=1&amp;pid=71db29317&amp;color=0,0,0&amp;vtp=1&amp;bt=1"/>
          <p:cNvSpPr/>
          <p:nvPr/>
        </p:nvSpPr>
        <p:spPr>
          <a:xfrm>
            <a:off x="722376" y="896111"/>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6_AN.513_1#a4579b2ab.blank?vja=1&amp;pid=71db29317&amp;color=0,0,0&amp;vpa=225&amp;vtp=1"/>
          <p:cNvSpPr/>
          <p:nvPr/>
        </p:nvSpPr>
        <p:spPr>
          <a:xfrm>
            <a:off x="897001" y="845311"/>
            <a:ext cx="7620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a:t>
            </a:r>
            <a:endParaRPr lang="en-US" altLang="zh-CN" sz="2000" dirty="0"/>
          </a:p>
        </p:txBody>
      </p:sp>
      <p:sp>
        <p:nvSpPr>
          <p:cNvPr id="4" name="QB_6_AS.514_1#a4579b2ab?vja=1&amp;pid=71db29317&amp;color=0,0,0&amp;vtp=1"/>
          <p:cNvSpPr/>
          <p:nvPr/>
        </p:nvSpPr>
        <p:spPr>
          <a:xfrm>
            <a:off x="722376" y="13201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句意为：一位姓程的市民渴望进行一次盲盒之旅，他表示，一个人出去通常花费太大，而且很多人不知道该去哪里。此处表示“渴望做某事”，应用固定短语be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a:t>
            </a:r>
            <a:endParaRPr lang="en-US" altLang="zh-CN" sz="2200" dirty="0"/>
          </a:p>
        </p:txBody>
      </p:sp>
      <p:sp>
        <p:nvSpPr>
          <p:cNvPr id="5" name="QB_6_BD.515_1#ed4cfde81?vja=1&amp;pid=71db29317&amp;color=0,0,0&amp;vtp=1"/>
          <p:cNvSpPr/>
          <p:nvPr/>
        </p:nvSpPr>
        <p:spPr>
          <a:xfrm>
            <a:off x="722376" y="21285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6" name="QB_6_AN.516_1#ed4cfde81.blank?vja=1&amp;pid=71db29317&amp;color=0,0,0&amp;vpa=226&amp;vtp=1"/>
          <p:cNvSpPr/>
          <p:nvPr/>
        </p:nvSpPr>
        <p:spPr>
          <a:xfrm>
            <a:off x="922401" y="2090486"/>
            <a:ext cx="69056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costs</a:t>
            </a:r>
            <a:endParaRPr lang="en-US" altLang="zh-CN" sz="2000" dirty="0"/>
          </a:p>
        </p:txBody>
      </p:sp>
      <p:sp>
        <p:nvSpPr>
          <p:cNvPr id="7" name="QB_6_AS.517_1#ed4cfde81?vja=1&amp;pid=71db29317&amp;color=0,0,0&amp;vtp=1"/>
          <p:cNvSpPr/>
          <p:nvPr/>
        </p:nvSpPr>
        <p:spPr>
          <a:xfrm>
            <a:off x="722376" y="25520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句意见上一题解析。and前后为两个并列的由that引导的宾语从句，共同作stating的宾语，设空处为第一个宾语从句的谓语，根据usually可知，此处应用一般现在时，主语为动名词短语going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alone，谓语应用第三人称单数形式。</a:t>
            </a:r>
            <a:endParaRPr lang="en-US" altLang="zh-CN" sz="2200" dirty="0"/>
          </a:p>
        </p:txBody>
      </p:sp>
      <p:sp>
        <p:nvSpPr>
          <p:cNvPr id="8" name="QB_6_BD.518_1#b825b0c94?vja=1&amp;pid=71db29317&amp;color=0,0,0&amp;vtp=1"/>
          <p:cNvSpPr/>
          <p:nvPr/>
        </p:nvSpPr>
        <p:spPr>
          <a:xfrm>
            <a:off x="722376" y="37414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6_AN.519_1#b825b0c94.blank?vja=1&amp;pid=71db29317&amp;color=0,0,0&amp;vpa=227&amp;vtp=1"/>
          <p:cNvSpPr/>
          <p:nvPr/>
        </p:nvSpPr>
        <p:spPr>
          <a:xfrm>
            <a:off x="935101" y="3703386"/>
            <a:ext cx="80486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10" name="QB_6_AS.520_1#b825b0c94?vja=1&amp;pid=71db29317&amp;color=0,0,0&amp;vtp=1"/>
          <p:cNvSpPr/>
          <p:nvPr/>
        </p:nvSpPr>
        <p:spPr>
          <a:xfrm>
            <a:off x="722376" y="41649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句意为：“然而，盲盒旅行直接为我提供了几个目的地，感觉很棒。”设空处引导非限制性定语从句，关系词指代前面整个主句，关系词在从句中作主语，故用which引导该从句。</a:t>
            </a:r>
            <a:endParaRPr lang="en-US" altLang="zh-CN" sz="2200" dirty="0"/>
          </a:p>
        </p:txBody>
      </p:sp>
      <p:sp>
        <p:nvSpPr>
          <p:cNvPr id="11" name="QB_6_BD.521_1#bf1cc0a25?vja=1&amp;pid=71db29317&amp;color=0,0,0&amp;vtp=1"/>
          <p:cNvSpPr/>
          <p:nvPr/>
        </p:nvSpPr>
        <p:spPr>
          <a:xfrm>
            <a:off x="722376" y="49733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12" name="QB_6_AN.522_1#bf1cc0a25.blank?vja=1&amp;pid=71db29317&amp;color=0,0,0&amp;vpa=228&amp;vtp=1"/>
          <p:cNvSpPr/>
          <p:nvPr/>
        </p:nvSpPr>
        <p:spPr>
          <a:xfrm>
            <a:off x="871601" y="4935286"/>
            <a:ext cx="1169988"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economic</a:t>
            </a:r>
            <a:endParaRPr lang="en-US" altLang="zh-CN" sz="2000" dirty="0"/>
          </a:p>
        </p:txBody>
      </p:sp>
      <p:sp>
        <p:nvSpPr>
          <p:cNvPr id="13" name="QB_6_AS.523_1#bf1cc0a25?vja=1&amp;pid=71db29317&amp;color=0,0,0&amp;vtp=1"/>
          <p:cNvSpPr/>
          <p:nvPr/>
        </p:nvSpPr>
        <p:spPr>
          <a:xfrm>
            <a:off x="722376" y="53968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句意为：由于目的地选择包括许多知名度不太高的城市，旅行盲盒也为这些目的地带来了经济效益。设空处修饰名词benefits，表示“经济上的益处”，应用形容词作定语，故填economic。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24_1#f5fc6d5af?vja=1&amp;pid=71db2931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6_AN.525_1#f5fc6d5af.blank?vja=1&amp;pid=71db29317&amp;color=0,0,0&amp;vpa=229&amp;vtp=1"/>
          <p:cNvSpPr/>
          <p:nvPr/>
        </p:nvSpPr>
        <p:spPr>
          <a:xfrm>
            <a:off x="897001" y="845312"/>
            <a:ext cx="887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but/yet</a:t>
            </a:r>
            <a:endParaRPr lang="en-US" altLang="zh-CN" sz="2000" dirty="0"/>
          </a:p>
        </p:txBody>
      </p:sp>
      <p:sp>
        <p:nvSpPr>
          <p:cNvPr id="4" name="QB_6_AS.526_1#f5fc6d5af?vja=1&amp;pid=71db29317&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句意为：例如，德宏是云南省一个美丽的地方，但由于缺乏宣传，游客很少。设空处前后为转折关系，应用but或yet连接。</a:t>
            </a:r>
            <a:endParaRPr lang="en-US" altLang="zh-CN" sz="2200" dirty="0"/>
          </a:p>
        </p:txBody>
      </p:sp>
      <p:sp>
        <p:nvSpPr>
          <p:cNvPr id="5" name="QB_6_BD.527_1#2a9e0a24d?vja=1&amp;pid=71db29317&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2000" dirty="0"/>
          </a:p>
        </p:txBody>
      </p:sp>
      <p:sp>
        <p:nvSpPr>
          <p:cNvPr id="6" name="QB_6_AN.528_1#2a9e0a24d.blank?vja=1&amp;pid=71db29317&amp;color=0,0,0&amp;vpa=230&amp;vtp=1"/>
          <p:cNvSpPr/>
          <p:nvPr/>
        </p:nvSpPr>
        <p:spPr>
          <a:xfrm>
            <a:off x="1024001" y="2103187"/>
            <a:ext cx="2030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thought</a:t>
            </a:r>
            <a:endParaRPr lang="en-US" altLang="zh-CN" sz="2000" dirty="0"/>
          </a:p>
        </p:txBody>
      </p:sp>
      <p:sp>
        <p:nvSpPr>
          <p:cNvPr id="7" name="QB_6_AS.529_1#2a9e0a24d?vja=1&amp;pid=71db29317&amp;color=0,0,0&amp;vtp=1"/>
          <p:cNvSpPr/>
          <p:nvPr/>
        </p:nvSpPr>
        <p:spPr>
          <a:xfrm>
            <a:off x="722376" y="25781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句意为：然而，在被列入盲盒旅游目的地后，到目前为止，它一直被认为是一个相当不错的旅游地点。分析句子结构可知，设空处在句中作谓语，it与think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of之间为被动关系，结合时间状语up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now可知，此处应用现在完成时的被动语态。主语为it，谓语应用第三人称单数形式。故填has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thought。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30_1#fa46c6749?vja=1&amp;pid=3c6b027de&amp;color=0,0,0&amp;vtp=1&amp;bt=1"/>
          <p:cNvSpPr/>
          <p:nvPr/>
        </p:nvSpPr>
        <p:spPr>
          <a:xfrm>
            <a:off x="722376" y="896112"/>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阅读下面材料，根据其内容和所给段落开头语续写两段，使之构成一篇完整的短文。</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embarrassed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disappointed.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awkward,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nervous.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Tree>
  </p:cSld>
  <p:clrMapOvr>
    <a:masterClrMapping/>
  </p:clrMapOvr>
  <p:transition>
    <p:fade/>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30_2#fa46c6749?vja=1&amp;pid=3c6b027de&amp;color=0,0,0&amp;mp=1&amp;vtp=1&amp;bt=1"/>
          <p:cNvSpPr/>
          <p:nvPr/>
        </p:nvSpPr>
        <p:spPr>
          <a:xfrm>
            <a:off x="722376" y="896112"/>
            <a:ext cx="10753344" cy="2667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mixed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first-timers.</a:t>
            </a:r>
            <a:endParaRPr lang="en-US" altLang="zh-CN" sz="2000" dirty="0"/>
          </a:p>
        </p:txBody>
      </p:sp>
    </p:spTree>
  </p:cSld>
  <p:clrMapOvr>
    <a:masterClrMapping/>
  </p:clrMapOvr>
  <p:transition>
    <p:fade/>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30_3#fa46c6749?vja=1&amp;pid=3c6b027de&amp;color=0,0,0&amp;mp=1&amp;vtp=1&amp;bt=1"/>
          <p:cNvSpPr/>
          <p:nvPr/>
        </p:nvSpPr>
        <p:spPr>
          <a:xfrm>
            <a:off x="722376" y="896112"/>
            <a:ext cx="10753344" cy="2286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注意：续写词数应为150个左右。</a:t>
            </a:r>
            <a:endParaRPr lang="en-US" altLang="zh-CN" sz="2000" dirty="0"/>
          </a:p>
          <a:p>
            <a:pPr algn="just" eaLnBrk="0" latinLnBrk="1" hangingPunct="0">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painting.______________________________________________________________________________________________________________</a:t>
            </a:r>
            <a:endParaRPr lang="en-US" altLang="zh-CN" sz="2000" dirty="0"/>
          </a:p>
          <a:p>
            <a:pPr algn="just" eaLnBrk="0" hangingPunct="0">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embarrassment,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smile.____________________________________________________________________________________________________________________________________________________</a:t>
            </a:r>
            <a:endParaRPr lang="en-US" altLang="zh-CN" sz="2000" dirty="0"/>
          </a:p>
        </p:txBody>
      </p:sp>
    </p:spTree>
  </p:cSld>
  <p:clrMapOvr>
    <a:masterClrMapping/>
  </p:clrMapOvr>
  <p:transition>
    <p:fade/>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32_1#fa46c6749?vja=1&amp;pid=3c6b027de&amp;color=0,0,0&amp;vtp=1&amp;bt=1"/>
          <p:cNvSpPr/>
          <p:nvPr/>
        </p:nvSpPr>
        <p:spPr>
          <a:xfrm>
            <a:off x="722376" y="900000"/>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1.材料导读</a:t>
            </a:r>
            <a:endParaRPr lang="en-US" altLang="zh-CN" sz="2000" dirty="0"/>
          </a:p>
        </p:txBody>
      </p:sp>
      <p:graphicFrame>
        <p:nvGraphicFramePr>
          <p:cNvPr id="120" name="QO_5_AS.532_2#fa46c6749?colgroup=4,35&amp;vja=1&amp;pid=3c6b027de&amp;color=0,0,0&amp;vtp=1"/>
          <p:cNvGraphicFramePr>
            <a:graphicFrameLocks noGrp="1"/>
          </p:cNvGraphicFramePr>
          <p:nvPr/>
        </p:nvGraphicFramePr>
        <p:xfrm>
          <a:off x="722376" y="1790524"/>
          <a:ext cx="10725912" cy="2964180"/>
        </p:xfrm>
        <a:graphic>
          <a:graphicData uri="http://schemas.openxmlformats.org/drawingml/2006/table">
            <a:tbl>
              <a:tblPr/>
              <a:tblGrid>
                <a:gridCol w="1371600"/>
                <a:gridCol w="9354312"/>
              </a:tblGrid>
              <a:tr h="1648460">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讲述了来自美国的作者第一次到中国上学的经历。面对陌生的环境和语言不通造成的沟通障碍，作者感到尴尬和迷茫，对校园生活充满了担忧。作者听从妈妈的建议，以微笑面对尴尬，但这似乎并不起作用。伴随着紧张不安的情绪，作者迎来了在中国学校的第一堂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作者（初到中国上学的13岁美国学生）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需要解决的问题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作者面对陌生的环境，且不能熟练使用中文，在中国学校的第一堂课上会发生什么？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20"/>
                                        </p:tgtEl>
                                        <p:attrNameLst>
                                          <p:attrName>style.visibility</p:attrName>
                                        </p:attrNameLst>
                                      </p:cBhvr>
                                      <p:to>
                                        <p:strVal val="visible"/>
                                      </p:to>
                                    </p:set>
                                    <p:animEffect transition="in" filter="fade">
                                      <p:cBhvr>
                                        <p:cTn id="16"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76_1#2b503592f?vja=1&amp;pid=9f1f32bd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77_1#2b503592f.blank?vja=1&amp;pid=9f1f32bdd&amp;color=0,0,0&amp;vpa=50&amp;vtp=1"/>
          <p:cNvSpPr/>
          <p:nvPr/>
        </p:nvSpPr>
        <p:spPr>
          <a:xfrm>
            <a:off x="909701" y="858012"/>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4" name="QB_7_AS.78_1#2b503592f?vja=1&amp;pid=9f1f32bdd&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动词在此是谓语，主语是One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factors，所以谓语动词应用第三人称单数形式。此处描述客观情况，应用一般现在时，故填is。</a:t>
            </a:r>
            <a:endParaRPr lang="en-US" altLang="zh-CN" sz="2200" dirty="0"/>
          </a:p>
        </p:txBody>
      </p:sp>
      <p:sp>
        <p:nvSpPr>
          <p:cNvPr id="5" name="QB_7_BD.79_1#638aa945a?vja=1&amp;pid=9f1f32bdd&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80_1#638aa945a.blank?vja=1&amp;pid=9f1f32bdd&amp;color=0,0,0&amp;vpa=51&amp;vtp=1"/>
          <p:cNvSpPr/>
          <p:nvPr/>
        </p:nvSpPr>
        <p:spPr>
          <a:xfrm>
            <a:off x="897001" y="2103187"/>
            <a:ext cx="874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Dating</a:t>
            </a:r>
            <a:endParaRPr lang="en-US" altLang="zh-CN" sz="2000" dirty="0"/>
          </a:p>
        </p:txBody>
      </p:sp>
      <p:sp>
        <p:nvSpPr>
          <p:cNvPr id="7" name="QB_7_AS.81_1#638aa945a?vja=1&amp;pid=9f1f32bdd&amp;color=0,0,0&amp;vtp=1"/>
          <p:cNvSpPr/>
          <p:nvPr/>
        </p:nvSpPr>
        <p:spPr>
          <a:xfrm>
            <a:off x="722376" y="2578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分析句子结构可知，句中已有谓语，且谓语与设空处之间无连词连接，故设空处应用非谓语形式，date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back与written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Chinese之间是逻辑上的主动关系，所以应用现在分词形式。故填Dating。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32_3#fa46c6749?vja=1&amp;pid=3c6b027de&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2.续写分析</a:t>
            </a:r>
            <a:endParaRPr lang="en-US" altLang="zh-CN" sz="2000" dirty="0"/>
          </a:p>
        </p:txBody>
      </p:sp>
      <p:graphicFrame>
        <p:nvGraphicFramePr>
          <p:cNvPr id="121" name="QO_5_AS.532_4#fa46c6749?colgroup=11,29&amp;vja=1&amp;pid=3c6b027de&amp;color=0,0,0&amp;mp=1&amp;vtp=1"/>
          <p:cNvGraphicFramePr>
            <a:graphicFrameLocks noGrp="1"/>
          </p:cNvGraphicFramePr>
          <p:nvPr/>
        </p:nvGraphicFramePr>
        <p:xfrm>
          <a:off x="722376" y="1409524"/>
          <a:ext cx="10725912" cy="4707382"/>
        </p:xfrm>
        <a:graphic>
          <a:graphicData uri="http://schemas.openxmlformats.org/drawingml/2006/table">
            <a:tbl>
              <a:tblPr/>
              <a:tblGrid>
                <a:gridCol w="3099816"/>
                <a:gridCol w="7626096"/>
              </a:tblGrid>
              <a:tr h="1176909">
                <a:tc>
                  <a:txBody>
                    <a:bodyPr/>
                    <a:lstStyle/>
                    <a:p>
                      <a:pPr algn="l" hangingPunct="0">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续写第一段（提示句：然后是第一堂课——中国画。）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根据第一段首句内容和第二段的提示句可推测，作者在学习画中国画的过程中遇到了困难，作者感到很尴尬。第一段可描述作者在第一堂课上发生了什么，描写作者学习绘画的过程。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557909">
                <a:tc>
                  <a:txBody>
                    <a:bodyPr/>
                    <a:lstStyle/>
                    <a:p>
                      <a:pPr algn="l" hangingPunct="0">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续写第二段（提示句：当我尴尬得脸发烫时，在我旁边的李华给了我一个温暖的微笑。）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根据第二段首句内容可知，第二段可描述作者的同学李华给了作者怎样的帮助，以及作者和李华的互动。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76909">
                <a:tc>
                  <a:txBody>
                    <a:bodyPr/>
                    <a:lstStyle/>
                    <a:p>
                      <a:pPr algn="l" hangingPunct="0">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开始上第一堂国画课——老师展示如何作画——作者不会使用毛笔——李华向作者展示如何使用毛笔——作者完成绘画——作者和李华成为好朋友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95655">
                <a:tc>
                  <a:txBody>
                    <a:bodyPr/>
                    <a:lstStyle/>
                    <a:p>
                      <a:pPr algn="l" hangingPunct="0">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作者：面对陌生环境的紧张和羞怯——遇到困难时的尴尬和焦急——得到帮助后的触动和感激——为收获一个好朋友感到开心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21"/>
                                        </p:tgtEl>
                                        <p:attrNameLst>
                                          <p:attrName>style.visibility</p:attrName>
                                        </p:attrNameLst>
                                      </p:cBhvr>
                                      <p:to>
                                        <p:strVal val="visible"/>
                                      </p:to>
                                    </p:set>
                                    <p:animEffect transition="in" filter="fade">
                                      <p:cBhvr>
                                        <p:cTn id="13"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531_1#fa46c6749?vja=1&amp;pid=3c6b027de&amp;color=0,0,0&amp;vtp=1&amp;bt=1"/>
          <p:cNvSpPr/>
          <p:nvPr/>
        </p:nvSpPr>
        <p:spPr>
          <a:xfrm>
            <a:off x="722376" y="900000"/>
            <a:ext cx="10753344" cy="4572000"/>
          </a:xfrm>
          <a:prstGeom prst="rect">
            <a:avLst/>
          </a:prstGeom>
          <a:noFill/>
        </p:spPr>
        <p:txBody>
          <a:bodyPr wrap="square" lIns="0" tIns="0" rIns="0" bIns="0" rtlCol="0" anchor="t"/>
          <a:lstStyle/>
          <a:p>
            <a:pPr algn="l">
              <a:lnSpc>
                <a:spcPct val="125000"/>
              </a:lnSpc>
            </a:pPr>
            <a:r>
              <a:rPr lang="en-US" altLang="zh-CN" sz="2000" b="1"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2000" dirty="0">
              <a:solidFill>
                <a:schemeClr val="tx1"/>
              </a:solidFill>
            </a:endParaRPr>
          </a:p>
          <a:p>
            <a:pPr algn="just">
              <a:lnSpc>
                <a:spcPct val="125000"/>
              </a:lnSpc>
            </a:pP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class—Chinese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painting.The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brush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paint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bamboo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xuan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paper.Then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paint.But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me.How</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soft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brush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wished?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Hesitating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dipping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brush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inkstone.When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drops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ink</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fell</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paper.There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bamboo,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dots!</a:t>
            </a:r>
            <a:endParaRPr lang="en-US" altLang="zh-CN" sz="2000" dirty="0">
              <a:solidFill>
                <a:schemeClr val="tx1"/>
              </a:solidFill>
            </a:endParaRPr>
          </a:p>
          <a:p>
            <a:pPr algn="just">
              <a:lnSpc>
                <a:spcPct val="125000"/>
              </a:lnSpc>
            </a:pP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burnt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embarrassment,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Hua,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smile.I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smiled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awkwardly.He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demonstrated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brush.He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brush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lifelike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bamboo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appeared!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completed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ugly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friends.He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English.We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studies.Yes,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right.A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difference.</a:t>
            </a:r>
            <a:endPar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流程图: 手动输入 5"/>
          <p:cNvSpPr/>
          <p:nvPr>
            <p:custDataLst>
              <p:tags r:id="rId1"/>
            </p:custDataLst>
          </p:nvPr>
        </p:nvSpPr>
        <p:spPr>
          <a:xfrm rot="16200000">
            <a:off x="5311775" y="-22225"/>
            <a:ext cx="6858000" cy="6901815"/>
          </a:xfrm>
          <a:prstGeom prst="flowChartManualInput">
            <a:avLst/>
          </a:prstGeom>
          <a:solidFill>
            <a:srgbClr val="639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流程图: 手动输入 2"/>
          <p:cNvSpPr/>
          <p:nvPr>
            <p:custDataLst>
              <p:tags r:id="rId2"/>
            </p:custDataLst>
          </p:nvPr>
        </p:nvSpPr>
        <p:spPr>
          <a:xfrm rot="5400000">
            <a:off x="1858010" y="-1334770"/>
            <a:ext cx="6858000" cy="9527540"/>
          </a:xfrm>
          <a:prstGeom prst="flowChartManualInput">
            <a:avLst/>
          </a:prstGeom>
          <a:solidFill>
            <a:srgbClr val="9DD1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流程图: 手动输入 1"/>
          <p:cNvSpPr/>
          <p:nvPr/>
        </p:nvSpPr>
        <p:spPr>
          <a:xfrm rot="5400000">
            <a:off x="21590" y="-22225"/>
            <a:ext cx="6858000" cy="6901815"/>
          </a:xfrm>
          <a:prstGeom prst="flowChartManualInput">
            <a:avLst/>
          </a:prstGeom>
          <a:solidFill>
            <a:srgbClr val="B4DF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圆角矩形 4"/>
          <p:cNvSpPr/>
          <p:nvPr/>
        </p:nvSpPr>
        <p:spPr>
          <a:xfrm>
            <a:off x="210000" y="243000"/>
            <a:ext cx="11772000" cy="6372000"/>
          </a:xfrm>
          <a:prstGeom prst="roundRect">
            <a:avLst>
              <a:gd name="adj" fmla="val 2898"/>
            </a:avLst>
          </a:prstGeom>
          <a:solidFill>
            <a:schemeClr val="bg1"/>
          </a:solidFill>
          <a:ln w="19050">
            <a:solidFill>
              <a:schemeClr val="tx1">
                <a:lumMod val="75000"/>
                <a:lumOff val="25000"/>
              </a:schemeClr>
            </a:solidFill>
          </a:ln>
          <a:effectLst>
            <a:outerShdw blurRad="50800" dist="38100" algn="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椭圆 16"/>
          <p:cNvSpPr/>
          <p:nvPr/>
        </p:nvSpPr>
        <p:spPr>
          <a:xfrm>
            <a:off x="10784205" y="6190298"/>
            <a:ext cx="104775" cy="104775"/>
          </a:xfrm>
          <a:prstGeom prst="ellipse">
            <a:avLst/>
          </a:prstGeom>
          <a:solidFill>
            <a:srgbClr val="FF8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椭圆 17"/>
          <p:cNvSpPr/>
          <p:nvPr>
            <p:custDataLst>
              <p:tags r:id="rId3"/>
            </p:custDataLst>
          </p:nvPr>
        </p:nvSpPr>
        <p:spPr>
          <a:xfrm>
            <a:off x="10574655" y="6190298"/>
            <a:ext cx="104775" cy="1047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custDataLst>
              <p:tags r:id="rId4"/>
            </p:custDataLst>
          </p:nvPr>
        </p:nvSpPr>
        <p:spPr>
          <a:xfrm>
            <a:off x="11203305" y="6190298"/>
            <a:ext cx="104775" cy="104775"/>
          </a:xfrm>
          <a:prstGeom prst="ellipse">
            <a:avLst/>
          </a:prstGeom>
          <a:solidFill>
            <a:srgbClr val="FF8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椭圆 19"/>
          <p:cNvSpPr/>
          <p:nvPr>
            <p:custDataLst>
              <p:tags r:id="rId5"/>
            </p:custDataLst>
          </p:nvPr>
        </p:nvSpPr>
        <p:spPr>
          <a:xfrm>
            <a:off x="10993755" y="6190298"/>
            <a:ext cx="104775" cy="1047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custDataLst>
              <p:tags r:id="rId6"/>
            </p:custDataLst>
          </p:nvPr>
        </p:nvSpPr>
        <p:spPr>
          <a:xfrm>
            <a:off x="6010910" y="5163820"/>
            <a:ext cx="944245" cy="337185"/>
          </a:xfrm>
          <a:prstGeom prst="rect">
            <a:avLst/>
          </a:prstGeom>
          <a:noFill/>
        </p:spPr>
        <p:txBody>
          <a:bodyPr wrap="square" rtlCol="0" anchor="t">
            <a:spAutoFit/>
          </a:bodyPr>
          <a:p>
            <a:pPr algn="ctr"/>
            <a:r>
              <a:rPr lang="zh-CN" altLang="en-US" sz="1600">
                <a:solidFill>
                  <a:schemeClr val="bg1"/>
                </a:solidFill>
                <a:latin typeface="汉仪雅酷黑 75W" panose="020B0804020202020204" charset="-122"/>
                <a:ea typeface="汉仪雅酷黑 75W" panose="020B0804020202020204" charset="-122"/>
                <a:cs typeface="汉仪太极体简" panose="02010600000101010101" charset="-122"/>
                <a:sym typeface="+mn-ea"/>
              </a:rPr>
              <a:t>稻壳儿</a:t>
            </a:r>
            <a:endParaRPr lang="zh-CN" altLang="en-US" sz="1600">
              <a:solidFill>
                <a:schemeClr val="bg1"/>
              </a:solidFill>
              <a:latin typeface="汉仪雅酷黑 75W" panose="020B0804020202020204" charset="-122"/>
              <a:ea typeface="汉仪雅酷黑 75W" panose="020B0804020202020204" charset="-122"/>
              <a:cs typeface="汉仪太极体简" panose="02010600000101010101" charset="-122"/>
              <a:sym typeface="+mn-ea"/>
            </a:endParaRPr>
          </a:p>
        </p:txBody>
      </p:sp>
      <p:pic>
        <p:nvPicPr>
          <p:cNvPr id="4" name="图片 3"/>
          <p:cNvPicPr>
            <a:picLocks noChangeAspect="1"/>
          </p:cNvPicPr>
          <p:nvPr>
            <p:custDataLst>
              <p:tags r:id="rId7"/>
            </p:custDataLst>
          </p:nvPr>
        </p:nvPicPr>
        <p:blipFill>
          <a:blip r:embed="rId8"/>
          <a:stretch>
            <a:fillRect/>
          </a:stretch>
        </p:blipFill>
        <p:spPr>
          <a:xfrm>
            <a:off x="9840595" y="451485"/>
            <a:ext cx="1932940" cy="576580"/>
          </a:xfrm>
          <a:prstGeom prst="rect">
            <a:avLst/>
          </a:prstGeom>
        </p:spPr>
      </p:pic>
      <p:sp>
        <p:nvSpPr>
          <p:cNvPr id="7" name="文本框 6"/>
          <p:cNvSpPr txBox="1"/>
          <p:nvPr>
            <p:custDataLst>
              <p:tags r:id="rId9"/>
            </p:custDataLst>
          </p:nvPr>
        </p:nvSpPr>
        <p:spPr>
          <a:xfrm>
            <a:off x="1194435" y="567690"/>
            <a:ext cx="5946775" cy="521970"/>
          </a:xfrm>
          <a:prstGeom prst="rect">
            <a:avLst/>
          </a:prstGeom>
          <a:noFill/>
        </p:spPr>
        <p:txBody>
          <a:bodyPr wrap="square" rtlCol="0">
            <a:spAutoFit/>
          </a:bodyPr>
          <a:p>
            <a:pPr algn="l"/>
            <a:r>
              <a:rPr lang="zh-CN" sz="2800" b="1">
                <a:solidFill>
                  <a:schemeClr val="tx1"/>
                </a:solidFill>
                <a:latin typeface="汉仪舒圆黑简体" pitchFamily="34" charset="-122"/>
                <a:ea typeface="汉仪舒圆黑简体" pitchFamily="34" charset="-122"/>
                <a:sym typeface="汉仪舒圆黑简体" pitchFamily="34" charset="-122"/>
              </a:rPr>
              <a:t>词汇加油站</a:t>
            </a:r>
            <a:endParaRPr lang="zh-CN" sz="2800" b="1">
              <a:solidFill>
                <a:schemeClr val="tx1"/>
              </a:solidFill>
              <a:latin typeface="汉仪舒圆黑简体" pitchFamily="34" charset="-122"/>
              <a:ea typeface="汉仪舒圆黑简体" pitchFamily="34" charset="-122"/>
              <a:sym typeface="汉仪舒圆黑简体" pitchFamily="34" charset="-122"/>
            </a:endParaRPr>
          </a:p>
        </p:txBody>
      </p:sp>
      <p:pic>
        <p:nvPicPr>
          <p:cNvPr id="8" name="图片 7" descr="32313534343132333b32313534343131333bcad3c6b5"/>
          <p:cNvPicPr>
            <a:picLocks noChangeAspect="1"/>
          </p:cNvPicPr>
          <p:nvPr>
            <p:custDataLst>
              <p:tags r:id="rId10"/>
            </p:custDataLst>
          </p:nvPr>
        </p:nvPicPr>
        <p:blipFill>
          <a:blip r:embed="rId11"/>
          <a:stretch>
            <a:fillRect/>
          </a:stretch>
        </p:blipFill>
        <p:spPr>
          <a:xfrm>
            <a:off x="726440" y="579120"/>
            <a:ext cx="448945" cy="448945"/>
          </a:xfrm>
          <a:prstGeom prst="rect">
            <a:avLst/>
          </a:prstGeom>
        </p:spPr>
      </p:pic>
      <p:pic>
        <p:nvPicPr>
          <p:cNvPr id="9" name="P_5_BD#2f98e519e?vja=1&amp;pid=3c6b027de&amp;color=0,0,0&amp;tib=255,255,255&amp;vtp=1&amp;bt=1" descr="preencoded.png"/>
          <p:cNvPicPr>
            <a:picLocks noChangeAspect="1"/>
          </p:cNvPicPr>
          <p:nvPr/>
        </p:nvPicPr>
        <p:blipFill>
          <a:blip r:embed="rId12">
            <a:clrChange>
              <a:clrFrom>
                <a:srgbClr val="FFFFFF"/>
              </a:clrFrom>
              <a:clrTo>
                <a:srgbClr val="FFFFFF">
                  <a:alpha val="0"/>
                </a:srgbClr>
              </a:clrTo>
            </a:clrChange>
          </a:blip>
          <a:stretch>
            <a:fillRect/>
          </a:stretch>
        </p:blipFill>
        <p:spPr>
          <a:xfrm>
            <a:off x="901319" y="13064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10" name="P_5#2f98e519e?vja=1&amp;pid=3c6b027de&amp;color=0,0,0&amp;vtp=1"/>
          <p:cNvSpPr/>
          <p:nvPr/>
        </p:nvSpPr>
        <p:spPr>
          <a:xfrm>
            <a:off x="883031" y="2143584"/>
            <a:ext cx="10753344" cy="2286000"/>
          </a:xfrm>
          <a:prstGeom prst="rect">
            <a:avLst/>
          </a:prstGeom>
          <a:noFill/>
        </p:spPr>
        <p:txBody>
          <a:bodyPr wrap="square" lIns="0" tIns="0" rIns="0" bIns="0" rtlCol="0" anchor="t"/>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1.make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向</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前进</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2.outdated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.过时的；陈旧的</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熟词生义</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.打；击</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.碰撞</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.风靡一时的事物</a:t>
            </a:r>
            <a:endParaRPr lang="en-US" altLang="zh-CN" sz="2000" dirty="0"/>
          </a:p>
        </p:txBody>
      </p:sp>
    </p:spTree>
    <p:custDataLst>
      <p:tags r:id="rId13"/>
    </p:custData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81_2#638aa945a?vja=1&amp;pid=9f1f32bdd&amp;color=0,0,0&amp;mp=1&amp;vtp=1&amp;bt=1"/>
          <p:cNvSpPr/>
          <p:nvPr/>
        </p:nvSpPr>
        <p:spPr>
          <a:xfrm>
            <a:off x="722376" y="900000"/>
            <a:ext cx="10753344" cy="1143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（to）的用法</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（to）相当于date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from，date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（to）/date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from只能用于主动语态，不能用于被动语态和进行时，可以用其现在分词形式作定语和状语等。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82_1#ca55e3c1c?vja=1&amp;pid=9f1f32bdd&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83_1#ca55e3c1c.blank?vja=1&amp;pid=9f1f32bdd&amp;color=0,0,0&amp;mp=1&amp;vpa=52&amp;vtp=1"/>
          <p:cNvSpPr/>
          <p:nvPr/>
        </p:nvSpPr>
        <p:spPr>
          <a:xfrm>
            <a:off x="884301" y="845312"/>
            <a:ext cx="1028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symbols</a:t>
            </a:r>
            <a:endParaRPr lang="en-US" altLang="zh-CN" sz="2000" dirty="0"/>
          </a:p>
        </p:txBody>
      </p:sp>
      <p:sp>
        <p:nvSpPr>
          <p:cNvPr id="4" name="QB_7_AS.84_1#ca55e3c1c?vja=1&amp;pid=9f1f32bdd&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symbol在此意为“符号”，是可数名词，设空处前有some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修饰，所以应用复数形式。故填symbols。</a:t>
            </a:r>
            <a:endParaRPr lang="en-US" altLang="zh-CN" sz="2200" dirty="0"/>
          </a:p>
        </p:txBody>
      </p:sp>
      <p:sp>
        <p:nvSpPr>
          <p:cNvPr id="5" name="QB_7_BD.85_1#995018f1d?vja=1&amp;pid=9f1f32bdd&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86_1#995018f1d.blank?vja=1&amp;pid=9f1f32bdd&amp;color=0,0,0&amp;vpa=53&amp;vtp=1"/>
          <p:cNvSpPr/>
          <p:nvPr/>
        </p:nvSpPr>
        <p:spPr>
          <a:xfrm>
            <a:off x="922401" y="2103187"/>
            <a:ext cx="831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highly</a:t>
            </a:r>
            <a:endParaRPr lang="en-US" altLang="zh-CN" sz="2000" dirty="0"/>
          </a:p>
        </p:txBody>
      </p:sp>
      <p:sp>
        <p:nvSpPr>
          <p:cNvPr id="7" name="QB_7_AS.87_1#995018f1d?vja=1&amp;pid=9f1f32bdd&amp;color=0,0,0&amp;vtp=1"/>
          <p:cNvSpPr/>
          <p:nvPr/>
        </p:nvSpPr>
        <p:spPr>
          <a:xfrm>
            <a:off x="722376" y="25781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设空处修饰形容词developed，应用副词。故填highly。</a:t>
            </a:r>
            <a:endParaRPr lang="en-US" altLang="zh-CN" sz="2200" dirty="0"/>
          </a:p>
        </p:txBody>
      </p:sp>
      <p:sp>
        <p:nvSpPr>
          <p:cNvPr id="8" name="QB_7_BD.88_1#a59f7fb89?vja=1&amp;pid=9f1f32bdd&amp;color=0,0,0&amp;vtp=1"/>
          <p:cNvSpPr/>
          <p:nvPr/>
        </p:nvSpPr>
        <p:spPr>
          <a:xfrm>
            <a:off x="722376" y="29972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9" name="QB_7_AN.89_1#a59f7fb89.blank?vja=1&amp;pid=9f1f32bdd&amp;color=0,0,0&amp;vpa=54&amp;vtp=1"/>
          <p:cNvSpPr/>
          <p:nvPr/>
        </p:nvSpPr>
        <p:spPr>
          <a:xfrm>
            <a:off x="909701" y="2959100"/>
            <a:ext cx="735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10" name="QB_7_AS.90_1#a59f7fb89?vja=1&amp;pid=9f1f32bdd&amp;color=0,0,0&amp;vtp=1"/>
          <p:cNvSpPr/>
          <p:nvPr/>
        </p:nvSpPr>
        <p:spPr>
          <a:xfrm>
            <a:off x="722376" y="34163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设空处引导定语从句，先行词为time，关系词在定语从句中作时间状语，所以应用关系副词when引导该从句。故填when。</a:t>
            </a:r>
            <a:endParaRPr lang="en-US" altLang="zh-CN" sz="2200" dirty="0"/>
          </a:p>
        </p:txBody>
      </p:sp>
      <p:sp>
        <p:nvSpPr>
          <p:cNvPr id="11" name="QB_7_BD.91_1#006a6b011?vja=1&amp;pid=9f1f32bdd&amp;color=0,0,0&amp;vtp=1"/>
          <p:cNvSpPr/>
          <p:nvPr/>
        </p:nvSpPr>
        <p:spPr>
          <a:xfrm>
            <a:off x="722376" y="42367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12" name="QB_7_AN.92_1#006a6b011.blank?vja=1&amp;pid=9f1f32bdd&amp;color=0,0,0&amp;vpa=55&amp;vtp=1"/>
          <p:cNvSpPr/>
          <p:nvPr/>
        </p:nvSpPr>
        <p:spPr>
          <a:xfrm>
            <a:off x="922401" y="4185987"/>
            <a:ext cx="1323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importance</a:t>
            </a:r>
            <a:endParaRPr lang="en-US" altLang="zh-CN" sz="2000" dirty="0"/>
          </a:p>
        </p:txBody>
      </p:sp>
      <p:sp>
        <p:nvSpPr>
          <p:cNvPr id="13" name="QB_7_AS.93_1#006a6b011?vja=1&amp;pid=9f1f32bdd&amp;color=0,0,0&amp;vtp=1"/>
          <p:cNvSpPr/>
          <p:nvPr/>
        </p:nvSpPr>
        <p:spPr>
          <a:xfrm>
            <a:off x="722376" y="46609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此处应为“be+of+抽象名词”结构，相当于“be+该抽象名词对应的形容词”。be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importance意为“是非常重要的”。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4_1#eaa34f18d?vja=1&amp;pid=9f1f32bdd&amp;color=0,0,0&amp;mp=1&amp;vtp=1&amp;bt=1"/>
          <p:cNvSpPr/>
          <p:nvPr/>
        </p:nvSpPr>
        <p:spPr>
          <a:xfrm>
            <a:off x="722376" y="896111"/>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7_AN.95_1#eaa34f18d.blank?vja=1&amp;pid=9f1f32bdd&amp;color=0,0,0&amp;mp=1&amp;vpa=56&amp;vtp=1"/>
          <p:cNvSpPr/>
          <p:nvPr/>
        </p:nvSpPr>
        <p:spPr>
          <a:xfrm>
            <a:off x="922401" y="845311"/>
            <a:ext cx="43815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endParaRPr lang="en-US" altLang="zh-CN" sz="2000" dirty="0"/>
          </a:p>
        </p:txBody>
      </p:sp>
      <p:sp>
        <p:nvSpPr>
          <p:cNvPr id="4" name="QB_7_AS.96_1#eaa34f18d?vja=1&amp;pid=9f1f32bdd&amp;color=0,0,0&amp;vtp=1"/>
          <p:cNvSpPr/>
          <p:nvPr/>
        </p:nvSpPr>
        <p:spPr>
          <a:xfrm>
            <a:off x="722376" y="13201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此处为“介词+关系代词”引导定语从句。by和means连用表示“通过某种方式”。which代替先行词means，在从句通过先行词的固定搭配确定介词。</a:t>
            </a:r>
            <a:endParaRPr lang="en-US" altLang="zh-CN" sz="2200" dirty="0"/>
          </a:p>
          <a:p>
            <a:pPr algn="l">
              <a:lnSpc>
                <a:spcPct val="123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中作by的宾语。</a:t>
            </a:r>
            <a:endParaRPr lang="en-US" altLang="zh-CN" sz="2200" dirty="0"/>
          </a:p>
        </p:txBody>
      </p:sp>
      <p:sp>
        <p:nvSpPr>
          <p:cNvPr id="5" name="QB_7_BD.97_1#7fd2a4da5?vja=1&amp;pid=9f1f32bdd&amp;color=0,0,0&amp;vtp=1"/>
          <p:cNvSpPr/>
          <p:nvPr/>
        </p:nvSpPr>
        <p:spPr>
          <a:xfrm>
            <a:off x="722376" y="25095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6" name="QB_7_AN.98_1#7fd2a4da5.blank?vja=1&amp;pid=9f1f32bdd&amp;color=0,0,0&amp;vpa=57&amp;vtp=1"/>
          <p:cNvSpPr/>
          <p:nvPr/>
        </p:nvSpPr>
        <p:spPr>
          <a:xfrm>
            <a:off x="897001" y="2471486"/>
            <a:ext cx="15224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written</a:t>
            </a:r>
            <a:endParaRPr lang="en-US" altLang="zh-CN" sz="2000" dirty="0"/>
          </a:p>
        </p:txBody>
      </p:sp>
      <p:sp>
        <p:nvSpPr>
          <p:cNvPr id="7" name="QB_7_AS.99_1#7fd2a4da5?vja=1&amp;pid=9f1f32bdd&amp;color=0,0,0&amp;vtp=1"/>
          <p:cNvSpPr/>
          <p:nvPr/>
        </p:nvSpPr>
        <p:spPr>
          <a:xfrm>
            <a:off x="722376" y="29330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设空处是从句的谓语，which代替先行词works，为复数，在从句中作主语，与动词write之间是被动关系，且由时间状语in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times可知，write表示的动作发生在过去，故用一般过去时的被动语态。</a:t>
            </a:r>
            <a:endParaRPr lang="en-US" altLang="zh-CN" sz="2200" dirty="0"/>
          </a:p>
        </p:txBody>
      </p:sp>
      <p:sp>
        <p:nvSpPr>
          <p:cNvPr id="8" name="QB_7_BD.100_1#ffae4b763?vja=1&amp;pid=9f1f32bdd&amp;color=0,0,0&amp;vtp=1"/>
          <p:cNvSpPr/>
          <p:nvPr/>
        </p:nvSpPr>
        <p:spPr>
          <a:xfrm>
            <a:off x="722376" y="41224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9" name="QB_7_AN.101_1#ffae4b763.blank?vja=1&amp;pid=9f1f32bdd&amp;color=0,0,0&amp;vpa=58&amp;vtp=1"/>
          <p:cNvSpPr/>
          <p:nvPr/>
        </p:nvSpPr>
        <p:spPr>
          <a:xfrm>
            <a:off x="935101" y="4084386"/>
            <a:ext cx="42386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10" name="QB_7_AS.102_1#ffae4b763?vja=1&amp;pid=9f1f32bdd&amp;color=0,0,0&amp;vtp=1"/>
          <p:cNvSpPr/>
          <p:nvPr/>
        </p:nvSpPr>
        <p:spPr>
          <a:xfrm>
            <a:off x="722376" y="4545965"/>
            <a:ext cx="10753344" cy="412369"/>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此处泛指“一种艺术形式”，且art的发音以元音音素开头，故填不定冠词an。</a:t>
            </a:r>
            <a:endParaRPr lang="en-US" altLang="zh-CN" sz="2200" dirty="0"/>
          </a:p>
        </p:txBody>
      </p:sp>
      <p:sp>
        <p:nvSpPr>
          <p:cNvPr id="11" name="QB_7_BD.103_1#4604e02b3?vja=1&amp;pid=9f1f32bdd&amp;color=0,0,0&amp;vtp=1"/>
          <p:cNvSpPr/>
          <p:nvPr/>
        </p:nvSpPr>
        <p:spPr>
          <a:xfrm>
            <a:off x="722376" y="4965699"/>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12" name="QB_7_AN.104_1#4604e02b3.blank?vja=1&amp;pid=9f1f32bdd&amp;color=0,0,0&amp;vpa=59&amp;vtp=1"/>
          <p:cNvSpPr/>
          <p:nvPr/>
        </p:nvSpPr>
        <p:spPr>
          <a:xfrm>
            <a:off x="1011301" y="4914899"/>
            <a:ext cx="15494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appreciate</a:t>
            </a:r>
            <a:endParaRPr lang="en-US" altLang="zh-CN" sz="2000" dirty="0"/>
          </a:p>
        </p:txBody>
      </p:sp>
      <p:sp>
        <p:nvSpPr>
          <p:cNvPr id="13" name="QB_7_AS.105_1#4604e02b3?vja=1&amp;pid=9f1f32bdd&amp;color=0,0,0&amp;vtp=1"/>
          <p:cNvSpPr/>
          <p:nvPr/>
        </p:nvSpPr>
        <p:spPr>
          <a:xfrm>
            <a:off x="722376" y="53841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句意为：随着中国在全球事务中发挥更大的作用，越来越多的国际学生开始学习汉语，以领会中国的文化和历史。由语境可知，此处应用不定式作目的状语。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2">
                                            <p:bg/>
                                          </p:spTgt>
                                        </p:tgtEl>
                                        <p:attrNameLst>
                                          <p:attrName>style.visibility</p:attrName>
                                        </p:attrNameLst>
                                      </p:cBhvr>
                                      <p:to>
                                        <p:strVal val="visible"/>
                                      </p:to>
                                    </p:set>
                                    <p:animEffect transition="in" filter="fade">
                                      <p:cBhvr>
                                        <p:cTn id="58" dur="500"/>
                                        <p:tgtEl>
                                          <p:spTgt spid="12">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xEl>
                                              <p:pRg st="0" end="0"/>
                                            </p:txEl>
                                          </p:spTgt>
                                        </p:tgtEl>
                                        <p:attrNameLst>
                                          <p:attrName>style.visibility</p:attrName>
                                        </p:attrNameLst>
                                      </p:cBhvr>
                                      <p:to>
                                        <p:strVal val="visible"/>
                                      </p:to>
                                    </p:set>
                                    <p:animEffect transition="in" filter="fade">
                                      <p:cBhvr>
                                        <p:cTn id="61" dur="500"/>
                                        <p:tgtEl>
                                          <p:spTgt spid="12">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3">
                                            <p:bg/>
                                          </p:spTgt>
                                        </p:tgtEl>
                                        <p:attrNameLst>
                                          <p:attrName>style.visibility</p:attrName>
                                        </p:attrNameLst>
                                      </p:cBhvr>
                                      <p:to>
                                        <p:strVal val="visible"/>
                                      </p:to>
                                    </p:set>
                                    <p:animEffect transition="in" filter="fade">
                                      <p:cBhvr>
                                        <p:cTn id="66" dur="500"/>
                                        <p:tgtEl>
                                          <p:spTgt spid="13">
                                            <p:bg/>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xEl>
                                              <p:pRg st="0" end="0"/>
                                            </p:txEl>
                                          </p:spTgt>
                                        </p:tgtEl>
                                        <p:attrNameLst>
                                          <p:attrName>style.visibility</p:attrName>
                                        </p:attrNameLst>
                                      </p:cBhvr>
                                      <p:to>
                                        <p:strVal val="visible"/>
                                      </p:to>
                                    </p:set>
                                    <p:animEffect transition="in" filter="fade">
                                      <p:cBhvr>
                                        <p:cTn id="69"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6_1#16ac8f0f6?vja=1&amp;pid=da332bb0c&amp;color=0,0,0&amp;vtp=1&amp;bt=1"/>
          <p:cNvSpPr/>
          <p:nvPr/>
        </p:nvSpPr>
        <p:spPr>
          <a:xfrm>
            <a:off x="722376" y="900000"/>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［湖北武汉重点高中2025高一期末联考］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geography,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3" name="QM_6_AN.107_1#16ac8f0f6.blank?vja=1&amp;pid=da332bb0c&amp;color=0,0,0&amp;vpa=60&amp;vtp=1"/>
          <p:cNvSpPr/>
          <p:nvPr/>
        </p:nvSpPr>
        <p:spPr>
          <a:xfrm>
            <a:off x="2682685" y="1623900"/>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M_6_AN.108_1#16ac8f0f6.blank?vja=1&amp;pid=da332bb0c&amp;color=0,0,0&amp;vpa=61&amp;vtp=1"/>
          <p:cNvSpPr/>
          <p:nvPr/>
        </p:nvSpPr>
        <p:spPr>
          <a:xfrm>
            <a:off x="10214039" y="1611200"/>
            <a:ext cx="1211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originated</a:t>
            </a:r>
            <a:endParaRPr lang="en-US" altLang="zh-CN" sz="2000" dirty="0"/>
          </a:p>
        </p:txBody>
      </p:sp>
      <p:sp>
        <p:nvSpPr>
          <p:cNvPr id="5" name="QM_6_AN.109_1#16ac8f0f6.blank?vja=1&amp;pid=da332bb0c&amp;color=0,0,0&amp;vpa=62&amp;vtp=1"/>
          <p:cNvSpPr/>
          <p:nvPr/>
        </p:nvSpPr>
        <p:spPr>
          <a:xfrm>
            <a:off x="10074339" y="1992200"/>
            <a:ext cx="13509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specifically</a:t>
            </a:r>
            <a:endParaRPr lang="en-US" altLang="zh-CN" sz="2000" dirty="0"/>
          </a:p>
        </p:txBody>
      </p:sp>
      <p:sp>
        <p:nvSpPr>
          <p:cNvPr id="6" name="QM_6_AN.110_1#16ac8f0f6.blank?vja=1&amp;pid=da332bb0c&amp;color=0,0,0&amp;vpa=63&amp;vtp=1"/>
          <p:cNvSpPr/>
          <p:nvPr/>
        </p:nvSpPr>
        <p:spPr>
          <a:xfrm>
            <a:off x="10696639" y="2385900"/>
            <a:ext cx="762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based</a:t>
            </a:r>
            <a:endParaRPr lang="en-US" altLang="zh-CN" sz="2000" dirty="0"/>
          </a:p>
        </p:txBody>
      </p:sp>
      <p:sp>
        <p:nvSpPr>
          <p:cNvPr id="7" name="QM_6_AN.111_1#16ac8f0f6.blank?vja=1&amp;pid=da332bb0c&amp;color=0,0,0&amp;vpa=64&amp;vtp=1"/>
          <p:cNvSpPr/>
          <p:nvPr/>
        </p:nvSpPr>
        <p:spPr>
          <a:xfrm>
            <a:off x="4820349" y="3135200"/>
            <a:ext cx="1030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growing</a:t>
            </a:r>
            <a:endParaRPr lang="en-US" altLang="zh-CN" sz="2000" dirty="0"/>
          </a:p>
        </p:txBody>
      </p:sp>
      <p:sp>
        <p:nvSpPr>
          <p:cNvPr id="8" name="QM_6_AN.112_1#16ac8f0f6.blank?vja=1&amp;pid=da332bb0c&amp;color=0,0,0&amp;vpa=65&amp;vtp=1"/>
          <p:cNvSpPr/>
          <p:nvPr/>
        </p:nvSpPr>
        <p:spPr>
          <a:xfrm>
            <a:off x="1430401" y="3897200"/>
            <a:ext cx="958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Despite</a:t>
            </a:r>
            <a:endParaRPr lang="en-US" altLang="zh-CN" sz="2000" dirty="0"/>
          </a:p>
        </p:txBody>
      </p:sp>
      <p:sp>
        <p:nvSpPr>
          <p:cNvPr id="9" name="QM_6_AN.113_1#16ac8f0f6.blank?vja=1&amp;pid=da332bb0c&amp;color=0,0,0&amp;vpa=66&amp;vtp=1"/>
          <p:cNvSpPr/>
          <p:nvPr/>
        </p:nvSpPr>
        <p:spPr>
          <a:xfrm>
            <a:off x="2308606" y="4671900"/>
            <a:ext cx="508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endParaRPr lang="en-US" altLang="zh-CN" sz="2000" dirty="0"/>
          </a:p>
        </p:txBody>
      </p:sp>
      <p:sp>
        <p:nvSpPr>
          <p:cNvPr id="10" name="QM_6_AN.114_1#16ac8f0f6.blank?vja=1&amp;pid=da332bb0c&amp;color=0,0,0&amp;vpa=67&amp;vtp=1"/>
          <p:cNvSpPr/>
          <p:nvPr/>
        </p:nvSpPr>
        <p:spPr>
          <a:xfrm>
            <a:off x="9934639" y="5040200"/>
            <a:ext cx="15065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requirements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6_1#16ac8f0f6?vja=1&amp;pid=da332bb0c&amp;color=0,0,0&amp;vtp=1&amp;bt=1"/>
          <p:cNvSpPr/>
          <p:nvPr/>
        </p:nvSpPr>
        <p:spPr>
          <a:xfrm>
            <a:off x="722376" y="900000"/>
            <a:ext cx="10753344" cy="1905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contexts,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characteristics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endParaRPr lang="en-US" altLang="zh-CN" sz="2000" dirty="0"/>
          </a:p>
        </p:txBody>
      </p:sp>
      <p:sp>
        <p:nvSpPr>
          <p:cNvPr id="3" name="QM_6_EX.117_1#16ac8f0f6?vja=1&amp;pid=da332bb0c&amp;color=0,0,0&amp;vtp=1"/>
          <p:cNvSpPr/>
          <p:nvPr/>
        </p:nvSpPr>
        <p:spPr>
          <a:xfrm>
            <a:off x="722376" y="2827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本文是一篇议论文。文章主要论述了语言的重要性及方言的意义，说明了词汇学习的挑战性，并指出积极学习词汇有助于跨文化交流。</a:t>
            </a:r>
            <a:endParaRPr lang="en-US" altLang="zh-CN" sz="2000" dirty="0"/>
          </a:p>
        </p:txBody>
      </p:sp>
      <p:sp>
        <p:nvSpPr>
          <p:cNvPr id="4" name="QM_6_AN.115_1#16ac8f0f6.blank?vja=1&amp;pid=da332bb0c&amp;color=0,0,0&amp;vpa=68&amp;vtp=1"/>
          <p:cNvSpPr/>
          <p:nvPr/>
        </p:nvSpPr>
        <p:spPr>
          <a:xfrm>
            <a:off x="10607739" y="1242900"/>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5" name="QM_6_AN.116_1#16ac8f0f6.blank?vja=1&amp;pid=da332bb0c&amp;color=0,0,0&amp;vpa=69&amp;vtp=1"/>
          <p:cNvSpPr/>
          <p:nvPr/>
        </p:nvSpPr>
        <p:spPr>
          <a:xfrm>
            <a:off x="1049401" y="2385900"/>
            <a:ext cx="1212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shared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bg/>
                                          </p:spTgt>
                                        </p:tgtEl>
                                        <p:attrNameLst>
                                          <p:attrName>style.visibility</p:attrName>
                                        </p:attrNameLst>
                                      </p:cBhvr>
                                      <p:to>
                                        <p:strVal val="visible"/>
                                      </p:to>
                                    </p:set>
                                    <p:animEffect transition="in" filter="fade">
                                      <p:cBhvr>
                                        <p:cTn id="23" dur="500"/>
                                        <p:tgtEl>
                                          <p:spTgt spid="3">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fade">
                                      <p:cBhvr>
                                        <p:cTn id="2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18_1#ebb98ee36?vja=1&amp;pid=16ac8f0f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19_1#ebb98ee36.blank?vja=1&amp;pid=16ac8f0f6&amp;color=0,0,0&amp;vpa=70&amp;vtp=1"/>
          <p:cNvSpPr/>
          <p:nvPr/>
        </p:nvSpPr>
        <p:spPr>
          <a:xfrm>
            <a:off x="935101" y="858012"/>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7_AS.120_1#ebb98ee36?vja=1&amp;pid=16ac8f0f6&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句意为：语言，作为人类文明独特的象征，有着起源于古代的深厚根源。设空处修饰名词单数，表示泛指，应用不定冠词，unique的发音以辅音音素开头。故填a。</a:t>
            </a:r>
            <a:endParaRPr lang="en-US" altLang="zh-CN" sz="2200" dirty="0"/>
          </a:p>
        </p:txBody>
      </p:sp>
      <p:sp>
        <p:nvSpPr>
          <p:cNvPr id="5" name="QB_7_BD.121_1#559dd98a6?vja=1&amp;pid=16ac8f0f6&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122_1#559dd98a6.blank?vja=1&amp;pid=16ac8f0f6&amp;color=0,0,0&amp;vpa=71&amp;vtp=1"/>
          <p:cNvSpPr/>
          <p:nvPr/>
        </p:nvSpPr>
        <p:spPr>
          <a:xfrm>
            <a:off x="922401" y="2103187"/>
            <a:ext cx="1211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originated</a:t>
            </a:r>
            <a:endParaRPr lang="en-US" altLang="zh-CN" sz="2000" dirty="0"/>
          </a:p>
        </p:txBody>
      </p:sp>
      <p:sp>
        <p:nvSpPr>
          <p:cNvPr id="7" name="QB_7_AS.123_1#559dd98a6?vja=1&amp;pid=16ac8f0f6&amp;color=0,0,0&amp;vtp=1"/>
          <p:cNvSpPr/>
          <p:nvPr/>
        </p:nvSpPr>
        <p:spPr>
          <a:xfrm>
            <a:off x="722376" y="257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from为定语从句的谓语，根据句意可知，此处表示源自古代，应用一般过去时；从句主语为that，指代先行词deep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roots。故填originated。</a:t>
            </a:r>
            <a:endParaRPr lang="en-US" altLang="zh-CN" sz="2200" dirty="0"/>
          </a:p>
        </p:txBody>
      </p:sp>
      <p:sp>
        <p:nvSpPr>
          <p:cNvPr id="8" name="QB_7_BD.124_1#fa0047d75?vja=1&amp;pid=16ac8f0f6&amp;color=0,0,0&amp;vtp=1"/>
          <p:cNvSpPr/>
          <p:nvPr/>
        </p:nvSpPr>
        <p:spPr>
          <a:xfrm>
            <a:off x="722376" y="3398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9" name="QB_7_AN.125_1#fa0047d75.blank?vja=1&amp;pid=16ac8f0f6&amp;color=0,0,0&amp;vpa=72&amp;vtp=1"/>
          <p:cNvSpPr/>
          <p:nvPr/>
        </p:nvSpPr>
        <p:spPr>
          <a:xfrm>
            <a:off x="909701" y="3347787"/>
            <a:ext cx="13509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specifically</a:t>
            </a:r>
            <a:endParaRPr lang="en-US" altLang="zh-CN" sz="2000" dirty="0"/>
          </a:p>
        </p:txBody>
      </p:sp>
      <p:sp>
        <p:nvSpPr>
          <p:cNvPr id="10" name="QB_7_AS.126_1#fa0047d75?vja=1&amp;pid=16ac8f0f6&amp;color=0,0,0&amp;vtp=1"/>
          <p:cNvSpPr/>
          <p:nvPr/>
        </p:nvSpPr>
        <p:spPr>
          <a:xfrm>
            <a:off x="722376" y="3822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句意为：每一种方言都独具特色，反映着其使用者的历史、文化与态度。设空处修饰动词carries，作状语，应用副词形式。故填specifically。</a:t>
            </a:r>
            <a:endParaRPr lang="en-US" altLang="zh-CN" sz="2200" dirty="0"/>
          </a:p>
        </p:txBody>
      </p:sp>
      <p:sp>
        <p:nvSpPr>
          <p:cNvPr id="11" name="QB_7_BD.127_1#dee4185d2?vja=1&amp;pid=16ac8f0f6&amp;color=0,0,0&amp;vtp=1"/>
          <p:cNvSpPr/>
          <p:nvPr/>
        </p:nvSpPr>
        <p:spPr>
          <a:xfrm>
            <a:off x="722376" y="46431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12" name="QB_7_AN.128_1#dee4185d2.blank?vja=1&amp;pid=16ac8f0f6&amp;color=0,0,0&amp;vpa=73&amp;vtp=1"/>
          <p:cNvSpPr/>
          <p:nvPr/>
        </p:nvSpPr>
        <p:spPr>
          <a:xfrm>
            <a:off x="897001" y="4605087"/>
            <a:ext cx="762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based</a:t>
            </a:r>
            <a:endParaRPr lang="en-US" altLang="zh-CN" sz="2000" dirty="0"/>
          </a:p>
        </p:txBody>
      </p:sp>
      <p:sp>
        <p:nvSpPr>
          <p:cNvPr id="13" name="QB_7_AS.129_1#dee4185d2?vja=1&amp;pid=16ac8f0f6&amp;color=0,0,0&amp;vtp=1"/>
          <p:cNvSpPr/>
          <p:nvPr/>
        </p:nvSpPr>
        <p:spPr>
          <a:xfrm>
            <a:off x="722376" y="50673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句意为：通常基于地理、社会和贸易等因素，这些方言正在逐步发展。be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on意为“以</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为基础”，此处作状语。故填based。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0_1#f91028fb9?vja=1&amp;pid=16ac8f0f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131_1#f91028fb9.blank?vja=1&amp;pid=16ac8f0f6&amp;color=0,0,0&amp;vpa=74&amp;vtp=1"/>
          <p:cNvSpPr/>
          <p:nvPr/>
        </p:nvSpPr>
        <p:spPr>
          <a:xfrm>
            <a:off x="884301" y="845312"/>
            <a:ext cx="1030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growing</a:t>
            </a:r>
            <a:endParaRPr lang="en-US" altLang="zh-CN" sz="2000" dirty="0"/>
          </a:p>
        </p:txBody>
      </p:sp>
      <p:sp>
        <p:nvSpPr>
          <p:cNvPr id="4" name="QB_7_AS.132_1#f91028fb9?vja=1&amp;pid=16ac8f0f6&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句意为：随着全球交流日益频繁，理解并欣赏语言的多样性变得前所未有的重要。此处为with复合结构；宾语the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communication和动词grow之间为逻辑上的主动关系，应用现在分词形式作宾语补足语。故填growing。</a:t>
            </a:r>
            <a:endParaRPr lang="en-US" altLang="zh-CN" sz="2200" dirty="0"/>
          </a:p>
        </p:txBody>
      </p:sp>
      <p:sp>
        <p:nvSpPr>
          <p:cNvPr id="5" name="QB_7_BD.133_1#1a563483c?vja=1&amp;pid=16ac8f0f6&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134_1#1a563483c.blank?vja=1&amp;pid=16ac8f0f6&amp;color=0,0,0&amp;vpa=75&amp;vtp=1"/>
          <p:cNvSpPr/>
          <p:nvPr/>
        </p:nvSpPr>
        <p:spPr>
          <a:xfrm>
            <a:off x="922401" y="2484187"/>
            <a:ext cx="958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Despite</a:t>
            </a:r>
            <a:endParaRPr lang="en-US" altLang="zh-CN" sz="2000" dirty="0"/>
          </a:p>
        </p:txBody>
      </p:sp>
      <p:sp>
        <p:nvSpPr>
          <p:cNvPr id="7" name="QB_7_AS.135_1#1a563483c?vja=1&amp;pid=16ac8f0f6&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句意为：尽管教育技术取得了巨大进步，但对许多学习者而言，努力扩充词汇量仍是一项挑战。结合句意可知，此处意为“尽管”，用介词despite表示让步关系，且设空处位于句首。故填Despite。</a:t>
            </a:r>
            <a:endParaRPr lang="en-US" altLang="zh-CN" sz="2200" dirty="0"/>
          </a:p>
        </p:txBody>
      </p:sp>
      <p:sp>
        <p:nvSpPr>
          <p:cNvPr id="8" name="QB_7_BD.136_1#9223ab112?vja=1&amp;pid=16ac8f0f6&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9" name="QB_7_AN.137_1#9223ab112.blank?vja=1&amp;pid=16ac8f0f6&amp;color=0,0,0&amp;vpa=76&amp;vtp=1"/>
          <p:cNvSpPr/>
          <p:nvPr/>
        </p:nvSpPr>
        <p:spPr>
          <a:xfrm>
            <a:off x="897001" y="4122487"/>
            <a:ext cx="508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endParaRPr lang="en-US" altLang="zh-CN" sz="2000" dirty="0"/>
          </a:p>
        </p:txBody>
      </p:sp>
      <p:sp>
        <p:nvSpPr>
          <p:cNvPr id="10" name="QB_7_AS.138_1#9223ab112?vja=1&amp;pid=16ac8f0f6&amp;color=0,0,0&amp;vtp=1"/>
          <p:cNvSpPr/>
          <p:nvPr/>
        </p:nvSpPr>
        <p:spPr>
          <a:xfrm>
            <a:off x="722376" y="4584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句意为：这一挑战不仅涉及学习新单词，还在于理解单词的各种用法。固定搭配not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意为“不但</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而且</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”。故填but。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9_1#71d24c020?vja=1&amp;pid=16ac8f0f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3" name="QB_7_AN.140_1#71d24c020.blank?vja=1&amp;pid=16ac8f0f6&amp;color=0,0,0&amp;vpa=77&amp;vtp=1"/>
          <p:cNvSpPr/>
          <p:nvPr/>
        </p:nvSpPr>
        <p:spPr>
          <a:xfrm>
            <a:off x="897001" y="845312"/>
            <a:ext cx="15065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requirements</a:t>
            </a:r>
            <a:endParaRPr lang="en-US" altLang="zh-CN" sz="2000" dirty="0"/>
          </a:p>
        </p:txBody>
      </p:sp>
      <p:sp>
        <p:nvSpPr>
          <p:cNvPr id="4" name="QB_7_AS.141_1#71d24c020?vja=1&amp;pid=16ac8f0f6&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句意为：其中一个同样重要的要求是要经常沉浸于阅读材料之中。此处为“one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of+可数名词复数”的固定结构，意为“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之一”。故填requirements。</a:t>
            </a:r>
            <a:endParaRPr lang="en-US" altLang="zh-CN" sz="2200" dirty="0"/>
          </a:p>
        </p:txBody>
      </p:sp>
      <p:sp>
        <p:nvSpPr>
          <p:cNvPr id="5" name="QB_7_BD.142_1#5d8d0a87a?vja=1&amp;pid=16ac8f0f6&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143_1#5d8d0a87a.blank?vja=1&amp;pid=16ac8f0f6&amp;color=0,0,0&amp;vpa=78&amp;vtp=1"/>
          <p:cNvSpPr/>
          <p:nvPr/>
        </p:nvSpPr>
        <p:spPr>
          <a:xfrm>
            <a:off x="935101" y="2115887"/>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7" name="QB_7_AS.144_1#5d8d0a87a?vja=1&amp;pid=16ac8f0f6&amp;color=0,0,0&amp;vtp=1"/>
          <p:cNvSpPr/>
          <p:nvPr/>
        </p:nvSpPr>
        <p:spPr>
          <a:xfrm>
            <a:off x="722376" y="2578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句意为：毕竟，单词不仅仅是符号，更是我们的思想以及我们周围世界的反映。设空处为定语从句的关系词；先行词为words，指物，关系词在非限制性定语从句中作主语，用关系代词which引导该从句。</a:t>
            </a:r>
            <a:endParaRPr lang="en-US" altLang="zh-CN" sz="2200" dirty="0"/>
          </a:p>
        </p:txBody>
      </p:sp>
      <p:sp>
        <p:nvSpPr>
          <p:cNvPr id="8" name="QB_7_BD.145_1#237514359?vja=1&amp;pid=16ac8f0f6&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146_1#237514359.blank?vja=1&amp;pid=16ac8f0f6&amp;color=0,0,0&amp;vpa=79&amp;vtp=1"/>
          <p:cNvSpPr/>
          <p:nvPr/>
        </p:nvSpPr>
        <p:spPr>
          <a:xfrm>
            <a:off x="1049401" y="3741487"/>
            <a:ext cx="1212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shared</a:t>
            </a:r>
            <a:endParaRPr lang="en-US" altLang="zh-CN" sz="2000" dirty="0"/>
          </a:p>
        </p:txBody>
      </p:sp>
      <p:sp>
        <p:nvSpPr>
          <p:cNvPr id="10" name="QB_7_AS.147_1#237514359?vja=1&amp;pid=16ac8f0f6&amp;color=0,0,0&amp;vtp=1"/>
          <p:cNvSpPr/>
          <p:nvPr/>
        </p:nvSpPr>
        <p:spPr>
          <a:xfrm>
            <a:off x="722376" y="4203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句意为：世界越国际化和全球化，语言特征就会越多地在国家和文化之间被共享。设空处和will构成谓语，根据句意可知，此处表示被动意义，且时态为一般将来时。故填be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shared。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8e8205d78.fixed?vja=1&amp;pid=13897a923&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必修第一册</a:t>
            </a:r>
            <a:endParaRPr lang="en-US" altLang="zh-CN" sz="2000" dirty="0"/>
          </a:p>
        </p:txBody>
      </p:sp>
      <p:sp>
        <p:nvSpPr>
          <p:cNvPr id="3" name="C_2_BD#8e8205d78.fixed?vja=1&amp;pid=13897a923&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5</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Languages</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Around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World</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22c5ce747.fixed?vja=1&amp;pid=9a46ef6fe&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22c5ce747.fixed?vja=1&amp;pid=9a46ef6fe&amp;color=255,255,255&amp;vtp=1"/>
          <p:cNvSpPr/>
          <p:nvPr/>
        </p:nvSpPr>
        <p:spPr>
          <a:xfrm>
            <a:off x="0" y="3157728"/>
            <a:ext cx="12188952" cy="1310640"/>
          </a:xfrm>
          <a:prstGeom prst="rect">
            <a:avLst/>
          </a:prstGeom>
          <a:noFill/>
        </p:spPr>
        <p:txBody>
          <a:bodyPr wrap="square" lIns="0" tIns="0" rIns="0" bIns="0" rtlCol="0" anchor="ctr"/>
          <a:lstStyle/>
          <a:p>
            <a:pPr algn="ctr">
              <a:lnSpc>
                <a:spcPct val="100000"/>
              </a:lnSpc>
            </a:pP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Speaking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Thinking</a:t>
            </a:r>
            <a:endParaRPr lang="en-US" altLang="zh-CN" sz="4300" dirty="0"/>
          </a:p>
        </p:txBody>
      </p:sp>
      <p:pic>
        <p:nvPicPr>
          <p:cNvPr id="4" name="C_4#22c5ce747.fixed?vja=1&amp;pid=9a46ef6fe&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22c5ce747.fixed?vja=1&amp;pid=9a46ef6fe&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8_1#0b3dbf5fb?sp=1&amp;vja=1&amp;pid=eade74953&amp;color=0,0,0&amp;vtp=1&amp;bt=1"/>
          <p:cNvSpPr/>
          <p:nvPr/>
        </p:nvSpPr>
        <p:spPr>
          <a:xfrm>
            <a:off x="722376" y="900000"/>
            <a:ext cx="10753344" cy="4572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［山西名校协作体2025高一期中］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primary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Grandpa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imagination.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（变化的）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endParaRPr lang="en-US" altLang="zh-CN" sz="20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8_2#0b3dbf5fb?vja=1&amp;pid=eade74953&amp;color=0,0,0&amp;mp=1&amp;vtp=1&amp;bt=1"/>
          <p:cNvSpPr/>
          <p:nvPr/>
        </p:nvSpPr>
        <p:spPr>
          <a:xfrm>
            <a:off x="722376" y="896112"/>
            <a:ext cx="10753344" cy="4191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grammar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perhaps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（超过）,</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Spanish.</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liveliness.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endParaRPr lang="en-US" altLang="zh-CN" sz="2000" dirty="0"/>
          </a:p>
        </p:txBody>
      </p:sp>
      <p:sp>
        <p:nvSpPr>
          <p:cNvPr id="3" name="QM_6_EX.149_1#0b3dbf5fb?vja=1&amp;pid=eade74953&amp;color=0,0,0&amp;vtp=1"/>
          <p:cNvSpPr/>
          <p:nvPr/>
        </p:nvSpPr>
        <p:spPr>
          <a:xfrm>
            <a:off x="722376" y="5113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本文是一篇记叙文。作者回顾了学习法语和西班牙语的心路历程，表达了对西班牙语的热爱之情。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0_1#0ae5d1d47?vja=1&amp;pid=0b3dbf5f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1_1#0ae5d1d47.bracket?vja=1&amp;pid=0b3dbf5fb&amp;color=0,0,0&amp;vpa=80&amp;vtp=1"/>
          <p:cNvSpPr/>
          <p:nvPr/>
        </p:nvSpPr>
        <p:spPr>
          <a:xfrm>
            <a:off x="524846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50_2#0ae5d1d47.choices?vja=1&amp;pid=0b3dbf5fb&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691130" algn="l"/>
                <a:tab pos="5420360" algn="l"/>
                <a:tab pos="81749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A.French.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B.English.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C.Spanish.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D.Chinese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7_AS.152_1#0ae5d1d47?vja=1&amp;pid=0b3dbf5fb&amp;color=0,0,0&amp;vtp=1"/>
          <p:cNvSpPr/>
          <p:nvPr/>
        </p:nvSpPr>
        <p:spPr>
          <a:xfrm>
            <a:off x="722376" y="1727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推理判断题。根据第一段中的“My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stressed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Grandpa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language!”及倒数第二段中的“Despite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Spanish.”可知，作者的父母都说英语，且作者回到英国后仍以英语为主要交流语言，因此作者的母语是英语。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3_1#27635ced0?vja=1&amp;pid=0b3dbf5fb&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enjoyable?(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4_1#27635ced0.bracket?vja=1&amp;pid=0b3dbf5fb&amp;color=0,0,0&amp;mp=1&amp;vpa=81&amp;vtp=1"/>
          <p:cNvSpPr/>
          <p:nvPr/>
        </p:nvSpPr>
        <p:spPr>
          <a:xfrm>
            <a:off x="69168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53_2#27635ced0.choices?vja=1&amp;pid=0b3dbf5fb&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endParaRPr lang="en-US" altLang="zh-CN" sz="2000" dirty="0"/>
          </a:p>
        </p:txBody>
      </p:sp>
      <p:sp>
        <p:nvSpPr>
          <p:cNvPr id="5" name="QC_7_AS.155_1#27635ced0?vja=1&amp;pid=0b3dbf5fb&amp;color=0,0,0&amp;vtp=1"/>
          <p:cNvSpPr/>
          <p:nvPr/>
        </p:nvSpPr>
        <p:spPr>
          <a:xfrm>
            <a:off x="722376" y="2108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French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imagine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else,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attractive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imagination.”可知，作者在法语课上感到快乐是因为可以想象自己身处一个远离现实的地方，这对一个想象力丰富的孩子来说非常有吸引力。故选A项。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6_1#4ee71f5fe?vja=1&amp;pid=0b3dbf5f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7_1#4ee71f5fe.bracket?vja=1&amp;pid=0b3dbf5fb&amp;color=0,0,0&amp;vpa=82&amp;vtp=1"/>
          <p:cNvSpPr/>
          <p:nvPr/>
        </p:nvSpPr>
        <p:spPr>
          <a:xfrm>
            <a:off x="798220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56_2#4ee71f5fe.choices?vja=1&amp;pid=0b3dbf5fb&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misunderstanding.</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grammar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endParaRPr lang="en-US" altLang="zh-CN" sz="2000" dirty="0"/>
          </a:p>
        </p:txBody>
      </p:sp>
      <p:sp>
        <p:nvSpPr>
          <p:cNvPr id="5" name="QC_7_AS.158_1#4ee71f5fe?vja=1&amp;pid=0b3dbf5fb&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language.”可知，作者认为西班牙语与其他语言的不同之处在于它能够更好地帮助自己表达情感。故选D项。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9_1#2d8891a31?vja=1&amp;pid=0b3dbf5f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0_1#2d8891a31.bracket?vja=1&amp;pid=0b3dbf5fb&amp;color=0,0,0&amp;vpa=83&amp;vtp=1"/>
          <p:cNvSpPr/>
          <p:nvPr/>
        </p:nvSpPr>
        <p:spPr>
          <a:xfrm>
            <a:off x="736765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59_2#2d8891a31.choices?vja=1&amp;pid=0b3dbf5fb&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C.Spanish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UK.</a:t>
            </a:r>
            <a:endParaRPr lang="en-US" altLang="zh-CN" sz="2000" dirty="0"/>
          </a:p>
        </p:txBody>
      </p:sp>
      <p:sp>
        <p:nvSpPr>
          <p:cNvPr id="5" name="QC_7_AS.161_1#2d8891a31?vja=1&amp;pid=0b3dbf5fb&amp;color=0,0,0&amp;vtp=1"/>
          <p:cNvSpPr/>
          <p:nvPr/>
        </p:nvSpPr>
        <p:spPr>
          <a:xfrm>
            <a:off x="722376" y="2870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可知，西班牙语不仅让作者感受到活力，一些蕴含丰富情感的西班牙语的表达也唤起作者对过去美好时光的回忆。因此，作者想表达的是西班牙语让他想起了愉快的过去。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2_1#53e9813c7?sp=1&amp;vja=1&amp;pid=eade74953&amp;color=0,0,0&amp;vtp=1&amp;bt=1"/>
          <p:cNvSpPr/>
          <p:nvPr/>
        </p:nvSpPr>
        <p:spPr>
          <a:xfrm>
            <a:off x="722376" y="900000"/>
            <a:ext cx="10753344" cy="4572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［重庆2024高一期末］</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headache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Journal</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earpieces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microphones.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convinced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imminent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quantity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accuracy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loaded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cleverer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bueno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dormir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much”.Replacing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equivalent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（对应词）</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target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computers.</a:t>
            </a:r>
            <a:endParaRPr lang="en-US" altLang="zh-CN" sz="20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2_2#53e9813c7?vja=1&amp;pid=eade74953&amp;color=0,0,0&amp;mp=1&amp;vtp=1&amp;bt=1"/>
          <p:cNvSpPr/>
          <p:nvPr/>
        </p:nvSpPr>
        <p:spPr>
          <a:xfrm>
            <a:off x="722376" y="896112"/>
            <a:ext cx="10753344" cy="4191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shouldn’t—involve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cautious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undoubtedly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interpreting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M_6_EX.163_1#53e9813c7?vja=1&amp;pid=eade74953&amp;color=0,0,0&amp;vtp=1"/>
          <p:cNvSpPr/>
          <p:nvPr/>
        </p:nvSpPr>
        <p:spPr>
          <a:xfrm>
            <a:off x="722376" y="5113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本文是一篇议论文。文章首先介绍了现代技术在跨文化交流中的前景，进而讨论了现代技术能否使语言障碍变小甚至消失的问题。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4_1#b775c12ac?vja=1&amp;pid=53e9813c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“imminent”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5_1#b775c12ac.bracket?vja=1&amp;pid=53e9813c7&amp;color=0,0,0&amp;vpa=84&amp;vtp=1"/>
          <p:cNvSpPr/>
          <p:nvPr/>
        </p:nvSpPr>
        <p:spPr>
          <a:xfrm>
            <a:off x="941076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64_2#b775c12ac.choices?vja=1&amp;pid=53e9813c7&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475230" algn="l"/>
                <a:tab pos="5344160" algn="l"/>
                <a:tab pos="83146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A.Ready.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B.Confusing.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C.Impractical.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D.Coming</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7_AS.166_1#b775c12ac?vja=1&amp;pid=53e9813c7&amp;color=0,0,0&amp;vtp=1"/>
          <p:cNvSpPr/>
          <p:nvPr/>
        </p:nvSpPr>
        <p:spPr>
          <a:xfrm>
            <a:off x="722376" y="1727200"/>
            <a:ext cx="10753344" cy="2324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前的内容可知，一位技术政策专家表示，十年左右的时间里我们就可以通过内置有麦克风的小耳机相互交流。这位专家的话表明，我们不再需要担心用不同语言交流的问题。再根据画线词后的they’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wondering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language可知，一些家长想知道自己的孩子还应不应该学习第二语言，所以是这些家长坚信这种技术很快就要到来，所以才会有此疑惑。由此可推断，imminent意为“即将发生的；临近的”。故选D项。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de8a19ce0.fixed?vja=1&amp;pid=9a46ef6fe&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de8a19ce0.fixed?vja=1&amp;pid=9a46ef6fe&amp;color=255,255,255&amp;vtp=1"/>
          <p:cNvSpPr/>
          <p:nvPr/>
        </p:nvSpPr>
        <p:spPr>
          <a:xfrm>
            <a:off x="0" y="3157728"/>
            <a:ext cx="12188952" cy="1310640"/>
          </a:xfrm>
          <a:prstGeom prst="rect">
            <a:avLst/>
          </a:prstGeom>
          <a:noFill/>
        </p:spPr>
        <p:txBody>
          <a:bodyPr wrap="square" lIns="0" tIns="0" rIns="0" bIns="0" rtlCol="0" anchor="ctr"/>
          <a:lstStyle/>
          <a:p>
            <a:pPr algn="ctr">
              <a:lnSpc>
                <a:spcPct val="100000"/>
              </a:lnSpc>
            </a:pP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Speaking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Thinking</a:t>
            </a:r>
            <a:endParaRPr lang="en-US" altLang="zh-CN" sz="4300" dirty="0"/>
          </a:p>
        </p:txBody>
      </p:sp>
      <p:pic>
        <p:nvPicPr>
          <p:cNvPr id="4" name="C_4#de8a19ce0.fixed?vja=1&amp;pid=9a46ef6fe&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de8a19ce0.fixed?vja=1&amp;pid=9a46ef6fe&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7_1#02a627e7f?vja=1&amp;pid=53e9813c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equivalent?(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8_1#02a627e7f.bracket?vja=1&amp;pid=53e9813c7&amp;color=0,0,0&amp;vpa=85&amp;vtp=1"/>
          <p:cNvSpPr/>
          <p:nvPr/>
        </p:nvSpPr>
        <p:spPr>
          <a:xfrm>
            <a:off x="8661464"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67_2#02a627e7f.choices?vja=1&amp;pid=53e9813c7&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accuracy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improvement.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p:txBody>
      </p:sp>
      <p:sp>
        <p:nvSpPr>
          <p:cNvPr id="5" name="QC_7_AS.169_1#02a627e7f?vja=1&amp;pid=53e9813c7&amp;color=0,0,0&amp;vtp=1"/>
          <p:cNvSpPr/>
          <p:nvPr/>
        </p:nvSpPr>
        <p:spPr>
          <a:xfrm>
            <a:off x="722376" y="28702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内容可知，翻译不仅仅是翻译单词、句子和段落，它翻译的是意思，而要推断特定表达的含义，音量、手势、情境甚至文化都是翻译时需要考虑的东西，它们都会传达出很多含义。由此可知，计算机要找到一个词在另一种文化中的对应词很难，这是因为单词的含义在不同的语境中是有差别的。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0_1#736218d0b?vja=1&amp;pid=53e9813c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1_1#736218d0b.bracket?vja=1&amp;pid=53e9813c7&amp;color=0,0,0&amp;vpa=86&amp;vtp=1"/>
          <p:cNvSpPr/>
          <p:nvPr/>
        </p:nvSpPr>
        <p:spPr>
          <a:xfrm>
            <a:off x="66628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70_2#736218d0b.choices?vja=1&amp;pid=53e9813c7&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A.Proper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C.Machines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properly.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D.Cultures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endParaRPr lang="en-US" altLang="zh-CN" sz="2000" dirty="0"/>
          </a:p>
        </p:txBody>
      </p:sp>
      <p:sp>
        <p:nvSpPr>
          <p:cNvPr id="5" name="QC_7_AS.172_1#736218d0b?vja=1&amp;pid=53e9813c7&amp;color=0,0,0&amp;vtp=1"/>
          <p:cNvSpPr/>
          <p:nvPr/>
        </p:nvSpPr>
        <p:spPr>
          <a:xfrm>
            <a:off x="722376" y="2870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可知，作者认为人们应该谨慎对待无法理解人们周围世界的机器，来自不同文化背景的人都能在不知不觉中让对方不高兴，人们更不能指望一台机器能做得更好。由此可知，作者认为计算机很难进行恰当的翻译。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3_1#4e570f3d3?vja=1&amp;pid=53e9813c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4_1#4e570f3d3.bracket?vja=1&amp;pid=53e9813c7&amp;color=0,0,0&amp;vpa=87&amp;vtp=1"/>
          <p:cNvSpPr/>
          <p:nvPr/>
        </p:nvSpPr>
        <p:spPr>
          <a:xfrm>
            <a:off x="4926076"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73_2#4e570f3d3.choices?vja=1&amp;pid=53e9813c7&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Barrier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a:t>
            </a:r>
            <a:endParaRPr lang="en-US" altLang="zh-CN" sz="2000" dirty="0"/>
          </a:p>
        </p:txBody>
      </p:sp>
      <p:sp>
        <p:nvSpPr>
          <p:cNvPr id="5" name="QC_7_AS.175_1#4e570f3d3?vja=1&amp;pid=53e9813c7&amp;color=0,0,0&amp;vtp=1"/>
          <p:cNvSpPr/>
          <p:nvPr/>
        </p:nvSpPr>
        <p:spPr>
          <a:xfrm>
            <a:off x="722376" y="28702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本文用一个问句开篇：去外国旅行而不必担心用不同语言交流的问题，岂不妙哉？紧接着下文提到有专家表示，未来我们就可以利用技术实现跨语言交流。但作者认为，机器很难准确翻译出人们想要传达的含义。所以本文主要聚焦于讨论语言障碍能否消除的问题。因此，D项（语言障碍真的会消失吗？）能概括文章主旨，适合作为本文的标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75_2#4e570f3d3?vja=1&amp;pid=53e9813c7&amp;color=0,0,0&amp;mp=1&amp;vtp=1&amp;bt=1"/>
          <p:cNvSpPr/>
          <p:nvPr/>
        </p:nvSpPr>
        <p:spPr>
          <a:xfrm>
            <a:off x="722376" y="900000"/>
            <a:ext cx="10753344" cy="1905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易错警示</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选择文章标题切忌“以偏概全”</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命题者设计选项时会故意增删、改动文中表示范围限制或表示程度轻重的词汇以干扰学生，因此选择文章标题时，要考虑所选标题是否符合文章的中心思想，同时关注标题对文章内容的覆盖性如何，切忌所选标题涵盖内容片面、以偏概全。比如本题易误选B项，文章只在最后一句话提到机器永远不会取代人类，该项以偏概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bc588dc26?vja=1&amp;pid=eade74953&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bc588dc26?vja=1&amp;pid=eade74953&amp;color=0,0,0&amp;vtp=1"/>
          <p:cNvSpPr/>
          <p:nvPr/>
        </p:nvSpPr>
        <p:spPr>
          <a:xfrm>
            <a:off x="722376" y="1737184"/>
            <a:ext cx="10753344" cy="2286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1.accuracy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.准确（性）；精确（程度）</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2.take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place代替某人；替换某人</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熟词生义</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&amp;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.呼吸</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.将</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注入</a:t>
            </a:r>
            <a:endParaRPr lang="en-US" altLang="zh-CN" sz="2000"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6_1#78a469a7c?vja=1&amp;pid=86a2b7f8e&amp;color=0,0,0&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［江西赣州2025高一期中］</a:t>
            </a:r>
            <a:endParaRPr lang="en-US" altLang="zh-CN" sz="2000" dirty="0"/>
          </a:p>
        </p:txBody>
      </p:sp>
      <p:sp>
        <p:nvSpPr>
          <p:cNvPr id="3" name="QM_6_BD.176_2#78a469a7c?sp=1&amp;vja=1&amp;pid=86a2b7f8e&amp;color=0,0,0&amp;vtp=1"/>
          <p:cNvSpPr/>
          <p:nvPr/>
        </p:nvSpPr>
        <p:spPr>
          <a:xfrm>
            <a:off x="722376" y="1302911"/>
            <a:ext cx="10753344" cy="4572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magazines.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superior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magazines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context.When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unfamiliar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impatiently.3.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conclusion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5000"/>
              </a:lnSpc>
            </a:pPr>
            <a:endParaRPr lang="en-US" altLang="zh-CN" sz="2000" dirty="0"/>
          </a:p>
        </p:txBody>
      </p:sp>
      <p:sp>
        <p:nvSpPr>
          <p:cNvPr id="4" name="QM_6_AN.177_1#78a469a7c.blank?vja=1&amp;pid=86a2b7f8e&amp;color=0,0,0&amp;vpa=88&amp;vtp=1"/>
          <p:cNvSpPr/>
          <p:nvPr/>
        </p:nvSpPr>
        <p:spPr>
          <a:xfrm>
            <a:off x="2464245" y="2026811"/>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5" name="QM_6_AN.178_1#78a469a7c.blank?vja=1&amp;pid=86a2b7f8e&amp;color=0,0,0&amp;vpa=89&amp;vtp=1"/>
          <p:cNvSpPr/>
          <p:nvPr/>
        </p:nvSpPr>
        <p:spPr>
          <a:xfrm>
            <a:off x="4005326" y="3931811"/>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6" name="QM_6_AN.179_1#78a469a7c.blank?vja=1&amp;pid=86a2b7f8e&amp;color=0,0,0&amp;vpa=90&amp;vtp=1"/>
          <p:cNvSpPr/>
          <p:nvPr/>
        </p:nvSpPr>
        <p:spPr>
          <a:xfrm>
            <a:off x="4201478" y="4693811"/>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fade">
                                      <p:cBhvr>
                                        <p:cTn id="2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6_2#78a469a7c?sp=1&amp;vja=1&amp;pid=86a2b7f8e&amp;color=0,0,0&amp;vtp=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you—psychology,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average,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untrained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dramatically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twenty-five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fifty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ambitious—but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snowballing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endParaRPr lang="en-US" altLang="zh-CN" sz="2000" dirty="0"/>
          </a:p>
        </p:txBody>
      </p:sp>
      <p:sp>
        <p:nvSpPr>
          <p:cNvPr id="3" name="QM_6_AN.180_1#78a469a7c.blank?vja=1&amp;pid=86a2b7f8e&amp;color=0,0,0&amp;vpa=91&amp;vtp=1"/>
          <p:cNvSpPr/>
          <p:nvPr/>
        </p:nvSpPr>
        <p:spPr>
          <a:xfrm>
            <a:off x="1417701" y="20049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M_6_AN.181_1#78a469a7c.blank?vja=1&amp;pid=86a2b7f8e&amp;color=0,0,0&amp;vpa=92&amp;vtp=1"/>
          <p:cNvSpPr/>
          <p:nvPr/>
        </p:nvSpPr>
        <p:spPr>
          <a:xfrm>
            <a:off x="5156835" y="3909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82_1#78a469a7c?vja=1&amp;pid=86a2b7f8e&amp;color=0,0,0&amp;vtp=1&amp;bt=1"/>
          <p:cNvSpPr/>
          <p:nvPr/>
        </p:nvSpPr>
        <p:spPr>
          <a:xfrm>
            <a:off x="722376" y="896112"/>
            <a:ext cx="10753344" cy="2667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addict.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p:txBody>
      </p:sp>
      <p:sp>
        <p:nvSpPr>
          <p:cNvPr id="3" name="QM_6_EX.183_1#78a469a7c?vja=1&amp;pid=86a2b7f8e&amp;color=0,0,0&amp;vtp=1"/>
          <p:cNvSpPr/>
          <p:nvPr/>
        </p:nvSpPr>
        <p:spPr>
          <a:xfrm>
            <a:off x="722376" y="3589087"/>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本文是一篇说明文。文章介绍了一些保持词汇量不断增长的方法。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4_1#5c70ea66b?vja=1&amp;pid=78a469a7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5_1#5c70ea66b.blank?vja=1&amp;pid=78a469a7c&amp;color=0,0,0&amp;vpa=93&amp;vtp=1"/>
          <p:cNvSpPr/>
          <p:nvPr/>
        </p:nvSpPr>
        <p:spPr>
          <a:xfrm>
            <a:off x="909701" y="8580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B_7_AS.186_1#5c70ea66b?vja=1&amp;pid=78a469a7c&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spc="-5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前文提到任何教育过程都不是终点，强调了教育是一个持续的过程；后文则提到帮助保持词汇量不断增加的方法，并开始具体介绍如何扩充词汇量。C项（词汇积累也是如此）承上启下，将教育的持续性与词汇积累的持续性联系起来，同时引出了下文对扩充词汇量方法的介绍，符合语境。</a:t>
            </a:r>
            <a:endParaRPr lang="en-US" altLang="zh-CN" sz="2200" spc="-50" dirty="0"/>
          </a:p>
        </p:txBody>
      </p:sp>
      <p:sp>
        <p:nvSpPr>
          <p:cNvPr id="5" name="QB_7_BD.187_1#ad6bf66de?vja=1&amp;pid=78a469a7c&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88_1#ad6bf66de.blank?vja=1&amp;pid=78a469a7c&amp;color=0,0,0&amp;vpa=94&amp;vtp=1"/>
          <p:cNvSpPr/>
          <p:nvPr/>
        </p:nvSpPr>
        <p:spPr>
          <a:xfrm>
            <a:off x="909701" y="2496887"/>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7" name="QB_7_AS.189_1#ad6bf66de?vja=1&amp;pid=78a469a7c&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前文建议如果想拥有更丰富的词汇量，你必须坚持每周阅读一定量的书籍和杂志。E项（我从未见过一个词汇量丰富的人不是书迷）进一步强调了阅读与词汇量之间的联系，说明大量阅读是词汇量增加的关键，与前文的建议相呼应。</a:t>
            </a:r>
            <a:endParaRPr lang="en-US" altLang="zh-CN" sz="2200" dirty="0"/>
          </a:p>
        </p:txBody>
      </p:sp>
      <p:sp>
        <p:nvSpPr>
          <p:cNvPr id="8" name="QB_7_BD.190_1#dfca70ec4?vja=1&amp;pid=78a469a7c&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91_1#dfca70ec4.blank?vja=1&amp;pid=78a469a7c&amp;color=0,0,0&amp;vpa=95&amp;vtp=1"/>
          <p:cNvSpPr/>
          <p:nvPr/>
        </p:nvSpPr>
        <p:spPr>
          <a:xfrm>
            <a:off x="922401" y="4122487"/>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10" name="QB_7_AS.192_1#dfca70ec4?vja=1&amp;pid=78a469a7c&amp;color=0,0,0&amp;vtp=1"/>
          <p:cNvSpPr/>
          <p:nvPr/>
        </p:nvSpPr>
        <p:spPr>
          <a:xfrm>
            <a:off x="722376" y="4584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前文提到遇到不熟悉的单词时不要不耐烦地跳过它，后文则建议通过语境推测其含义。F项（相反，停下来片刻，大声读出来，习惯它的读音和拼写）给出了遇到生词时的具体应对方法，即先通过朗读来熟悉单词的发音和拼写，再结合语境推测其含义，符合逻辑顺序。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93_1#4048a61b0?vja=1&amp;pid=78a469a7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94_1#4048a61b0.blank?vja=1&amp;pid=78a469a7c&amp;color=0,0,0&amp;vpa=96&amp;vtp=1"/>
          <p:cNvSpPr/>
          <p:nvPr/>
        </p:nvSpPr>
        <p:spPr>
          <a:xfrm>
            <a:off x="909701" y="8580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B_7_AS.195_1#4048a61b0?vja=1&amp;pid=78a469a7c&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位于段首，是段落主旨句，应总结概括下文内容。后文提到通过阅读不同领域的书籍来探索未知领域，从而增加词汇量。B项（乐于考虑新领域）概括了本段的核心内容，即通过探索新领域来增加词汇量，与后文内容紧密相关。故选B项。</a:t>
            </a:r>
            <a:endParaRPr lang="en-US" altLang="zh-CN" sz="2200" dirty="0"/>
          </a:p>
        </p:txBody>
      </p:sp>
      <p:sp>
        <p:nvSpPr>
          <p:cNvPr id="5" name="QB_7_BD.196_1#96abf3fd2?vja=1&amp;pid=78a469a7c&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97_1#96abf3fd2.blank?vja=1&amp;pid=78a469a7c&amp;color=0,0,0&amp;vpa=97&amp;vtp=1"/>
          <p:cNvSpPr/>
          <p:nvPr/>
        </p:nvSpPr>
        <p:spPr>
          <a:xfrm>
            <a:off x="897001" y="24968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7" name="QB_7_AS.198_1#96abf3fd2?vja=1&amp;pid=78a469a7c&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前文提到如果对扩充词汇量不加以重视，一年最多只能学会25—50个单词。G项（然而，有了明确的目标，你可以在相同时间内学会几千个单词）与前文形成对比，强调了设定目标对词汇量增加的重要性，引出后文关于“词汇量像滚雪球一样越来越多”的描述，符合语境。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65a8e08f2?vja=1&amp;pid=b79c6e72e&amp;color=0,0,0&amp;vtp=1&amp;bt=1"/>
          <p:cNvSpPr/>
          <p:nvPr/>
        </p:nvSpPr>
        <p:spPr>
          <a:xfrm>
            <a:off x="722376" y="896112"/>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gn="just">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treatment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malaria,</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Youyou</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medicine.</a:t>
            </a:r>
            <a:endParaRPr lang="en-US" altLang="zh-CN" sz="2000" dirty="0"/>
          </a:p>
        </p:txBody>
      </p:sp>
      <p:sp>
        <p:nvSpPr>
          <p:cNvPr id="4" name="QB_6_AN.2_1#65a8e08f2.blank?vja=1&amp;pid=b79c6e72e&amp;color=0,0,0&amp;vpa=1&amp;vtp=1"/>
          <p:cNvSpPr/>
          <p:nvPr/>
        </p:nvSpPr>
        <p:spPr>
          <a:xfrm>
            <a:off x="1256221" y="1239012"/>
            <a:ext cx="1127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reference</a:t>
            </a:r>
            <a:endParaRPr lang="en-US" altLang="zh-CN" sz="2000" dirty="0"/>
          </a:p>
        </p:txBody>
      </p:sp>
      <p:sp>
        <p:nvSpPr>
          <p:cNvPr id="5" name="QB_6_AN.3_1#65a8e08f2.blank?vja=1&amp;pid=b79c6e72e&amp;color=0,0,0&amp;vpa=2&amp;vtp=1"/>
          <p:cNvSpPr/>
          <p:nvPr/>
        </p:nvSpPr>
        <p:spPr>
          <a:xfrm>
            <a:off x="8293418" y="1239012"/>
            <a:ext cx="985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referred</a:t>
            </a:r>
            <a:endParaRPr lang="en-US" altLang="zh-CN" sz="2000" dirty="0"/>
          </a:p>
        </p:txBody>
      </p:sp>
      <p:sp>
        <p:nvSpPr>
          <p:cNvPr id="6" name="QB_6_AS.4_1#3a5b20519?vja=1&amp;pid=b79c6e72e&amp;color=0,0,0&amp;vtp=1"/>
          <p:cNvSpPr/>
          <p:nvPr/>
        </p:nvSpPr>
        <p:spPr>
          <a:xfrm>
            <a:off x="722376" y="2082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句意为：关于治疗疟疾方面，屠呦呦参考了一些中医古籍。第一空，</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reference</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是固定短语，意为“关于”；第二空和空后的to构成谓语，</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意为“参考”，描述过去的事情用一般过去时，用referred。故填reference;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referred。</a:t>
            </a:r>
            <a:endParaRPr lang="en-US" altLang="zh-CN" sz="2200" dirty="0"/>
          </a:p>
        </p:txBody>
      </p:sp>
      <p:sp>
        <p:nvSpPr>
          <p:cNvPr id="7" name="QB_6_BD.5_1#a54785d07?vja=1&amp;pid=b79c6e72e&amp;color=0,0,0&amp;vtp=1"/>
          <p:cNvSpPr/>
          <p:nvPr/>
        </p:nvSpPr>
        <p:spPr>
          <a:xfrm>
            <a:off x="722376" y="3296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endParaRPr lang="en-US" altLang="zh-CN" sz="2000" dirty="0"/>
          </a:p>
        </p:txBody>
      </p:sp>
      <p:sp>
        <p:nvSpPr>
          <p:cNvPr id="8" name="QB_6_AN.6_1#a54785d07.blank?vja=1&amp;pid=b79c6e72e&amp;color=0,0,0&amp;vpa=3&amp;vtp=1"/>
          <p:cNvSpPr/>
          <p:nvPr/>
        </p:nvSpPr>
        <p:spPr>
          <a:xfrm>
            <a:off x="897001" y="3258887"/>
            <a:ext cx="874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Global</a:t>
            </a:r>
            <a:endParaRPr lang="en-US" altLang="zh-CN" sz="2000" dirty="0"/>
          </a:p>
        </p:txBody>
      </p:sp>
      <p:sp>
        <p:nvSpPr>
          <p:cNvPr id="9" name="QB_6_AS.7_1#a54785d07?vja=1&amp;pid=b79c6e72e&amp;color=0,0,0&amp;vtp=1"/>
          <p:cNvSpPr/>
          <p:nvPr/>
        </p:nvSpPr>
        <p:spPr>
          <a:xfrm>
            <a:off x="722376" y="3721100"/>
            <a:ext cx="11025188"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句意为：全球变暖对我们的星球是一大威胁。global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warming意为“全球变暖”。故填Global。</a:t>
            </a:r>
            <a:endParaRPr lang="en-US" altLang="zh-CN" sz="2200" dirty="0"/>
          </a:p>
        </p:txBody>
      </p:sp>
      <p:sp>
        <p:nvSpPr>
          <p:cNvPr id="10" name="QB_6_BD.8_1#1025f8d49?vja=1&amp;pid=b79c6e72e&amp;color=0,0,0&amp;vtp=1"/>
          <p:cNvSpPr/>
          <p:nvPr/>
        </p:nvSpPr>
        <p:spPr>
          <a:xfrm>
            <a:off x="722376" y="4140200"/>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TV</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ages.</a:t>
            </a:r>
            <a:endParaRPr lang="en-US" altLang="zh-CN" sz="2000" dirty="0"/>
          </a:p>
        </p:txBody>
      </p:sp>
      <p:sp>
        <p:nvSpPr>
          <p:cNvPr id="11" name="QB_6_AN.9_1#1025f8d49.blank?vja=1&amp;pid=b79c6e72e&amp;color=0,0,0&amp;vpa=4&amp;vtp=1"/>
          <p:cNvSpPr/>
          <p:nvPr/>
        </p:nvSpPr>
        <p:spPr>
          <a:xfrm>
            <a:off x="2357438" y="4089400"/>
            <a:ext cx="887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variety</a:t>
            </a:r>
            <a:endParaRPr lang="en-US" altLang="zh-CN" sz="2000" dirty="0"/>
          </a:p>
        </p:txBody>
      </p:sp>
      <p:sp>
        <p:nvSpPr>
          <p:cNvPr id="12" name="QB_6_AS.10_1#1025f8d49?vja=1&amp;pid=b79c6e72e&amp;color=0,0,0&amp;vtp=1"/>
          <p:cNvSpPr/>
          <p:nvPr/>
        </p:nvSpPr>
        <p:spPr>
          <a:xfrm>
            <a:off x="722376" y="49403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of为固定搭配，意为“各种各样的”。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8" grpId="0" animBg="1" build="p"/>
      <p:bldP spid="9" grpId="0" animBg="1" build="p"/>
      <p:bldP spid="11" grpId="0" animBg="1" build="p"/>
      <p:bldP spid="1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1d3a1d903?vja=1&amp;pid=86a2b7f8e&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1d3a1d903?vja=1&amp;pid=86a2b7f8e&amp;color=0,0,0&amp;vtp=1"/>
          <p:cNvSpPr/>
          <p:nvPr/>
        </p:nvSpPr>
        <p:spPr>
          <a:xfrm>
            <a:off x="722376" y="1737184"/>
            <a:ext cx="10753344" cy="2286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1.source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.来源；根源</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2.skip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.跳过，略过</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进阶词汇</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1.superior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.更好的，更胜一筹的</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2.pop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突然出现</a:t>
            </a:r>
            <a:endParaRPr lang="en-US" altLang="zh-CN" sz="2000"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2342007ba.fixed?vja=1&amp;pid=a2b1a8d65&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2342007ba.fixed?vja=1&amp;pid=a2b1a8d65&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Useful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Structures—Reading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for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Writing</a:t>
            </a:r>
            <a:endParaRPr lang="en-US" altLang="zh-CN" sz="4400" dirty="0"/>
          </a:p>
        </p:txBody>
      </p:sp>
      <p:pic>
        <p:nvPicPr>
          <p:cNvPr id="4" name="C_4#2342007ba.fixed?vja=1&amp;pid=a2b1a8d65&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2342007ba.fixed?vja=1&amp;pid=a2b1a8d65&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a1948f793?vja=1&amp;pid=95d1979ce&amp;color=0,0,0&amp;vtp=1&amp;bt=1"/>
          <p:cNvSpPr/>
          <p:nvPr/>
        </p:nvSpPr>
        <p:spPr>
          <a:xfrm>
            <a:off x="722376" y="896112"/>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gn="just">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neighbourhood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tomorrow.</a:t>
            </a:r>
            <a:endParaRPr lang="en-US" altLang="zh-CN" sz="2000" dirty="0"/>
          </a:p>
        </p:txBody>
      </p:sp>
      <p:sp>
        <p:nvSpPr>
          <p:cNvPr id="4" name="QB_6_AN.200_1#a1948f793.blank?vja=1&amp;pid=95d1979ce&amp;color=0,0,0&amp;vpa=98&amp;vtp=1"/>
          <p:cNvSpPr/>
          <p:nvPr/>
        </p:nvSpPr>
        <p:spPr>
          <a:xfrm>
            <a:off x="4262946" y="1226312"/>
            <a:ext cx="1309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description</a:t>
            </a:r>
            <a:endParaRPr lang="en-US" altLang="zh-CN" sz="2000" dirty="0"/>
          </a:p>
        </p:txBody>
      </p:sp>
      <p:sp>
        <p:nvSpPr>
          <p:cNvPr id="5" name="QB_6_AS.201_1#b61dfd8b7?vja=1&amp;pid=95d1979ce&amp;color=0,0,0&amp;vtp=1"/>
          <p:cNvSpPr/>
          <p:nvPr/>
        </p:nvSpPr>
        <p:spPr>
          <a:xfrm>
            <a:off x="722376" y="2082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句意为：我们必须对我们所居住的街区作详细的描述，明天将报告交给老师。设空处在句中作宾语，且其前有不定冠词a限定，故应用名词单数。故填description。</a:t>
            </a:r>
            <a:endParaRPr lang="en-US" altLang="zh-CN" sz="2200" dirty="0"/>
          </a:p>
        </p:txBody>
      </p:sp>
      <p:sp>
        <p:nvSpPr>
          <p:cNvPr id="6" name="QB_6_BD.202_1#8107e830d?vja=1&amp;pid=95d1979ce&amp;color=0,0,0&amp;vtp=1"/>
          <p:cNvSpPr/>
          <p:nvPr/>
        </p:nvSpPr>
        <p:spPr>
          <a:xfrm>
            <a:off x="722376" y="2915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endParaRPr lang="en-US" altLang="zh-CN" sz="2000" dirty="0"/>
          </a:p>
        </p:txBody>
      </p:sp>
      <p:sp>
        <p:nvSpPr>
          <p:cNvPr id="7" name="QB_6_AN.203_1#8107e830d.blank?vja=1&amp;pid=95d1979ce&amp;color=0,0,0&amp;vpa=99&amp;vtp=1"/>
          <p:cNvSpPr/>
          <p:nvPr/>
        </p:nvSpPr>
        <p:spPr>
          <a:xfrm>
            <a:off x="7495731" y="2865187"/>
            <a:ext cx="930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equally</a:t>
            </a:r>
            <a:endParaRPr lang="en-US" altLang="zh-CN" sz="2000" dirty="0"/>
          </a:p>
        </p:txBody>
      </p:sp>
      <p:sp>
        <p:nvSpPr>
          <p:cNvPr id="8" name="QB_6_AS.204_1#8107e830d?vja=1&amp;pid=95d1979ce&amp;color=0,0,0&amp;vtp=1"/>
          <p:cNvSpPr/>
          <p:nvPr/>
        </p:nvSpPr>
        <p:spPr>
          <a:xfrm>
            <a:off x="722376" y="3721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句意为：不论你来自何种背景，你都可以像许多其他人一样通过努力工作获得成功。设空处修饰形容词，应用副词作状语。故填equally。</a:t>
            </a:r>
            <a:endParaRPr lang="en-US" altLang="zh-CN" sz="2200" dirty="0"/>
          </a:p>
        </p:txBody>
      </p:sp>
      <p:sp>
        <p:nvSpPr>
          <p:cNvPr id="9" name="QB_6_BD.205_1#5ef88efab?vja=1&amp;pid=95d1979ce&amp;color=0,0,0&amp;vtp=1"/>
          <p:cNvSpPr/>
          <p:nvPr/>
        </p:nvSpPr>
        <p:spPr>
          <a:xfrm>
            <a:off x="722376" y="45415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3.Facing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crisis,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10" name="QB_6_AN.206_1#5ef88efab.blank?vja=1&amp;pid=95d1979ce&amp;color=0,0,0&amp;vpa=100&amp;vtp=1"/>
          <p:cNvSpPr/>
          <p:nvPr/>
        </p:nvSpPr>
        <p:spPr>
          <a:xfrm>
            <a:off x="11077639" y="45034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1" name="QB_6_AS.207_1#5ef88efab?vja=1&amp;pid=95d1979ce&amp;color=0,0,0&amp;vtp=1"/>
          <p:cNvSpPr/>
          <p:nvPr/>
        </p:nvSpPr>
        <p:spPr>
          <a:xfrm>
            <a:off x="722376" y="5346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句意为：面对全球经济危机，中国政府已经采取了关乎民生的措施加以应对。be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相关”。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08_1#0256413cb?vja=1&amp;pid=95d1979ce&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4.Struggling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headmaster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endParaRPr lang="en-US" altLang="zh-CN" sz="2000" dirty="0"/>
          </a:p>
        </p:txBody>
      </p:sp>
      <p:sp>
        <p:nvSpPr>
          <p:cNvPr id="3" name="QB_6_AN.209_1#0256413cb.blank?vja=1&amp;pid=95d1979ce&amp;color=0,0,0&amp;vpa=101&amp;vtp=1"/>
          <p:cNvSpPr/>
          <p:nvPr/>
        </p:nvSpPr>
        <p:spPr>
          <a:xfrm>
            <a:off x="2160461" y="858012"/>
            <a:ext cx="479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4" name="QB_6_AS.210_1#0256413cb?vja=1&amp;pid=95d1979ce&amp;color=0,0,0&amp;vtp=1"/>
          <p:cNvSpPr/>
          <p:nvPr/>
        </p:nvSpPr>
        <p:spPr>
          <a:xfrm>
            <a:off x="722376" y="1701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句意为：正如校长在会议上所说的那样，为我们的梦想而奋斗给了我们一种责任感。struggle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奋斗”。故填for。</a:t>
            </a:r>
            <a:endParaRPr lang="en-US" altLang="zh-CN" sz="2200" dirty="0"/>
          </a:p>
        </p:txBody>
      </p:sp>
      <p:sp>
        <p:nvSpPr>
          <p:cNvPr id="5" name="QB_6_BD.211_1#97d447ba8?vja=1&amp;pid=95d1979ce&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a:t>
            </a:r>
            <a:endParaRPr lang="en-US" altLang="zh-CN" sz="2000" dirty="0"/>
          </a:p>
        </p:txBody>
      </p:sp>
      <p:sp>
        <p:nvSpPr>
          <p:cNvPr id="6" name="QB_6_AN.212_1#97d447ba8.blank?vja=1&amp;pid=95d1979ce&amp;color=0,0,0&amp;vpa=102&amp;vtp=1"/>
          <p:cNvSpPr/>
          <p:nvPr/>
        </p:nvSpPr>
        <p:spPr>
          <a:xfrm>
            <a:off x="8021701" y="24968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7" name="QB_6_AS.213_1#97d447ba8?vja=1&amp;pid=95d1979ce&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句意为：基于这些数字得出的报告显示，还需要更多的基础设施。in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demand为固定搭配，意为“需求大”。</a:t>
            </a:r>
            <a:endParaRPr lang="en-US" altLang="zh-CN" sz="2200" dirty="0"/>
          </a:p>
        </p:txBody>
      </p:sp>
      <p:sp>
        <p:nvSpPr>
          <p:cNvPr id="8" name="QB_6_BD.214_1#9b7fadc73?vja=1&amp;pid=95d1979ce&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endParaRPr lang="en-US" altLang="zh-CN" sz="2000" dirty="0"/>
          </a:p>
        </p:txBody>
      </p:sp>
      <p:sp>
        <p:nvSpPr>
          <p:cNvPr id="9" name="QB_6_AN.215_1#9b7fadc73.blank?vja=1&amp;pid=95d1979ce&amp;color=0,0,0&amp;vpa=103&amp;vtp=1"/>
          <p:cNvSpPr/>
          <p:nvPr/>
        </p:nvSpPr>
        <p:spPr>
          <a:xfrm>
            <a:off x="5275326" y="3741487"/>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B_6_AS.216_1#9b7fadc73?vja=1&amp;pid=95d1979ce&amp;color=0,0,0&amp;vtp=1"/>
          <p:cNvSpPr/>
          <p:nvPr/>
        </p:nvSpPr>
        <p:spPr>
          <a:xfrm>
            <a:off x="722376" y="4203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句意为：毫无疑问，如果你想学好英语，就必须掌握大量词汇。a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vocabulary意为“大量的词汇”。故填a。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7_1#6b9b8f314?vja=1&amp;pid=95d1979ce&amp;color=0,0,0&amp;vtp=1"/>
          <p:cNvSpPr/>
          <p:nvPr/>
        </p:nvSpPr>
        <p:spPr>
          <a:xfrm>
            <a:off x="722376" y="900000"/>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3" name="QB_6_AS.219_1#6b9b8f314?vja=1&amp;pid=95d1979ce&amp;color=0,0,0&amp;vtp=1"/>
          <p:cNvSpPr/>
          <p:nvPr/>
        </p:nvSpPr>
        <p:spPr>
          <a:xfrm>
            <a:off x="722376" y="1701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句意为：总统要求（人们）关注提到的问题。demand作“要求”讲且后接宾语从句时，从句谓语应用“should+动词原形”，should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可以省略。pay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to与the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problems之间是被动关系，所以应用被动语态。</a:t>
            </a:r>
            <a:endParaRPr lang="en-US" altLang="zh-CN" sz="2200" dirty="0"/>
          </a:p>
        </p:txBody>
      </p:sp>
      <p:sp>
        <p:nvSpPr>
          <p:cNvPr id="4" name="QB_6_AN.218_1#6b9b8f314.blank?vja=1&amp;pid=95d1979ce&amp;color=0,0,0&amp;vpa=104&amp;vtp=1"/>
          <p:cNvSpPr/>
          <p:nvPr/>
        </p:nvSpPr>
        <p:spPr>
          <a:xfrm>
            <a:off x="7095871" y="849200"/>
            <a:ext cx="2298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paid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0_1#25d137baa?vja=1&amp;pid=95d1979ce&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endParaRPr lang="en-US" altLang="zh-CN" sz="2000" dirty="0"/>
          </a:p>
        </p:txBody>
      </p:sp>
      <p:sp>
        <p:nvSpPr>
          <p:cNvPr id="3" name="QB_6_AN.221_1#25d137baa.blank?vja=1&amp;pid=95d1979ce&amp;color=0,0,0&amp;vpa=105&amp;vtp=1"/>
          <p:cNvSpPr/>
          <p:nvPr/>
        </p:nvSpPr>
        <p:spPr>
          <a:xfrm>
            <a:off x="5267389" y="845312"/>
            <a:ext cx="774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living</a:t>
            </a:r>
            <a:endParaRPr lang="en-US" altLang="zh-CN" sz="2000" dirty="0"/>
          </a:p>
        </p:txBody>
      </p:sp>
      <p:sp>
        <p:nvSpPr>
          <p:cNvPr id="4" name="QB_6_AS.222_1#25d137baa?vja=1&amp;pid=95d1979ce&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句意为：这对老夫妇难以习惯和孩子们在城里生活。get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to是固定短语，意为“习惯于”，其中to是介词，后接名词或者动名词形式。故填living。</a:t>
            </a:r>
            <a:endParaRPr lang="en-US" altLang="zh-CN" sz="2200" dirty="0"/>
          </a:p>
        </p:txBody>
      </p:sp>
      <p:sp>
        <p:nvSpPr>
          <p:cNvPr id="5" name="QB_6_BD.223_1#d4be897de?vja=1&amp;pid=95d1979ce&amp;color=0,0,0&amp;vtp=1"/>
          <p:cNvSpPr/>
          <p:nvPr/>
        </p:nvSpPr>
        <p:spPr>
          <a:xfrm>
            <a:off x="722376" y="2153987"/>
            <a:ext cx="10842625"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depends.</a:t>
            </a:r>
            <a:endParaRPr lang="en-US" altLang="zh-CN" sz="2000" dirty="0"/>
          </a:p>
        </p:txBody>
      </p:sp>
      <p:sp>
        <p:nvSpPr>
          <p:cNvPr id="6" name="QB_6_AN.224_1#d4be897de.blank?vja=1&amp;pid=95d1979ce&amp;color=0,0,0&amp;vpa=106&amp;vtp=1"/>
          <p:cNvSpPr/>
          <p:nvPr/>
        </p:nvSpPr>
        <p:spPr>
          <a:xfrm>
            <a:off x="6867589" y="2103187"/>
            <a:ext cx="1016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upon/on</a:t>
            </a:r>
            <a:endParaRPr lang="en-US" altLang="zh-CN" sz="2000" dirty="0"/>
          </a:p>
        </p:txBody>
      </p:sp>
      <p:sp>
        <p:nvSpPr>
          <p:cNvPr id="7" name="QB_6_AS.225_1#d4be897de?vja=1&amp;pid=95d1979ce&amp;color=0,0,0&amp;vtp=1"/>
          <p:cNvSpPr/>
          <p:nvPr/>
        </p:nvSpPr>
        <p:spPr>
          <a:xfrm>
            <a:off x="722376" y="257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此处为“介词+关系代词”引导定语从句，depend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upon/on为固定搭配，意为“依靠”，关系代词which作介词upon/on的宾语，介词可以提到关系代词前。故填upon/on。</a:t>
            </a:r>
            <a:endParaRPr lang="en-US" altLang="zh-CN" sz="2200" dirty="0"/>
          </a:p>
        </p:txBody>
      </p:sp>
      <p:sp>
        <p:nvSpPr>
          <p:cNvPr id="8" name="QB_6_BD.226_1#a202c4813?vja=1&amp;pid=95d1979ce&amp;color=0,0,0&amp;vtp=1"/>
          <p:cNvSpPr/>
          <p:nvPr/>
        </p:nvSpPr>
        <p:spPr>
          <a:xfrm>
            <a:off x="722376" y="33985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10.Mr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1990s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grandson.</a:t>
            </a:r>
            <a:endParaRPr lang="en-US" altLang="zh-CN" sz="2000" dirty="0"/>
          </a:p>
        </p:txBody>
      </p:sp>
      <p:sp>
        <p:nvSpPr>
          <p:cNvPr id="9" name="QB_6_AN.227_1#a202c4813.blank?vja=1&amp;pid=95d1979ce&amp;color=0,0,0&amp;vpa=107&amp;vtp=1"/>
          <p:cNvSpPr/>
          <p:nvPr/>
        </p:nvSpPr>
        <p:spPr>
          <a:xfrm>
            <a:off x="7310501" y="3360487"/>
            <a:ext cx="735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10" name="QB_6_AS.228_1#a202c4813?vja=1&amp;pid=95d1979ce&amp;color=0,0,0&amp;vtp=1"/>
          <p:cNvSpPr/>
          <p:nvPr/>
        </p:nvSpPr>
        <p:spPr>
          <a:xfrm>
            <a:off x="722376" y="3822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句意为：史密斯先生一直拥有这幅油画，直到20世纪90年代初，他把它送给了他的孙子。设空处引导非限制性定语从句，修饰先行词the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1990s，关系词在定语从句中作时间状语，所以用关系副词when引导该从句。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c875ded90?vja=1&amp;pid=a84f20434&amp;color=0,0,0&amp;vtp=1&amp;bt=1"/>
          <p:cNvSpPr/>
          <p:nvPr/>
        </p:nvSpPr>
        <p:spPr>
          <a:xfrm>
            <a:off x="722376" y="896112"/>
            <a:ext cx="10753344" cy="2667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根据提示补全或翻译句子。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1.那个士兵受了重伤，但他终于挣扎着站了起来。</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soldier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badly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wounded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 ___ ____ 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2.尽管约翰年轻，但是他却能胜任这项重要的工作。（equal）</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 ______ 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3.每当我们在学习上遇到困难，老师总是耐心帮助我们。（trouble）</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Whenever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 _______ 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patiently.</a:t>
            </a:r>
            <a:endParaRPr lang="en-US" altLang="zh-CN" sz="2000" dirty="0"/>
          </a:p>
        </p:txBody>
      </p:sp>
      <p:sp>
        <p:nvSpPr>
          <p:cNvPr id="4" name="QB_6_AN.230_1#c875ded90.blank?vja=1&amp;pid=a84f20434&amp;color=0,0,0&amp;vpa=108&amp;vtp=1"/>
          <p:cNvSpPr/>
          <p:nvPr/>
        </p:nvSpPr>
        <p:spPr>
          <a:xfrm>
            <a:off x="5134039" y="1607312"/>
            <a:ext cx="1127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struggled</a:t>
            </a:r>
            <a:endParaRPr lang="en-US" altLang="zh-CN" sz="2000" dirty="0"/>
          </a:p>
        </p:txBody>
      </p:sp>
      <p:sp>
        <p:nvSpPr>
          <p:cNvPr id="5" name="QB_6_AN.231_1#c875ded90.blank?vja=1&amp;pid=a84f20434&amp;color=0,0,0&amp;vpa=109&amp;vtp=1"/>
          <p:cNvSpPr/>
          <p:nvPr/>
        </p:nvSpPr>
        <p:spPr>
          <a:xfrm>
            <a:off x="6404039" y="1620012"/>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6" name="QB_6_AN.232_1#c875ded90.blank?vja=1&amp;pid=a84f20434&amp;color=0,0,0&amp;vpa=110&amp;vtp=1"/>
          <p:cNvSpPr/>
          <p:nvPr/>
        </p:nvSpPr>
        <p:spPr>
          <a:xfrm>
            <a:off x="6924739" y="1620012"/>
            <a:ext cx="479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endParaRPr lang="en-US" altLang="zh-CN" sz="2000" dirty="0"/>
          </a:p>
        </p:txBody>
      </p:sp>
      <p:sp>
        <p:nvSpPr>
          <p:cNvPr id="7" name="QB_6_AN.233_1#c875ded90.blank?vja=1&amp;pid=a84f20434&amp;color=0,0,0&amp;vpa=111&amp;vtp=1"/>
          <p:cNvSpPr/>
          <p:nvPr/>
        </p:nvSpPr>
        <p:spPr>
          <a:xfrm>
            <a:off x="7572439" y="1620012"/>
            <a:ext cx="56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feet</a:t>
            </a:r>
            <a:endParaRPr lang="en-US" altLang="zh-CN" sz="2000" dirty="0"/>
          </a:p>
        </p:txBody>
      </p:sp>
      <p:sp>
        <p:nvSpPr>
          <p:cNvPr id="9" name="QB_6_AN.235_1#c875ded90.blank?vja=1&amp;pid=a84f20434&amp;color=0,0,0&amp;vpa=112&amp;vtp=1"/>
          <p:cNvSpPr/>
          <p:nvPr/>
        </p:nvSpPr>
        <p:spPr>
          <a:xfrm>
            <a:off x="3422714" y="2382012"/>
            <a:ext cx="579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10" name="QB_6_AN.236_1#c875ded90.blank?vja=1&amp;pid=a84f20434&amp;color=0,0,0&amp;vpa=113&amp;vtp=1"/>
          <p:cNvSpPr/>
          <p:nvPr/>
        </p:nvSpPr>
        <p:spPr>
          <a:xfrm>
            <a:off x="4172014" y="2369312"/>
            <a:ext cx="733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equal</a:t>
            </a:r>
            <a:endParaRPr lang="en-US" altLang="zh-CN" sz="2000" dirty="0"/>
          </a:p>
        </p:txBody>
      </p:sp>
      <p:sp>
        <p:nvSpPr>
          <p:cNvPr id="11" name="QB_6_AN.237_1#c875ded90.blank?vja=1&amp;pid=a84f20434&amp;color=0,0,0&amp;vpa=114&amp;vtp=1"/>
          <p:cNvSpPr/>
          <p:nvPr/>
        </p:nvSpPr>
        <p:spPr>
          <a:xfrm>
            <a:off x="5048314" y="2382012"/>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3" name="QB_6_AN.239_1#c875ded90.blank?vja=1&amp;pid=a84f20434&amp;color=0,0,0&amp;vpa=115&amp;vtp=1"/>
          <p:cNvSpPr/>
          <p:nvPr/>
        </p:nvSpPr>
        <p:spPr>
          <a:xfrm>
            <a:off x="2274951" y="3144012"/>
            <a:ext cx="663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endParaRPr lang="en-US" altLang="zh-CN" sz="2000" dirty="0"/>
          </a:p>
        </p:txBody>
      </p:sp>
      <p:sp>
        <p:nvSpPr>
          <p:cNvPr id="14" name="QB_6_AN.240_1#c875ded90.blank?vja=1&amp;pid=a84f20434&amp;color=0,0,0&amp;vpa=116&amp;vtp=1"/>
          <p:cNvSpPr/>
          <p:nvPr/>
        </p:nvSpPr>
        <p:spPr>
          <a:xfrm>
            <a:off x="3049651" y="3144012"/>
            <a:ext cx="901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trouble</a:t>
            </a:r>
            <a:endParaRPr lang="en-US" altLang="zh-CN" sz="2000" dirty="0"/>
          </a:p>
        </p:txBody>
      </p:sp>
      <p:sp>
        <p:nvSpPr>
          <p:cNvPr id="15" name="QB_6_AN.241_1#c875ded90.blank?vja=1&amp;pid=a84f20434&amp;color=0,0,0&amp;vpa=117&amp;vtp=1"/>
          <p:cNvSpPr/>
          <p:nvPr/>
        </p:nvSpPr>
        <p:spPr>
          <a:xfrm>
            <a:off x="4078351" y="3144012"/>
            <a:ext cx="635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16" name="QB_6_BD.242_1#e04e5b2bf?sp=1&amp;vja=1&amp;pid=a84f20434&amp;color=0,0,0&amp;vtp=1"/>
          <p:cNvSpPr/>
          <p:nvPr/>
        </p:nvSpPr>
        <p:spPr>
          <a:xfrm>
            <a:off x="722376" y="35890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4.全球化是缩小发展中国家与发达国家之间的差距的最好办法。</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endParaRPr lang="en-US" altLang="zh-CN" sz="2000" dirty="0"/>
          </a:p>
        </p:txBody>
      </p:sp>
      <p:sp>
        <p:nvSpPr>
          <p:cNvPr id="17" name="QB_6_AN.243_1#e04e5b2bf.blank?vja=1&amp;pid=a84f20434&amp;color=0,0,0&amp;vpa=118&amp;vtp=1"/>
          <p:cNvSpPr/>
          <p:nvPr/>
        </p:nvSpPr>
        <p:spPr>
          <a:xfrm>
            <a:off x="4899724" y="3919287"/>
            <a:ext cx="23669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bridge/narrow/reduce</a:t>
            </a:r>
            <a:endParaRPr lang="en-US" altLang="zh-CN" sz="2000" dirty="0"/>
          </a:p>
        </p:txBody>
      </p:sp>
      <p:sp>
        <p:nvSpPr>
          <p:cNvPr id="18" name="QB_6_AN.244_1#e04e5b2bf.blank?vja=1&amp;pid=a84f20434&amp;color=0,0,0&amp;vpa=119&amp;vtp=1"/>
          <p:cNvSpPr/>
          <p:nvPr/>
        </p:nvSpPr>
        <p:spPr>
          <a:xfrm>
            <a:off x="7518146" y="3931987"/>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9" name="QB_6_AN.245_1#e04e5b2bf.blank?vja=1&amp;pid=a84f20434&amp;color=0,0,0&amp;vpa=120&amp;vtp=1"/>
          <p:cNvSpPr/>
          <p:nvPr/>
        </p:nvSpPr>
        <p:spPr>
          <a:xfrm>
            <a:off x="8282369" y="3919287"/>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gap</a:t>
            </a:r>
            <a:endParaRPr lang="en-US" altLang="zh-CN" sz="2000" dirty="0"/>
          </a:p>
        </p:txBody>
      </p:sp>
      <p:sp>
        <p:nvSpPr>
          <p:cNvPr id="20" name="QB_6_AN.246_1#e04e5b2bf.blank?vja=1&amp;pid=a84f20434&amp;color=0,0,0&amp;vpa=121&amp;vtp=1"/>
          <p:cNvSpPr/>
          <p:nvPr/>
        </p:nvSpPr>
        <p:spPr>
          <a:xfrm>
            <a:off x="9084691" y="3931987"/>
            <a:ext cx="1030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between</a:t>
            </a:r>
            <a:endParaRPr lang="en-US" altLang="zh-CN" sz="2000" dirty="0"/>
          </a:p>
        </p:txBody>
      </p:sp>
      <p:sp>
        <p:nvSpPr>
          <p:cNvPr id="21" name="QB_6_AN.247_1#e04e5b2bf.blank?vja=1&amp;pid=a84f20434&amp;color=0,0,0&amp;vpa=122&amp;vtp=1"/>
          <p:cNvSpPr/>
          <p:nvPr/>
        </p:nvSpPr>
        <p:spPr>
          <a:xfrm>
            <a:off x="1800289" y="4312987"/>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7">
                                            <p:bg/>
                                          </p:spTgt>
                                        </p:tgtEl>
                                        <p:attrNameLst>
                                          <p:attrName>style.visibility</p:attrName>
                                        </p:attrNameLst>
                                      </p:cBhvr>
                                      <p:to>
                                        <p:strVal val="visible"/>
                                      </p:to>
                                    </p:set>
                                    <p:animEffect transition="in" filter="fade">
                                      <p:cBhvr>
                                        <p:cTn id="87" dur="500"/>
                                        <p:tgtEl>
                                          <p:spTgt spid="17">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7">
                                            <p:txEl>
                                              <p:pRg st="0" end="0"/>
                                            </p:txEl>
                                          </p:spTgt>
                                        </p:tgtEl>
                                        <p:attrNameLst>
                                          <p:attrName>style.visibility</p:attrName>
                                        </p:attrNameLst>
                                      </p:cBhvr>
                                      <p:to>
                                        <p:strVal val="visible"/>
                                      </p:to>
                                    </p:set>
                                    <p:animEffect transition="in" filter="fade">
                                      <p:cBhvr>
                                        <p:cTn id="90" dur="500"/>
                                        <p:tgtEl>
                                          <p:spTgt spid="17">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8">
                                            <p:bg/>
                                          </p:spTgt>
                                        </p:tgtEl>
                                        <p:attrNameLst>
                                          <p:attrName>style.visibility</p:attrName>
                                        </p:attrNameLst>
                                      </p:cBhvr>
                                      <p:to>
                                        <p:strVal val="visible"/>
                                      </p:to>
                                    </p:set>
                                    <p:animEffect transition="in" filter="fade">
                                      <p:cBhvr>
                                        <p:cTn id="95" dur="500"/>
                                        <p:tgtEl>
                                          <p:spTgt spid="18">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xEl>
                                              <p:pRg st="0" end="0"/>
                                            </p:txEl>
                                          </p:spTgt>
                                        </p:tgtEl>
                                        <p:attrNameLst>
                                          <p:attrName>style.visibility</p:attrName>
                                        </p:attrNameLst>
                                      </p:cBhvr>
                                      <p:to>
                                        <p:strVal val="visible"/>
                                      </p:to>
                                    </p:set>
                                    <p:animEffect transition="in" filter="fade">
                                      <p:cBhvr>
                                        <p:cTn id="98" dur="500"/>
                                        <p:tgtEl>
                                          <p:spTgt spid="18">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9" grpId="0" animBg="1" build="p"/>
      <p:bldP spid="10" grpId="0" animBg="1" build="p"/>
      <p:bldP spid="11" grpId="0" animBg="1" build="p"/>
      <p:bldP spid="13" grpId="0" animBg="1" build="p"/>
      <p:bldP spid="14" grpId="0" animBg="1" build="p"/>
      <p:bldP spid="15" grpId="0" animBg="1" build="p"/>
      <p:bldP spid="17" grpId="0" animBg="1" build="p"/>
      <p:bldP spid="18" grpId="0" animBg="1" build="p"/>
      <p:bldP spid="19" grpId="0" animBg="1" build="p"/>
      <p:bldP spid="20" grpId="0" animBg="1" build="p"/>
      <p:bldP spid="21"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8_1#d1791b0cd?sp=1&amp;vja=1&amp;pid=a84f20434&amp;color=0,0,0&amp;vtp=1&amp;bt=1"/>
          <p:cNvSpPr/>
          <p:nvPr/>
        </p:nvSpPr>
        <p:spPr>
          <a:xfrm>
            <a:off x="722376" y="900000"/>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5.我的要求是，我在报告中提到的资料应立即用电子邮件发给布朗先生。（refer）</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delay.</a:t>
            </a:r>
            <a:endParaRPr lang="en-US" altLang="zh-CN" sz="2000" dirty="0"/>
          </a:p>
        </p:txBody>
      </p:sp>
      <p:sp>
        <p:nvSpPr>
          <p:cNvPr id="3" name="QB_6_AN.249_1#d1791b0cd.blank?vja=1&amp;pid=a84f20434&amp;color=0,0,0&amp;vpa=123&amp;vtp=1"/>
          <p:cNvSpPr/>
          <p:nvPr/>
        </p:nvSpPr>
        <p:spPr>
          <a:xfrm>
            <a:off x="4717669" y="1242900"/>
            <a:ext cx="985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referred</a:t>
            </a:r>
            <a:endParaRPr lang="en-US" altLang="zh-CN" sz="2000" dirty="0"/>
          </a:p>
        </p:txBody>
      </p:sp>
      <p:sp>
        <p:nvSpPr>
          <p:cNvPr id="4" name="QB_6_AN.250_1#d1791b0cd.blank?vja=1&amp;pid=a84f20434&amp;color=0,0,0&amp;vpa=124&amp;vtp=1"/>
          <p:cNvSpPr/>
          <p:nvPr/>
        </p:nvSpPr>
        <p:spPr>
          <a:xfrm>
            <a:off x="5852605" y="1242900"/>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5" name="QB_6_AN.251_1#d1791b0cd.blank?vja=1&amp;pid=a84f20434&amp;color=0,0,0&amp;vpa=125&amp;vtp=1"/>
          <p:cNvSpPr/>
          <p:nvPr/>
        </p:nvSpPr>
        <p:spPr>
          <a:xfrm>
            <a:off x="7898384" y="1242900"/>
            <a:ext cx="860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should</a:t>
            </a:r>
            <a:endParaRPr lang="en-US" altLang="zh-CN" sz="2000" dirty="0"/>
          </a:p>
        </p:txBody>
      </p:sp>
      <p:sp>
        <p:nvSpPr>
          <p:cNvPr id="6" name="QB_6_AN.252_1#d1791b0cd.blank?vja=1&amp;pid=a84f20434&amp;color=0,0,0&amp;vpa=126&amp;vtp=1"/>
          <p:cNvSpPr/>
          <p:nvPr/>
        </p:nvSpPr>
        <p:spPr>
          <a:xfrm>
            <a:off x="8944420" y="1242900"/>
            <a:ext cx="423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endParaRPr lang="en-US" altLang="zh-CN" sz="2000" dirty="0"/>
          </a:p>
        </p:txBody>
      </p:sp>
      <p:sp>
        <p:nvSpPr>
          <p:cNvPr id="7" name="QB_6_AN.253_1#d1791b0cd.blank?vja=1&amp;pid=a84f20434&amp;color=0,0,0&amp;vpa=127&amp;vtp=1"/>
          <p:cNvSpPr/>
          <p:nvPr/>
        </p:nvSpPr>
        <p:spPr>
          <a:xfrm>
            <a:off x="9571355" y="1242900"/>
            <a:ext cx="1069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e-mailed</a:t>
            </a:r>
            <a:endParaRPr lang="en-US" altLang="zh-CN" sz="2000" dirty="0"/>
          </a:p>
        </p:txBody>
      </p:sp>
      <p:sp>
        <p:nvSpPr>
          <p:cNvPr id="8" name="QB_6_BD.254_1#f099339fa?sp=1&amp;vja=1&amp;pid=a84f20434&amp;color=0,0,0&amp;vtp=1"/>
          <p:cNvSpPr/>
          <p:nvPr/>
        </p:nvSpPr>
        <p:spPr>
          <a:xfrm>
            <a:off x="722376" y="2064911"/>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6.我不知道如何解决这个问题。（“疑问词+不定式”</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结构）</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gn="just" latinLnBrk="1">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_____________________________________________________________________________________________________________</a:t>
            </a:r>
            <a:endParaRPr lang="en-US" altLang="zh-CN" sz="2000" dirty="0"/>
          </a:p>
        </p:txBody>
      </p:sp>
      <p:sp>
        <p:nvSpPr>
          <p:cNvPr id="10" name="QB_6_AN.255_1#f099339fa.blank?vja=1&amp;pid=a84f20434&amp;color=0,0,0&amp;vpa=128&amp;vtp=1"/>
          <p:cNvSpPr/>
          <p:nvPr/>
        </p:nvSpPr>
        <p:spPr>
          <a:xfrm>
            <a:off x="722376" y="2407811"/>
            <a:ext cx="10753344" cy="762000"/>
          </a:xfrm>
          <a:prstGeom prst="rect">
            <a:avLst/>
          </a:prstGeom>
          <a:noFill/>
        </p:spPr>
        <p:txBody>
          <a:bodyPr wrap="square" lIns="0" tIns="0" rIns="0" bIns="0" rtlCol="0" anchor="t"/>
          <a:lstStyle/>
          <a:p>
            <a:pP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solve/address/deal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problem./I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solve/address/deal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problem.</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10"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4bb6c2f07?vja=1&amp;pid=123e3f0b8&amp;color=0,0,0&amp;vtp=1&amp;bt=1"/>
          <p:cNvSpPr/>
          <p:nvPr/>
        </p:nvSpPr>
        <p:spPr>
          <a:xfrm>
            <a:off x="722376" y="896112"/>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gn="just">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1.I</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daughter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endParaRPr lang="en-US" altLang="zh-CN" sz="2000" dirty="0"/>
          </a:p>
        </p:txBody>
      </p:sp>
      <p:sp>
        <p:nvSpPr>
          <p:cNvPr id="4" name="QB_6_AN.257_1#4bb6c2f07.blank?vja=1&amp;pid=123e3f0b8&amp;color=0,0,0&amp;vpa=129&amp;vtp=1"/>
          <p:cNvSpPr/>
          <p:nvPr/>
        </p:nvSpPr>
        <p:spPr>
          <a:xfrm>
            <a:off x="4990910" y="1239012"/>
            <a:ext cx="735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5" name="QB_6_AS.258_1#deb10951e?vja=1&amp;pid=123e3f0b8&amp;color=0,0,0&amp;vtp=1"/>
          <p:cNvSpPr/>
          <p:nvPr/>
        </p:nvSpPr>
        <p:spPr>
          <a:xfrm>
            <a:off x="722376" y="2082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句意为：我盼望我女儿能够阅读这本书并知道我对她的感情的那一天。分析句子结构可知，本句是含有定语从句的复合句，先行词是the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day，关系词在定语从句中作时间状语，故用关系副词when引导该从句。</a:t>
            </a:r>
            <a:endParaRPr lang="en-US" altLang="zh-CN" sz="2200" dirty="0"/>
          </a:p>
        </p:txBody>
      </p:sp>
      <p:sp>
        <p:nvSpPr>
          <p:cNvPr id="6" name="QB_6_BD.259_1#b1a5aae1a?vja=1&amp;pid=123e3f0b8&amp;color=0,0,0&amp;vtp=1"/>
          <p:cNvSpPr/>
          <p:nvPr/>
        </p:nvSpPr>
        <p:spPr>
          <a:xfrm>
            <a:off x="722376" y="3296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Angela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2008.</a:t>
            </a:r>
            <a:endParaRPr lang="en-US" altLang="zh-CN" sz="2000" dirty="0"/>
          </a:p>
        </p:txBody>
      </p:sp>
      <p:sp>
        <p:nvSpPr>
          <p:cNvPr id="7" name="QB_6_AN.260_1#b1a5aae1a.blank?vja=1&amp;pid=123e3f0b8&amp;color=0,0,0&amp;vpa=130&amp;vtp=1"/>
          <p:cNvSpPr/>
          <p:nvPr/>
        </p:nvSpPr>
        <p:spPr>
          <a:xfrm>
            <a:off x="2644839" y="3258887"/>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that/which</a:t>
            </a:r>
            <a:endParaRPr lang="en-US" altLang="zh-CN" sz="2000" dirty="0"/>
          </a:p>
        </p:txBody>
      </p:sp>
      <p:sp>
        <p:nvSpPr>
          <p:cNvPr id="8" name="QB_6_AS.261_1#b1a5aae1a?vja=1&amp;pid=123e3f0b8&amp;color=0,0,0&amp;vtp=1"/>
          <p:cNvSpPr/>
          <p:nvPr/>
        </p:nvSpPr>
        <p:spPr>
          <a:xfrm>
            <a:off x="722376" y="3721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句意为：安杰拉和她的家人一起待在中国的确切年份是2008年。分析句子结构可知，设空处引导定语从句，先行词为The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year，关系词指代先行词，在从句中作spent的宾语，</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因此用that或which引导该从句。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2_1#31d753150?vja=1&amp;pid=123e3f0b8&amp;color=0,0,0&amp;vtp=1&amp;bt=1"/>
          <p:cNvSpPr/>
          <p:nvPr/>
        </p:nvSpPr>
        <p:spPr>
          <a:xfrm>
            <a:off x="722376" y="896111"/>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3.Libraries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endParaRPr lang="en-US" altLang="zh-CN" sz="2000" dirty="0"/>
          </a:p>
        </p:txBody>
      </p:sp>
      <p:sp>
        <p:nvSpPr>
          <p:cNvPr id="3" name="QB_6_AN.263_1#31d753150.blank?vja=1&amp;pid=123e3f0b8&amp;color=0,0,0&amp;vpa=131&amp;vtp=1"/>
          <p:cNvSpPr/>
          <p:nvPr/>
        </p:nvSpPr>
        <p:spPr>
          <a:xfrm>
            <a:off x="5068634" y="858011"/>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4" name="QB_6_AS.264_1#31d753150?vja=1&amp;pid=123e3f0b8&amp;color=0,0,0&amp;vtp=1"/>
          <p:cNvSpPr/>
          <p:nvPr/>
        </p:nvSpPr>
        <p:spPr>
          <a:xfrm>
            <a:off x="722376" y="1701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句意为：图书馆提供了一个人们可以放慢脚步并享受舒适感的物理空间。分析句子结构可知，设空处引导定语从句，修饰先行词space，关系词在从句中作地点状语，应用关系副词where引导该从句。故填where。</a:t>
            </a:r>
            <a:endParaRPr lang="en-US" altLang="zh-CN" sz="2200" dirty="0"/>
          </a:p>
        </p:txBody>
      </p:sp>
      <p:sp>
        <p:nvSpPr>
          <p:cNvPr id="5" name="QB_6_BD.265_1#9546aacde?vja=1&amp;pid=123e3f0b8&amp;color=0,0,0&amp;vtp=1"/>
          <p:cNvSpPr/>
          <p:nvPr/>
        </p:nvSpPr>
        <p:spPr>
          <a:xfrm>
            <a:off x="722376" y="2915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Rachel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Tomorrow.”</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［全国甲2023］</a:t>
            </a:r>
            <a:endParaRPr lang="en-US" altLang="zh-CN" sz="2000" dirty="0"/>
          </a:p>
        </p:txBody>
      </p:sp>
      <p:sp>
        <p:nvSpPr>
          <p:cNvPr id="6" name="QB_6_AN.266_1#9546aacde.blank?vja=1&amp;pid=123e3f0b8&amp;color=0,0,0&amp;vpa=132&amp;vtp=1"/>
          <p:cNvSpPr/>
          <p:nvPr/>
        </p:nvSpPr>
        <p:spPr>
          <a:xfrm>
            <a:off x="6715697" y="2877887"/>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7" name="QB_6_AS.267_1#9546aacde?vja=1&amp;pid=123e3f0b8&amp;color=0,0,0&amp;vtp=1"/>
          <p:cNvSpPr/>
          <p:nvPr/>
        </p:nvSpPr>
        <p:spPr>
          <a:xfrm>
            <a:off x="722376" y="3721101"/>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然而，正如蕾切尔·卡森在《明日的寓言》中所说，寓言的形式在今天仍然具有价值。as引导非限制性定语从句，指代整个主句，常译为“正如”。as引导的定语从句常放在句首，也可放在句中和句后。as经常与say、know、expect、report、suggest、see等词连用。故填a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1_1#749f535fd?vja=1&amp;pid=b79c6e72e&amp;color=0,0,0&amp;vtp=1&amp;bt=1"/>
          <p:cNvSpPr/>
          <p:nvPr/>
        </p:nvSpPr>
        <p:spPr>
          <a:xfrm>
            <a:off x="722376" y="896112"/>
            <a:ext cx="10899775"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4.Sooner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
        <p:nvSpPr>
          <p:cNvPr id="3" name="QB_6_AN.12_1#749f535fd.blank?vja=1&amp;pid=b79c6e72e&amp;color=0,0,0&amp;vpa=5&amp;vtp=1"/>
          <p:cNvSpPr/>
          <p:nvPr/>
        </p:nvSpPr>
        <p:spPr>
          <a:xfrm>
            <a:off x="7953439" y="858012"/>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to/towards</a:t>
            </a:r>
            <a:endParaRPr lang="en-US" altLang="zh-CN" sz="2000" dirty="0"/>
          </a:p>
        </p:txBody>
      </p:sp>
      <p:sp>
        <p:nvSpPr>
          <p:cNvPr id="4" name="QB_6_AS.13_1#749f535fd?vja=1&amp;pid=b79c6e72e&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句意为：你对工作和生活的积极态度迟早会得到回报。attitude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to/towards意为“对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的态度”。</a:t>
            </a:r>
            <a:endParaRPr lang="en-US" altLang="zh-CN" sz="2200" dirty="0"/>
          </a:p>
        </p:txBody>
      </p:sp>
      <p:sp>
        <p:nvSpPr>
          <p:cNvPr id="5" name="QB_6_BD.14_1#397cdc072?vja=1&amp;pid=b79c6e72e&amp;color=0,0,0&amp;vtp=1"/>
          <p:cNvSpPr/>
          <p:nvPr/>
        </p:nvSpPr>
        <p:spPr>
          <a:xfrm>
            <a:off x="722376" y="2153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5.Basing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regret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endParaRPr lang="en-US" altLang="zh-CN" sz="2000" dirty="0"/>
          </a:p>
        </p:txBody>
      </p:sp>
      <p:sp>
        <p:nvSpPr>
          <p:cNvPr id="6" name="QB_6_AN.15_1#397cdc072.blank?vja=1&amp;pid=b79c6e72e&amp;color=0,0,0&amp;vpa=6&amp;vtp=1"/>
          <p:cNvSpPr/>
          <p:nvPr/>
        </p:nvSpPr>
        <p:spPr>
          <a:xfrm>
            <a:off x="5034661" y="2115887"/>
            <a:ext cx="438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7" name="QB_6_AS.16_1#397cdc072?vja=1&amp;pid=b79c6e72e&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句意为：（如果）你在作一个重要的决定时更多的是基于感情而不是理智，你迟早会后悔的。base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on/upon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意为“以</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的基础”，than引出比较的第二部分，前后应一致，根据空后的on可知，此处也应填on。</a:t>
            </a:r>
            <a:endParaRPr lang="en-US" altLang="zh-CN" sz="2200" dirty="0"/>
          </a:p>
        </p:txBody>
      </p:sp>
      <p:sp>
        <p:nvSpPr>
          <p:cNvPr id="8" name="QB_6_BD.17_1#cd568fbbf?vja=1&amp;pid=b79c6e72e&amp;color=0,0,0&amp;vtp=1"/>
          <p:cNvSpPr/>
          <p:nvPr/>
        </p:nvSpPr>
        <p:spPr>
          <a:xfrm>
            <a:off x="722376" y="41605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Inventions.</a:t>
            </a:r>
            <a:endParaRPr lang="en-US" altLang="zh-CN" sz="2000" dirty="0"/>
          </a:p>
        </p:txBody>
      </p:sp>
      <p:sp>
        <p:nvSpPr>
          <p:cNvPr id="9" name="QB_6_AN.18_1#cd568fbbf.blank?vja=1&amp;pid=b79c6e72e&amp;color=0,0,0&amp;vpa=7&amp;vtp=1"/>
          <p:cNvSpPr/>
          <p:nvPr/>
        </p:nvSpPr>
        <p:spPr>
          <a:xfrm>
            <a:off x="2381314" y="45034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0" name="QB_6_AS.19_1#cd568fbbf?vja=1&amp;pid=b79c6e72e&amp;color=0,0,0&amp;vtp=1"/>
          <p:cNvSpPr/>
          <p:nvPr/>
        </p:nvSpPr>
        <p:spPr>
          <a:xfrm>
            <a:off x="722376" y="4965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句意为：提到中国古代的科技成就，人们一般都会提到“四大发明”。refer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to为固定搭配，意为“提到；提及”。</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8_1#4f14f5266?vja=1&amp;pid=123e3f0b8&amp;color=0,0,0&amp;vtp=1"/>
          <p:cNvSpPr/>
          <p:nvPr/>
        </p:nvSpPr>
        <p:spPr>
          <a:xfrm>
            <a:off x="722376" y="900000"/>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essay.</a:t>
            </a:r>
            <a:endParaRPr lang="en-US" altLang="zh-CN" sz="2000" dirty="0"/>
          </a:p>
        </p:txBody>
      </p:sp>
      <p:sp>
        <p:nvSpPr>
          <p:cNvPr id="3" name="QB_6_AS.270_1#4f14f5266?vja=1&amp;pid=123e3f0b8&amp;color=0,0,0&amp;vtp=1"/>
          <p:cNvSpPr/>
          <p:nvPr/>
        </p:nvSpPr>
        <p:spPr>
          <a:xfrm>
            <a:off x="722376" y="1701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能想到很多例子，学生知道很多单词，但仍然写不出一篇好文章。分析句子结构可知，空处引导限制性定语从句，先行词cases为抽象地点名词，关系词指代先行词，在从句中作地点状语，应用关系副词where引导该从句。</a:t>
            </a:r>
            <a:endParaRPr lang="en-US" altLang="zh-CN" sz="2200" dirty="0"/>
          </a:p>
        </p:txBody>
      </p:sp>
      <p:sp>
        <p:nvSpPr>
          <p:cNvPr id="4" name="QB_6_AN.269_1#4f14f5266.blank?vja=1&amp;pid=123e3f0b8&amp;color=0,0,0&amp;vpa=133&amp;vtp=1"/>
          <p:cNvSpPr/>
          <p:nvPr/>
        </p:nvSpPr>
        <p:spPr>
          <a:xfrm>
            <a:off x="3967099" y="861900"/>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270_2#4f14f5266?vja=1&amp;pid=123e3f0b8&amp;color=0,0,0&amp;mp=1&amp;vtp=1&amp;bt=1"/>
          <p:cNvSpPr/>
          <p:nvPr/>
        </p:nvSpPr>
        <p:spPr>
          <a:xfrm>
            <a:off x="722376" y="900000"/>
            <a:ext cx="10753344" cy="1905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表示地点的抽象名词后的定语从句</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若先行词为一些表示地点的抽象名词，如situation、point、stage、position等，且关系词在从句中作状语时，常用关系副词where引导该定语从句。如：I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reached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supposed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own.我已经到了人生中的一个阶段，在这个阶段我应该自己作决定。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1_1#3572e653e?vja=1&amp;pid=123e3f0b8&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atmosphere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endParaRPr lang="en-US" altLang="zh-CN" sz="2000" dirty="0"/>
          </a:p>
        </p:txBody>
      </p:sp>
      <p:sp>
        <p:nvSpPr>
          <p:cNvPr id="3" name="QB_6_AN.272_1#3572e653e.blank?vja=1&amp;pid=123e3f0b8&amp;color=0,0,0&amp;vpa=134&amp;vtp=1"/>
          <p:cNvSpPr/>
          <p:nvPr/>
        </p:nvSpPr>
        <p:spPr>
          <a:xfrm>
            <a:off x="4807649" y="858012"/>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4" name="QB_6_AS.273_1#3572e653e?vja=1&amp;pid=123e3f0b8&amp;color=0,0,0&amp;vtp=1"/>
          <p:cNvSpPr/>
          <p:nvPr/>
        </p:nvSpPr>
        <p:spPr>
          <a:xfrm>
            <a:off x="722376" y="1701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创造一种轻松的氛围，让员工不那么害怕说出自己的观点，这是一个很大的挑战。此处为“介词+关系代词”引导的限制性定语从句，先行词atmosphere表示抽象的地点，关系词在从句中作介词in的宾语。故填which。</a:t>
            </a:r>
            <a:endParaRPr lang="en-US" altLang="zh-CN" sz="2200" dirty="0"/>
          </a:p>
        </p:txBody>
      </p:sp>
      <p:sp>
        <p:nvSpPr>
          <p:cNvPr id="5" name="QB_6_BD.274_1#ddee0c839?vja=1&amp;pid=123e3f0b8&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endParaRPr lang="en-US" altLang="zh-CN" sz="2000" dirty="0"/>
          </a:p>
        </p:txBody>
      </p:sp>
      <p:sp>
        <p:nvSpPr>
          <p:cNvPr id="6" name="QB_6_AN.275_1#ddee0c839.blank?vja=1&amp;pid=123e3f0b8&amp;color=0,0,0&amp;vpa=135&amp;vtp=1"/>
          <p:cNvSpPr/>
          <p:nvPr/>
        </p:nvSpPr>
        <p:spPr>
          <a:xfrm>
            <a:off x="2208276" y="2865187"/>
            <a:ext cx="622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why</a:t>
            </a:r>
            <a:endParaRPr lang="en-US" altLang="zh-CN" sz="2000" dirty="0"/>
          </a:p>
        </p:txBody>
      </p:sp>
      <p:sp>
        <p:nvSpPr>
          <p:cNvPr id="7" name="QB_6_AS.276_1#ddee0c839?vja=1&amp;pid=123e3f0b8&amp;color=0,0,0&amp;vtp=1"/>
          <p:cNvSpPr/>
          <p:nvPr/>
        </p:nvSpPr>
        <p:spPr>
          <a:xfrm>
            <a:off x="722376" y="3340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句意为：他迟到的原因是他的自行车在路上出了毛病。设空处引导定语从句，修饰先行词The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reason，指原因，关系词在从句中作原因状语，应用关系副词why引导该从句。</a:t>
            </a:r>
            <a:endParaRPr lang="en-US" altLang="zh-CN" sz="2200" dirty="0"/>
          </a:p>
        </p:txBody>
      </p:sp>
      <p:sp>
        <p:nvSpPr>
          <p:cNvPr id="8" name="QB_6_BD.277_1#39ae3015d?vja=1&amp;pid=123e3f0b8&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8.Andrew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fond.</a:t>
            </a:r>
            <a:endParaRPr lang="en-US" altLang="zh-CN" sz="2000" dirty="0"/>
          </a:p>
        </p:txBody>
      </p:sp>
      <p:sp>
        <p:nvSpPr>
          <p:cNvPr id="9" name="QB_6_AN.278_1#39ae3015d.blank?vja=1&amp;pid=123e3f0b8&amp;color=0,0,0&amp;vpa=136&amp;vtp=1"/>
          <p:cNvSpPr/>
          <p:nvPr/>
        </p:nvSpPr>
        <p:spPr>
          <a:xfrm>
            <a:off x="7324789" y="4122487"/>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0" name="QB_6_AS.279_1#39ae3015d?vja=1&amp;pid=123e3f0b8&amp;color=0,0,0&amp;vtp=1"/>
          <p:cNvSpPr/>
          <p:nvPr/>
        </p:nvSpPr>
        <p:spPr>
          <a:xfrm>
            <a:off x="722376" y="4584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句意为：安德鲁独自生活，享受着一只宠物猫的陪伴，他越来越喜欢这只宠物猫。此处为“介词+which”引导的定语从句，固定短语fond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of意为“喜欢”，此处将介词提前至关系代词which前，故填of。</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0_1#af936a2b8?vja=1&amp;pid=123e3f0b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exchanged.</a:t>
            </a:r>
            <a:endParaRPr lang="en-US" altLang="zh-CN" sz="2000" dirty="0"/>
          </a:p>
        </p:txBody>
      </p:sp>
      <p:sp>
        <p:nvSpPr>
          <p:cNvPr id="3" name="QB_6_AN.281_1#af936a2b8.blank?vja=1&amp;pid=123e3f0b8&amp;color=0,0,0&amp;vpa=137&amp;vtp=1"/>
          <p:cNvSpPr/>
          <p:nvPr/>
        </p:nvSpPr>
        <p:spPr>
          <a:xfrm>
            <a:off x="4557776" y="845312"/>
            <a:ext cx="438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endParaRPr lang="en-US" altLang="zh-CN" sz="2000" dirty="0"/>
          </a:p>
        </p:txBody>
      </p:sp>
      <p:sp>
        <p:nvSpPr>
          <p:cNvPr id="4" name="QB_6_AS.282_1#af936a2b8?vja=1&amp;pid=123e3f0b8&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句意为：该网站是一种流行的交流信息和知识的工具。此处为“介词+关系代词”引导的定语从句，关系代词which指代先行词means，by</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means为固定搭配，意为“通过</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方式”，故应用介词by。</a:t>
            </a:r>
            <a:endParaRPr lang="en-US" altLang="zh-CN" sz="2200" dirty="0"/>
          </a:p>
        </p:txBody>
      </p:sp>
      <p:sp>
        <p:nvSpPr>
          <p:cNvPr id="5" name="QB_6_BD.283_1#6a4f019f9?vja=1&amp;pid=123e3f0b8&amp;color=0,0,0&amp;vtp=1"/>
          <p:cNvSpPr/>
          <p:nvPr/>
        </p:nvSpPr>
        <p:spPr>
          <a:xfrm>
            <a:off x="722376" y="2534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café,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p:txBody>
      </p:sp>
      <p:sp>
        <p:nvSpPr>
          <p:cNvPr id="6" name="QB_6_AN.284_1#6a4f019f9.blank?vja=1&amp;pid=123e3f0b8&amp;color=0,0,0&amp;vpa=138&amp;vtp=1"/>
          <p:cNvSpPr/>
          <p:nvPr/>
        </p:nvSpPr>
        <p:spPr>
          <a:xfrm>
            <a:off x="9837674" y="2496887"/>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7" name="QB_6_AS.285_1#6a4f019f9?vja=1&amp;pid=123e3f0b8&amp;color=0,0,0&amp;vtp=1"/>
          <p:cNvSpPr/>
          <p:nvPr/>
        </p:nvSpPr>
        <p:spPr>
          <a:xfrm>
            <a:off x="722376" y="3340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句意为：在咖啡馆里，顾客可以在为他们创造的历史环境中尽情享受。设空处引导定语从句，先行词为environment，指物，关系词在从句中作主语，应用关系代词which或that引导该从句。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86_1#b8bc36f90?vja=1&amp;pid=70f975e38&amp;color=0,0,0&amp;vtp=1&amp;bt=1"/>
          <p:cNvSpPr/>
          <p:nvPr/>
        </p:nvSpPr>
        <p:spPr>
          <a:xfrm>
            <a:off x="722376" y="900000"/>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［湖南邵阳二中2024期中］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essentially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contexts,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5000"/>
              </a:lnSpc>
            </a:pPr>
            <a:endParaRPr lang="en-US" altLang="zh-CN" sz="2000" dirty="0"/>
          </a:p>
        </p:txBody>
      </p:sp>
      <p:sp>
        <p:nvSpPr>
          <p:cNvPr id="3" name="QM_6_AN.287_1#b8bc36f90.blank?vja=1&amp;pid=70f975e38&amp;color=0,0,0&amp;vpa=139&amp;vtp=1"/>
          <p:cNvSpPr/>
          <p:nvPr/>
        </p:nvSpPr>
        <p:spPr>
          <a:xfrm>
            <a:off x="2962148" y="1992200"/>
            <a:ext cx="1014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stronger</a:t>
            </a:r>
            <a:endParaRPr lang="en-US" altLang="zh-CN" sz="2000" dirty="0"/>
          </a:p>
        </p:txBody>
      </p:sp>
      <p:sp>
        <p:nvSpPr>
          <p:cNvPr id="4" name="QM_6_AN.288_1#b8bc36f90.blank?vja=1&amp;pid=70f975e38&amp;color=0,0,0&amp;vpa=140&amp;vtp=1"/>
          <p:cNvSpPr/>
          <p:nvPr/>
        </p:nvSpPr>
        <p:spPr>
          <a:xfrm>
            <a:off x="5727129" y="3147900"/>
            <a:ext cx="1155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discussed</a:t>
            </a:r>
            <a:endParaRPr lang="en-US" altLang="zh-CN" sz="2000" dirty="0"/>
          </a:p>
        </p:txBody>
      </p:sp>
      <p:sp>
        <p:nvSpPr>
          <p:cNvPr id="5" name="QM_6_AN.289_1#b8bc36f90.blank?vja=1&amp;pid=70f975e38&amp;color=0,0,0&amp;vpa=141&amp;vtp=1"/>
          <p:cNvSpPr/>
          <p:nvPr/>
        </p:nvSpPr>
        <p:spPr>
          <a:xfrm>
            <a:off x="7915402" y="3528900"/>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6" name="QM_6_AN.290_1#b8bc36f90.blank?vja=1&amp;pid=70f975e38&amp;color=0,0,0&amp;vpa=142&amp;vtp=1"/>
          <p:cNvSpPr/>
          <p:nvPr/>
        </p:nvSpPr>
        <p:spPr>
          <a:xfrm>
            <a:off x="1593152" y="3897200"/>
            <a:ext cx="1268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commonly</a:t>
            </a:r>
            <a:endParaRPr lang="en-US" altLang="zh-CN" sz="2000" dirty="0"/>
          </a:p>
        </p:txBody>
      </p:sp>
      <p:sp>
        <p:nvSpPr>
          <p:cNvPr id="7" name="QM_6_AN.291_1#b8bc36f90.blank?vja=1&amp;pid=70f975e38&amp;color=0,0,0&amp;vpa=143&amp;vtp=1"/>
          <p:cNvSpPr/>
          <p:nvPr/>
        </p:nvSpPr>
        <p:spPr>
          <a:xfrm>
            <a:off x="10060496" y="3909900"/>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8" name="QM_6_AN.292_1#b8bc36f90.blank?vja=1&amp;pid=70f975e38&amp;color=0,0,0&amp;vpa=144&amp;vtp=1"/>
          <p:cNvSpPr/>
          <p:nvPr/>
        </p:nvSpPr>
        <p:spPr>
          <a:xfrm>
            <a:off x="3185668" y="4671900"/>
            <a:ext cx="422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86_1#b8bc36f90?vja=1&amp;pid=70f975e38&amp;color=0,0,0&amp;vtp=1&amp;bt=1"/>
          <p:cNvSpPr/>
          <p:nvPr/>
        </p:nvSpPr>
        <p:spPr>
          <a:xfrm>
            <a:off x="722376" y="900000"/>
            <a:ext cx="10753344" cy="1905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impossible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component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endParaRPr lang="en-US" altLang="zh-CN" sz="2000" dirty="0"/>
          </a:p>
        </p:txBody>
      </p:sp>
      <p:sp>
        <p:nvSpPr>
          <p:cNvPr id="3" name="QM_6_EX.297_1#b8bc36f90?vja=1&amp;pid=70f975e38&amp;color=0,0,0&amp;vtp=1"/>
          <p:cNvSpPr/>
          <p:nvPr/>
        </p:nvSpPr>
        <p:spPr>
          <a:xfrm>
            <a:off x="722376" y="2827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本文是一篇议论文。文章主要讲的是随着全球化的发展，越来越多的人学习外语的现象，那么在学习一门外语时，是否需要了解当地文化，文章对此进行了探讨。</a:t>
            </a:r>
            <a:endParaRPr lang="en-US" altLang="zh-CN" sz="2000" dirty="0"/>
          </a:p>
        </p:txBody>
      </p:sp>
      <p:sp>
        <p:nvSpPr>
          <p:cNvPr id="4" name="QM_6_AN.293_1#b8bc36f90.blank?vja=1&amp;pid=70f975e38&amp;color=0,0,0&amp;vpa=145&amp;vtp=1"/>
          <p:cNvSpPr/>
          <p:nvPr/>
        </p:nvSpPr>
        <p:spPr>
          <a:xfrm>
            <a:off x="5489004" y="861900"/>
            <a:ext cx="1141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define</a:t>
            </a:r>
            <a:endParaRPr lang="en-US" altLang="zh-CN" sz="2000" dirty="0"/>
          </a:p>
        </p:txBody>
      </p:sp>
      <p:sp>
        <p:nvSpPr>
          <p:cNvPr id="5" name="QM_6_AN.294_1#b8bc36f90.blank?vja=1&amp;pid=70f975e38&amp;color=0,0,0&amp;vpa=146&amp;vtp=1"/>
          <p:cNvSpPr/>
          <p:nvPr/>
        </p:nvSpPr>
        <p:spPr>
          <a:xfrm>
            <a:off x="935101" y="1230200"/>
            <a:ext cx="1184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taught</a:t>
            </a:r>
            <a:endParaRPr lang="en-US" altLang="zh-CN" sz="2000" dirty="0"/>
          </a:p>
        </p:txBody>
      </p:sp>
      <p:sp>
        <p:nvSpPr>
          <p:cNvPr id="6" name="QM_6_AN.295_1#b8bc36f90.blank?vja=1&amp;pid=70f975e38&amp;color=0,0,0&amp;vpa=147&amp;vtp=1"/>
          <p:cNvSpPr/>
          <p:nvPr/>
        </p:nvSpPr>
        <p:spPr>
          <a:xfrm>
            <a:off x="4716717" y="1623900"/>
            <a:ext cx="676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7" name="QM_6_AN.296_1#b8bc36f90.blank?vja=1&amp;pid=70f975e38&amp;color=0,0,0&amp;vpa=148&amp;vtp=1"/>
          <p:cNvSpPr/>
          <p:nvPr/>
        </p:nvSpPr>
        <p:spPr>
          <a:xfrm>
            <a:off x="3160840" y="2004900"/>
            <a:ext cx="803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seems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98_1#5a14bdf50?vja=1&amp;pid=b8bc36f90&amp;color=0,0,0&amp;vtp=1&amp;bt=1"/>
          <p:cNvSpPr/>
          <p:nvPr/>
        </p:nvSpPr>
        <p:spPr>
          <a:xfrm>
            <a:off x="722376" y="896111"/>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299_1#5a14bdf50.blank?vja=1&amp;pid=b8bc36f90&amp;color=0,0,0&amp;vpa=149&amp;vtp=1"/>
          <p:cNvSpPr/>
          <p:nvPr/>
        </p:nvSpPr>
        <p:spPr>
          <a:xfrm>
            <a:off x="897001" y="845311"/>
            <a:ext cx="10144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stronger</a:t>
            </a:r>
            <a:endParaRPr lang="en-US" altLang="zh-CN" sz="2000" dirty="0"/>
          </a:p>
        </p:txBody>
      </p:sp>
      <p:sp>
        <p:nvSpPr>
          <p:cNvPr id="4" name="QB_7_AS.300_1#5a14bdf50?vja=1&amp;pid=b8bc36f90&amp;color=0,0,0&amp;vtp=1"/>
          <p:cNvSpPr/>
          <p:nvPr/>
        </p:nvSpPr>
        <p:spPr>
          <a:xfrm>
            <a:off x="722376" y="13201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句意为：随着世界逐渐成为名副其实的地球村，对有效沟通的需求比以往任何时候都更加强烈。设空处在系动词is后作表语，根据空后的than可知，设空处应用形容词的比较级。</a:t>
            </a:r>
            <a:endParaRPr lang="en-US" altLang="zh-CN" sz="2200" dirty="0"/>
          </a:p>
        </p:txBody>
      </p:sp>
      <p:sp>
        <p:nvSpPr>
          <p:cNvPr id="5" name="QB_7_BD.301_1#d2384d3d9?vja=1&amp;pid=b8bc36f90&amp;color=0,0,0&amp;vtp=1"/>
          <p:cNvSpPr/>
          <p:nvPr/>
        </p:nvSpPr>
        <p:spPr>
          <a:xfrm>
            <a:off x="722376" y="21285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302_1#d2384d3d9.blank?vja=1&amp;pid=b8bc36f90&amp;color=0,0,0&amp;vpa=150&amp;vtp=1"/>
          <p:cNvSpPr/>
          <p:nvPr/>
        </p:nvSpPr>
        <p:spPr>
          <a:xfrm>
            <a:off x="884301" y="2090486"/>
            <a:ext cx="11557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discussed</a:t>
            </a:r>
            <a:endParaRPr lang="en-US" altLang="zh-CN" sz="2000" dirty="0"/>
          </a:p>
        </p:txBody>
      </p:sp>
      <p:sp>
        <p:nvSpPr>
          <p:cNvPr id="7" name="QB_7_AS.303_1#d2384d3d9?vja=1&amp;pid=b8bc36f90&amp;color=0,0,0&amp;vtp=1"/>
          <p:cNvSpPr/>
          <p:nvPr/>
        </p:nvSpPr>
        <p:spPr>
          <a:xfrm>
            <a:off x="722376" y="25520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句意为：最常讨论的问题之一是，语言课程是否应该包括对使用该语言的国家文化的学习。主句中已有系动词is，设空处作后置定语，应用非谓语形式，discuss与One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questions之间是逻辑上的被动关系，应用过去分词。</a:t>
            </a:r>
            <a:endParaRPr lang="en-US" altLang="zh-CN" sz="2200" dirty="0"/>
          </a:p>
        </p:txBody>
      </p:sp>
      <p:sp>
        <p:nvSpPr>
          <p:cNvPr id="8" name="QB_7_BD.304_1#db0001df8?vja=1&amp;pid=b8bc36f90&amp;color=0,0,0&amp;vtp=1"/>
          <p:cNvSpPr/>
          <p:nvPr/>
        </p:nvSpPr>
        <p:spPr>
          <a:xfrm>
            <a:off x="722376" y="37414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305_1#db0001df8.blank?vja=1&amp;pid=b8bc36f90&amp;color=0,0,0&amp;vpa=151&amp;vtp=1"/>
          <p:cNvSpPr/>
          <p:nvPr/>
        </p:nvSpPr>
        <p:spPr>
          <a:xfrm>
            <a:off x="935101" y="3703386"/>
            <a:ext cx="80486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10" name="QB_7_AS.306_1#db0001df8?vja=1&amp;pid=b8bc36f90&amp;color=0,0,0&amp;vtp=1"/>
          <p:cNvSpPr/>
          <p:nvPr/>
        </p:nvSpPr>
        <p:spPr>
          <a:xfrm>
            <a:off x="722376" y="41649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句意见上一题解析。设空处引导限制性定语从句，先行词是country，关系词在从句中作地点状语，应用关系副词where引导该从句。</a:t>
            </a:r>
            <a:endParaRPr lang="en-US" altLang="zh-CN" sz="2200" dirty="0"/>
          </a:p>
        </p:txBody>
      </p:sp>
      <p:sp>
        <p:nvSpPr>
          <p:cNvPr id="11" name="QB_7_BD.307_1#e2f22e637?vja=1&amp;pid=b8bc36f90&amp;color=0,0,0&amp;vtp=1"/>
          <p:cNvSpPr/>
          <p:nvPr/>
        </p:nvSpPr>
        <p:spPr>
          <a:xfrm>
            <a:off x="722376" y="49733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12" name="QB_7_AN.308_1#e2f22e637.blank?vja=1&amp;pid=b8bc36f90&amp;color=0,0,0&amp;vpa=152&amp;vtp=1"/>
          <p:cNvSpPr/>
          <p:nvPr/>
        </p:nvSpPr>
        <p:spPr>
          <a:xfrm>
            <a:off x="897001" y="4922586"/>
            <a:ext cx="12684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commonly</a:t>
            </a:r>
            <a:endParaRPr lang="en-US" altLang="zh-CN" sz="2000" dirty="0"/>
          </a:p>
        </p:txBody>
      </p:sp>
      <p:sp>
        <p:nvSpPr>
          <p:cNvPr id="13" name="QB_7_AS.309_1#e2f22e637?vja=1&amp;pid=b8bc36f90&amp;color=0,0,0&amp;vtp=1"/>
          <p:cNvSpPr/>
          <p:nvPr/>
        </p:nvSpPr>
        <p:spPr>
          <a:xfrm>
            <a:off x="722376" y="53968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句意为：人们普遍认为，每种语言都深深植根于其所处的文化之中。设空处修饰动词believed，应用副词，作状语。故填commonly。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0_1#1bace54ef?vja=1&amp;pid=b8bc36f90&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7_AN.311_1#1bace54ef.blank?vja=1&amp;pid=b8bc36f90&amp;color=0,0,0&amp;vpa=153&amp;vtp=1"/>
          <p:cNvSpPr/>
          <p:nvPr/>
        </p:nvSpPr>
        <p:spPr>
          <a:xfrm>
            <a:off x="897001" y="858012"/>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4" name="QB_7_AS.312_1#1bace54ef?vja=1&amp;pid=b8bc36f90&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句意见上一题解析。设空处后的where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operates是where引导的定语从句，修饰先行词culture，故此处特指“语言所处的文化”，应用定冠词the。</a:t>
            </a:r>
            <a:endParaRPr lang="en-US" altLang="zh-CN" sz="2200" dirty="0"/>
          </a:p>
        </p:txBody>
      </p:sp>
      <p:sp>
        <p:nvSpPr>
          <p:cNvPr id="5" name="QB_7_BD.313_1#9d6e1717e?vja=1&amp;pid=b8bc36f90&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6" name="QB_7_AN.314_1#9d6e1717e.blank?vja=1&amp;pid=b8bc36f90&amp;color=0,0,0&amp;vpa=154&amp;vtp=1"/>
          <p:cNvSpPr/>
          <p:nvPr/>
        </p:nvSpPr>
        <p:spPr>
          <a:xfrm>
            <a:off x="935101" y="2115887"/>
            <a:ext cx="422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its</a:t>
            </a:r>
            <a:endParaRPr lang="en-US" altLang="zh-CN" sz="2000" dirty="0"/>
          </a:p>
        </p:txBody>
      </p:sp>
      <p:sp>
        <p:nvSpPr>
          <p:cNvPr id="7" name="QB_7_AS.315_1#9d6e1717e?vja=1&amp;pid=b8bc36f90&amp;color=0,0,0&amp;vtp=1"/>
          <p:cNvSpPr/>
          <p:nvPr/>
        </p:nvSpPr>
        <p:spPr>
          <a:xfrm>
            <a:off x="722376" y="2578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句意为：因此，如果不了解其历史、文学和传统的某些要素，往往就无法完全理解这一文化。设空处修饰并列的名词history、literature和traditions，作定语，应用形容词性物主代词。故填its。</a:t>
            </a:r>
            <a:endParaRPr lang="en-US" altLang="zh-CN" sz="2200" dirty="0"/>
          </a:p>
        </p:txBody>
      </p:sp>
      <p:sp>
        <p:nvSpPr>
          <p:cNvPr id="8" name="QB_7_BD.316_1#03fe2ddb8?vja=1&amp;pid=b8bc36f90&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9" name="QB_7_AN.317_1#03fe2ddb8.blank?vja=1&amp;pid=b8bc36f90&amp;color=0,0,0&amp;vpa=155&amp;vtp=1"/>
          <p:cNvSpPr/>
          <p:nvPr/>
        </p:nvSpPr>
        <p:spPr>
          <a:xfrm>
            <a:off x="897001" y="3741487"/>
            <a:ext cx="1141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define</a:t>
            </a:r>
            <a:endParaRPr lang="en-US" altLang="zh-CN" sz="2000" dirty="0"/>
          </a:p>
        </p:txBody>
      </p:sp>
      <p:sp>
        <p:nvSpPr>
          <p:cNvPr id="10" name="QB_7_AS.318_1#03fe2ddb8?vja=1&amp;pid=b8bc36f90&amp;color=0,0,0&amp;vtp=1"/>
          <p:cNvSpPr/>
          <p:nvPr/>
        </p:nvSpPr>
        <p:spPr>
          <a:xfrm>
            <a:off x="722376" y="4203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句意为：此外，不可能明确应该教授什么样的特定文化，因为许多国际通用语言是在彼此之间文化差异很大的不同国家使用的。it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impossible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sth为固定句型，意为“做某事是不可能的”，其中it是形式主语，不定式是真正的主语。故填to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define。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9_1#d76db8b8b?vja=1&amp;pid=b8bc36f90&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320_1#d76db8b8b.blank?vja=1&amp;pid=b8bc36f90&amp;color=0,0,0&amp;vpa=156&amp;vtp=1"/>
          <p:cNvSpPr/>
          <p:nvPr/>
        </p:nvSpPr>
        <p:spPr>
          <a:xfrm>
            <a:off x="935101" y="845312"/>
            <a:ext cx="1184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taught</a:t>
            </a:r>
            <a:endParaRPr lang="en-US" altLang="zh-CN" sz="2000" dirty="0"/>
          </a:p>
        </p:txBody>
      </p:sp>
      <p:sp>
        <p:nvSpPr>
          <p:cNvPr id="4" name="QB_7_AS.321_1#d76db8b8b?vja=1&amp;pid=b8bc36f90&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句意见上一题解析。设空处作what引导的宾语从句的谓语，在情态动词should之后，应用动词原形；teach和what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culture之间是被动关系，应用被动语态。故填be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taught。</a:t>
            </a:r>
            <a:endParaRPr lang="en-US" altLang="zh-CN" sz="2200" dirty="0"/>
          </a:p>
        </p:txBody>
      </p:sp>
      <p:sp>
        <p:nvSpPr>
          <p:cNvPr id="5" name="QB_7_BD.322_1#75f56a2b4?vja=1&amp;pid=b8bc36f90&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6" name="QB_7_AN.323_1#75f56a2b4.blank?vja=1&amp;pid=b8bc36f90&amp;color=0,0,0&amp;vpa=157&amp;vtp=1"/>
          <p:cNvSpPr/>
          <p:nvPr/>
        </p:nvSpPr>
        <p:spPr>
          <a:xfrm>
            <a:off x="935101" y="2115887"/>
            <a:ext cx="676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7" name="QB_7_AS.324_1#75f56a2b4?vja=1&amp;pid=b8bc36f90&amp;color=0,0,0&amp;vtp=1"/>
          <p:cNvSpPr/>
          <p:nvPr/>
        </p:nvSpPr>
        <p:spPr>
          <a:xfrm>
            <a:off x="722376" y="25781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句意见第8题解析。differ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为固定短语，意为“与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不同”。故填from。</a:t>
            </a:r>
            <a:endParaRPr lang="en-US" altLang="zh-CN" sz="2200" dirty="0"/>
          </a:p>
        </p:txBody>
      </p:sp>
      <p:sp>
        <p:nvSpPr>
          <p:cNvPr id="8" name="QB_7_BD.325_1#510173a76?vja=1&amp;pid=b8bc36f90&amp;color=0,0,0&amp;vtp=1"/>
          <p:cNvSpPr/>
          <p:nvPr/>
        </p:nvSpPr>
        <p:spPr>
          <a:xfrm>
            <a:off x="722376" y="29972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326_1#510173a76.blank?vja=1&amp;pid=b8bc36f90&amp;color=0,0,0&amp;vpa=158&amp;vtp=1"/>
          <p:cNvSpPr/>
          <p:nvPr/>
        </p:nvSpPr>
        <p:spPr>
          <a:xfrm>
            <a:off x="1062101" y="2959100"/>
            <a:ext cx="803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seems</a:t>
            </a:r>
            <a:endParaRPr lang="en-US" altLang="zh-CN" sz="2000" dirty="0"/>
          </a:p>
        </p:txBody>
      </p:sp>
      <p:sp>
        <p:nvSpPr>
          <p:cNvPr id="10" name="QB_7_AS.327_1#510173a76?vja=1&amp;pid=b8bc36f90&amp;color=0,0,0&amp;vtp=1"/>
          <p:cNvSpPr/>
          <p:nvPr/>
        </p:nvSpPr>
        <p:spPr>
          <a:xfrm>
            <a:off x="722376" y="34163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句意为：总而言之，似乎语言课程中文化内容的作用应取决于学习者的目标。seem为连系动词，it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为固定句式，表示“似乎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”；结合语境可知，此处为一般性陈述，应用一般现在时。故填seems。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327_2#510173a76?vja=1&amp;pid=b8bc36f90&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B_7_AS.327_3#510173a76?vja=1&amp;pid=b8bc36f9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409524"/>
            <a:ext cx="5193792" cy="29077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7_AS.327_4#510173a76?vja=1&amp;pid=b8bc36f90&amp;color=0,0,0&amp;vtp=1"/>
          <p:cNvSpPr/>
          <p:nvPr/>
        </p:nvSpPr>
        <p:spPr>
          <a:xfrm>
            <a:off x="722376" y="4444824"/>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此外，不可能明确应该教授什么样的特定文化，因为许多国际通用语言是在彼此之间文化差异很大的不同国家使用的。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0_1#d29853494?vja=1&amp;pid=b79c6e72e&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2000" dirty="0"/>
          </a:p>
        </p:txBody>
      </p:sp>
      <p:sp>
        <p:nvSpPr>
          <p:cNvPr id="3" name="QB_6_AN.21_1#d29853494.blank?vja=1&amp;pid=b79c6e72e&amp;color=0,0,0&amp;vpa=8&amp;vtp=1"/>
          <p:cNvSpPr/>
          <p:nvPr/>
        </p:nvSpPr>
        <p:spPr>
          <a:xfrm>
            <a:off x="5368798" y="858012"/>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4" name="QB_6_AS.22_1#d29853494?vja=1&amp;pid=b79c6e72e&amp;color=0,0,0&amp;vtp=1"/>
          <p:cNvSpPr/>
          <p:nvPr/>
        </p:nvSpPr>
        <p:spPr>
          <a:xfrm>
            <a:off x="722376" y="1701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句意为：我是一个以英语为母语的人，主修了英语文学，已经教英语超过10年了。major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为固定搭配，意为“（在大学）主修”。故填in。</a:t>
            </a:r>
            <a:endParaRPr lang="en-US" altLang="zh-CN" sz="2200" dirty="0"/>
          </a:p>
        </p:txBody>
      </p:sp>
      <p:sp>
        <p:nvSpPr>
          <p:cNvPr id="5" name="QB_6_BD.23_1#3c6ebd200?vja=1&amp;pid=b79c6e72e&amp;color=0,0,0&amp;vtp=1"/>
          <p:cNvSpPr/>
          <p:nvPr/>
        </p:nvSpPr>
        <p:spPr>
          <a:xfrm>
            <a:off x="722376" y="2534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Thursday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a:t>
            </a:r>
            <a:endParaRPr lang="en-US" altLang="zh-CN" sz="2000" dirty="0"/>
          </a:p>
        </p:txBody>
      </p:sp>
      <p:sp>
        <p:nvSpPr>
          <p:cNvPr id="6" name="QB_6_AN.24_1#3c6ebd200.blank?vja=1&amp;pid=b79c6e72e&amp;color=0,0,0&amp;vpa=9&amp;vtp=1"/>
          <p:cNvSpPr/>
          <p:nvPr/>
        </p:nvSpPr>
        <p:spPr>
          <a:xfrm>
            <a:off x="7626541" y="2484187"/>
            <a:ext cx="944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helping</a:t>
            </a:r>
            <a:endParaRPr lang="en-US" altLang="zh-CN" sz="2000" dirty="0"/>
          </a:p>
        </p:txBody>
      </p:sp>
      <p:sp>
        <p:nvSpPr>
          <p:cNvPr id="7" name="QB_6_AS.25_1#3c6ebd200?vja=1&amp;pid=b79c6e72e&amp;color=0,0,0&amp;vtp=1"/>
          <p:cNvSpPr/>
          <p:nvPr/>
        </p:nvSpPr>
        <p:spPr>
          <a:xfrm>
            <a:off x="722376" y="33401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sth意为“感激某人做某事”。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0c1a154e4.fixed?vja=1&amp;pid=a2b1a8d65&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0c1a154e4.fixed?vja=1&amp;pid=a2b1a8d65&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Useful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Structures—Reading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for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Writing</a:t>
            </a:r>
            <a:endParaRPr lang="en-US" altLang="zh-CN" sz="4400" dirty="0"/>
          </a:p>
        </p:txBody>
      </p:sp>
      <p:pic>
        <p:nvPicPr>
          <p:cNvPr id="4" name="C_4#0c1a154e4.fixed?vja=1&amp;pid=a2b1a8d65&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0c1a154e4.fixed?vja=1&amp;pid=a2b1a8d65&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8_1#9c0d437c6?sp=1&amp;vja=1&amp;pid=e10d106a3&amp;color=0,0,0&amp;vtp=1&amp;bt=1"/>
          <p:cNvSpPr/>
          <p:nvPr/>
        </p:nvSpPr>
        <p:spPr>
          <a:xfrm>
            <a:off x="722376" y="900000"/>
            <a:ext cx="10753344" cy="3810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［辽宁鞍山一中2025高一月考］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（语音学）.Language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forefront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1974,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Michael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Byram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8_1#9c0d437c6?sp=1&amp;vja=1&amp;pid=e10d106a3&amp;color=0,0,0&amp;vtp=1&amp;bt=1"/>
          <p:cNvSpPr/>
          <p:nvPr/>
        </p:nvSpPr>
        <p:spPr>
          <a:xfrm>
            <a:off x="722376" y="900000"/>
            <a:ext cx="10753344" cy="4191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storytelling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obvious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grammar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curriculum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（课程）.</a:t>
            </a:r>
            <a:endParaRPr lang="en-US" altLang="zh-CN" sz="2000" dirty="0"/>
          </a:p>
        </p:txBody>
      </p:sp>
      <p:sp>
        <p:nvSpPr>
          <p:cNvPr id="3" name="QM_6_EX.329_1#9c0d437c6?vja=1&amp;pid=e10d106a3&amp;color=0,0,0&amp;vtp=1"/>
          <p:cNvSpPr/>
          <p:nvPr/>
        </p:nvSpPr>
        <p:spPr>
          <a:xfrm>
            <a:off x="722376" y="5113087"/>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本文是一篇说明文，主要介绍了文化教育对语言学习的影响。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0_1#6a80165d7?vja=1&amp;pid=9c0d437c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1_1#6a80165d7.bracket?vja=1&amp;pid=9c0d437c6&amp;color=0,0,0&amp;vpa=159&amp;vtp=1"/>
          <p:cNvSpPr/>
          <p:nvPr/>
        </p:nvSpPr>
        <p:spPr>
          <a:xfrm>
            <a:off x="773436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30_2#6a80165d7.choices?vja=1&amp;pid=9c0d437c6&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endParaRPr lang="en-US" altLang="zh-CN" sz="2000" dirty="0"/>
          </a:p>
        </p:txBody>
      </p:sp>
      <p:sp>
        <p:nvSpPr>
          <p:cNvPr id="5" name="QC_7_AS.332_1#6a80165d7?vja=1&amp;pid=9c0d437c6&amp;color=0,0,0&amp;vtp=1"/>
          <p:cNvSpPr/>
          <p:nvPr/>
        </p:nvSpPr>
        <p:spPr>
          <a:xfrm>
            <a:off x="722376" y="21082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推理判断题。根据第二段内容可知，文化教育从20世纪60年代的理论研究到1974年的课堂实践，再到20世纪90年代的理论深化，经历了理论和实践的双重发展。故选D项。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3_1#e568fe389?vja=1&amp;pid=9c0d437c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4_1#e568fe389.blank?vja=1&amp;pid=9c0d437c6&amp;color=0,0,0&amp;vpa=160&amp;vtp=1"/>
          <p:cNvSpPr/>
          <p:nvPr/>
        </p:nvSpPr>
        <p:spPr>
          <a:xfrm>
            <a:off x="8305864" y="8580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33_2#e568fe389.choices?vja=1&amp;pid=9c0d437c6&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2000" dirty="0"/>
          </a:p>
        </p:txBody>
      </p:sp>
      <p:sp>
        <p:nvSpPr>
          <p:cNvPr id="5" name="QC_7_AS.335_1#e568fe389?vja=1&amp;pid=9c0d437c6&amp;color=0,0,0&amp;vtp=1"/>
          <p:cNvSpPr/>
          <p:nvPr/>
        </p:nvSpPr>
        <p:spPr>
          <a:xfrm>
            <a:off x="722376" y="2870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differences.”可知，语言教师应熟悉学生的文化传统，才能正确理解学生的学习困难源于文化差异而非学习能力问题，即语言教师应了解学生的文化背景。故选C项。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6_1#f51e2ebdf?vja=1&amp;pid=9c0d437c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7_1#f51e2ebdf.bracket?vja=1&amp;pid=9c0d437c6&amp;color=0,0,0&amp;vpa=161&amp;vtp=1"/>
          <p:cNvSpPr/>
          <p:nvPr/>
        </p:nvSpPr>
        <p:spPr>
          <a:xfrm>
            <a:off x="811218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36_2#f51e2ebdf.choices?vja=1&amp;pid=9c0d437c6&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A.Organising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B.Introducing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grammar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endParaRPr lang="en-US" altLang="zh-CN" sz="2000" dirty="0"/>
          </a:p>
        </p:txBody>
      </p:sp>
      <p:sp>
        <p:nvSpPr>
          <p:cNvPr id="5" name="QC_7_AS.338_1#f51e2ebdf?vja=1&amp;pid=9c0d437c6&amp;color=0,0,0&amp;vtp=1"/>
          <p:cNvSpPr/>
          <p:nvPr/>
        </p:nvSpPr>
        <p:spPr>
          <a:xfrm>
            <a:off x="722376" y="2870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细节理解题。根据最后一段中的“Classroom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education.Lessons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curriculum.”可知，文化教育应包括肢体语言和眼神交流等非语言交流方式。故选B项。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9_1#9004956d9?vja=1&amp;pid=9c0d437c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0_1#9004956d9.bracket?vja=1&amp;pid=9c0d437c6&amp;color=0,0,0&amp;vpa=162&amp;vtp=1"/>
          <p:cNvSpPr/>
          <p:nvPr/>
        </p:nvSpPr>
        <p:spPr>
          <a:xfrm>
            <a:off x="4970526"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39_2#9004956d9.choices?vja=1&amp;pid=9c0d437c6&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abilities.</a:t>
            </a:r>
            <a:endParaRPr lang="en-US" altLang="zh-CN" sz="2000" dirty="0"/>
          </a:p>
        </p:txBody>
      </p:sp>
      <p:sp>
        <p:nvSpPr>
          <p:cNvPr id="5" name="QC_7_AS.341_1#9004956d9?vja=1&amp;pid=9c0d437c6&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主旨大意题。根据第一段中的“Language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backgrounds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difficulties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speakers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easier.”以及下文对文化教育发展、文化差异影响及教学建议的阐述可知，本文主要介绍了文化对语言学习的影响。故选A项。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2_1#2d58a98fd?sp=1&amp;vja=1&amp;pid=e10d106a3&amp;color=0,0,0&amp;vtp=1&amp;bt=1"/>
          <p:cNvSpPr/>
          <p:nvPr/>
        </p:nvSpPr>
        <p:spPr>
          <a:xfrm>
            <a:off x="722376" y="900000"/>
            <a:ext cx="10753344" cy="4572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（做手势）</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conclusion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magnetic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pulses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（磁脉冲）</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disturb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learners.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Mathias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colleagues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Journal</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Neuroscience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German-speaking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“lamube”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“atesi”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endParaRPr lang="en-US" altLang="zh-CN" sz="2000" dirty="0"/>
          </a:p>
        </p:txBody>
      </p:sp>
    </p:spTree>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2_2#2d58a98fd?vja=1&amp;pid=e10d106a3&amp;color=0,0,0&amp;mp=1&amp;vtp=1&amp;bt=1"/>
          <p:cNvSpPr/>
          <p:nvPr/>
        </p:nvSpPr>
        <p:spPr>
          <a:xfrm>
            <a:off x="722376" y="896112"/>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German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magnetic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pulses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primary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cortex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（运动皮层）—the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cortex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children—unlike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Leipzig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eight-year-old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tied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endParaRPr lang="en-US" altLang="zh-CN" sz="2000" dirty="0"/>
          </a:p>
        </p:txBody>
      </p:sp>
    </p:spTree>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343_1#2d58a98fd?vja=1&amp;pid=e10d106a3&amp;color=0,0,0&amp;vtp=1&amp;bt=1"/>
          <p:cNvSpPr/>
          <p:nvPr/>
        </p:nvSpPr>
        <p:spPr>
          <a:xfrm>
            <a:off x="722376" y="900000"/>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本文是一篇说明文。文章介绍了研究者通过实验发现当人们学习词汇时，通过手势进行辅助学习可以更好地记忆。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_1#1d8381a4f?vja=1&amp;pid=b79c6e72e&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silent.</a:t>
            </a:r>
            <a:endParaRPr lang="en-US" altLang="zh-CN" sz="2000" dirty="0"/>
          </a:p>
        </p:txBody>
      </p:sp>
      <p:sp>
        <p:nvSpPr>
          <p:cNvPr id="3" name="QB_6_AN.27_1#1d8381a4f.blank?vja=1&amp;pid=b79c6e72e&amp;color=0,0,0&amp;vpa=10&amp;vtp=1"/>
          <p:cNvSpPr/>
          <p:nvPr/>
        </p:nvSpPr>
        <p:spPr>
          <a:xfrm>
            <a:off x="2108264" y="858012"/>
            <a:ext cx="622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how</a:t>
            </a:r>
            <a:endParaRPr lang="en-US" altLang="zh-CN" sz="2000" dirty="0"/>
          </a:p>
        </p:txBody>
      </p:sp>
      <p:sp>
        <p:nvSpPr>
          <p:cNvPr id="4" name="QB_6_AS.28_1#1d8381a4f?vja=1&amp;pid=b79c6e72e&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句意为：不管你多么健谈，有时候还是保持沉默为好。此处为“no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matter+疑问词”引导的让步状语从句，talkative是形容词，结合句意可知，此处表示“多么”，应用how，表示“不管多么健谈”。故填how。</a:t>
            </a:r>
            <a:endParaRPr lang="en-US" altLang="zh-CN" sz="2200" dirty="0"/>
          </a:p>
        </p:txBody>
      </p:sp>
      <p:sp>
        <p:nvSpPr>
          <p:cNvPr id="5" name="QB_6_BD.29_1#8e146a583?vja=1&amp;pid=b79c6e72e&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endParaRPr lang="en-US" altLang="zh-CN" sz="2000" dirty="0"/>
          </a:p>
        </p:txBody>
      </p:sp>
      <p:sp>
        <p:nvSpPr>
          <p:cNvPr id="6" name="QB_6_AN.30_1#8e146a583.blank?vja=1&amp;pid=b79c6e72e&amp;color=0,0,0&amp;vpa=11&amp;vtp=1"/>
          <p:cNvSpPr/>
          <p:nvPr/>
        </p:nvSpPr>
        <p:spPr>
          <a:xfrm>
            <a:off x="6126226" y="2496887"/>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7" name="QB_6_AS.31_1#8e146a583?vja=1&amp;pid=b79c6e72e&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句意为：许多课程现在都可以在网上获得，学生们可以从中免费选择。此处引导非限制性定语从句，先行词是Many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lessons，指物，关系词在从句中作介词from的宾语，应使用关系代词which。故填which。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4_1#65193f3c8?vja=1&amp;pid=2d58a98f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5_1#65193f3c8.bracket?vja=1&amp;pid=2d58a98fd&amp;color=0,0,0&amp;vpa=163&amp;vtp=1"/>
          <p:cNvSpPr/>
          <p:nvPr/>
        </p:nvSpPr>
        <p:spPr>
          <a:xfrm>
            <a:off x="9788589"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44_2#65193f3c8.choices?vja=1&amp;pid=2d58a98fd&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magnetic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tape.</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repeatedly.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D.Making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movements.</a:t>
            </a:r>
            <a:endParaRPr lang="en-US" altLang="zh-CN" sz="2000" dirty="0"/>
          </a:p>
        </p:txBody>
      </p:sp>
      <p:sp>
        <p:nvSpPr>
          <p:cNvPr id="5" name="QC_7_AS.346_1#65193f3c8?vja=1&amp;pid=2d58a98fd&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gesture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later.”可知，学习词汇时做手势可以帮助人们更好地记住词汇。故选D项。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7_1#4f5518867?vja=1&amp;pid=2d58a98fd&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8_1#4f5518867.bracket?vja=1&amp;pid=2d58a98fd&amp;color=0,0,0&amp;mp=1&amp;vpa=164&amp;vtp=1"/>
          <p:cNvSpPr/>
          <p:nvPr/>
        </p:nvSpPr>
        <p:spPr>
          <a:xfrm>
            <a:off x="49864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47_2#4f5518867.choices?vja=1&amp;pid=2d58a98fd&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endParaRPr lang="en-US" altLang="zh-CN" sz="2000" dirty="0"/>
          </a:p>
        </p:txBody>
      </p:sp>
      <p:sp>
        <p:nvSpPr>
          <p:cNvPr id="5" name="QC_7_AS.349_1#4f5518867?vja=1&amp;pid=2d58a98fd&amp;color=0,0,0&amp;vtp=1"/>
          <p:cNvSpPr/>
          <p:nvPr/>
        </p:nvSpPr>
        <p:spPr>
          <a:xfrm>
            <a:off x="722376" y="2108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二段内容可知，实验挑选了22名说德语的人在四天内学习90个新创造出来的单词，并观看含有和单词含义相匹配的手势的视频，同时要求他们在重复单词时，做出相应的手势。由此可以推断出第二段介绍了实验的设计。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0_1#7f35ef5a6?vja=1&amp;pid=2d58a98f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1_1#7f35ef5a6.bracket?vja=1&amp;pid=2d58a98fd&amp;color=0,0,0&amp;vpa=165&amp;vtp=1"/>
          <p:cNvSpPr/>
          <p:nvPr/>
        </p:nvSpPr>
        <p:spPr>
          <a:xfrm>
            <a:off x="734066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50_2#7f35ef5a6.choices?vja=1&amp;pid=2d58a98fd&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equipment.</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cortex.</a:t>
            </a:r>
            <a:endParaRPr lang="en-US" altLang="zh-CN" sz="2000" dirty="0"/>
          </a:p>
        </p:txBody>
      </p:sp>
      <p:sp>
        <p:nvSpPr>
          <p:cNvPr id="5" name="QC_7_AS.352_1#7f35ef5a6?vja=1&amp;pid=2d58a98fd&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concluded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cortex</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contributed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gestures可知，在记忆新单词时起帮助作用的是运动皮层。故选D项。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3_1#8a75592ca?vja=1&amp;pid=2d58a98f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4_1#8a75592ca.bracket?vja=1&amp;pid=2d58a98fd&amp;color=0,0,0&amp;vpa=166&amp;vtp=1"/>
          <p:cNvSpPr/>
          <p:nvPr/>
        </p:nvSpPr>
        <p:spPr>
          <a:xfrm>
            <a:off x="9464739"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53_2#8a75592ca.choices?vja=1&amp;pid=2d58a98fd&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A.Achieved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B.Did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equally.</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C.Failed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D.Were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endParaRPr lang="en-US" altLang="zh-CN" sz="2000" dirty="0"/>
          </a:p>
        </p:txBody>
      </p:sp>
      <p:sp>
        <p:nvSpPr>
          <p:cNvPr id="5" name="QC_7_AS.355_1#8a75592ca?vja=1&amp;pid=2d58a98fd&amp;color=0,0,0&amp;vtp=1"/>
          <p:cNvSpPr/>
          <p:nvPr/>
        </p:nvSpPr>
        <p:spPr>
          <a:xfrm>
            <a:off x="722376" y="2108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词义猜测题。根据画线短语后的“But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benefited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gestures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pictures”可知，六个月后通过手势辅助学习的成年人获益更多，结合still可推断出两个月后这两种学习方法的测试结果仍是一样的，故画线短语在此处表示“拥有相同的结果”。故选A项。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55_2#8a75592ca?vja=1&amp;pid=2d58a98fd&amp;color=0,0,0&amp;mp=1&amp;vtp=1&amp;bt=1"/>
          <p:cNvSpPr/>
          <p:nvPr/>
        </p:nvSpPr>
        <p:spPr>
          <a:xfrm>
            <a:off x="722376" y="900000"/>
            <a:ext cx="10753344" cy="3048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利用上下文之间的逻辑关系解词义猜测题</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在做词义猜测题时，如果上下文中出现逻辑衔接词，需要特别注意，上下文之间的逻辑关系有时会成为解答词义猜测题的关键。常见的逻辑关系有并列、递进、转折、因果、让步等。如本题中，画线部分前的内容提到一项实验让成年人和儿童以手势视频和图片辅助的方式学习新单词；表示转折的连词But后的内容与前面的内容形成转折，表示然而六个月之后，（比起图片辅助学习，）使用手势辅助学习的方式让成年人获益更多，而儿童从这两种学习方法中受益同样多。由此可以推断，But前的内容表示，在实验开始的两个月后，手势视频和图片辅助学习产生的作用是差不多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6_1#7413bb8fd?vja=1&amp;pid=0ddac28a3&amp;color=0,0,0&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［吉林长春十一高中2024高一段测］</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suburbs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Boston.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pleasantly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（奥秘）</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mysteries.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Washington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Georgetown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15-year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tutoring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1983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dozen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endParaRPr lang="en-US" altLang="zh-CN" sz="2000" dirty="0"/>
          </a:p>
        </p:txBody>
      </p:sp>
    </p:spTree>
  </p:cSld>
  <p:clrMapOvr>
    <a:masterClrMapping/>
  </p:clrMapOvr>
  <p:transition>
    <p:fad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6_2#7413bb8fd?vja=1&amp;pid=0ddac28a3&amp;color=0,0,0&amp;mp=1&amp;vtp=1&amp;bt=1"/>
          <p:cNvSpPr/>
          <p:nvPr/>
        </p:nvSpPr>
        <p:spPr>
          <a:xfrm>
            <a:off x="722376" y="900000"/>
            <a:ext cx="10753344" cy="4191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affairs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sponsored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（主办）</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Confucius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Institute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（偶然的）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institute,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mid-2016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Ziqing.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Confucius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Institute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Westerners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voyage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3" name="QM_6_EX.357_1#7413bb8fd?vja=1&amp;pid=0ddac28a3&amp;color=0,0,0&amp;vtp=1"/>
          <p:cNvSpPr/>
          <p:nvPr/>
        </p:nvSpPr>
        <p:spPr>
          <a:xfrm>
            <a:off x="722376" y="5112911"/>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本文是一篇记叙文。文章主要讲述了作者从小与汉语结缘，成年和退休后继续学习汉语的故事。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8_1#36fe06e7d.choices?vja=1&amp;pid=7413bb8fd&amp;color=0,0,0&amp;vtp=1&amp;bt=1"/>
          <p:cNvSpPr/>
          <p:nvPr/>
        </p:nvSpPr>
        <p:spPr>
          <a:xfrm>
            <a:off x="722376" y="896111"/>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491230" algn="l"/>
                <a:tab pos="5788660" algn="l"/>
                <a:tab pos="84289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A.relaxing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B.inviting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C.developing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D.confusing</a:t>
            </a:r>
            <a:endParaRPr lang="en-US" altLang="zh-CN" sz="2000" dirty="0"/>
          </a:p>
        </p:txBody>
      </p:sp>
      <p:sp>
        <p:nvSpPr>
          <p:cNvPr id="3" name="QC_7_AN.359_1#36fe06e7d.bracket?vja=1&amp;pid=7413bb8fd&amp;color=0,0,0&amp;vpa=167&amp;vtp=1"/>
          <p:cNvSpPr/>
          <p:nvPr/>
        </p:nvSpPr>
        <p:spPr>
          <a:xfrm>
            <a:off x="1112901" y="896111"/>
            <a:ext cx="3540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60_1#36fe06e7d?vja=1&amp;pid=7413bb8fd&amp;color=0,0,0&amp;vtp=1"/>
          <p:cNvSpPr/>
          <p:nvPr/>
        </p:nvSpPr>
        <p:spPr>
          <a:xfrm>
            <a:off x="722376" y="13201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根据设空处前的very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pleasantly及下文学习汉语的经历可知，作者从小就被汉语的神秘魅力深深吸引住了。inviting意为“吸引人的”，故选B项。</a:t>
            </a:r>
            <a:endParaRPr lang="en-US" altLang="zh-CN" sz="2200" dirty="0"/>
          </a:p>
        </p:txBody>
      </p:sp>
      <p:sp>
        <p:nvSpPr>
          <p:cNvPr id="5" name="QC_7_BD.361_1#26d1b9113.choices?vja=1&amp;pid=7413bb8fd&amp;color=0,0,0&amp;vtp=1"/>
          <p:cNvSpPr/>
          <p:nvPr/>
        </p:nvSpPr>
        <p:spPr>
          <a:xfrm>
            <a:off x="722376" y="2128586"/>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557905" algn="l"/>
                <a:tab pos="5947410" algn="l"/>
                <a:tab pos="84258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A.explain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B.deepen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C.uncover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D.evaluate</a:t>
            </a:r>
            <a:endParaRPr lang="en-US" altLang="zh-CN" sz="2000" dirty="0"/>
          </a:p>
        </p:txBody>
      </p:sp>
      <p:sp>
        <p:nvSpPr>
          <p:cNvPr id="6" name="QC_7_AN.362_1#26d1b9113.bracket?vja=1&amp;pid=7413bb8fd&amp;color=0,0,0&amp;vpa=168&amp;vtp=1"/>
          <p:cNvSpPr/>
          <p:nvPr/>
        </p:nvSpPr>
        <p:spPr>
          <a:xfrm>
            <a:off x="1112901" y="2128586"/>
            <a:ext cx="3540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363_1#26d1b9113?vja=1&amp;pid=7413bb8fd&amp;color=0,0,0&amp;vtp=1"/>
          <p:cNvSpPr/>
          <p:nvPr/>
        </p:nvSpPr>
        <p:spPr>
          <a:xfrm>
            <a:off x="722376" y="25520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根据上文可知，作者被汉语的神秘魅力吸引；再根据下文的the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mysteries可知，此处指作者要发现这些谜团的意义。故选C项。</a:t>
            </a:r>
            <a:endParaRPr lang="en-US" altLang="zh-CN" sz="2200" dirty="0"/>
          </a:p>
        </p:txBody>
      </p:sp>
      <p:sp>
        <p:nvSpPr>
          <p:cNvPr id="8" name="QC_7_BD.364_1#e382cc718.choices?vja=1&amp;pid=7413bb8fd&amp;color=0,0,0&amp;vtp=1"/>
          <p:cNvSpPr/>
          <p:nvPr/>
        </p:nvSpPr>
        <p:spPr>
          <a:xfrm>
            <a:off x="722376" y="3360486"/>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656330" algn="l"/>
                <a:tab pos="6169660" algn="l"/>
                <a:tab pos="86067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A.look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B.break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C.seek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D.take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2000" dirty="0"/>
          </a:p>
        </p:txBody>
      </p:sp>
      <p:sp>
        <p:nvSpPr>
          <p:cNvPr id="9" name="QC_7_AN.365_1#e382cc718.bracket?vja=1&amp;pid=7413bb8fd&amp;color=0,0,0&amp;vpa=169&amp;vtp=1"/>
          <p:cNvSpPr/>
          <p:nvPr/>
        </p:nvSpPr>
        <p:spPr>
          <a:xfrm>
            <a:off x="1112901" y="3360486"/>
            <a:ext cx="3683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366_1#e382cc718?vja=1&amp;pid=7413bb8fd&amp;color=0,0,0&amp;vtp=1"/>
          <p:cNvSpPr/>
          <p:nvPr/>
        </p:nvSpPr>
        <p:spPr>
          <a:xfrm>
            <a:off x="722376" y="37839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根据上文可知，作者要揭开汉语的奥秘，所以此处指作者进入大学后，决定开始学习汉语。look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into意为“调查”；break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off意为“突然终止”；seek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out意为“找出；找到”；take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up意为“开始做”。故选D项。</a:t>
            </a:r>
            <a:endParaRPr lang="en-US" altLang="zh-CN" sz="2200" dirty="0"/>
          </a:p>
        </p:txBody>
      </p:sp>
      <p:sp>
        <p:nvSpPr>
          <p:cNvPr id="11" name="QC_7_BD.367_1#f3fc6f4cf.choices?vja=1&amp;pid=7413bb8fd&amp;color=0,0,0&amp;vtp=1"/>
          <p:cNvSpPr/>
          <p:nvPr/>
        </p:nvSpPr>
        <p:spPr>
          <a:xfrm>
            <a:off x="722376" y="4973386"/>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751580" algn="l"/>
                <a:tab pos="6106160" algn="l"/>
                <a:tab pos="85877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A.launched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B.spread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C.delayed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D.shared</a:t>
            </a:r>
            <a:endParaRPr lang="en-US" altLang="zh-CN" sz="2000" dirty="0"/>
          </a:p>
        </p:txBody>
      </p:sp>
      <p:sp>
        <p:nvSpPr>
          <p:cNvPr id="12" name="QC_7_AN.368_1#f3fc6f4cf.bracket?vja=1&amp;pid=7413bb8fd&amp;color=0,0,0&amp;vpa=170&amp;vtp=1"/>
          <p:cNvSpPr/>
          <p:nvPr/>
        </p:nvSpPr>
        <p:spPr>
          <a:xfrm>
            <a:off x="1112901" y="4973386"/>
            <a:ext cx="3683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3" name="QC_7_AS.369_1#f3fc6f4cf?vja=1&amp;pid=7413bb8fd&amp;color=0,0,0&amp;vtp=1"/>
          <p:cNvSpPr/>
          <p:nvPr/>
        </p:nvSpPr>
        <p:spPr>
          <a:xfrm>
            <a:off x="722376" y="5396865"/>
            <a:ext cx="10753344" cy="787273"/>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adults可知，作者参加了一个成人语言中心的夜校，开始了自己的汉语学习之旅。launch意为“开始从事”，故选A项。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0_1#85cf0b6ea.choices?vja=1&amp;pid=7413bb8fd&amp;color=0,0,0&amp;vtp=1&amp;bt=1"/>
          <p:cNvSpPr/>
          <p:nvPr/>
        </p:nvSpPr>
        <p:spPr>
          <a:xfrm>
            <a:off x="722376" y="896111"/>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526155" algn="l"/>
                <a:tab pos="6493510" algn="l"/>
                <a:tab pos="85083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A.shook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B.wound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C.set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D.lived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3" name="QC_7_AN.371_1#85cf0b6ea.bracket?vja=1&amp;pid=7413bb8fd&amp;color=0,0,0&amp;vpa=171&amp;vtp=1"/>
          <p:cNvSpPr/>
          <p:nvPr/>
        </p:nvSpPr>
        <p:spPr>
          <a:xfrm>
            <a:off x="1112901" y="896111"/>
            <a:ext cx="3540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72_1#85cf0b6ea?vja=1&amp;pid=7413bb8fd&amp;color=0,0,0&amp;vtp=1"/>
          <p:cNvSpPr/>
          <p:nvPr/>
        </p:nvSpPr>
        <p:spPr>
          <a:xfrm>
            <a:off x="722376" y="1320165"/>
            <a:ext cx="10753344" cy="1162177"/>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下文提到了两个大学及restarted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tutoring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classes可知，作者学习汉语的过程非常曲折。shake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off意为“摆脱”；wind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through意为“曲折穿过”；set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up意为“建立；成立”；live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with意为“忍受，容忍”。故选B项。</a:t>
            </a:r>
            <a:endParaRPr lang="en-US" altLang="zh-CN" sz="2200" dirty="0"/>
          </a:p>
        </p:txBody>
      </p:sp>
      <p:sp>
        <p:nvSpPr>
          <p:cNvPr id="5" name="QC_7_BD.373_1#8f8020533.choices?vja=1&amp;pid=7413bb8fd&amp;color=0,0,0&amp;vtp=1"/>
          <p:cNvSpPr/>
          <p:nvPr/>
        </p:nvSpPr>
        <p:spPr>
          <a:xfrm>
            <a:off x="722376" y="2509586"/>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697605" algn="l"/>
                <a:tab pos="6112510" algn="l"/>
                <a:tab pos="89211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A.interaction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B.exchange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C.improvement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D.break</a:t>
            </a:r>
            <a:endParaRPr lang="en-US" altLang="zh-CN" sz="2000" dirty="0"/>
          </a:p>
        </p:txBody>
      </p:sp>
      <p:sp>
        <p:nvSpPr>
          <p:cNvPr id="6" name="QC_7_AN.374_1#8f8020533.bracket?vja=1&amp;pid=7413bb8fd&amp;color=0,0,0&amp;vpa=172&amp;vtp=1"/>
          <p:cNvSpPr/>
          <p:nvPr/>
        </p:nvSpPr>
        <p:spPr>
          <a:xfrm>
            <a:off x="1112901" y="2509586"/>
            <a:ext cx="3683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75_1#8f8020533?vja=1&amp;pid=7413bb8fd&amp;color=0,0,0&amp;vtp=1"/>
          <p:cNvSpPr/>
          <p:nvPr/>
        </p:nvSpPr>
        <p:spPr>
          <a:xfrm>
            <a:off x="722376" y="2933065"/>
            <a:ext cx="10753344" cy="787273"/>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根据下文的restarted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tutoring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1999可知，此处指中断了15年之后，1999年作者重新开始在辅导班学习中文课程。故选D项。</a:t>
            </a:r>
            <a:endParaRPr lang="en-US" altLang="zh-CN" sz="2200" dirty="0"/>
          </a:p>
        </p:txBody>
      </p:sp>
      <p:sp>
        <p:nvSpPr>
          <p:cNvPr id="8" name="QC_7_BD.376_1#7e37ca6d2.choices?vja=1&amp;pid=7413bb8fd&amp;color=0,0,0&amp;vtp=1"/>
          <p:cNvSpPr/>
          <p:nvPr/>
        </p:nvSpPr>
        <p:spPr>
          <a:xfrm>
            <a:off x="722376" y="3741486"/>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589655" algn="l"/>
                <a:tab pos="6493510" algn="l"/>
                <a:tab pos="87623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A.difficulties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B.encouragement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C.guidance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D.delivery</a:t>
            </a:r>
            <a:endParaRPr lang="en-US" altLang="zh-CN" sz="2000" dirty="0"/>
          </a:p>
        </p:txBody>
      </p:sp>
      <p:sp>
        <p:nvSpPr>
          <p:cNvPr id="9" name="QC_7_AN.377_1#7e37ca6d2.bracket?vja=1&amp;pid=7413bb8fd&amp;color=0,0,0&amp;vpa=173&amp;vtp=1"/>
          <p:cNvSpPr/>
          <p:nvPr/>
        </p:nvSpPr>
        <p:spPr>
          <a:xfrm>
            <a:off x="1112901" y="3741486"/>
            <a:ext cx="3540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378_1#7e37ca6d2?vja=1&amp;pid=7413bb8fd&amp;color=0,0,0&amp;vtp=1"/>
          <p:cNvSpPr/>
          <p:nvPr/>
        </p:nvSpPr>
        <p:spPr>
          <a:xfrm>
            <a:off x="722376" y="41649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根据上文的later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independent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study可知，此处指后来作者在没有指导的情况下在乔治梅森大学独立学习。</a:t>
            </a:r>
            <a:endParaRPr lang="en-US" altLang="zh-CN" sz="2200" dirty="0"/>
          </a:p>
        </p:txBody>
      </p:sp>
      <p:sp>
        <p:nvSpPr>
          <p:cNvPr id="11" name="QC_7_BD.379_1#c7357331d.choices?vja=1&amp;pid=7413bb8fd&amp;color=0,0,0&amp;vtp=1"/>
          <p:cNvSpPr/>
          <p:nvPr/>
        </p:nvSpPr>
        <p:spPr>
          <a:xfrm>
            <a:off x="722376" y="4973386"/>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967480" algn="l"/>
                <a:tab pos="6169660" algn="l"/>
                <a:tab pos="88036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A.strengthened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B.started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C.interrupted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D.ended</a:t>
            </a:r>
            <a:endParaRPr lang="en-US" altLang="zh-CN" sz="2000" dirty="0"/>
          </a:p>
        </p:txBody>
      </p:sp>
      <p:sp>
        <p:nvSpPr>
          <p:cNvPr id="12" name="QC_7_AN.380_1#c7357331d.bracket?vja=1&amp;pid=7413bb8fd&amp;color=0,0,0&amp;vpa=174&amp;vtp=1"/>
          <p:cNvSpPr/>
          <p:nvPr/>
        </p:nvSpPr>
        <p:spPr>
          <a:xfrm>
            <a:off x="1112901" y="4973386"/>
            <a:ext cx="3683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3" name="QC_7_AS.381_1#c7357331d?vja=1&amp;pid=7413bb8fd&amp;color=0,0,0&amp;vtp=1"/>
          <p:cNvSpPr/>
          <p:nvPr/>
        </p:nvSpPr>
        <p:spPr>
          <a:xfrm>
            <a:off x="722376" y="5396865"/>
            <a:ext cx="10753344" cy="787273"/>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dozen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trips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China可知，十几次到中国出差加强了作者的汉语学习。故选A项。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2_1#8a5d977c6.choices?vja=1&amp;pid=7413bb8fd&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40480" algn="l"/>
                <a:tab pos="6436360" algn="l"/>
                <a:tab pos="87147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A.formation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B.break-up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C.factor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D.wave</a:t>
            </a:r>
            <a:endParaRPr lang="en-US" altLang="zh-CN" sz="2000" dirty="0"/>
          </a:p>
        </p:txBody>
      </p:sp>
      <p:sp>
        <p:nvSpPr>
          <p:cNvPr id="3" name="QC_7_AN.383_1#8a5d977c6.bracket?vja=1&amp;pid=7413bb8fd&amp;color=0,0,0&amp;vpa=175&amp;vtp=1"/>
          <p:cNvSpPr/>
          <p:nvPr/>
        </p:nvSpPr>
        <p:spPr>
          <a:xfrm>
            <a:off x="1112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384_1#8a5d977c6?vja=1&amp;pid=7413bb8fd&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club及上文作者参加了一系列关于汉语学习的活动可知，此处指成立了汉语读书俱乐部。故选A项。</a:t>
            </a:r>
            <a:endParaRPr lang="en-US" altLang="zh-CN" sz="2200" dirty="0"/>
          </a:p>
        </p:txBody>
      </p:sp>
      <p:sp>
        <p:nvSpPr>
          <p:cNvPr id="5" name="QC_7_BD.385_1#8dac05e62.choices?vja=1&amp;pid=7413bb8fd&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27755" algn="l"/>
                <a:tab pos="6214110" algn="l"/>
                <a:tab pos="83686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A.serious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B.advanced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C.rapid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D.historical</a:t>
            </a:r>
            <a:endParaRPr lang="en-US" altLang="zh-CN" sz="2000" dirty="0"/>
          </a:p>
        </p:txBody>
      </p:sp>
      <p:sp>
        <p:nvSpPr>
          <p:cNvPr id="6" name="QC_7_AN.386_1#8dac05e62.bracket?vja=1&amp;pid=7413bb8fd&amp;color=0,0,0&amp;vpa=176&amp;vtp=1"/>
          <p:cNvSpPr/>
          <p:nvPr/>
        </p:nvSpPr>
        <p:spPr>
          <a:xfrm>
            <a:off x="1239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387_1#8dac05e62?vja=1&amp;pid=7413bb8fd&amp;color=0,0,0&amp;vtp=1"/>
          <p:cNvSpPr/>
          <p:nvPr/>
        </p:nvSpPr>
        <p:spPr>
          <a:xfrm>
            <a:off x="722376" y="257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根据上文的six</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learners可知，六位有经验的汉语学习者能够阅读和讨论中国作家的高级文学作品。故选B项。</a:t>
            </a:r>
            <a:endParaRPr lang="en-US" altLang="zh-CN" sz="2200" dirty="0"/>
          </a:p>
        </p:txBody>
      </p:sp>
      <p:sp>
        <p:nvSpPr>
          <p:cNvPr id="8" name="QC_7_BD.388_1#0f10c0eae.choices?vja=1&amp;pid=7413bb8fd&amp;color=0,0,0&amp;vtp=1"/>
          <p:cNvSpPr/>
          <p:nvPr/>
        </p:nvSpPr>
        <p:spPr>
          <a:xfrm>
            <a:off x="722376" y="3398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73780" algn="l"/>
                <a:tab pos="5966460" algn="l"/>
                <a:tab pos="84099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A.revised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B.doubted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C.annoyed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D.respected</a:t>
            </a:r>
            <a:endParaRPr lang="en-US" altLang="zh-CN" sz="2000" dirty="0"/>
          </a:p>
        </p:txBody>
      </p:sp>
      <p:sp>
        <p:nvSpPr>
          <p:cNvPr id="9" name="QC_7_AN.389_1#0f10c0eae.bracket?vja=1&amp;pid=7413bb8fd&amp;color=0,0,0&amp;vpa=177&amp;vtp=1"/>
          <p:cNvSpPr/>
          <p:nvPr/>
        </p:nvSpPr>
        <p:spPr>
          <a:xfrm>
            <a:off x="1230503" y="3398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390_1#0f10c0eae?vja=1&amp;pid=7413bb8fd&amp;color=0,0,0&amp;vtp=1"/>
          <p:cNvSpPr/>
          <p:nvPr/>
        </p:nvSpPr>
        <p:spPr>
          <a:xfrm>
            <a:off x="722376" y="38227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Xun,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Zhu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Ziqing”及常识可知，鲁迅、老舍和朱自清是受人尊敬的中国作家。故选D项。</a:t>
            </a:r>
            <a:endParaRPr lang="en-US" altLang="zh-CN" sz="2200" dirty="0"/>
          </a:p>
        </p:txBody>
      </p:sp>
      <p:sp>
        <p:nvSpPr>
          <p:cNvPr id="11" name="QC_7_BD.391_1#fba0ac014.choices?vja=1&amp;pid=7413bb8fd&amp;color=0,0,0&amp;vtp=1"/>
          <p:cNvSpPr/>
          <p:nvPr/>
        </p:nvSpPr>
        <p:spPr>
          <a:xfrm>
            <a:off x="722376" y="46431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951605" algn="l"/>
                <a:tab pos="6506210" algn="l"/>
                <a:tab pos="86544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A.weaknesses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B.challenges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C.results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D.chances</a:t>
            </a:r>
            <a:endParaRPr lang="en-US" altLang="zh-CN" sz="2000" dirty="0"/>
          </a:p>
        </p:txBody>
      </p:sp>
      <p:sp>
        <p:nvSpPr>
          <p:cNvPr id="12" name="QC_7_AN.392_1#fba0ac014.bracket?vja=1&amp;pid=7413bb8fd&amp;color=0,0,0&amp;vpa=178&amp;vtp=1"/>
          <p:cNvSpPr/>
          <p:nvPr/>
        </p:nvSpPr>
        <p:spPr>
          <a:xfrm>
            <a:off x="1239901" y="46431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3" name="QC_7_AS.393_1#fba0ac014?vja=1&amp;pid=7413bb8fd&amp;color=0,0,0&amp;vtp=1"/>
          <p:cNvSpPr/>
          <p:nvPr/>
        </p:nvSpPr>
        <p:spPr>
          <a:xfrm>
            <a:off x="722376" y="50673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secrets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read并结合选项可知，学习语言既有趣又富有挑战性。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b54c3a591?vja=1&amp;pid=5a508eafd&amp;color=0,0,0&amp;vtp=1&amp;bt=1"/>
          <p:cNvSpPr/>
          <p:nvPr/>
        </p:nvSpPr>
        <p:spPr>
          <a:xfrm>
            <a:off x="722376" y="896112"/>
            <a:ext cx="10753344" cy="368808"/>
          </a:xfrm>
          <a:prstGeom prst="rect">
            <a:avLst/>
          </a:prstGeom>
          <a:noFill/>
        </p:spPr>
        <p:txBody>
          <a:bodyPr wrap="square" lIns="0" tIns="0" rIns="0" bIns="0" rtlCol="0" anchor="t"/>
          <a:lstStyle/>
          <a:p>
            <a:pPr algn="l">
              <a:lnSpc>
                <a:spcPct val="121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32_1#9674eceef?sp=1&amp;vja=1&amp;pid=5a508eafd&amp;color=0,0,0&amp;vtp=1"/>
          <p:cNvSpPr/>
          <p:nvPr/>
        </p:nvSpPr>
        <p:spPr>
          <a:xfrm>
            <a:off x="722376" y="1290387"/>
            <a:ext cx="10753344" cy="1106424"/>
          </a:xfrm>
          <a:prstGeom prst="rect">
            <a:avLst/>
          </a:prstGeom>
          <a:noFill/>
        </p:spPr>
        <p:txBody>
          <a:bodyPr wrap="square" lIns="0" tIns="0" rIns="0" bIns="0" rtlCol="0" anchor="t"/>
          <a:lstStyle/>
          <a:p>
            <a:pPr algn="l">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1.玩手机成瘾被认为是许多人现在睡眠不足的原因之一。（regard;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endParaRPr lang="en-US" altLang="zh-CN" sz="2000" dirty="0"/>
          </a:p>
          <a:p>
            <a:pPr algn="just">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Cellphone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addiction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endParaRPr lang="en-US" altLang="zh-CN" sz="2000" dirty="0"/>
          </a:p>
        </p:txBody>
      </p:sp>
      <p:sp>
        <p:nvSpPr>
          <p:cNvPr id="4" name="QB_6_AN.33_1#9674eceef.blank?vja=1&amp;pid=5a508eafd&amp;color=0,0,0&amp;vpa=12&amp;vtp=1"/>
          <p:cNvSpPr/>
          <p:nvPr/>
        </p:nvSpPr>
        <p:spPr>
          <a:xfrm>
            <a:off x="3029268" y="1621095"/>
            <a:ext cx="352425"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5" name="QB_6_AN.34_1#9674eceef.blank?vja=1&amp;pid=5a508eafd&amp;color=0,0,0&amp;vpa=13&amp;vtp=1"/>
          <p:cNvSpPr/>
          <p:nvPr/>
        </p:nvSpPr>
        <p:spPr>
          <a:xfrm>
            <a:off x="3585020" y="1608395"/>
            <a:ext cx="107156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regarded</a:t>
            </a:r>
            <a:endParaRPr lang="en-US" altLang="zh-CN" sz="2000" dirty="0"/>
          </a:p>
        </p:txBody>
      </p:sp>
      <p:sp>
        <p:nvSpPr>
          <p:cNvPr id="6" name="QB_6_AN.35_1#9674eceef.blank?vja=1&amp;pid=5a508eafd&amp;color=0,0,0&amp;vpa=14&amp;vtp=1"/>
          <p:cNvSpPr/>
          <p:nvPr/>
        </p:nvSpPr>
        <p:spPr>
          <a:xfrm>
            <a:off x="4851972" y="1621095"/>
            <a:ext cx="395288"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7" name="QB_6_AN.36_1#9674eceef.blank?vja=1&amp;pid=5a508eafd&amp;color=0,0,0&amp;vpa=15&amp;vtp=1"/>
          <p:cNvSpPr/>
          <p:nvPr/>
        </p:nvSpPr>
        <p:spPr>
          <a:xfrm>
            <a:off x="5445824" y="1621095"/>
            <a:ext cx="55086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one</a:t>
            </a:r>
            <a:endParaRPr lang="en-US" altLang="zh-CN" sz="2000" dirty="0"/>
          </a:p>
        </p:txBody>
      </p:sp>
      <p:sp>
        <p:nvSpPr>
          <p:cNvPr id="8" name="QB_6_AN.37_1#9674eceef.blank?vja=1&amp;pid=5a508eafd&amp;color=0,0,0&amp;vpa=16&amp;vtp=1"/>
          <p:cNvSpPr/>
          <p:nvPr/>
        </p:nvSpPr>
        <p:spPr>
          <a:xfrm>
            <a:off x="6192076" y="1621095"/>
            <a:ext cx="395288"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9" name="QB_6_AN.38_1#9674eceef.blank?vja=1&amp;pid=5a508eafd&amp;color=0,0,0&amp;vpa=17&amp;vtp=1"/>
          <p:cNvSpPr/>
          <p:nvPr/>
        </p:nvSpPr>
        <p:spPr>
          <a:xfrm>
            <a:off x="6747828" y="1621095"/>
            <a:ext cx="49371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0" name="QB_6_AN.39_1#9674eceef.blank?vja=1&amp;pid=5a508eafd&amp;color=0,0,0&amp;vpa=18&amp;vtp=1"/>
          <p:cNvSpPr/>
          <p:nvPr/>
        </p:nvSpPr>
        <p:spPr>
          <a:xfrm>
            <a:off x="7443280" y="1621095"/>
            <a:ext cx="94456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reasons</a:t>
            </a:r>
            <a:endParaRPr lang="en-US" altLang="zh-CN" sz="2000" dirty="0"/>
          </a:p>
        </p:txBody>
      </p:sp>
      <p:sp>
        <p:nvSpPr>
          <p:cNvPr id="11" name="QB_6_AN.40_1#9674eceef.blank?vja=1&amp;pid=5a508eafd&amp;color=0,0,0&amp;vpa=19&amp;vtp=1"/>
          <p:cNvSpPr/>
          <p:nvPr/>
        </p:nvSpPr>
        <p:spPr>
          <a:xfrm>
            <a:off x="8595932" y="1608395"/>
            <a:ext cx="62230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why</a:t>
            </a:r>
            <a:endParaRPr lang="en-US" altLang="zh-CN" sz="2000" dirty="0"/>
          </a:p>
        </p:txBody>
      </p:sp>
      <p:sp>
        <p:nvSpPr>
          <p:cNvPr id="12" name="QB_6_BD.41_1#abdd36b8c?sp=1&amp;vja=1&amp;pid=5a508eafd&amp;color=0,0,0&amp;vtp=1"/>
          <p:cNvSpPr/>
          <p:nvPr/>
        </p:nvSpPr>
        <p:spPr>
          <a:xfrm>
            <a:off x="722376" y="2420687"/>
            <a:ext cx="10753344" cy="1106424"/>
          </a:xfrm>
          <a:prstGeom prst="rect">
            <a:avLst/>
          </a:prstGeom>
          <a:noFill/>
        </p:spPr>
        <p:txBody>
          <a:bodyPr wrap="square" lIns="0" tIns="0" rIns="0" bIns="0" rtlCol="0" anchor="t"/>
          <a:lstStyle/>
          <a:p>
            <a:pPr algn="l">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2.如今，作为一种绿色的交通工具，共享单车在许多城市越来越受欢迎。（means）</a:t>
            </a:r>
            <a:endParaRPr lang="en-US" altLang="zh-CN" sz="2000" dirty="0"/>
          </a:p>
          <a:p>
            <a:pPr algn="just">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endParaRPr lang="en-US" altLang="zh-CN" sz="2000" dirty="0"/>
          </a:p>
        </p:txBody>
      </p:sp>
      <p:sp>
        <p:nvSpPr>
          <p:cNvPr id="13" name="QB_6_AN.42_1#abdd36b8c.blank?vja=1&amp;pid=5a508eafd&amp;color=0,0,0&amp;vpa=20&amp;vtp=1"/>
          <p:cNvSpPr/>
          <p:nvPr/>
        </p:nvSpPr>
        <p:spPr>
          <a:xfrm>
            <a:off x="1561275" y="2751395"/>
            <a:ext cx="395288"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14" name="QB_6_AN.43_1#abdd36b8c.blank?vja=1&amp;pid=5a508eafd&amp;color=0,0,0&amp;vpa=21&amp;vtp=1"/>
          <p:cNvSpPr/>
          <p:nvPr/>
        </p:nvSpPr>
        <p:spPr>
          <a:xfrm>
            <a:off x="2181987" y="2751395"/>
            <a:ext cx="29686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5" name="QB_6_AN.44_1#abdd36b8c.blank?vja=1&amp;pid=5a508eafd&amp;color=0,0,0&amp;vpa=22&amp;vtp=1"/>
          <p:cNvSpPr/>
          <p:nvPr/>
        </p:nvSpPr>
        <p:spPr>
          <a:xfrm>
            <a:off x="2713736" y="2738695"/>
            <a:ext cx="74771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green</a:t>
            </a:r>
            <a:endParaRPr lang="en-US" altLang="zh-CN" sz="2000" dirty="0"/>
          </a:p>
        </p:txBody>
      </p:sp>
      <p:sp>
        <p:nvSpPr>
          <p:cNvPr id="16" name="QB_6_AN.45_1#abdd36b8c.blank?vja=1&amp;pid=5a508eafd&amp;color=0,0,0&amp;vpa=23&amp;vtp=1"/>
          <p:cNvSpPr/>
          <p:nvPr/>
        </p:nvSpPr>
        <p:spPr>
          <a:xfrm>
            <a:off x="3689985" y="2751395"/>
            <a:ext cx="83185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means</a:t>
            </a:r>
            <a:endParaRPr lang="en-US" altLang="zh-CN" sz="2000" dirty="0"/>
          </a:p>
        </p:txBody>
      </p:sp>
      <p:sp>
        <p:nvSpPr>
          <p:cNvPr id="17" name="QB_6_AN.46_1#abdd36b8c.blank?vja=1&amp;pid=5a508eafd&amp;color=0,0,0&amp;vpa=24&amp;vtp=1"/>
          <p:cNvSpPr/>
          <p:nvPr/>
        </p:nvSpPr>
        <p:spPr>
          <a:xfrm>
            <a:off x="4729734" y="2751395"/>
            <a:ext cx="395288"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8" name="QB_6_AN.47_1#abdd36b8c.blank?vja=1&amp;pid=5a508eafd&amp;color=0,0,0&amp;vpa=25&amp;vtp=1"/>
          <p:cNvSpPr/>
          <p:nvPr/>
        </p:nvSpPr>
        <p:spPr>
          <a:xfrm>
            <a:off x="5337683" y="2738695"/>
            <a:ext cx="108426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transport</a:t>
            </a:r>
            <a:endParaRPr lang="en-US" altLang="zh-CN" sz="2000" dirty="0"/>
          </a:p>
        </p:txBody>
      </p:sp>
      <p:sp>
        <p:nvSpPr>
          <p:cNvPr id="19" name="QB_6_BD.48_1#dfbbfcd57?sp=1&amp;vja=1&amp;pid=5a508eafd&amp;color=0,0,0&amp;vtp=1"/>
          <p:cNvSpPr/>
          <p:nvPr/>
        </p:nvSpPr>
        <p:spPr>
          <a:xfrm>
            <a:off x="722376" y="3550987"/>
            <a:ext cx="10753344" cy="1475232"/>
          </a:xfrm>
          <a:prstGeom prst="rect">
            <a:avLst/>
          </a:prstGeom>
          <a:noFill/>
        </p:spPr>
        <p:txBody>
          <a:bodyPr wrap="square" lIns="0" tIns="0" rIns="0" bIns="0" rtlCol="0" anchor="t"/>
          <a:lstStyle/>
          <a:p>
            <a:pPr algn="l">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3.如果您能尽早给我答复，我将不胜感激。（appreciate）</a:t>
            </a:r>
            <a:endParaRPr lang="en-US" altLang="zh-CN" sz="2000" dirty="0"/>
          </a:p>
          <a:p>
            <a:pPr algn="l">
              <a:lnSpc>
                <a:spcPct val="121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earliest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convenience.</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1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4.尽管他没能赢得这次比赛，但他没有灰心。（despite）</a:t>
            </a:r>
            <a:endParaRPr lang="en-US" altLang="zh-CN" sz="2000">
              <a:solidFill>
                <a:prstClr val="black"/>
              </a:solidFill>
            </a:endParaRPr>
          </a:p>
          <a:p>
            <a:pPr lvl="0">
              <a:lnSpc>
                <a:spcPct val="121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 ____ _____ 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endParaRPr lang="en-US" altLang="zh-CN" sz="2000" dirty="0"/>
          </a:p>
        </p:txBody>
      </p:sp>
      <p:sp>
        <p:nvSpPr>
          <p:cNvPr id="20" name="QB_6_AN.49_1#dfbbfcd57.blank?vja=1&amp;pid=5a508eafd&amp;color=0,0,0&amp;vpa=26&amp;vtp=1"/>
          <p:cNvSpPr/>
          <p:nvPr/>
        </p:nvSpPr>
        <p:spPr>
          <a:xfrm>
            <a:off x="719201" y="3881695"/>
            <a:ext cx="479425"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I’d</a:t>
            </a:r>
            <a:endParaRPr lang="en-US" altLang="zh-CN" sz="2000" dirty="0"/>
          </a:p>
        </p:txBody>
      </p:sp>
      <p:sp>
        <p:nvSpPr>
          <p:cNvPr id="21" name="QB_6_AN.50_1#dfbbfcd57.blank?vja=1&amp;pid=5a508eafd&amp;color=0,0,0&amp;vpa=27&amp;vtp=1"/>
          <p:cNvSpPr/>
          <p:nvPr/>
        </p:nvSpPr>
        <p:spPr>
          <a:xfrm>
            <a:off x="1354201" y="3868995"/>
            <a:ext cx="122555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appreciate</a:t>
            </a:r>
            <a:endParaRPr lang="en-US" altLang="zh-CN" sz="2000" dirty="0"/>
          </a:p>
        </p:txBody>
      </p:sp>
      <p:sp>
        <p:nvSpPr>
          <p:cNvPr id="22" name="QB_6_AN.51_1#dfbbfcd57.blank?vja=1&amp;pid=5a508eafd&amp;color=0,0,0&amp;vpa=28&amp;vtp=1"/>
          <p:cNvSpPr/>
          <p:nvPr/>
        </p:nvSpPr>
        <p:spPr>
          <a:xfrm>
            <a:off x="2763901" y="3881695"/>
            <a:ext cx="32385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23" name="QB_6_AN.52_1#dfbbfcd57.blank?vja=1&amp;pid=5a508eafd&amp;color=0,0,0&amp;vpa=29&amp;vtp=1"/>
          <p:cNvSpPr/>
          <p:nvPr/>
        </p:nvSpPr>
        <p:spPr>
          <a:xfrm>
            <a:off x="3259201" y="3881695"/>
            <a:ext cx="338138"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if</a:t>
            </a:r>
            <a:endParaRPr lang="en-US" altLang="zh-CN" sz="2000" dirty="0"/>
          </a:p>
        </p:txBody>
      </p:sp>
      <p:sp>
        <p:nvSpPr>
          <p:cNvPr id="25" name="QB_6_AN.54_1#dfbbfcd57.blank?vja=1&amp;pid=5a508eafd&amp;color=0,0,0&amp;vpa=30&amp;vtp=1"/>
          <p:cNvSpPr/>
          <p:nvPr/>
        </p:nvSpPr>
        <p:spPr>
          <a:xfrm>
            <a:off x="731901" y="4606611"/>
            <a:ext cx="95885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Despite</a:t>
            </a:r>
            <a:endParaRPr lang="en-US" altLang="zh-CN" sz="2000" dirty="0"/>
          </a:p>
        </p:txBody>
      </p:sp>
      <p:sp>
        <p:nvSpPr>
          <p:cNvPr id="26" name="QB_6_AN.55_1#dfbbfcd57.blank?vja=1&amp;pid=5a508eafd&amp;color=0,0,0&amp;vpa=31&amp;vtp=1"/>
          <p:cNvSpPr/>
          <p:nvPr/>
        </p:nvSpPr>
        <p:spPr>
          <a:xfrm>
            <a:off x="1849501" y="4619311"/>
            <a:ext cx="49371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27" name="QB_6_AN.56_1#dfbbfcd57.blank?vja=1&amp;pid=5a508eafd&amp;color=0,0,0&amp;vpa=32&amp;vtp=1"/>
          <p:cNvSpPr/>
          <p:nvPr/>
        </p:nvSpPr>
        <p:spPr>
          <a:xfrm>
            <a:off x="2509901" y="4619311"/>
            <a:ext cx="56356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fact</a:t>
            </a:r>
            <a:endParaRPr lang="en-US" altLang="zh-CN" sz="2000" dirty="0"/>
          </a:p>
        </p:txBody>
      </p:sp>
      <p:sp>
        <p:nvSpPr>
          <p:cNvPr id="28" name="QB_6_AN.57_1#dfbbfcd57.blank?vja=1&amp;pid=5a508eafd&amp;color=0,0,0&amp;vpa=33&amp;vtp=1"/>
          <p:cNvSpPr/>
          <p:nvPr/>
        </p:nvSpPr>
        <p:spPr>
          <a:xfrm>
            <a:off x="3271901" y="4619311"/>
            <a:ext cx="56356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29" name="QB_6_BD.58_1#1680ccbbc?sp=1&amp;vja=1&amp;pid=5a508eafd&amp;color=0,0,0&amp;vtp=1"/>
          <p:cNvSpPr/>
          <p:nvPr/>
        </p:nvSpPr>
        <p:spPr>
          <a:xfrm>
            <a:off x="722376" y="5074987"/>
            <a:ext cx="10753344" cy="1106424"/>
          </a:xfrm>
          <a:prstGeom prst="rect">
            <a:avLst/>
          </a:prstGeom>
          <a:noFill/>
        </p:spPr>
        <p:txBody>
          <a:bodyPr wrap="square" lIns="0" tIns="0" rIns="0" bIns="0" rtlCol="0" anchor="t"/>
          <a:lstStyle/>
          <a:p>
            <a:pPr algn="l">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5.许多学生刚刚到了可以控制自己的情绪和行为的阶段。（定语从句）</a:t>
            </a:r>
            <a:endParaRPr lang="en-US" altLang="zh-CN" sz="2000" dirty="0"/>
          </a:p>
          <a:p>
            <a:pPr algn="just">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reached</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actions.</a:t>
            </a:r>
            <a:endParaRPr lang="en-US" altLang="zh-CN" sz="2000" dirty="0"/>
          </a:p>
        </p:txBody>
      </p:sp>
      <p:sp>
        <p:nvSpPr>
          <p:cNvPr id="30" name="QB_6_AN.59_1#1680ccbbc.blank?vja=1&amp;pid=5a508eafd&amp;color=0,0,0&amp;vpa=34&amp;vtp=1"/>
          <p:cNvSpPr/>
          <p:nvPr/>
        </p:nvSpPr>
        <p:spPr>
          <a:xfrm>
            <a:off x="4437888" y="5405695"/>
            <a:ext cx="49371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31" name="QB_6_AN.60_1#1680ccbbc.blank?vja=1&amp;pid=5a508eafd&amp;color=0,0,0&amp;vpa=35&amp;vtp=1"/>
          <p:cNvSpPr/>
          <p:nvPr/>
        </p:nvSpPr>
        <p:spPr>
          <a:xfrm>
            <a:off x="5102035" y="5392995"/>
            <a:ext cx="129540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stage/point</a:t>
            </a:r>
            <a:endParaRPr lang="en-US" altLang="zh-CN" sz="2000" dirty="0"/>
          </a:p>
        </p:txBody>
      </p:sp>
      <p:sp>
        <p:nvSpPr>
          <p:cNvPr id="32" name="QB_6_AN.61_1#1680ccbbc.blank?vja=1&amp;pid=5a508eafd&amp;color=0,0,0&amp;vpa=36&amp;vtp=1"/>
          <p:cNvSpPr/>
          <p:nvPr/>
        </p:nvSpPr>
        <p:spPr>
          <a:xfrm>
            <a:off x="6591681" y="5405695"/>
            <a:ext cx="80486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33" name="QB_6_AN.62_1#1680ccbbc.blank?vja=1&amp;pid=5a508eafd&amp;color=0,0,0&amp;vpa=37&amp;vtp=1"/>
          <p:cNvSpPr/>
          <p:nvPr/>
        </p:nvSpPr>
        <p:spPr>
          <a:xfrm>
            <a:off x="7611428" y="5392995"/>
            <a:ext cx="62071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they</a:t>
            </a:r>
            <a:endParaRPr lang="en-US" altLang="zh-CN" sz="2000" dirty="0"/>
          </a:p>
        </p:txBody>
      </p:sp>
      <p:sp>
        <p:nvSpPr>
          <p:cNvPr id="34" name="QB_6_AN.63_1#1680ccbbc.blank?vja=1&amp;pid=5a508eafd&amp;color=0,0,0&amp;vpa=38&amp;vtp=1"/>
          <p:cNvSpPr/>
          <p:nvPr/>
        </p:nvSpPr>
        <p:spPr>
          <a:xfrm>
            <a:off x="8389874" y="5405695"/>
            <a:ext cx="536575"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can</a:t>
            </a:r>
            <a:endParaRPr lang="en-US" altLang="zh-CN" sz="2000" dirty="0"/>
          </a:p>
        </p:txBody>
      </p:sp>
      <p:sp>
        <p:nvSpPr>
          <p:cNvPr id="35" name="QB_6_AN.64_1#1680ccbbc.blank?vja=1&amp;pid=5a508eafd&amp;color=0,0,0&amp;vpa=39&amp;vtp=1"/>
          <p:cNvSpPr/>
          <p:nvPr/>
        </p:nvSpPr>
        <p:spPr>
          <a:xfrm>
            <a:off x="9079421" y="5405695"/>
            <a:ext cx="90170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control</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7">
                                            <p:bg/>
                                          </p:spTgt>
                                        </p:tgtEl>
                                        <p:attrNameLst>
                                          <p:attrName>style.visibility</p:attrName>
                                        </p:attrNameLst>
                                      </p:cBhvr>
                                      <p:to>
                                        <p:strVal val="visible"/>
                                      </p:to>
                                    </p:set>
                                    <p:animEffect transition="in" filter="fade">
                                      <p:cBhvr>
                                        <p:cTn id="103" dur="500"/>
                                        <p:tgtEl>
                                          <p:spTgt spid="17">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
                                            <p:txEl>
                                              <p:pRg st="0" end="0"/>
                                            </p:txEl>
                                          </p:spTgt>
                                        </p:tgtEl>
                                        <p:attrNameLst>
                                          <p:attrName>style.visibility</p:attrName>
                                        </p:attrNameLst>
                                      </p:cBhvr>
                                      <p:to>
                                        <p:strVal val="visible"/>
                                      </p:to>
                                    </p:set>
                                    <p:animEffect transition="in" filter="fade">
                                      <p:cBhvr>
                                        <p:cTn id="106" dur="500"/>
                                        <p:tgtEl>
                                          <p:spTgt spid="17">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8">
                                            <p:bg/>
                                          </p:spTgt>
                                        </p:tgtEl>
                                        <p:attrNameLst>
                                          <p:attrName>style.visibility</p:attrName>
                                        </p:attrNameLst>
                                      </p:cBhvr>
                                      <p:to>
                                        <p:strVal val="visible"/>
                                      </p:to>
                                    </p:set>
                                    <p:animEffect transition="in" filter="fade">
                                      <p:cBhvr>
                                        <p:cTn id="111" dur="500"/>
                                        <p:tgtEl>
                                          <p:spTgt spid="18">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8">
                                            <p:txEl>
                                              <p:pRg st="0" end="0"/>
                                            </p:txEl>
                                          </p:spTgt>
                                        </p:tgtEl>
                                        <p:attrNameLst>
                                          <p:attrName>style.visibility</p:attrName>
                                        </p:attrNameLst>
                                      </p:cBhvr>
                                      <p:to>
                                        <p:strVal val="visible"/>
                                      </p:to>
                                    </p:set>
                                    <p:animEffect transition="in" filter="fade">
                                      <p:cBhvr>
                                        <p:cTn id="114" dur="500"/>
                                        <p:tgtEl>
                                          <p:spTgt spid="18">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2">
                                            <p:bg/>
                                          </p:spTgt>
                                        </p:tgtEl>
                                        <p:attrNameLst>
                                          <p:attrName>style.visibility</p:attrName>
                                        </p:attrNameLst>
                                      </p:cBhvr>
                                      <p:to>
                                        <p:strVal val="visible"/>
                                      </p:to>
                                    </p:set>
                                    <p:animEffect transition="in" filter="fade">
                                      <p:cBhvr>
                                        <p:cTn id="135" dur="500"/>
                                        <p:tgtEl>
                                          <p:spTgt spid="22">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2">
                                            <p:txEl>
                                              <p:pRg st="0" end="0"/>
                                            </p:txEl>
                                          </p:spTgt>
                                        </p:tgtEl>
                                        <p:attrNameLst>
                                          <p:attrName>style.visibility</p:attrName>
                                        </p:attrNameLst>
                                      </p:cBhvr>
                                      <p:to>
                                        <p:strVal val="visible"/>
                                      </p:to>
                                    </p:set>
                                    <p:animEffect transition="in" filter="fade">
                                      <p:cBhvr>
                                        <p:cTn id="138" dur="500"/>
                                        <p:tgtEl>
                                          <p:spTgt spid="22">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3">
                                            <p:bg/>
                                          </p:spTgt>
                                        </p:tgtEl>
                                        <p:attrNameLst>
                                          <p:attrName>style.visibility</p:attrName>
                                        </p:attrNameLst>
                                      </p:cBhvr>
                                      <p:to>
                                        <p:strVal val="visible"/>
                                      </p:to>
                                    </p:set>
                                    <p:animEffect transition="in" filter="fade">
                                      <p:cBhvr>
                                        <p:cTn id="143" dur="500"/>
                                        <p:tgtEl>
                                          <p:spTgt spid="23">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3">
                                            <p:txEl>
                                              <p:pRg st="0" end="0"/>
                                            </p:txEl>
                                          </p:spTgt>
                                        </p:tgtEl>
                                        <p:attrNameLst>
                                          <p:attrName>style.visibility</p:attrName>
                                        </p:attrNameLst>
                                      </p:cBhvr>
                                      <p:to>
                                        <p:strVal val="visible"/>
                                      </p:to>
                                    </p:set>
                                    <p:animEffect transition="in" filter="fade">
                                      <p:cBhvr>
                                        <p:cTn id="146" dur="500"/>
                                        <p:tgtEl>
                                          <p:spTgt spid="23">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8">
                                            <p:bg/>
                                          </p:spTgt>
                                        </p:tgtEl>
                                        <p:attrNameLst>
                                          <p:attrName>style.visibility</p:attrName>
                                        </p:attrNameLst>
                                      </p:cBhvr>
                                      <p:to>
                                        <p:strVal val="visible"/>
                                      </p:to>
                                    </p:set>
                                    <p:animEffect transition="in" filter="fade">
                                      <p:cBhvr>
                                        <p:cTn id="175" dur="500"/>
                                        <p:tgtEl>
                                          <p:spTgt spid="28">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8">
                                            <p:txEl>
                                              <p:pRg st="0" end="0"/>
                                            </p:txEl>
                                          </p:spTgt>
                                        </p:tgtEl>
                                        <p:attrNameLst>
                                          <p:attrName>style.visibility</p:attrName>
                                        </p:attrNameLst>
                                      </p:cBhvr>
                                      <p:to>
                                        <p:strVal val="visible"/>
                                      </p:to>
                                    </p:set>
                                    <p:animEffect transition="in" filter="fade">
                                      <p:cBhvr>
                                        <p:cTn id="178" dur="500"/>
                                        <p:tgtEl>
                                          <p:spTgt spid="28">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0">
                                            <p:bg/>
                                          </p:spTgt>
                                        </p:tgtEl>
                                        <p:attrNameLst>
                                          <p:attrName>style.visibility</p:attrName>
                                        </p:attrNameLst>
                                      </p:cBhvr>
                                      <p:to>
                                        <p:strVal val="visible"/>
                                      </p:to>
                                    </p:set>
                                    <p:animEffect transition="in" filter="fade">
                                      <p:cBhvr>
                                        <p:cTn id="183" dur="500"/>
                                        <p:tgtEl>
                                          <p:spTgt spid="30">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xEl>
                                              <p:pRg st="0" end="0"/>
                                            </p:txEl>
                                          </p:spTgt>
                                        </p:tgtEl>
                                        <p:attrNameLst>
                                          <p:attrName>style.visibility</p:attrName>
                                        </p:attrNameLst>
                                      </p:cBhvr>
                                      <p:to>
                                        <p:strVal val="visible"/>
                                      </p:to>
                                    </p:set>
                                    <p:animEffect transition="in" filter="fade">
                                      <p:cBhvr>
                                        <p:cTn id="186" dur="500"/>
                                        <p:tgtEl>
                                          <p:spTgt spid="30">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1">
                                            <p:bg/>
                                          </p:spTgt>
                                        </p:tgtEl>
                                        <p:attrNameLst>
                                          <p:attrName>style.visibility</p:attrName>
                                        </p:attrNameLst>
                                      </p:cBhvr>
                                      <p:to>
                                        <p:strVal val="visible"/>
                                      </p:to>
                                    </p:set>
                                    <p:animEffect transition="in" filter="fade">
                                      <p:cBhvr>
                                        <p:cTn id="191" dur="500"/>
                                        <p:tgtEl>
                                          <p:spTgt spid="31">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1">
                                            <p:txEl>
                                              <p:pRg st="0" end="0"/>
                                            </p:txEl>
                                          </p:spTgt>
                                        </p:tgtEl>
                                        <p:attrNameLst>
                                          <p:attrName>style.visibility</p:attrName>
                                        </p:attrNameLst>
                                      </p:cBhvr>
                                      <p:to>
                                        <p:strVal val="visible"/>
                                      </p:to>
                                    </p:set>
                                    <p:animEffect transition="in" filter="fade">
                                      <p:cBhvr>
                                        <p:cTn id="194" dur="500"/>
                                        <p:tgtEl>
                                          <p:spTgt spid="31">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2">
                                            <p:bg/>
                                          </p:spTgt>
                                        </p:tgtEl>
                                        <p:attrNameLst>
                                          <p:attrName>style.visibility</p:attrName>
                                        </p:attrNameLst>
                                      </p:cBhvr>
                                      <p:to>
                                        <p:strVal val="visible"/>
                                      </p:to>
                                    </p:set>
                                    <p:animEffect transition="in" filter="fade">
                                      <p:cBhvr>
                                        <p:cTn id="199" dur="500"/>
                                        <p:tgtEl>
                                          <p:spTgt spid="32">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2">
                                            <p:txEl>
                                              <p:pRg st="0" end="0"/>
                                            </p:txEl>
                                          </p:spTgt>
                                        </p:tgtEl>
                                        <p:attrNameLst>
                                          <p:attrName>style.visibility</p:attrName>
                                        </p:attrNameLst>
                                      </p:cBhvr>
                                      <p:to>
                                        <p:strVal val="visible"/>
                                      </p:to>
                                    </p:set>
                                    <p:animEffect transition="in" filter="fade">
                                      <p:cBhvr>
                                        <p:cTn id="202" dur="500"/>
                                        <p:tgtEl>
                                          <p:spTgt spid="32">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3">
                                            <p:bg/>
                                          </p:spTgt>
                                        </p:tgtEl>
                                        <p:attrNameLst>
                                          <p:attrName>style.visibility</p:attrName>
                                        </p:attrNameLst>
                                      </p:cBhvr>
                                      <p:to>
                                        <p:strVal val="visible"/>
                                      </p:to>
                                    </p:set>
                                    <p:animEffect transition="in" filter="fade">
                                      <p:cBhvr>
                                        <p:cTn id="207" dur="500"/>
                                        <p:tgtEl>
                                          <p:spTgt spid="33">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3">
                                            <p:txEl>
                                              <p:pRg st="0" end="0"/>
                                            </p:txEl>
                                          </p:spTgt>
                                        </p:tgtEl>
                                        <p:attrNameLst>
                                          <p:attrName>style.visibility</p:attrName>
                                        </p:attrNameLst>
                                      </p:cBhvr>
                                      <p:to>
                                        <p:strVal val="visible"/>
                                      </p:to>
                                    </p:set>
                                    <p:animEffect transition="in" filter="fade">
                                      <p:cBhvr>
                                        <p:cTn id="210" dur="500"/>
                                        <p:tgtEl>
                                          <p:spTgt spid="33">
                                            <p:txEl>
                                              <p:pRg st="0" end="0"/>
                                            </p:txEl>
                                          </p:spTgt>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34">
                                            <p:bg/>
                                          </p:spTgt>
                                        </p:tgtEl>
                                        <p:attrNameLst>
                                          <p:attrName>style.visibility</p:attrName>
                                        </p:attrNameLst>
                                      </p:cBhvr>
                                      <p:to>
                                        <p:strVal val="visible"/>
                                      </p:to>
                                    </p:set>
                                    <p:animEffect transition="in" filter="fade">
                                      <p:cBhvr>
                                        <p:cTn id="215" dur="500"/>
                                        <p:tgtEl>
                                          <p:spTgt spid="34">
                                            <p:bg/>
                                          </p:spTgt>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4">
                                            <p:txEl>
                                              <p:pRg st="0" end="0"/>
                                            </p:txEl>
                                          </p:spTgt>
                                        </p:tgtEl>
                                        <p:attrNameLst>
                                          <p:attrName>style.visibility</p:attrName>
                                        </p:attrNameLst>
                                      </p:cBhvr>
                                      <p:to>
                                        <p:strVal val="visible"/>
                                      </p:to>
                                    </p:set>
                                    <p:animEffect transition="in" filter="fade">
                                      <p:cBhvr>
                                        <p:cTn id="218" dur="500"/>
                                        <p:tgtEl>
                                          <p:spTgt spid="34">
                                            <p:txEl>
                                              <p:pRg st="0" end="0"/>
                                            </p:txEl>
                                          </p:spTgt>
                                        </p:tgtEl>
                                      </p:cBhvr>
                                    </p:animEffect>
                                  </p:childTnLst>
                                </p:cTn>
                              </p:par>
                            </p:childTnLst>
                          </p:cTn>
                        </p:par>
                      </p:childTnLst>
                    </p:cTn>
                  </p:par>
                  <p:par>
                    <p:cTn id="219" fill="hold">
                      <p:stCondLst>
                        <p:cond delay="indefinite"/>
                      </p:stCondLst>
                      <p:childTnLst>
                        <p:par>
                          <p:cTn id="220" fill="hold">
                            <p:stCondLst>
                              <p:cond delay="0"/>
                            </p:stCondLst>
                            <p:childTnLst>
                              <p:par>
                                <p:cTn id="221" presetID="10" presetClass="entr" presetSubtype="0" fill="hold" grpId="0" nodeType="clickEffect">
                                  <p:stCondLst>
                                    <p:cond delay="0"/>
                                  </p:stCondLst>
                                  <p:childTnLst>
                                    <p:set>
                                      <p:cBhvr>
                                        <p:cTn id="222" dur="1" fill="hold">
                                          <p:stCondLst>
                                            <p:cond delay="0"/>
                                          </p:stCondLst>
                                        </p:cTn>
                                        <p:tgtEl>
                                          <p:spTgt spid="35">
                                            <p:bg/>
                                          </p:spTgt>
                                        </p:tgtEl>
                                        <p:attrNameLst>
                                          <p:attrName>style.visibility</p:attrName>
                                        </p:attrNameLst>
                                      </p:cBhvr>
                                      <p:to>
                                        <p:strVal val="visible"/>
                                      </p:to>
                                    </p:set>
                                    <p:animEffect transition="in" filter="fade">
                                      <p:cBhvr>
                                        <p:cTn id="223" dur="500"/>
                                        <p:tgtEl>
                                          <p:spTgt spid="35">
                                            <p:bg/>
                                          </p:spTgt>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35">
                                            <p:txEl>
                                              <p:pRg st="0" end="0"/>
                                            </p:txEl>
                                          </p:spTgt>
                                        </p:tgtEl>
                                        <p:attrNameLst>
                                          <p:attrName>style.visibility</p:attrName>
                                        </p:attrNameLst>
                                      </p:cBhvr>
                                      <p:to>
                                        <p:strVal val="visible"/>
                                      </p:to>
                                    </p:set>
                                    <p:animEffect transition="in" filter="fade">
                                      <p:cBhvr>
                                        <p:cTn id="226"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0" grpId="0" animBg="1" build="p"/>
      <p:bldP spid="11" grpId="0" animBg="1" build="p"/>
      <p:bldP spid="13" grpId="0" animBg="1" build="p"/>
      <p:bldP spid="14" grpId="0" animBg="1" build="p"/>
      <p:bldP spid="15" grpId="0" animBg="1" build="p"/>
      <p:bldP spid="16" grpId="0" animBg="1" build="p"/>
      <p:bldP spid="17" grpId="0" animBg="1" build="p"/>
      <p:bldP spid="18" grpId="0" animBg="1" build="p"/>
      <p:bldP spid="20" grpId="0" animBg="1" build="p"/>
      <p:bldP spid="21" grpId="0" animBg="1" build="p"/>
      <p:bldP spid="22" grpId="0" animBg="1" build="p"/>
      <p:bldP spid="23" grpId="0" animBg="1" build="p"/>
      <p:bldP spid="25" grpId="0" animBg="1" build="p"/>
      <p:bldP spid="26" grpId="0" animBg="1" build="p"/>
      <p:bldP spid="27" grpId="0" animBg="1" build="p"/>
      <p:bldP spid="28" grpId="0" animBg="1" build="p"/>
      <p:bldP spid="30" grpId="0" animBg="1" build="p"/>
      <p:bldP spid="31" grpId="0" animBg="1" build="p"/>
      <p:bldP spid="32" grpId="0" animBg="1" build="p"/>
      <p:bldP spid="33" grpId="0" animBg="1" build="p"/>
      <p:bldP spid="34" grpId="0" animBg="1" build="p"/>
      <p:bldP spid="35"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94_1#f23709850.choices?vja=1&amp;pid=7413bb8fd&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81755" algn="l"/>
                <a:tab pos="6404610" algn="l"/>
                <a:tab pos="86734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A.demanding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B.concerned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C.grateful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D.anxious</a:t>
            </a:r>
            <a:endParaRPr lang="en-US" altLang="zh-CN" sz="2000" dirty="0"/>
          </a:p>
        </p:txBody>
      </p:sp>
      <p:sp>
        <p:nvSpPr>
          <p:cNvPr id="3" name="QC_7_AN.395_1#f23709850.bracket?vja=1&amp;pid=7413bb8fd&amp;color=0,0,0&amp;vpa=179&amp;vtp=1"/>
          <p:cNvSpPr/>
          <p:nvPr/>
        </p:nvSpPr>
        <p:spPr>
          <a:xfrm>
            <a:off x="1239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96_1#f23709850?vja=1&amp;pid=7413bb8fd&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China可知，作者个人非常感激所提供的机会。故选C项。</a:t>
            </a:r>
            <a:endParaRPr lang="en-US" altLang="zh-CN" sz="2200" dirty="0"/>
          </a:p>
        </p:txBody>
      </p:sp>
      <p:sp>
        <p:nvSpPr>
          <p:cNvPr id="5" name="QC_7_BD.397_1#0ef9278e3.choices?vja=1&amp;pid=7413bb8fd&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67455" algn="l"/>
                <a:tab pos="6277610" algn="l"/>
                <a:tab pos="84194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A.promising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B.cancelling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C.selling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D.promoting</a:t>
            </a:r>
            <a:endParaRPr lang="en-US" altLang="zh-CN" sz="2000" dirty="0"/>
          </a:p>
        </p:txBody>
      </p:sp>
      <p:sp>
        <p:nvSpPr>
          <p:cNvPr id="6" name="QC_7_AN.398_1#0ef9278e3.bracket?vja=1&amp;pid=7413bb8fd&amp;color=0,0,0&amp;vpa=180&amp;vtp=1"/>
          <p:cNvSpPr/>
          <p:nvPr/>
        </p:nvSpPr>
        <p:spPr>
          <a:xfrm>
            <a:off x="1239901" y="2153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99_1#0ef9278e3?vja=1&amp;pid=7413bb8fd&amp;color=0,0,0&amp;vtp=1"/>
          <p:cNvSpPr/>
          <p:nvPr/>
        </p:nvSpPr>
        <p:spPr>
          <a:xfrm>
            <a:off x="722376" y="2578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spoken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Westerners可知，作者建议乔治梅森孔子学院考虑将这个阅读小组的模式推广给其他孔子学院。故选D项。</a:t>
            </a:r>
            <a:endParaRPr lang="en-US" altLang="zh-CN" sz="2200" dirty="0"/>
          </a:p>
        </p:txBody>
      </p:sp>
      <p:sp>
        <p:nvSpPr>
          <p:cNvPr id="8" name="QC_7_BD.400_1#056e17be8.choices?vja=1&amp;pid=7413bb8fd&amp;color=0,0,0&amp;vtp=1"/>
          <p:cNvSpPr/>
          <p:nvPr/>
        </p:nvSpPr>
        <p:spPr>
          <a:xfrm>
            <a:off x="722376" y="3779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26180" algn="l"/>
                <a:tab pos="6449060" algn="l"/>
                <a:tab pos="89814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A.increasingly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B.discouragingly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C.frighteningly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D.equally</a:t>
            </a:r>
            <a:endParaRPr lang="en-US" altLang="zh-CN" sz="2000" dirty="0"/>
          </a:p>
        </p:txBody>
      </p:sp>
      <p:sp>
        <p:nvSpPr>
          <p:cNvPr id="9" name="QC_7_AN.401_1#056e17be8.bracket?vja=1&amp;pid=7413bb8fd&amp;color=0,0,0&amp;vpa=181&amp;vtp=1"/>
          <p:cNvSpPr/>
          <p:nvPr/>
        </p:nvSpPr>
        <p:spPr>
          <a:xfrm>
            <a:off x="1239901" y="3779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402_1#056e17be8?vja=1&amp;pid=7413bb8fd&amp;color=0,0,0&amp;vtp=1"/>
          <p:cNvSpPr/>
          <p:nvPr/>
        </p:nvSpPr>
        <p:spPr>
          <a:xfrm>
            <a:off x="722376" y="4203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根据下文的popular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Westerners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voyage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it可知，因为汉语作为世界上说得最多、读得最多的语言，越来越受到已经开始了奇妙汉语学习旅程的西方人的欢迎。故选A项。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0422b2bb5.fixed?vja=1&amp;pid=8e8205d78&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3_BD#0422b2bb5.fixed?vja=1&amp;pid=8e8205d78&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0422b2bb5.fixed?vja=1&amp;pid=8e8205d78&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建议用时：55分钟</a:t>
            </a:r>
            <a:endParaRPr lang="en-US" altLang="zh-CN" sz="2000" dirty="0"/>
          </a:p>
        </p:txBody>
      </p:sp>
    </p:spTree>
  </p:cSld>
  <p:clrMapOvr>
    <a:masterClrMapping/>
  </p:clrMapOvr>
  <p:transition>
    <p:fad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03_1#b30c283a5?vja=1&amp;pid=f4acfe355&amp;color=0,0,0&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［湖北武汉重点中学2024高一期末联考］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thrilling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perhaps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reverse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novelisations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fictional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google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03_1#b30c283a5?vja=1&amp;pid=f4acfe355&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Novelisations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novelisations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outdated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novelisations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Wars</a:t>
            </a:r>
            <a:r>
              <a:rPr lang="en-US" altLang="zh-CN" sz="2000" b="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a:t>
            </a:r>
            <a:r>
              <a:rPr lang="en-US" altLang="zh-CN" sz="2000" b="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cinema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endParaRPr lang="en-US" altLang="zh-CN" sz="2000" dirty="0"/>
          </a:p>
        </p:txBody>
      </p:sp>
      <p:sp>
        <p:nvSpPr>
          <p:cNvPr id="3" name="QM_5_EX.404_1#b30c283a5?vja=1&amp;pid=f4acfe355&amp;color=0,0,0&amp;vtp=1"/>
          <p:cNvSpPr/>
          <p:nvPr/>
        </p:nvSpPr>
        <p:spPr>
          <a:xfrm>
            <a:off x="722376" y="54940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【语篇导读】本文是一篇议论文，主要探讨了改编自电影的小说的发展历程及其优缺点。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05_1#b143d52e6?vja=1&amp;pid=b30c283a5&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06_1#b143d52e6.bracket?vja=1&amp;pid=b30c283a5&amp;color=0,0,0&amp;vpa=182&amp;vtp=1"/>
          <p:cNvSpPr/>
          <p:nvPr/>
        </p:nvSpPr>
        <p:spPr>
          <a:xfrm>
            <a:off x="860748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405_2#b143d52e6.choices?vja=1&amp;pid=b30c283a5&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538730" algn="l"/>
                <a:tab pos="5369560" algn="l"/>
                <a:tab pos="80352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A.Equally.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B.Oppositely.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C.Similarly.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D.Completely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6_AS.407_1#b143d52e6?vja=1&amp;pid=b30c283a5&amp;color=0,0,0&amp;vtp=1"/>
          <p:cNvSpPr/>
          <p:nvPr/>
        </p:nvSpPr>
        <p:spPr>
          <a:xfrm>
            <a:off x="722376" y="17272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一段内容可知，将小说、游戏、漫画等改编为电影在电影界是很常见的，结合画线词前的But及下文介绍改编自电影的小说可知，此处表示转折，表示与前文语义相反的内容，即将小说等内容改编为电影虽然很常见，但是人们却很少去反过来谈论这个过程。由此可知，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reverse表示“相反；反过来”的意思。故选B项。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08_1#b5c467121?vja=1&amp;pid=b30c283a5&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novelisations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09_1#b5c467121.bracket?vja=1&amp;pid=b30c283a5&amp;color=0,0,0&amp;vpa=183&amp;vtp=1"/>
          <p:cNvSpPr/>
          <p:nvPr/>
        </p:nvSpPr>
        <p:spPr>
          <a:xfrm>
            <a:off x="843603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408_2#b5c467121.choices?vja=1&amp;pid=b30c283a5&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tape.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up-to-date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fictional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5" name="QC_6_AS.410_1#b5c467121?vja=1&amp;pid=b30c283a5&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推理判断题。根据第二段中的“Fans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fictional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stepped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way.”可知，喜欢电影的观众想以不同的方式去感受电影中的奇幻世界，因此会选择阅读小说。即电影改编而来的小说用不同的方式满足了电影爱好者的好奇心。故选C项。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11_1#1f6010e5f?vja=1&amp;pid=b30c283a5&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disadvantage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novelisation?(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12_1#1f6010e5f.bracket?vja=1&amp;pid=b30c283a5&amp;color=0,0,0&amp;vpa=184&amp;vtp=1"/>
          <p:cNvSpPr/>
          <p:nvPr/>
        </p:nvSpPr>
        <p:spPr>
          <a:xfrm>
            <a:off x="69295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411_2#1f6010e5f.choices?vja=1&amp;pid=b30c283a5&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screenplay.</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endParaRPr lang="en-US" altLang="zh-CN" sz="2000" dirty="0"/>
          </a:p>
        </p:txBody>
      </p:sp>
      <p:sp>
        <p:nvSpPr>
          <p:cNvPr id="5" name="QC_6_AS.413_1#1f6010e5f?vja=1&amp;pid=b30c283a5&amp;color=0,0,0&amp;vtp=1"/>
          <p:cNvSpPr/>
          <p:nvPr/>
        </p:nvSpPr>
        <p:spPr>
          <a:xfrm>
            <a:off x="722376" y="2108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细节理解题。根据第三段中的“Although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novelisation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screen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scenes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replaced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novelisations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outdated.”可知，由于场景可能会被剪掉或替换，改编自电影的小说无法原封不动地反映电影银幕中的场景，故这种小说的缺点可能是它与原版电影不符。故选D项。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14_1#4bf5c0fd8?vja=1&amp;pid=b30c283a5&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15_1#4bf5c0fd8.bracket?vja=1&amp;pid=b30c283a5&amp;color=0,0,0&amp;vpa=185&amp;vtp=1"/>
          <p:cNvSpPr/>
          <p:nvPr/>
        </p:nvSpPr>
        <p:spPr>
          <a:xfrm>
            <a:off x="749147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414_2#4bf5c0fd8.choices?vja=1&amp;pid=b30c283a5&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A.Novel-Based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B.Fast-Developing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Industries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C.Film-to-Book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D.Well-Known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Novelisations</a:t>
            </a:r>
            <a:endParaRPr lang="en-US" altLang="zh-CN" sz="2000" dirty="0"/>
          </a:p>
        </p:txBody>
      </p:sp>
      <p:sp>
        <p:nvSpPr>
          <p:cNvPr id="5" name="QC_6_AS.416_1#4bf5c0fd8?vja=1&amp;pid=b30c283a5&amp;color=0,0,0&amp;vtp=1"/>
          <p:cNvSpPr/>
          <p:nvPr/>
        </p:nvSpPr>
        <p:spPr>
          <a:xfrm>
            <a:off x="722376" y="21082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文章第一段提到，我们经常可以看到书被改编成电影，但很少有人谈论由电影改编成书这一过程，下文具体讨论了由电影改编而成的书，包括其最初的风靡以及现存的优缺点，最后一段作者表明观点，支持由电影改编成书这一过程。由此可知，本文重点讨论的就是由电影到书的改编。故C项（电影到书籍的改编）最适合做本文的标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16_2#4bf5c0fd8?vja=1&amp;pid=b30c283a5&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6_AS.416_3#4bf5c0fd8?vja=1&amp;pid=b30c283a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409524"/>
            <a:ext cx="5495544" cy="28803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6_AS.416_4#4bf5c0fd8?vja=1&amp;pid=b30c283a5&amp;color=0,0,0&amp;vtp=1"/>
          <p:cNvSpPr/>
          <p:nvPr/>
        </p:nvSpPr>
        <p:spPr>
          <a:xfrm>
            <a:off x="722376" y="4419424"/>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虽然可以进行修改，但有时小说并不能真实反映银幕上发生的事情，因为场景可能会被剪掉或替换，小说也就过时了。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7_1#a5bc7cb66?vja=1&amp;pid=0e9bf45ab&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［山东泰安一中2025高一月考］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time—perhaps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Maxwell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Maltz.</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“21-day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average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breakfast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2000" dirty="0"/>
          </a:p>
        </p:txBody>
      </p:sp>
      <p:sp>
        <p:nvSpPr>
          <p:cNvPr id="3" name="QM_5_AN.418_1#a5bc7cb66.blank?vja=1&amp;pid=0e9bf45ab&amp;color=0,0,0&amp;vpa=186&amp;vtp=1"/>
          <p:cNvSpPr/>
          <p:nvPr/>
        </p:nvSpPr>
        <p:spPr>
          <a:xfrm>
            <a:off x="1405001" y="2004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M_5_AN.419_1#a5bc7cb66.blank?vja=1&amp;pid=0e9bf45ab&amp;color=0,0,0&amp;vpa=187&amp;vtp=1"/>
          <p:cNvSpPr/>
          <p:nvPr/>
        </p:nvSpPr>
        <p:spPr>
          <a:xfrm>
            <a:off x="9189784" y="27669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5" name="QM_5_AN.420_1#a5bc7cb66.blank?vja=1&amp;pid=0e9bf45ab&amp;color=0,0,0&amp;vpa=188&amp;vtp=1"/>
          <p:cNvSpPr/>
          <p:nvPr/>
        </p:nvSpPr>
        <p:spPr>
          <a:xfrm>
            <a:off x="4351909" y="4671900"/>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5_1#9f1f32bdd?vja=1&amp;pid=5bfe38ad4&amp;color=0,0,0&amp;vtp=1&amp;bt=1"/>
          <p:cNvSpPr/>
          <p:nvPr/>
        </p:nvSpPr>
        <p:spPr>
          <a:xfrm>
            <a:off x="722376" y="896112"/>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factors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longgu</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geographically,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Emperor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Qinshihuang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unified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endParaRPr lang="en-US" altLang="zh-CN" sz="2000" dirty="0"/>
          </a:p>
        </p:txBody>
      </p:sp>
      <p:sp>
        <p:nvSpPr>
          <p:cNvPr id="3" name="QM_6_AN.66_1#9f1f32bdd.blank?vja=1&amp;pid=5bfe38ad4&amp;color=0,0,0&amp;vpa=40&amp;vtp=1"/>
          <p:cNvSpPr/>
          <p:nvPr/>
        </p:nvSpPr>
        <p:spPr>
          <a:xfrm>
            <a:off x="6041454" y="1620012"/>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4" name="QM_6_AN.67_1#9f1f32bdd.blank?vja=1&amp;pid=5bfe38ad4&amp;color=0,0,0&amp;vpa=41&amp;vtp=1"/>
          <p:cNvSpPr/>
          <p:nvPr/>
        </p:nvSpPr>
        <p:spPr>
          <a:xfrm>
            <a:off x="1405001" y="1988312"/>
            <a:ext cx="874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Dating</a:t>
            </a:r>
            <a:endParaRPr lang="en-US" altLang="zh-CN" sz="2000" dirty="0"/>
          </a:p>
        </p:txBody>
      </p:sp>
      <p:sp>
        <p:nvSpPr>
          <p:cNvPr id="5" name="QM_6_AN.68_1#9f1f32bdd.blank?vja=1&amp;pid=5bfe38ad4&amp;color=0,0,0&amp;vpa=42&amp;vtp=1"/>
          <p:cNvSpPr/>
          <p:nvPr/>
        </p:nvSpPr>
        <p:spPr>
          <a:xfrm>
            <a:off x="6582283" y="2369312"/>
            <a:ext cx="1028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symbols</a:t>
            </a:r>
            <a:endParaRPr lang="en-US" altLang="zh-CN" sz="2000" dirty="0"/>
          </a:p>
        </p:txBody>
      </p:sp>
      <p:sp>
        <p:nvSpPr>
          <p:cNvPr id="6" name="QM_6_AN.69_1#9f1f32bdd.blank?vja=1&amp;pid=5bfe38ad4&amp;color=0,0,0&amp;vpa=43&amp;vtp=1"/>
          <p:cNvSpPr/>
          <p:nvPr/>
        </p:nvSpPr>
        <p:spPr>
          <a:xfrm>
            <a:off x="7299135" y="2750312"/>
            <a:ext cx="831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highly</a:t>
            </a:r>
            <a:endParaRPr lang="en-US" altLang="zh-CN" sz="2000" dirty="0"/>
          </a:p>
        </p:txBody>
      </p:sp>
      <p:sp>
        <p:nvSpPr>
          <p:cNvPr id="7" name="QM_6_AN.70_1#9f1f32bdd.blank?vja=1&amp;pid=5bfe38ad4&amp;color=0,0,0&amp;vpa=44&amp;vtp=1"/>
          <p:cNvSpPr/>
          <p:nvPr/>
        </p:nvSpPr>
        <p:spPr>
          <a:xfrm>
            <a:off x="3805555" y="3144012"/>
            <a:ext cx="735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8" name="QM_6_AN.71_1#9f1f32bdd.blank?vja=1&amp;pid=5bfe38ad4&amp;color=0,0,0&amp;vpa=45&amp;vtp=1"/>
          <p:cNvSpPr/>
          <p:nvPr/>
        </p:nvSpPr>
        <p:spPr>
          <a:xfrm>
            <a:off x="6554470" y="4655312"/>
            <a:ext cx="1323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importance</a:t>
            </a:r>
            <a:endParaRPr lang="en-US" altLang="zh-CN" sz="2000" dirty="0"/>
          </a:p>
        </p:txBody>
      </p:sp>
      <p:sp>
        <p:nvSpPr>
          <p:cNvPr id="9" name="QM_6_AN.72_1#9f1f32bdd.blank?vja=1&amp;pid=5bfe38ad4&amp;color=0,0,0&amp;vpa=46&amp;vtp=1"/>
          <p:cNvSpPr/>
          <p:nvPr/>
        </p:nvSpPr>
        <p:spPr>
          <a:xfrm>
            <a:off x="7902766" y="5036312"/>
            <a:ext cx="438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endParaRPr lang="en-US" altLang="zh-CN" sz="2000" dirty="0"/>
          </a:p>
        </p:txBody>
      </p:sp>
      <p:sp>
        <p:nvSpPr>
          <p:cNvPr id="10" name="QM_6_AN.73_1#9f1f32bdd.blank?vja=1&amp;pid=5bfe38ad4&amp;color=0,0,0&amp;vpa=47&amp;vtp=1"/>
          <p:cNvSpPr/>
          <p:nvPr/>
        </p:nvSpPr>
        <p:spPr>
          <a:xfrm>
            <a:off x="8600250" y="5430012"/>
            <a:ext cx="1522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written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1_1#a5bc7cb66?vja=1&amp;pid=0e9bf45ab&amp;color=0,0,0&amp;mp=1&amp;vtp=1&amp;bt=1"/>
          <p:cNvSpPr/>
          <p:nvPr/>
        </p:nvSpPr>
        <p:spPr>
          <a:xfrm>
            <a:off x="722376" y="896112"/>
            <a:ext cx="10753344" cy="3048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self-efficacy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（自我效能感）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Vahrmeyer,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self-sacrifice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（自我牺牲）</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gym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gym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a:t>
            </a:r>
            <a:endParaRPr lang="en-US" altLang="zh-CN" sz="2000" dirty="0"/>
          </a:p>
        </p:txBody>
      </p:sp>
      <p:sp>
        <p:nvSpPr>
          <p:cNvPr id="3" name="QM_5_AN.422_1#a5bc7cb66.blank?vja=1&amp;pid=0e9bf45ab&amp;color=0,0,0&amp;mp=1&amp;vpa=189&amp;vtp=1"/>
          <p:cNvSpPr/>
          <p:nvPr/>
        </p:nvSpPr>
        <p:spPr>
          <a:xfrm>
            <a:off x="1565339" y="1239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M_5_AN.423_1#a5bc7cb66.blank?vja=1&amp;pid=0e9bf45ab&amp;color=0,0,0&amp;mp=1&amp;vpa=190&amp;vtp=1"/>
          <p:cNvSpPr/>
          <p:nvPr/>
        </p:nvSpPr>
        <p:spPr>
          <a:xfrm>
            <a:off x="909701" y="3144012"/>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4_1#a5bc7cb66?vja=1&amp;pid=0e9bf45ab&amp;color=0,0,0&amp;vtp=1&amp;bt=1"/>
          <p:cNvSpPr/>
          <p:nvPr/>
        </p:nvSpPr>
        <p:spPr>
          <a:xfrm>
            <a:off x="722376" y="896112"/>
            <a:ext cx="10753344" cy="2667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D.Habits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endParaRPr lang="en-US" altLang="zh-CN" sz="2000" dirty="0"/>
          </a:p>
        </p:txBody>
      </p:sp>
      <p:sp>
        <p:nvSpPr>
          <p:cNvPr id="3" name="QM_5_EX.425_1#a5bc7cb66?vja=1&amp;pid=0e9bf45ab&amp;color=0,0,0&amp;vtp=1"/>
          <p:cNvSpPr/>
          <p:nvPr/>
        </p:nvSpPr>
        <p:spPr>
          <a:xfrm>
            <a:off x="722376" y="35890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【语篇导读】本文是一篇说明文，主要探讨了养成习惯所需要的时间以及影响习惯养成的因素。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26_1#f2af71422?vja=1&amp;pid=a5bc7cb6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27_1#f2af71422.blank?vja=1&amp;pid=a5bc7cb66&amp;color=0,0,0&amp;vpa=191&amp;vtp=1"/>
          <p:cNvSpPr/>
          <p:nvPr/>
        </p:nvSpPr>
        <p:spPr>
          <a:xfrm>
            <a:off x="897001"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6_AS.428_1#f2af71422?vja=1&amp;pid=a5bc7cb66&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appeared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Maxwell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Maltz.”可知，前文应提到了一个具体的数字，A项（一个流行的答案是21天）提到了数字，</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number指的是21，符合语境。故选A项。</a:t>
            </a:r>
            <a:endParaRPr lang="en-US" altLang="zh-CN" sz="2200" dirty="0"/>
          </a:p>
        </p:txBody>
      </p:sp>
      <p:sp>
        <p:nvSpPr>
          <p:cNvPr id="5" name="QB_6_BD.429_1#abf552862?vja=1&amp;pid=a5bc7cb66&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30_1#abf552862.blank?vja=1&amp;pid=a5bc7cb66&amp;color=0,0,0&amp;vpa=192&amp;vtp=1"/>
          <p:cNvSpPr/>
          <p:nvPr/>
        </p:nvSpPr>
        <p:spPr>
          <a:xfrm>
            <a:off x="909701" y="24968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B_6_AS.431_1#abf552862?vja=1&amp;pid=a5bc7cb66&amp;color=0,0,0&amp;vtp=1"/>
          <p:cNvSpPr/>
          <p:nvPr/>
        </p:nvSpPr>
        <p:spPr>
          <a:xfrm>
            <a:off x="722376" y="29591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‘21-day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habits.”和下文中的“Some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habits.”可知，并非所有行为都遵循“21天法则”，有些行为可能需要更长时间才能成为习惯。C项（然而，并不是所有行为都是一样的）承上启下，符合语境。故选C项。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2_1#0f76a6d09?vja=1&amp;pid=a5bc7cb6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33_1#0f76a6d09.blank?vja=1&amp;pid=a5bc7cb66&amp;color=0,0,0&amp;vpa=193&amp;vtp=1"/>
          <p:cNvSpPr/>
          <p:nvPr/>
        </p:nvSpPr>
        <p:spPr>
          <a:xfrm>
            <a:off x="922401" y="858012"/>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B_6_AS.434_1#0f76a6d09?vja=1&amp;pid=a5bc7cb66&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drinking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glass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breakfast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tended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sit-ups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day.”可知，习惯的养成也与习惯的难易程度有关，不同行为所需的努力程度不同，F项（而且不同的行为也需要不同程度的努力）引出下文，符合语境。故选F项。</a:t>
            </a:r>
            <a:endParaRPr lang="en-US" altLang="zh-CN" sz="2200" dirty="0"/>
          </a:p>
        </p:txBody>
      </p:sp>
      <p:sp>
        <p:nvSpPr>
          <p:cNvPr id="5" name="QB_6_BD.435_1#3041445e7?vja=1&amp;pid=a5bc7cb66&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36_1#3041445e7.blank?vja=1&amp;pid=a5bc7cb66&amp;color=0,0,0&amp;vpa=194&amp;vtp=1"/>
          <p:cNvSpPr/>
          <p:nvPr/>
        </p:nvSpPr>
        <p:spPr>
          <a:xfrm>
            <a:off x="897001" y="28778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7" name="QB_6_AS.437_1#3041445e7?vja=1&amp;pid=a5bc7cb66&amp;color=0,0,0&amp;vtp=1"/>
          <p:cNvSpPr/>
          <p:nvPr/>
        </p:nvSpPr>
        <p:spPr>
          <a:xfrm>
            <a:off x="722376" y="3340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self-efficacy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maintaining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habits.”可知，自我效能感是培养和保持习惯的关键。下文则对自我效能感进行具体阐述，G项（这是对一个人完成任务或实现目标的能力的信念）承上启下，符合语境。故选G项。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8_1#907dad3e4?vja=1&amp;pid=a5bc7cb6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39_1#907dad3e4.blank?vja=1&amp;pid=a5bc7cb66&amp;color=0,0,0&amp;vpa=195&amp;vtp=1"/>
          <p:cNvSpPr/>
          <p:nvPr/>
        </p:nvSpPr>
        <p:spPr>
          <a:xfrm>
            <a:off x="909701" y="858012"/>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B_6_AS.440_1#907dad3e4?vja=1&amp;pid=a5bc7cb66&amp;color=0,0,0&amp;vtp=1"/>
          <p:cNvSpPr/>
          <p:nvPr/>
        </p:nvSpPr>
        <p:spPr>
          <a:xfrm>
            <a:off x="722376" y="13208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involves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self-sacrifice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reward,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unlikely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stick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goals.”和下文中的“For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gym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gym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convenient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location.”可知，马克建议让习惯的养成包含奖励，下文则举例说明目标的实现应具有便利性。E项（他还建议使过程尽可能简单）与上文构成递进关系，并引出下文，符合语境。故选E项。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41_1#6aae3d58a?vja=1&amp;pid=f6f4808b9&amp;color=0,0,0&amp;vtp=1&amp;bt=1"/>
          <p:cNvSpPr/>
          <p:nvPr/>
        </p:nvSpPr>
        <p:spPr>
          <a:xfrm>
            <a:off x="722376" y="896112"/>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Grandpa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David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Grandpa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dementia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（痴呆）.My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Friday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Grandpa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Grandpa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brilliant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Grandpa’s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purchased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Grandpa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“Friday”.His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dementia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a:t>
            </a:r>
            <a:endParaRPr lang="en-US" altLang="zh-CN" sz="2000" dirty="0"/>
          </a:p>
        </p:txBody>
      </p:sp>
    </p:spTree>
  </p:cSld>
  <p:clrMapOvr>
    <a:masterClrMapping/>
  </p:clrMapOvr>
  <p:transition>
    <p:fade/>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41_2#6aae3d58a?vja=1&amp;pid=f6f4808b9&amp;color=0,0,0&amp;mp=1&amp;vtp=1&amp;bt=1"/>
          <p:cNvSpPr/>
          <p:nvPr/>
        </p:nvSpPr>
        <p:spPr>
          <a:xfrm>
            <a:off x="722376" y="896112"/>
            <a:ext cx="10753344" cy="2286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Grandpa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Grandpa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Grandpa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dementia.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Grandpa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M_5_EX.442_1#6aae3d58a?vja=1&amp;pid=f6f4808b9&amp;color=0,0,0&amp;vtp=1"/>
          <p:cNvSpPr/>
          <p:nvPr/>
        </p:nvSpPr>
        <p:spPr>
          <a:xfrm>
            <a:off x="722376" y="32080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本文是一篇记叙文。文章讲述了患有痴呆的爷爷和他的狗弗雷迪一起生活，三年前弗雷迪去世了，但爷爷一直认为弗雷迪还活着，于是家人给他买来机器狗，爷爷把机器狗当作弗雷迪，这只机器狗给爷爷带来了陪伴和安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43_1#e82b6d294.choices?vja=1&amp;pid=6aae3d58a&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88055" algn="l"/>
                <a:tab pos="6226810" algn="l"/>
                <a:tab pos="85464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A.suffered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B.experienced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C.enjoyed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D.gathered</a:t>
            </a:r>
            <a:endParaRPr lang="en-US" altLang="zh-CN" sz="2000" dirty="0"/>
          </a:p>
        </p:txBody>
      </p:sp>
      <p:sp>
        <p:nvSpPr>
          <p:cNvPr id="3" name="QC_6_AN.444_1#e82b6d294.bracket?vja=1&amp;pid=6aae3d58a&amp;color=0,0,0&amp;vpa=196&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45_1#e82b6d294?vja=1&amp;pid=6aae3d58a&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dog以及Grandpa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missed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much可知，此处表示爷爷喜欢和他的狗在一起。</a:t>
            </a:r>
            <a:endParaRPr lang="en-US" altLang="zh-CN" sz="2200" dirty="0"/>
          </a:p>
        </p:txBody>
      </p:sp>
      <p:sp>
        <p:nvSpPr>
          <p:cNvPr id="5" name="QC_6_BD.446_1#49f871cbb.choices?vja=1&amp;pid=6aae3d58a&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34080" algn="l"/>
                <a:tab pos="6182360" algn="l"/>
                <a:tab pos="84734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A.sorrow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B.disturbance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C.trouble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D.presence</a:t>
            </a:r>
            <a:endParaRPr lang="en-US" altLang="zh-CN" sz="2000" dirty="0"/>
          </a:p>
        </p:txBody>
      </p:sp>
      <p:sp>
        <p:nvSpPr>
          <p:cNvPr id="6" name="QC_6_AN.447_1#49f871cbb.bracket?vja=1&amp;pid=6aae3d58a&amp;color=0,0,0&amp;vpa=197&amp;vtp=1"/>
          <p:cNvSpPr/>
          <p:nvPr/>
        </p:nvSpPr>
        <p:spPr>
          <a:xfrm>
            <a:off x="1112901" y="2153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448_1#49f871cbb?vja=1&amp;pid=6aae3d58a&amp;color=0,0,0&amp;vtp=1"/>
          <p:cNvSpPr/>
          <p:nvPr/>
        </p:nvSpPr>
        <p:spPr>
          <a:xfrm>
            <a:off x="722376" y="257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根据上文语境和后文中的in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yard可知，狗经常陪着爷爷，故此处指这只狗经常出现在家里和院落里。</a:t>
            </a:r>
            <a:endParaRPr lang="en-US" altLang="zh-CN" sz="2200" dirty="0"/>
          </a:p>
        </p:txBody>
      </p:sp>
      <p:sp>
        <p:nvSpPr>
          <p:cNvPr id="8" name="QC_6_BD.449_1#bf992e954.choices?vja=1&amp;pid=6aae3d58a&amp;color=0,0,0&amp;vtp=1"/>
          <p:cNvSpPr/>
          <p:nvPr/>
        </p:nvSpPr>
        <p:spPr>
          <a:xfrm>
            <a:off x="722376" y="3398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49980" algn="l"/>
                <a:tab pos="6144260" algn="l"/>
                <a:tab pos="85496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A.plainly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B.luckily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C.safely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D.freely</a:t>
            </a:r>
            <a:endParaRPr lang="en-US" altLang="zh-CN" sz="2000" dirty="0"/>
          </a:p>
        </p:txBody>
      </p:sp>
      <p:sp>
        <p:nvSpPr>
          <p:cNvPr id="9" name="QC_6_AN.450_1#bf992e954.bracket?vja=1&amp;pid=6aae3d58a&amp;color=0,0,0&amp;vpa=198&amp;vtp=1"/>
          <p:cNvSpPr/>
          <p:nvPr/>
        </p:nvSpPr>
        <p:spPr>
          <a:xfrm>
            <a:off x="1112901" y="3398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6_AS.451_1#bf992e954?vja=1&amp;pid=6aae3d58a&amp;color=0,0,0&amp;vtp=1"/>
          <p:cNvSpPr/>
          <p:nvPr/>
        </p:nvSpPr>
        <p:spPr>
          <a:xfrm>
            <a:off x="722376" y="38227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根据前文中的“My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together”可知，作者一家人非常关心爷爷，努力让他安全地独居。故选C项。</a:t>
            </a:r>
            <a:endParaRPr lang="en-US" altLang="zh-CN" sz="2200" dirty="0"/>
          </a:p>
        </p:txBody>
      </p:sp>
      <p:sp>
        <p:nvSpPr>
          <p:cNvPr id="11" name="QC_6_BD.452_1#90233f7a7.choices?vja=1&amp;pid=6aae3d58a&amp;color=0,0,0&amp;vtp=1"/>
          <p:cNvSpPr/>
          <p:nvPr/>
        </p:nvSpPr>
        <p:spPr>
          <a:xfrm>
            <a:off x="722376" y="46431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72230" algn="l"/>
                <a:tab pos="6144260" algn="l"/>
                <a:tab pos="88607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A.passed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B.died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C.turned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D.set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endParaRPr lang="en-US" altLang="zh-CN" sz="2000" dirty="0"/>
          </a:p>
        </p:txBody>
      </p:sp>
      <p:sp>
        <p:nvSpPr>
          <p:cNvPr id="12" name="QC_6_AN.453_1#90233f7a7.bracket?vja=1&amp;pid=6aae3d58a&amp;color=0,0,0&amp;vpa=199&amp;vtp=1"/>
          <p:cNvSpPr/>
          <p:nvPr/>
        </p:nvSpPr>
        <p:spPr>
          <a:xfrm>
            <a:off x="1112901" y="46431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3" name="QC_6_AS.454_1#90233f7a7?vja=1&amp;pid=6aae3d58a&amp;color=0,0,0&amp;vtp=1"/>
          <p:cNvSpPr/>
          <p:nvPr/>
        </p:nvSpPr>
        <p:spPr>
          <a:xfrm>
            <a:off x="722376" y="5067300"/>
            <a:ext cx="11036300"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根据后文中的Friday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gone及a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burial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Friday可知，弗雷迪去世了。故选A项。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55_1#09cf312e6.choices?vja=1&amp;pid=6aae3d58a&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21380" algn="l"/>
                <a:tab pos="5928360" algn="l"/>
                <a:tab pos="85369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A.daily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B.weekly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C.monthly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D.yearly</a:t>
            </a:r>
            <a:endParaRPr lang="en-US" altLang="zh-CN" sz="2000" dirty="0"/>
          </a:p>
        </p:txBody>
      </p:sp>
      <p:sp>
        <p:nvSpPr>
          <p:cNvPr id="3" name="QC_6_AN.456_1#09cf312e6.bracket?vja=1&amp;pid=6aae3d58a&amp;color=0,0,0&amp;vpa=200&amp;vtp=1"/>
          <p:cNvSpPr/>
          <p:nvPr/>
        </p:nvSpPr>
        <p:spPr>
          <a:xfrm>
            <a:off x="1112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AS.457_1#09cf312e6?vja=1&amp;pid=6aae3d58a&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根据前文中的My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day可知，作者和家人每天都会去探望爷爷。故选A项。</a:t>
            </a:r>
            <a:endParaRPr lang="en-US" altLang="zh-CN" sz="2200" dirty="0"/>
          </a:p>
        </p:txBody>
      </p:sp>
      <p:sp>
        <p:nvSpPr>
          <p:cNvPr id="5" name="QC_6_BD.458_1#523d5a87d.choices?vja=1&amp;pid=6aae3d58a&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67430" algn="l"/>
                <a:tab pos="6029960" algn="l"/>
                <a:tab pos="87845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A.reported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B.admitted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C.complained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D.asked</a:t>
            </a:r>
            <a:endParaRPr lang="en-US" altLang="zh-CN" sz="2000" dirty="0"/>
          </a:p>
        </p:txBody>
      </p:sp>
      <p:sp>
        <p:nvSpPr>
          <p:cNvPr id="6" name="QC_6_AN.459_1#523d5a87d.bracket?vja=1&amp;pid=6aae3d58a&amp;color=0,0,0&amp;vpa=201&amp;vtp=1"/>
          <p:cNvSpPr/>
          <p:nvPr/>
        </p:nvSpPr>
        <p:spPr>
          <a:xfrm>
            <a:off x="1112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460_1#523d5a87d?vja=1&amp;pid=6aae3d58a&amp;color=0,0,0&amp;vtp=1"/>
          <p:cNvSpPr/>
          <p:nvPr/>
        </p:nvSpPr>
        <p:spPr>
          <a:xfrm>
            <a:off x="722376" y="2578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根据上文语境及后文中的the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somehow可知，爷爷记不住狗已经死了，抱怨说邻居把狗带走了。故选C项。</a:t>
            </a:r>
            <a:endParaRPr lang="en-US" altLang="zh-CN" sz="2200" dirty="0"/>
          </a:p>
        </p:txBody>
      </p:sp>
      <p:sp>
        <p:nvSpPr>
          <p:cNvPr id="8" name="QC_6_BD.461_1#8e2d5b516.choices?vja=1&amp;pid=6aae3d58a&amp;color=0,0,0&amp;vtp=1"/>
          <p:cNvSpPr/>
          <p:nvPr/>
        </p:nvSpPr>
        <p:spPr>
          <a:xfrm>
            <a:off x="722376" y="3398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21380" algn="l"/>
                <a:tab pos="5750560" algn="l"/>
                <a:tab pos="82829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A.idea</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B.wish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C.excuse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D.reaction</a:t>
            </a:r>
            <a:endParaRPr lang="en-US" altLang="zh-CN" sz="2000" dirty="0"/>
          </a:p>
        </p:txBody>
      </p:sp>
      <p:sp>
        <p:nvSpPr>
          <p:cNvPr id="9" name="QC_6_AN.462_1#8e2d5b516.bracket?vja=1&amp;pid=6aae3d58a&amp;color=0,0,0&amp;vpa=202&amp;vtp=1"/>
          <p:cNvSpPr/>
          <p:nvPr/>
        </p:nvSpPr>
        <p:spPr>
          <a:xfrm>
            <a:off x="1112901" y="3398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463_1#8e2d5b516?vja=1&amp;pid=6aae3d58a&amp;color=0,0,0&amp;vtp=1"/>
          <p:cNvSpPr/>
          <p:nvPr/>
        </p:nvSpPr>
        <p:spPr>
          <a:xfrm>
            <a:off x="722376" y="38227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purchased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robotic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him.”可知，这是作者的姑姑为解决爷爷的问题想出来的极好的主意。</a:t>
            </a:r>
            <a:endParaRPr lang="en-US" altLang="zh-CN" sz="2200" dirty="0"/>
          </a:p>
        </p:txBody>
      </p:sp>
      <p:sp>
        <p:nvSpPr>
          <p:cNvPr id="11" name="QC_6_BD.464_1#468812237.choices?vja=1&amp;pid=6aae3d58a&amp;color=0,0,0&amp;vtp=1"/>
          <p:cNvSpPr/>
          <p:nvPr/>
        </p:nvSpPr>
        <p:spPr>
          <a:xfrm>
            <a:off x="722376" y="46431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92830" algn="l"/>
                <a:tab pos="5775960" algn="l"/>
                <a:tab pos="83908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A.adapted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B.titled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C.honoured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D.accepted</a:t>
            </a:r>
            <a:endParaRPr lang="en-US" altLang="zh-CN" sz="2000" dirty="0"/>
          </a:p>
        </p:txBody>
      </p:sp>
      <p:sp>
        <p:nvSpPr>
          <p:cNvPr id="12" name="QC_6_AN.465_1#468812237.bracket?vja=1&amp;pid=6aae3d58a&amp;color=0,0,0&amp;vpa=203&amp;vtp=1"/>
          <p:cNvSpPr/>
          <p:nvPr/>
        </p:nvSpPr>
        <p:spPr>
          <a:xfrm>
            <a:off x="1112901" y="46431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3" name="QC_6_AS.466_1#468812237?vja=1&amp;pid=6aae3d58a&amp;color=0,0,0&amp;vtp=1"/>
          <p:cNvSpPr/>
          <p:nvPr/>
        </p:nvSpPr>
        <p:spPr>
          <a:xfrm>
            <a:off x="722376" y="50673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‘Friday’”和下文内容可知，爷爷接受了这只机器狗，这只机器狗后来一直陪着他。故选D项。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7_1#f7280b317.choices?vja=1&amp;pid=6aae3d58a&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27730" algn="l"/>
                <a:tab pos="6207760" algn="l"/>
                <a:tab pos="85559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A.impact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B.dependence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C.attempt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D.demand</a:t>
            </a:r>
            <a:endParaRPr lang="en-US" altLang="zh-CN" sz="2000" dirty="0"/>
          </a:p>
        </p:txBody>
      </p:sp>
      <p:sp>
        <p:nvSpPr>
          <p:cNvPr id="3" name="QC_6_AN.468_1#f7280b317.bracket?vja=1&amp;pid=6aae3d58a&amp;color=0,0,0&amp;vpa=204&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469_1#f7280b317?vja=1&amp;pid=6aae3d58a&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‘Friday’”及下文语境可知，爷爷把这只机器狗当成了弗雷迪，后来这只机器狗一直陪着他，由此可知，此处表示爷爷非常依赖他的新“狗”。</a:t>
            </a:r>
            <a:endParaRPr lang="en-US" altLang="zh-CN" sz="2200" dirty="0"/>
          </a:p>
        </p:txBody>
      </p:sp>
      <p:sp>
        <p:nvSpPr>
          <p:cNvPr id="5" name="QC_6_BD.470_1#9646f0969.choices?vja=1&amp;pid=6aae3d58a&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96005" algn="l"/>
                <a:tab pos="5985510" algn="l"/>
                <a:tab pos="83369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A.other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D.regardless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6" name="QC_6_AN.471_1#9646f0969.bracket?vja=1&amp;pid=6aae3d58a&amp;color=0,0,0&amp;vpa=205&amp;vtp=1"/>
          <p:cNvSpPr/>
          <p:nvPr/>
        </p:nvSpPr>
        <p:spPr>
          <a:xfrm>
            <a:off x="1239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472_1#9646f0969?vja=1&amp;pid=6aae3d58a&amp;color=0,0,0&amp;vtp=1"/>
          <p:cNvSpPr/>
          <p:nvPr/>
        </p:nvSpPr>
        <p:spPr>
          <a:xfrm>
            <a:off x="722376" y="2578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根据后文中的“Grandpa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dog.”以及He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Friday可知，爷爷认为这是真正的狗而不是机器狗。故选B项。</a:t>
            </a:r>
            <a:endParaRPr lang="en-US" altLang="zh-CN" sz="2200" dirty="0"/>
          </a:p>
        </p:txBody>
      </p:sp>
      <p:sp>
        <p:nvSpPr>
          <p:cNvPr id="8" name="QC_6_BD.473_1#e029e639d.choices?vja=1&amp;pid=6aae3d58a&amp;color=0,0,0&amp;vtp=1"/>
          <p:cNvSpPr/>
          <p:nvPr/>
        </p:nvSpPr>
        <p:spPr>
          <a:xfrm>
            <a:off x="722376" y="3398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46830" algn="l"/>
                <a:tab pos="6258560" algn="l"/>
                <a:tab pos="87845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A.exchanges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B.connects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C.consumes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D.shares</a:t>
            </a:r>
            <a:endParaRPr lang="en-US" altLang="zh-CN" sz="2000" dirty="0"/>
          </a:p>
        </p:txBody>
      </p:sp>
      <p:sp>
        <p:nvSpPr>
          <p:cNvPr id="9" name="QC_6_AN.474_1#e029e639d.bracket?vja=1&amp;pid=6aae3d58a&amp;color=0,0,0&amp;vpa=206&amp;vtp=1"/>
          <p:cNvSpPr/>
          <p:nvPr/>
        </p:nvSpPr>
        <p:spPr>
          <a:xfrm>
            <a:off x="1230503" y="3398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475_1#e029e639d?vja=1&amp;pid=6aae3d58a&amp;color=0,0,0&amp;vtp=1"/>
          <p:cNvSpPr/>
          <p:nvPr/>
        </p:nvSpPr>
        <p:spPr>
          <a:xfrm>
            <a:off x="722376" y="38227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根据前文中的“Grandpa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dog.”可知，爷爷把自己的食物分给机器狗吃。故选D项。</a:t>
            </a:r>
            <a:endParaRPr lang="en-US" altLang="zh-CN" sz="2200" dirty="0"/>
          </a:p>
        </p:txBody>
      </p:sp>
      <p:sp>
        <p:nvSpPr>
          <p:cNvPr id="11" name="QC_6_BD.476_1#aebf72351.choices?vja=1&amp;pid=6aae3d58a&amp;color=0,0,0&amp;vtp=1"/>
          <p:cNvSpPr/>
          <p:nvPr/>
        </p:nvSpPr>
        <p:spPr>
          <a:xfrm>
            <a:off x="722376" y="46431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02380" algn="l"/>
                <a:tab pos="6245860" algn="l"/>
                <a:tab pos="87909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A.research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B.wonder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C.business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D.trick</a:t>
            </a:r>
            <a:endParaRPr lang="en-US" altLang="zh-CN" sz="2000" dirty="0"/>
          </a:p>
        </p:txBody>
      </p:sp>
      <p:sp>
        <p:nvSpPr>
          <p:cNvPr id="12" name="QC_6_AN.477_1#aebf72351.bracket?vja=1&amp;pid=6aae3d58a&amp;color=0,0,0&amp;vpa=207&amp;vtp=1"/>
          <p:cNvSpPr/>
          <p:nvPr/>
        </p:nvSpPr>
        <p:spPr>
          <a:xfrm>
            <a:off x="1239901" y="46431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3" name="QC_6_AS.478_1#aebf72351?vja=1&amp;pid=6aae3d58a&amp;color=0,0,0&amp;vtp=1"/>
          <p:cNvSpPr/>
          <p:nvPr/>
        </p:nvSpPr>
        <p:spPr>
          <a:xfrm>
            <a:off x="722376" y="50673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根据前文中的Friday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grass可知，把机器狗放在草地上，爷爷就可以做自己的事情了。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53285</Words>
  <Application>WPS 演示</Application>
  <PresentationFormat>宽屏</PresentationFormat>
  <Paragraphs>1355</Paragraphs>
  <Slides>113</Slides>
  <Notes>104</Notes>
  <HiddenSlides>0</HiddenSlides>
  <MMClips>0</MMClips>
  <ScaleCrop>false</ScaleCrop>
  <HeadingPairs>
    <vt:vector size="6" baseType="variant">
      <vt:variant>
        <vt:lpstr>已用的字体</vt:lpstr>
      </vt:variant>
      <vt:variant>
        <vt:i4>24</vt:i4>
      </vt:variant>
      <vt:variant>
        <vt:lpstr>主题</vt:lpstr>
      </vt:variant>
      <vt:variant>
        <vt:i4>1</vt:i4>
      </vt:variant>
      <vt:variant>
        <vt:lpstr>幻灯片标题</vt:lpstr>
      </vt:variant>
      <vt:variant>
        <vt:i4>113</vt:i4>
      </vt:variant>
    </vt:vector>
  </HeadingPairs>
  <TitlesOfParts>
    <vt:vector size="138"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Calibri</vt:lpstr>
      <vt:lpstr>Arial Unicode MS</vt:lpstr>
      <vt:lpstr>等线</vt:lpstr>
      <vt:lpstr>仿宋</vt:lpstr>
      <vt:lpstr>仿宋</vt:lpstr>
      <vt:lpstr>汉仪雅酷黑 75W</vt:lpstr>
      <vt:lpstr>汉仪太极体简</vt:lpstr>
      <vt:lpstr>等线 Light</vt:lpstr>
      <vt:lpstr>Calibri Light</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杨瑜</cp:lastModifiedBy>
  <cp:revision>12</cp:revision>
  <dcterms:created xsi:type="dcterms:W3CDTF">2025-05-09T12:15:00Z</dcterms:created>
  <dcterms:modified xsi:type="dcterms:W3CDTF">2025-05-12T07:51:33Z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E8B6F9429E2F462590292768D5004ED6_12</vt:lpwstr>
  </property>
  <property fmtid="{D5CDD505-2E9C-101B-9397-08002B2CF9AE}" pid="3" name="KSOProductBuildVer">
    <vt:lpwstr>2052-12.1.0.21171</vt:lpwstr>
  </property>
</Properties>
</file>