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5" r:id="rId11"/>
    <p:sldId id="267" r:id="rId12"/>
    <p:sldId id="268" r:id="rId13"/>
    <p:sldId id="269" r:id="rId14"/>
    <p:sldId id="270" r:id="rId15"/>
    <p:sldId id="271" r:id="rId16"/>
    <p:sldId id="273" r:id="rId17"/>
    <p:sldId id="378" r:id="rId18"/>
    <p:sldId id="274" r:id="rId19"/>
    <p:sldId id="275" r:id="rId20"/>
    <p:sldId id="276" r:id="rId21"/>
    <p:sldId id="277" r:id="rId22"/>
    <p:sldId id="278" r:id="rId23"/>
    <p:sldId id="280" r:id="rId24"/>
    <p:sldId id="281" r:id="rId25"/>
    <p:sldId id="282" r:id="rId26"/>
    <p:sldId id="283" r:id="rId27"/>
    <p:sldId id="284" r:id="rId28"/>
    <p:sldId id="285" r:id="rId29"/>
    <p:sldId id="286" r:id="rId30"/>
    <p:sldId id="287" r:id="rId31"/>
    <p:sldId id="288" r:id="rId32"/>
    <p:sldId id="379" r:id="rId33"/>
    <p:sldId id="289" r:id="rId34"/>
    <p:sldId id="290" r:id="rId35"/>
    <p:sldId id="291" r:id="rId36"/>
    <p:sldId id="292" r:id="rId37"/>
    <p:sldId id="294" r:id="rId38"/>
    <p:sldId id="380" r:id="rId39"/>
    <p:sldId id="296" r:id="rId40"/>
    <p:sldId id="297" r:id="rId41"/>
    <p:sldId id="298" r:id="rId42"/>
    <p:sldId id="300" r:id="rId43"/>
    <p:sldId id="301" r:id="rId44"/>
    <p:sldId id="302" r:id="rId45"/>
    <p:sldId id="304" r:id="rId46"/>
    <p:sldId id="306" r:id="rId47"/>
    <p:sldId id="307" r:id="rId48"/>
    <p:sldId id="308" r:id="rId49"/>
    <p:sldId id="309" r:id="rId50"/>
    <p:sldId id="311" r:id="rId51"/>
    <p:sldId id="381" r:id="rId52"/>
    <p:sldId id="312" r:id="rId53"/>
    <p:sldId id="313" r:id="rId54"/>
    <p:sldId id="314" r:id="rId55"/>
    <p:sldId id="315" r:id="rId56"/>
    <p:sldId id="316" r:id="rId57"/>
    <p:sldId id="318" r:id="rId58"/>
    <p:sldId id="382" r:id="rId59"/>
    <p:sldId id="319" r:id="rId60"/>
    <p:sldId id="320" r:id="rId61"/>
    <p:sldId id="321" r:id="rId62"/>
    <p:sldId id="322" r:id="rId63"/>
    <p:sldId id="323" r:id="rId64"/>
    <p:sldId id="324" r:id="rId65"/>
    <p:sldId id="325" r:id="rId66"/>
    <p:sldId id="326" r:id="rId67"/>
    <p:sldId id="327" r:id="rId68"/>
    <p:sldId id="328" r:id="rId69"/>
    <p:sldId id="329" r:id="rId70"/>
    <p:sldId id="330" r:id="rId71"/>
    <p:sldId id="332" r:id="rId72"/>
    <p:sldId id="383" r:id="rId73"/>
    <p:sldId id="333" r:id="rId74"/>
    <p:sldId id="334" r:id="rId75"/>
    <p:sldId id="335" r:id="rId76"/>
    <p:sldId id="336" r:id="rId77"/>
    <p:sldId id="337" r:id="rId78"/>
    <p:sldId id="338" r:id="rId79"/>
    <p:sldId id="339" r:id="rId80"/>
    <p:sldId id="342" r:id="rId81"/>
    <p:sldId id="343" r:id="rId82"/>
    <p:sldId id="344" r:id="rId83"/>
    <p:sldId id="345" r:id="rId84"/>
    <p:sldId id="346" r:id="rId85"/>
    <p:sldId id="347" r:id="rId86"/>
    <p:sldId id="348" r:id="rId87"/>
    <p:sldId id="385" r:id="rId88"/>
    <p:sldId id="350" r:id="rId89"/>
    <p:sldId id="351" r:id="rId90"/>
    <p:sldId id="352" r:id="rId91"/>
    <p:sldId id="353" r:id="rId92"/>
    <p:sldId id="354" r:id="rId93"/>
    <p:sldId id="356" r:id="rId94"/>
    <p:sldId id="357" r:id="rId95"/>
    <p:sldId id="358" r:id="rId96"/>
    <p:sldId id="359" r:id="rId97"/>
    <p:sldId id="360" r:id="rId98"/>
    <p:sldId id="361" r:id="rId99"/>
    <p:sldId id="362" r:id="rId100"/>
    <p:sldId id="364" r:id="rId101"/>
    <p:sldId id="365" r:id="rId102"/>
    <p:sldId id="366" r:id="rId103"/>
    <p:sldId id="367" r:id="rId104"/>
    <p:sldId id="368" r:id="rId105"/>
    <p:sldId id="369" r:id="rId106"/>
    <p:sldId id="371" r:id="rId107"/>
    <p:sldId id="384" r:id="rId108"/>
    <p:sldId id="372" r:id="rId109"/>
    <p:sldId id="374" r:id="rId110"/>
    <p:sldId id="375" r:id="rId111"/>
    <p:sldId id="373" r:id="rId112"/>
    <p:sldId id="376" r:id="rId113"/>
    <p:sldId id="377" r:id="rId11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752" autoAdjust="0"/>
    <p:restoredTop sz="94610"/>
  </p:normalViewPr>
  <p:slideViewPr>
    <p:cSldViewPr snapToGrid="0" snapToObjects="1">
      <p:cViewPr varScale="1">
        <p:scale>
          <a:sx n="96" d="100"/>
          <a:sy n="96" d="100"/>
        </p:scale>
        <p:origin x="78" y="492"/>
      </p:cViewPr>
      <p:guideLst/>
    </p:cSldViewPr>
  </p:slideViewPr>
  <p:notesTextViewPr>
    <p:cViewPr>
      <p:scale>
        <a:sx n="1" d="1"/>
        <a:sy n="1" d="1"/>
      </p:scale>
      <p:origin x="0" y="0"/>
    </p:cViewPr>
  </p:notesTextViewPr>
  <p:sorterViewPr>
    <p:cViewPr>
      <p:scale>
        <a:sx n="100" d="100"/>
        <a:sy n="100" d="100"/>
      </p:scale>
      <p:origin x="0" y="-18786"/>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7" Type="http://schemas.openxmlformats.org/officeDocument/2006/relationships/tableStyles" Target="tableStyles.xml"/><Relationship Id="rId116" Type="http://schemas.openxmlformats.org/officeDocument/2006/relationships/viewProps" Target="viewProps.xml"/><Relationship Id="rId115" Type="http://schemas.openxmlformats.org/officeDocument/2006/relationships/presProps" Target="presProps.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ef2b82d1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cdd227f8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15739ced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8352ac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2a74b3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0387e6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c8e1f6d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ac81ff0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d4828c5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4d06a4b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40e521b0009d8e8fb#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55811e65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adf7ff5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edf38046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88d7b05c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ef9d0ac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必修第二册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0d8c0749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ed644b1e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103.xml"/><Relationship Id="rId2" Type="http://schemas.openxmlformats.org/officeDocument/2006/relationships/slideLayout" Target="../slideLayouts/slideLayout24.xml"/><Relationship Id="rId1" Type="http://schemas.openxmlformats.org/officeDocument/2006/relationships/image" Target="../media/image7.jpeg"/></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4.xml"/><Relationship Id="rId10" Type="http://schemas.openxmlformats.org/officeDocument/2006/relationships/slideLayout" Target="../slideLayouts/slideLayout8.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8.xml"/><Relationship Id="rId1" Type="http://schemas.openxmlformats.org/officeDocument/2006/relationships/image" Target="../media/image8.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20.xml"/><Relationship Id="rId1" Type="http://schemas.openxmlformats.org/officeDocument/2006/relationships/image" Target="../media/image9.jpe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71_1#6162720bb?vja=1&amp;pid=ef2b82d10&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Whitacre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UNICEF,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UK.Altogether,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2,292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p:txBody>
      </p:sp>
      <p:sp>
        <p:nvSpPr>
          <p:cNvPr id="3" name="QM_6_AN.72_1#6162720bb.blank?vja=1&amp;pid=ef2b82d10&amp;color=0,0,0&amp;mp=1&amp;vpa=45&amp;vtp=1"/>
          <p:cNvSpPr/>
          <p:nvPr/>
        </p:nvSpPr>
        <p:spPr>
          <a:xfrm>
            <a:off x="10442639" y="845312"/>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2000" dirty="0"/>
          </a:p>
        </p:txBody>
      </p:sp>
      <p:sp>
        <p:nvSpPr>
          <p:cNvPr id="4" name="QM_6_AN.73_1#6162720bb.blank?vja=1&amp;pid=ef2b82d10&amp;color=0,0,0&amp;mp=1&amp;vpa=46&amp;vtp=1"/>
          <p:cNvSpPr/>
          <p:nvPr/>
        </p:nvSpPr>
        <p:spPr>
          <a:xfrm>
            <a:off x="1582801" y="1620012"/>
            <a:ext cx="1438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created</a:t>
            </a:r>
            <a:endParaRPr lang="en-US" altLang="zh-CN" sz="2000" dirty="0"/>
          </a:p>
        </p:txBody>
      </p:sp>
      <p:sp>
        <p:nvSpPr>
          <p:cNvPr id="5" name="QM_6_AN.74_1#6162720bb.blank?vja=1&amp;pid=ef2b82d10&amp;color=0,0,0&amp;mp=1&amp;vpa=47&amp;vtp=1"/>
          <p:cNvSpPr/>
          <p:nvPr/>
        </p:nvSpPr>
        <p:spPr>
          <a:xfrm>
            <a:off x="9807829" y="2382012"/>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joined</a:t>
            </a:r>
            <a:endParaRPr lang="en-US" altLang="zh-CN" sz="2000" dirty="0"/>
          </a:p>
        </p:txBody>
      </p:sp>
      <p:sp>
        <p:nvSpPr>
          <p:cNvPr id="6" name="QM_6_AN.75_1#6162720bb.blank?vja=1&amp;pid=ef2b82d10&amp;color=0,0,0&amp;mp=1&amp;vpa=48&amp;vtp=1"/>
          <p:cNvSpPr/>
          <p:nvPr/>
        </p:nvSpPr>
        <p:spPr>
          <a:xfrm>
            <a:off x="1062101" y="3131312"/>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8_1#050dc3b5e?vja=1&amp;pid=23b127ca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6_AN.519_1#050dc3b5e.blank?vja=1&amp;pid=23b127ca0&amp;color=0,0,0&amp;vpa=237&amp;vtp=1"/>
          <p:cNvSpPr/>
          <p:nvPr/>
        </p:nvSpPr>
        <p:spPr>
          <a:xfrm>
            <a:off x="922401" y="845312"/>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4" name="QB_6_AS.520_1#050dc3b5e?vja=1&amp;pid=23b127ca0&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句意为：这意味着世界认可中国为保护其重要传统瑰宝所作的努力。effort后常接动词不定式作后置定语，effort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sth为固定搭配，意为“做某事的努力”。</a:t>
            </a:r>
            <a:endParaRPr lang="en-US" altLang="zh-CN" sz="2200" dirty="0"/>
          </a:p>
        </p:txBody>
      </p:sp>
      <p:sp>
        <p:nvSpPr>
          <p:cNvPr id="5" name="QB_6_BD.521_1#d4b354dec?vja=1&amp;pid=23b127ca0&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6_AN.522_1#d4b354dec.blank?vja=1&amp;pid=23b127ca0&amp;color=0,0,0&amp;vpa=238&amp;vtp=1"/>
          <p:cNvSpPr/>
          <p:nvPr/>
        </p:nvSpPr>
        <p:spPr>
          <a:xfrm>
            <a:off x="871601" y="2115887"/>
            <a:ext cx="790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added</a:t>
            </a:r>
            <a:endParaRPr lang="en-US" altLang="zh-CN" sz="2000" dirty="0"/>
          </a:p>
        </p:txBody>
      </p:sp>
      <p:sp>
        <p:nvSpPr>
          <p:cNvPr id="7" name="QB_6_AS.523_1#d4b354dec?vja=1&amp;pid=23b127ca0&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句意为：中国目前约有87万项非物质文化遗产，其中44项被列入人类非物质文化遗产代表作名录，数量超过其他任何国家。此处为“with+宾语+宾补”结构，设空处作宾补，add与其逻辑主语44</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them之间是被动关系，应用过去分词形式。</a:t>
            </a:r>
            <a:endParaRPr lang="en-US" altLang="zh-CN" sz="2200" dirty="0"/>
          </a:p>
        </p:txBody>
      </p:sp>
      <p:sp>
        <p:nvSpPr>
          <p:cNvPr id="8" name="QB_6_BD.524_1#1ccba94ca?vja=1&amp;pid=23b127ca0&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525_1#1ccba94ca.blank?vja=1&amp;pid=23b127ca0&amp;color=0,0,0&amp;vpa=239&amp;vtp=1"/>
          <p:cNvSpPr/>
          <p:nvPr/>
        </p:nvSpPr>
        <p:spPr>
          <a:xfrm>
            <a:off x="935101" y="37414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6_AS.526_1#1ccba94ca?vja=1&amp;pid=23b127ca0&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一消息提醒人们，中国拥有丰富的文化多样性，表明中国重视保护和推广其众多不同的文化习俗。reminder为可数名词，表示“提醒人的事物”，此处表示泛指，且reminder的发音以辅音音素开头，应用不定冠词a修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7_1#585d7960c?vja=1&amp;pid=23b127ca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6_AN.528_1#585d7960c.blank?vja=1&amp;pid=23b127ca0&amp;color=0,0,0&amp;vpa=240&amp;vtp=1"/>
          <p:cNvSpPr/>
          <p:nvPr/>
        </p:nvSpPr>
        <p:spPr>
          <a:xfrm>
            <a:off x="897001" y="858012"/>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4" name="QB_6_AS.529_1#585d7960c?vja=1&amp;pid=23b127ca0&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句意为：春节不仅是一种传统，也是一种文化活动，包含许多不同的地区性习俗和庆祝活动。设空处引导限制性定语从句，修饰先行词a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event，先行词指物，关系词在从句中作主语，应用关系代词which或that引导该从句。</a:t>
            </a:r>
            <a:endParaRPr lang="en-US" altLang="zh-CN" sz="2200" dirty="0"/>
          </a:p>
        </p:txBody>
      </p:sp>
      <p:sp>
        <p:nvSpPr>
          <p:cNvPr id="5" name="QB_6_BD.530_1#31d231ff4?vja=1&amp;pid=23b127ca0&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6_AN.531_1#31d231ff4.blank?vja=1&amp;pid=23b127ca0&amp;color=0,0,0&amp;vpa=241&amp;vtp=1"/>
          <p:cNvSpPr/>
          <p:nvPr/>
        </p:nvSpPr>
        <p:spPr>
          <a:xfrm>
            <a:off x="897001" y="2496887"/>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customs</a:t>
            </a:r>
            <a:endParaRPr lang="en-US" altLang="zh-CN" sz="2000" dirty="0"/>
          </a:p>
        </p:txBody>
      </p:sp>
      <p:sp>
        <p:nvSpPr>
          <p:cNvPr id="7" name="QB_6_AS.532_1#31d231ff4?vja=1&amp;pid=23b127ca0&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句意见上一题解析。设空处作宾语，被many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different修饰，应用名词复数形式。故填customs。</a:t>
            </a:r>
            <a:endParaRPr lang="en-US" altLang="zh-CN" sz="2200" dirty="0"/>
          </a:p>
        </p:txBody>
      </p:sp>
      <p:sp>
        <p:nvSpPr>
          <p:cNvPr id="8" name="QB_6_BD.533_1#8a596e6d0?vja=1&amp;pid=23b127ca0&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6_AN.534_1#8a596e6d0.blank?vja=1&amp;pid=23b127ca0&amp;color=0,0,0&amp;vpa=242&amp;vtp=1"/>
          <p:cNvSpPr/>
          <p:nvPr/>
        </p:nvSpPr>
        <p:spPr>
          <a:xfrm>
            <a:off x="897001" y="3728787"/>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variety</a:t>
            </a:r>
            <a:endParaRPr lang="en-US" altLang="zh-CN" sz="2000" dirty="0"/>
          </a:p>
        </p:txBody>
      </p:sp>
      <p:sp>
        <p:nvSpPr>
          <p:cNvPr id="10" name="QB_6_AS.535_1#8a596e6d0?vja=1&amp;pid=23b127ca0&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句意为：中国艺术研究院研究员郑长铃表示：“春节本身内容丰富，涵盖了多种非物质文化遗产形式。”a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of是固定短语，意为“各种各样的”。故填variety。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6_1#a934fb6a6?vja=1&amp;pid=23b127ca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6_AN.537_1#a934fb6a6.blank?vja=1&amp;pid=23b127ca0&amp;color=0,0,0&amp;vpa=243&amp;vtp=1"/>
          <p:cNvSpPr/>
          <p:nvPr/>
        </p:nvSpPr>
        <p:spPr>
          <a:xfrm>
            <a:off x="922401" y="845312"/>
            <a:ext cx="1323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performing</a:t>
            </a:r>
            <a:endParaRPr lang="en-US" altLang="zh-CN" sz="2000" dirty="0"/>
          </a:p>
        </p:txBody>
      </p:sp>
      <p:sp>
        <p:nvSpPr>
          <p:cNvPr id="4" name="QB_6_AS.538_1#a934fb6a6?vja=1&amp;pid=23b127ca0&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句意为：在春节期间，人们通过张贴年画、制作剪纸、舞龙舞狮和欣赏戏曲表演等活动来庆祝。__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dance与putting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并列，作介词like的宾语，应用动名词形式。故填performing。</a:t>
            </a:r>
            <a:endParaRPr lang="en-US" altLang="zh-CN" sz="2200" dirty="0"/>
          </a:p>
        </p:txBody>
      </p:sp>
      <p:sp>
        <p:nvSpPr>
          <p:cNvPr id="5" name="QB_6_BD.539_1#43aa8a4df?vja=1&amp;pid=23b127ca0&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6_AN.540_1#43aa8a4df.blank?vja=1&amp;pid=23b127ca0&amp;color=0,0,0&amp;vpa=244&amp;vtp=1"/>
          <p:cNvSpPr/>
          <p:nvPr/>
        </p:nvSpPr>
        <p:spPr>
          <a:xfrm>
            <a:off x="922401" y="2496887"/>
            <a:ext cx="957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cultural</a:t>
            </a:r>
            <a:endParaRPr lang="en-US" altLang="zh-CN" sz="2000" dirty="0"/>
          </a:p>
        </p:txBody>
      </p:sp>
      <p:sp>
        <p:nvSpPr>
          <p:cNvPr id="7" name="QB_6_AS.541_1#43aa8a4df?vja=1&amp;pid=23b127ca0&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句意为：所有这些传统构成了春节文化的丰富性。设空处修饰名词richness，应用形容词作定语。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42_1#2084a50a4?vja=1&amp;pid=23b127ca0&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3" name="QB_6_AN.543_1#2084a50a4.blank?vja=1&amp;pid=23b127ca0&amp;color=0,0,0&amp;mp=1&amp;vpa=245&amp;vtp=1"/>
          <p:cNvSpPr/>
          <p:nvPr/>
        </p:nvSpPr>
        <p:spPr>
          <a:xfrm>
            <a:off x="897001" y="858012"/>
            <a:ext cx="1520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celebrated</a:t>
            </a:r>
            <a:endParaRPr lang="en-US" altLang="zh-CN" sz="2000" dirty="0"/>
          </a:p>
        </p:txBody>
      </p:sp>
      <p:sp>
        <p:nvSpPr>
          <p:cNvPr id="4" name="QB_6_AS.544_1#2084a50a4?vja=1&amp;pid=23b127ca0&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句意为：随着春节在国际上被庆祝，这些相关的形式也将传播到世界其他地方。设空处在从句中作谓语，celebrate与从句主语the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Festival之间是被动关系，此处描述客观事实，应用一般现在时的被动语态。主语为专有名词，谓语应用单数形式。故填is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celebrated。</a:t>
            </a:r>
            <a:endParaRPr lang="en-US" altLang="zh-CN" sz="2200" dirty="0"/>
          </a:p>
        </p:txBody>
      </p:sp>
      <p:sp>
        <p:nvSpPr>
          <p:cNvPr id="5" name="QB_6_BD.545_1#492af790b?vja=1&amp;pid=23b127ca0&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546_1#492af790b.blank?vja=1&amp;pid=23b127ca0&amp;color=0,0,0&amp;vpa=246&amp;vtp=1"/>
          <p:cNvSpPr/>
          <p:nvPr/>
        </p:nvSpPr>
        <p:spPr>
          <a:xfrm>
            <a:off x="1024001" y="24968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B_6_AS.547_1#492af790b?vja=1&amp;pid=23b127ca0&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句意为：除了这些遗产习俗本身，其背后更深层次的文化价值观和意义也将为不同文化背景的人们所了解。be/become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sb是固定搭配，意为“为某人所了解”。</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8_1#eeca93507?vja=1&amp;pid=ef9d0ac3c&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［湖北华中师大一附中2025高一期末］</a:t>
            </a:r>
            <a:r>
              <a:rPr lang="en-US" altLang="zh-CN" sz="20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endParaRPr lang="en-US" altLang="zh-CN" sz="2000" spc="-5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使之构成一篇完整的短文。</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ADHD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（注意缺陷障碍）,</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frustration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absorb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Tree>
  </p:cSld>
  <p:clrMapOvr>
    <a:masterClrMapping/>
  </p:clrMapOvr>
  <p:transition>
    <p:fade/>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8_1#eeca93507?vja=1&amp;pid=ef9d0ac3c&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editor.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heights.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uncertainty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8_2#eeca93507?vja=1&amp;pid=ef9d0ac3c&amp;color=0,0,0&amp;mp=1&amp;vtp=1&amp;bt=1"/>
          <p:cNvSpPr/>
          <p:nvPr/>
        </p:nvSpPr>
        <p:spPr>
          <a:xfrm>
            <a:off x="722376" y="896112"/>
            <a:ext cx="10753344" cy="2286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hesitated.__________________________________________________________________________________________________________________________</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news.____________________________________________________________________________________________________________________</a:t>
            </a:r>
            <a:endParaRPr lang="en-US" altLang="zh-CN" sz="2000" dirty="0"/>
          </a:p>
        </p:txBody>
      </p:sp>
    </p:spTree>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50_1#eeca93507?vja=1&amp;pid=ef9d0ac3c&amp;color=0,0,0&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20" name="QO_5_AS.550_2#eeca93507?colgroup=4,36&amp;vja=1&amp;pid=ef9d0ac3c&amp;color=0,0,0&amp;vtp=1"/>
          <p:cNvGraphicFramePr>
            <a:graphicFrameLocks noGrp="1"/>
          </p:cNvGraphicFramePr>
          <p:nvPr/>
        </p:nvGraphicFramePr>
        <p:xfrm>
          <a:off x="722376" y="1790524"/>
          <a:ext cx="10725912" cy="2964180"/>
        </p:xfrm>
        <a:graphic>
          <a:graphicData uri="http://schemas.openxmlformats.org/drawingml/2006/table">
            <a:tbl>
              <a:tblPr/>
              <a:tblGrid>
                <a:gridCol w="1188720"/>
                <a:gridCol w="9537192"/>
              </a:tblGrid>
              <a:tr h="164846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讲述了作者从小患有注意缺陷障碍，无法集中注意力，从而学习困难，成绩不好，内心充满羞耻和焦虑。但是卡特老师看到了作者在写作方面的潜力，鼓励作者为校报撰稿，作者后来成为一名编辑并重获自信。在受到卡特老师的表扬后，作者开始认可自己的能力，并开始考虑大学申请，但作者的内心仍有犹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作者、卡特老师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主要矛盾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作者因注意缺陷障碍导致的学业挫败与渴望证明自我价值之间的冲突，作者是否能够克服自我怀疑，申请大学并接受新挑战。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20"/>
                                        </p:tgtEl>
                                        <p:attrNameLst>
                                          <p:attrName>style.visibility</p:attrName>
                                        </p:attrNameLst>
                                      </p:cBhvr>
                                      <p:to>
                                        <p:strVal val="visible"/>
                                      </p:to>
                                    </p:set>
                                    <p:animEffect transition="in" filter="fade">
                                      <p:cBhvr>
                                        <p:cTn id="16"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50_3#eeca93507?vja=1&amp;pid=ef9d0ac3c&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21" name="QO_5_AS.550_4#eeca93507?colgroup=13,27&amp;vja=1&amp;pid=ef9d0ac3c&amp;color=0,0,0&amp;mp=1&amp;vtp=1"/>
          <p:cNvGraphicFramePr>
            <a:graphicFrameLocks noGrp="1"/>
          </p:cNvGraphicFramePr>
          <p:nvPr/>
        </p:nvGraphicFramePr>
        <p:xfrm>
          <a:off x="722376" y="1409524"/>
          <a:ext cx="10735056" cy="3820160"/>
        </p:xfrm>
        <a:graphic>
          <a:graphicData uri="http://schemas.openxmlformats.org/drawingml/2006/table">
            <a:tbl>
              <a:tblPr/>
              <a:tblGrid>
                <a:gridCol w="3529584"/>
                <a:gridCol w="7205472"/>
              </a:tblGrid>
              <a:tr h="125222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续写第一段（提示句：当大学申请开始时，我犹豫了。）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根据第一段提示句可知，本段可以围绕作者面对大学申请的犹豫展开，描写作者的内心挣扎。结合第二段提示句可知，第一段的结尾应落在作者通过了大学申请。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5222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续写第二段（提示句：我一得到这个好消息就给卡特老师打了电话。）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根据第二段提示句可知，第二段应重点描写作者被录取后与卡特老师分享喜悦，表达感激并展望未来。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逃避学业——老师肯定写作才能——成为编辑——考虑申请大学——成功被录取——个人感悟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作者：自卑——变得自信——下定决心——自我成长——感恩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fade">
                                      <p:cBhvr>
                                        <p:cTn id="13"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49_1#eeca93507?vja=1&amp;pid=ef9d0ac3c&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applications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hesitated.The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daunting,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struggles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myself.However,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Carter’s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accomplishment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editor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newspaper.Taking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breath,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submit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application,hoping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through.Finally,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approved.</a:t>
            </a:r>
            <a:endParaRPr lang="en-US" altLang="zh-CN" sz="2000" dirty="0"/>
          </a:p>
          <a:p>
            <a:pPr algn="just">
              <a:lnSpc>
                <a:spcPct val="125000"/>
              </a:lnSpc>
            </a:pP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news.My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trembled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acceptance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letter.Ms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Carter’s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congratulated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warmly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progress.I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to.Ms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guiding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embark</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chapter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life,ready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awaited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6_1#67c56b110?vja=1&amp;pid=6162720b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77_1#67c56b110.blank?vja=1&amp;pid=6162720bb&amp;color=0,0,0&amp;vpa=49&amp;vtp=1"/>
          <p:cNvSpPr/>
          <p:nvPr/>
        </p:nvSpPr>
        <p:spPr>
          <a:xfrm>
            <a:off x="935101" y="858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78_1#67c56b110?vja=1&amp;pid=6162720bb&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phenomenon是可数名词，此处泛指“一种全球的现象”，所以应用不定冠词,global的发音以辅音音素开头。故填a。</a:t>
            </a:r>
            <a:endParaRPr lang="en-US" altLang="zh-CN" sz="2200" dirty="0"/>
          </a:p>
        </p:txBody>
      </p:sp>
      <p:sp>
        <p:nvSpPr>
          <p:cNvPr id="5" name="QB_7_BD.79_1#5836fdaed?vja=1&amp;pid=6162720bb&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80_1#5836fdaed.blank?vja=1&amp;pid=6162720bb&amp;color=0,0,0&amp;vpa=50&amp;vtp=1"/>
          <p:cNvSpPr/>
          <p:nvPr/>
        </p:nvSpPr>
        <p:spPr>
          <a:xfrm>
            <a:off x="909701" y="2115887"/>
            <a:ext cx="1098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locations</a:t>
            </a:r>
            <a:endParaRPr lang="en-US" altLang="zh-CN" sz="2000" dirty="0"/>
          </a:p>
        </p:txBody>
      </p:sp>
      <p:sp>
        <p:nvSpPr>
          <p:cNvPr id="7" name="QB_7_AS.81_1#5836fdaed?vja=1&amp;pid=6162720bb&amp;color=0,0,0&amp;vtp=1"/>
          <p:cNvSpPr/>
          <p:nvPr/>
        </p:nvSpPr>
        <p:spPr>
          <a:xfrm>
            <a:off x="722376" y="2578100"/>
            <a:ext cx="11101578"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设空处作from的宾语，其前有different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修饰，所以设空处应用名词复数形式。故填locations。</a:t>
            </a:r>
            <a:endParaRPr lang="en-US" altLang="zh-CN" sz="2200" dirty="0"/>
          </a:p>
        </p:txBody>
      </p:sp>
      <p:sp>
        <p:nvSpPr>
          <p:cNvPr id="8" name="QB_7_BD.82_1#333372ac8?vja=1&amp;pid=6162720bb&amp;color=0,0,0&amp;vtp=1"/>
          <p:cNvSpPr/>
          <p:nvPr/>
        </p:nvSpPr>
        <p:spPr>
          <a:xfrm>
            <a:off x="722376" y="29972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83_1#333372ac8.blank?vja=1&amp;pid=6162720bb&amp;color=0,0,0&amp;vpa=51&amp;vtp=1"/>
          <p:cNvSpPr/>
          <p:nvPr/>
        </p:nvSpPr>
        <p:spPr>
          <a:xfrm>
            <a:off x="935101" y="2959100"/>
            <a:ext cx="676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10" name="QB_7_AS.84_1#333372ac8?vja=1&amp;pid=6162720bb&amp;color=0,0,0&amp;vtp=1"/>
          <p:cNvSpPr/>
          <p:nvPr/>
        </p:nvSpPr>
        <p:spPr>
          <a:xfrm>
            <a:off x="722376" y="3416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graduate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是固定搭配，意为“毕业于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11" name="QB_7_BD.85_1#3b23f6ec9?vja=1&amp;pid=6162720bb&amp;color=0,0,0&amp;vtp=1"/>
          <p:cNvSpPr/>
          <p:nvPr/>
        </p:nvSpPr>
        <p:spPr>
          <a:xfrm>
            <a:off x="722376" y="38354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2" name="QB_7_AN.86_1#3b23f6ec9.blank?vja=1&amp;pid=6162720bb&amp;color=0,0,0&amp;vpa=52&amp;vtp=1"/>
          <p:cNvSpPr/>
          <p:nvPr/>
        </p:nvSpPr>
        <p:spPr>
          <a:xfrm>
            <a:off x="897001" y="3797300"/>
            <a:ext cx="873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further</a:t>
            </a:r>
            <a:endParaRPr lang="en-US" altLang="zh-CN" sz="2000" dirty="0"/>
          </a:p>
        </p:txBody>
      </p:sp>
      <p:sp>
        <p:nvSpPr>
          <p:cNvPr id="13" name="QB_7_AS.87_1#3b23f6ec9?vja=1&amp;pid=6162720bb&amp;color=0,0,0&amp;vtp=1"/>
          <p:cNvSpPr/>
          <p:nvPr/>
        </p:nvSpPr>
        <p:spPr>
          <a:xfrm>
            <a:off x="722376" y="42545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far的比较级为further/farther。由语境可知，此处表示“进一步学习”，应填further。</a:t>
            </a:r>
            <a:endParaRPr lang="en-US" altLang="zh-CN" sz="2200" dirty="0"/>
          </a:p>
        </p:txBody>
      </p:sp>
      <p:sp>
        <p:nvSpPr>
          <p:cNvPr id="14" name="QB_7_BD.88_1#4f95f816d?vja=1&amp;pid=6162720bb&amp;color=0,0,0&amp;vtp=1"/>
          <p:cNvSpPr/>
          <p:nvPr/>
        </p:nvSpPr>
        <p:spPr>
          <a:xfrm>
            <a:off x="722376" y="4673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15" name="QB_7_AN.89_1#4f95f816d.blank?vja=1&amp;pid=6162720bb&amp;color=0,0,0&amp;vpa=53&amp;vtp=1"/>
          <p:cNvSpPr/>
          <p:nvPr/>
        </p:nvSpPr>
        <p:spPr>
          <a:xfrm>
            <a:off x="922401" y="4622800"/>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sz="2000" dirty="0"/>
          </a:p>
        </p:txBody>
      </p:sp>
      <p:sp>
        <p:nvSpPr>
          <p:cNvPr id="16" name="QB_7_AS.90_1#4f95f816d?vja=1&amp;pid=6162720bb&amp;color=0,0,0&amp;vtp=1"/>
          <p:cNvSpPr/>
          <p:nvPr/>
        </p:nvSpPr>
        <p:spPr>
          <a:xfrm>
            <a:off x="722376" y="5092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设空处修饰形容词popular，应用副词形式。此处表示“非常受欢迎的”，故填highly。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3c991f4e6?vja=1&amp;pid=ef9d0ac3c&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5#3c991f4e6?vja=1&amp;pid=ef9d0ac3c&amp;color=0,0,0&amp;vtp=1"/>
          <p:cNvSpPr/>
          <p:nvPr/>
        </p:nvSpPr>
        <p:spPr>
          <a:xfrm>
            <a:off x="722376" y="1737184"/>
            <a:ext cx="10753344" cy="1143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1.surround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.围绕；环绕</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2.make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of理解，弄懂（不易理解的事物）</a:t>
            </a:r>
            <a:endParaRPr lang="en-US" altLang="zh-CN" sz="2000" dirty="0"/>
          </a:p>
        </p:txBody>
      </p:sp>
    </p:spTree>
  </p:cSld>
  <p:clrMapOvr>
    <a:masterClrMapping/>
  </p:clrMapOvr>
  <p:transition>
    <p:fade/>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1_1#e6ec6efc2?vja=1&amp;pid=6162720b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92_1#e6ec6efc2.blank?vja=1&amp;pid=6162720bb&amp;color=0,0,0&amp;vpa=54&amp;vtp=1"/>
          <p:cNvSpPr/>
          <p:nvPr/>
        </p:nvSpPr>
        <p:spPr>
          <a:xfrm>
            <a:off x="935101" y="858012"/>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4" name="QB_7_AS.93_1#e6ec6efc2?vja=1&amp;pid=6162720bb&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choir在此处是非限制性定语从句，关系词在定语从句中作主语，指代前面整句话，所以应用关系代词which引导该从句。</a:t>
            </a:r>
            <a:endParaRPr lang="en-US" altLang="zh-CN" sz="2200" dirty="0"/>
          </a:p>
        </p:txBody>
      </p:sp>
      <p:sp>
        <p:nvSpPr>
          <p:cNvPr id="5" name="QB_7_BD.94_1#64021dd2d?vja=1&amp;pid=6162720bb&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95_1#64021dd2d.blank?vja=1&amp;pid=6162720bb&amp;color=0,0,0&amp;vpa=55&amp;vtp=1"/>
          <p:cNvSpPr/>
          <p:nvPr/>
        </p:nvSpPr>
        <p:spPr>
          <a:xfrm>
            <a:off x="897001" y="2103187"/>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2000" dirty="0"/>
          </a:p>
        </p:txBody>
      </p:sp>
      <p:sp>
        <p:nvSpPr>
          <p:cNvPr id="7" name="QB_7_AS.96_1#64021dd2d?vja=1&amp;pid=6162720bb&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此处是非谓语动词作状语，inspire与主语he之间是逻辑上的被动关系，所以应用过去分词。故填Inspired。</a:t>
            </a:r>
            <a:endParaRPr lang="en-US" altLang="zh-CN" sz="2200" dirty="0"/>
          </a:p>
        </p:txBody>
      </p:sp>
      <p:sp>
        <p:nvSpPr>
          <p:cNvPr id="8" name="QB_7_BD.97_1#6f07ffd97?vja=1&amp;pid=6162720bb&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9" name="QB_7_AN.98_1#6f07ffd97.blank?vja=1&amp;pid=6162720bb&amp;color=0,0,0&amp;vpa=56&amp;vtp=1"/>
          <p:cNvSpPr/>
          <p:nvPr/>
        </p:nvSpPr>
        <p:spPr>
          <a:xfrm>
            <a:off x="935101" y="3360487"/>
            <a:ext cx="1438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created</a:t>
            </a:r>
            <a:endParaRPr lang="en-US" altLang="zh-CN" sz="2000" dirty="0"/>
          </a:p>
        </p:txBody>
      </p:sp>
      <p:sp>
        <p:nvSpPr>
          <p:cNvPr id="10" name="QB_7_AS.99_1#6f07ffd97?vja=1&amp;pid=6162720bb&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设空处作主句的谓语，create与主句主语之间是被动关系，且动作发生在过去，应用一般过去时的被动语态；主句主语是单数，助动词应用单数形式。故填was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00_1#7b35abb93?vja=1&amp;pid=6162720bb&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01_1#7b35abb93.blank?vja=1&amp;pid=6162720bb&amp;color=0,0,0&amp;mp=1&amp;vpa=57&amp;vtp=1"/>
          <p:cNvSpPr/>
          <p:nvPr/>
        </p:nvSpPr>
        <p:spPr>
          <a:xfrm>
            <a:off x="922401" y="858012"/>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joined</a:t>
            </a:r>
            <a:endParaRPr lang="en-US" altLang="zh-CN" sz="2000" dirty="0"/>
          </a:p>
        </p:txBody>
      </p:sp>
      <p:sp>
        <p:nvSpPr>
          <p:cNvPr id="4" name="QB_7_AS.102_1#7b35abb93?vja=1&amp;pid=6162720bb&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设空处在此处是谓语动词，描述的是发生在过去的事情，join与主语2,292</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people之间是主动关系。</a:t>
            </a:r>
            <a:endParaRPr lang="en-US" altLang="zh-CN" sz="2200" dirty="0"/>
          </a:p>
        </p:txBody>
      </p:sp>
      <p:sp>
        <p:nvSpPr>
          <p:cNvPr id="5" name="QB_7_BD.103_1#f8da34c32?vja=1&amp;pid=6162720bb&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104_1#f8da34c32.blank?vja=1&amp;pid=6162720bb&amp;color=0,0,0&amp;vpa=58&amp;vtp=1"/>
          <p:cNvSpPr/>
          <p:nvPr/>
        </p:nvSpPr>
        <p:spPr>
          <a:xfrm>
            <a:off x="1062101" y="2103187"/>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sing</a:t>
            </a:r>
            <a:endParaRPr lang="en-US" altLang="zh-CN" sz="2000" dirty="0"/>
          </a:p>
        </p:txBody>
      </p:sp>
      <p:sp>
        <p:nvSpPr>
          <p:cNvPr id="7" name="QB_7_AS.105_1#f8da34c32?vja=1&amp;pid=6162720bb&amp;color=0,0,0&amp;vtp=1"/>
          <p:cNvSpPr/>
          <p:nvPr/>
        </p:nvSpPr>
        <p:spPr>
          <a:xfrm>
            <a:off x="722376" y="2578100"/>
            <a:ext cx="10871200"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sth意为“使某人做某事成为可能”,为固定结构。故填to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6_1#23c0ee11f?vja=1&amp;pid=cdd227f8b&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［东北育才中学2025高一月考］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Emmanuel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Macron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Flowing</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1,267-year-old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Guangdong.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seven-string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divided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connotations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（含义）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Dong</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guzheng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sz="2000" dirty="0"/>
          </a:p>
        </p:txBody>
      </p:sp>
      <p:sp>
        <p:nvSpPr>
          <p:cNvPr id="3" name="QM_6_AN.107_1#23c0ee11f.blank?vja=1&amp;pid=cdd227f8b&amp;color=0,0,0&amp;vpa=59&amp;vtp=1"/>
          <p:cNvSpPr/>
          <p:nvPr/>
        </p:nvSpPr>
        <p:spPr>
          <a:xfrm>
            <a:off x="8536813" y="1992200"/>
            <a:ext cx="860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played</a:t>
            </a:r>
            <a:endParaRPr lang="en-US" altLang="zh-CN" sz="2000" dirty="0"/>
          </a:p>
        </p:txBody>
      </p:sp>
      <p:sp>
        <p:nvSpPr>
          <p:cNvPr id="4" name="QM_6_AN.108_1#23c0ee11f.blank?vja=1&amp;pid=cdd227f8b&amp;color=0,0,0&amp;vpa=60&amp;vtp=1"/>
          <p:cNvSpPr/>
          <p:nvPr/>
        </p:nvSpPr>
        <p:spPr>
          <a:xfrm>
            <a:off x="6634099" y="2754200"/>
            <a:ext cx="1931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passed</a:t>
            </a:r>
            <a:endParaRPr lang="en-US" altLang="zh-CN" sz="2000" dirty="0"/>
          </a:p>
        </p:txBody>
      </p:sp>
      <p:sp>
        <p:nvSpPr>
          <p:cNvPr id="5" name="QM_6_AN.109_1#23c0ee11f.blank?vja=1&amp;pid=cdd227f8b&amp;color=0,0,0&amp;vpa=61&amp;vtp=1"/>
          <p:cNvSpPr/>
          <p:nvPr/>
        </p:nvSpPr>
        <p:spPr>
          <a:xfrm>
            <a:off x="8441563" y="3516200"/>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endParaRPr lang="en-US" altLang="zh-CN" sz="2000" dirty="0"/>
          </a:p>
        </p:txBody>
      </p:sp>
      <p:sp>
        <p:nvSpPr>
          <p:cNvPr id="6" name="QM_6_AN.110_1#23c0ee11f.blank?vja=1&amp;pid=cdd227f8b&amp;color=0,0,0&amp;vpa=62&amp;vtp=1"/>
          <p:cNvSpPr/>
          <p:nvPr/>
        </p:nvSpPr>
        <p:spPr>
          <a:xfrm>
            <a:off x="4153281" y="4290900"/>
            <a:ext cx="577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endParaRPr lang="en-US" altLang="zh-CN" sz="2000" dirty="0"/>
          </a:p>
        </p:txBody>
      </p:sp>
      <p:sp>
        <p:nvSpPr>
          <p:cNvPr id="7" name="QM_6_AN.111_1#23c0ee11f.blank?vja=1&amp;pid=cdd227f8b&amp;color=0,0,0&amp;vpa=63&amp;vtp=1"/>
          <p:cNvSpPr/>
          <p:nvPr/>
        </p:nvSpPr>
        <p:spPr>
          <a:xfrm>
            <a:off x="6886004" y="4659200"/>
            <a:ext cx="1268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express</a:t>
            </a:r>
            <a:endParaRPr lang="en-US" altLang="zh-CN" sz="2000" dirty="0"/>
          </a:p>
        </p:txBody>
      </p:sp>
      <p:sp>
        <p:nvSpPr>
          <p:cNvPr id="8" name="QM_6_AN.112_1#23c0ee11f.blank?vja=1&amp;pid=cdd227f8b&amp;color=0,0,0&amp;vpa=64&amp;vtp=1"/>
          <p:cNvSpPr/>
          <p:nvPr/>
        </p:nvSpPr>
        <p:spPr>
          <a:xfrm>
            <a:off x="7710361" y="5052900"/>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6_1#23c0ee11f?vja=1&amp;pid=cdd227f8b&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connotation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endParaRPr lang="en-US" altLang="zh-CN" sz="2000" dirty="0"/>
          </a:p>
        </p:txBody>
      </p:sp>
      <p:sp>
        <p:nvSpPr>
          <p:cNvPr id="3" name="QM_6_EX.117_1#23c0ee11f?vja=1&amp;pid=cdd227f8b&amp;color=0,0,0&amp;vtp=1"/>
          <p:cNvSpPr/>
          <p:nvPr/>
        </p:nvSpPr>
        <p:spPr>
          <a:xfrm>
            <a:off x="722376" y="2827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本文是一篇说明文。文章主要介绍了古琴在中国音乐中的地位和意义。</a:t>
            </a:r>
            <a:endParaRPr lang="en-US" altLang="zh-CN" sz="2000" dirty="0"/>
          </a:p>
        </p:txBody>
      </p:sp>
      <p:sp>
        <p:nvSpPr>
          <p:cNvPr id="4" name="QM_6_AN.113_1#23c0ee11f.blank?vja=1&amp;pid=cdd227f8b&amp;color=0,0,0&amp;vpa=65&amp;vtp=1"/>
          <p:cNvSpPr/>
          <p:nvPr/>
        </p:nvSpPr>
        <p:spPr>
          <a:xfrm>
            <a:off x="4428681" y="861900"/>
            <a:ext cx="957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cultural</a:t>
            </a:r>
            <a:endParaRPr lang="en-US" altLang="zh-CN" sz="2000" dirty="0"/>
          </a:p>
        </p:txBody>
      </p:sp>
      <p:sp>
        <p:nvSpPr>
          <p:cNvPr id="5" name="QM_6_AN.114_1#23c0ee11f.blank?vja=1&amp;pid=cdd227f8b&amp;color=0,0,0&amp;vpa=66&amp;vtp=1"/>
          <p:cNvSpPr/>
          <p:nvPr/>
        </p:nvSpPr>
        <p:spPr>
          <a:xfrm>
            <a:off x="1232980" y="1611200"/>
            <a:ext cx="901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closely</a:t>
            </a:r>
            <a:endParaRPr lang="en-US" altLang="zh-CN" sz="2000" dirty="0"/>
          </a:p>
        </p:txBody>
      </p:sp>
      <p:sp>
        <p:nvSpPr>
          <p:cNvPr id="6" name="QM_6_AN.115_1#23c0ee11f.blank?vja=1&amp;pid=cdd227f8b&amp;color=0,0,0&amp;vpa=67&amp;vtp=1"/>
          <p:cNvSpPr/>
          <p:nvPr/>
        </p:nvSpPr>
        <p:spPr>
          <a:xfrm>
            <a:off x="1111314" y="2385900"/>
            <a:ext cx="1296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connection</a:t>
            </a:r>
            <a:endParaRPr lang="en-US" altLang="zh-CN" sz="2000" dirty="0"/>
          </a:p>
        </p:txBody>
      </p:sp>
      <p:sp>
        <p:nvSpPr>
          <p:cNvPr id="7" name="QM_6_AN.116_1#23c0ee11f.blank?vja=1&amp;pid=cdd227f8b&amp;color=0,0,0&amp;vpa=68&amp;vtp=1"/>
          <p:cNvSpPr/>
          <p:nvPr/>
        </p:nvSpPr>
        <p:spPr>
          <a:xfrm>
            <a:off x="8137589" y="2385900"/>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8_1#38a4f9ba5?vja=1&amp;pid=23c0ee11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19_1#38a4f9ba5.blank?vja=1&amp;pid=23c0ee11f&amp;color=0,0,0&amp;vpa=69&amp;vtp=1"/>
          <p:cNvSpPr/>
          <p:nvPr/>
        </p:nvSpPr>
        <p:spPr>
          <a:xfrm>
            <a:off x="909701" y="845312"/>
            <a:ext cx="860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played</a:t>
            </a:r>
            <a:endParaRPr lang="en-US" altLang="zh-CN" sz="2000" dirty="0"/>
          </a:p>
        </p:txBody>
      </p:sp>
      <p:sp>
        <p:nvSpPr>
          <p:cNvPr id="4" name="QB_7_AS.120_1#38a4f9ba5?vja=1&amp;pid=23c0ee11f&amp;color=0,0,0&amp;vtp=1"/>
          <p:cNvSpPr/>
          <p:nvPr/>
        </p:nvSpPr>
        <p:spPr>
          <a:xfrm>
            <a:off x="722376" y="13208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法国总统埃马纽埃尔·马克龙四月上旬访华期间，在广东欣赏了一场音乐表演——用有着1,267年历史的中国乐器古琴演奏的中国乐曲《高山流水》。play在此作动词，意为“演奏”。分析句子结构可知，本句谓语为enjoyed，故本空应用非谓语形式。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Flowing</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与play之间为逻辑上的被动关系，故用过去分词played，此处作后置定语。故填played。</a:t>
            </a:r>
            <a:endParaRPr lang="en-US" altLang="zh-CN" sz="2200" dirty="0"/>
          </a:p>
        </p:txBody>
      </p:sp>
      <p:sp>
        <p:nvSpPr>
          <p:cNvPr id="5" name="QB_7_BD.121_1#25e5fdc21?vja=1&amp;pid=23c0ee11f&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p>
        </p:txBody>
      </p:sp>
      <p:sp>
        <p:nvSpPr>
          <p:cNvPr id="6" name="QB_7_AN.122_1#25e5fdc21.blank?vja=1&amp;pid=23c0ee11f&amp;color=0,0,0&amp;vpa=70&amp;vtp=1"/>
          <p:cNvSpPr/>
          <p:nvPr/>
        </p:nvSpPr>
        <p:spPr>
          <a:xfrm>
            <a:off x="871601" y="3246187"/>
            <a:ext cx="1931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passed</a:t>
            </a:r>
            <a:endParaRPr lang="en-US" altLang="zh-CN" sz="2000" dirty="0"/>
          </a:p>
        </p:txBody>
      </p:sp>
      <p:sp>
        <p:nvSpPr>
          <p:cNvPr id="7" name="QB_7_AS.123_1#25e5fdc21?vja=1&amp;pid=23c0ee11f&amp;color=0,0,0&amp;vtp=1"/>
          <p:cNvSpPr/>
          <p:nvPr/>
        </p:nvSpPr>
        <p:spPr>
          <a:xfrm>
            <a:off x="722376" y="3721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句意为：古琴是一种七弦乐器，迄今为止已有3,000多年的传承历史。分析句子结构可知，which引导定语从句，修饰The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down为从句谓语。由so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far可知，从句应用现在完成时；从句主语which指代The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，与pass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down之间为被动关系，故用现在完成时的被动语态，助动词用has。故填has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4_1#6bfb06306?vja=1&amp;pid=23c0ee11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25_1#6bfb06306.blank?vja=1&amp;pid=23c0ee11f&amp;color=0,0,0&amp;vpa=71&amp;vtp=1"/>
          <p:cNvSpPr/>
          <p:nvPr/>
        </p:nvSpPr>
        <p:spPr>
          <a:xfrm>
            <a:off x="922401" y="845312"/>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making</a:t>
            </a:r>
            <a:endParaRPr lang="en-US" altLang="zh-CN" sz="2000" dirty="0"/>
          </a:p>
        </p:txBody>
      </p:sp>
      <p:sp>
        <p:nvSpPr>
          <p:cNvPr id="4" name="QB_7_AS.126_1#6bfb06306?vja=1&amp;pid=23c0ee11f&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句意为：2003年11月7日，中国古琴艺术被联合国教科文组织列为“人类口述和非物质遗产代表作”，这使它成为重要的精神财富。分析句子结构可知，was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by为句子谓语，故本空应用非谓语形式。此处表示自然而然的结果，应用现在分词作结果状语。故填making。</a:t>
            </a:r>
            <a:endParaRPr lang="en-US" altLang="zh-CN" sz="2200" dirty="0"/>
          </a:p>
        </p:txBody>
      </p:sp>
      <p:sp>
        <p:nvSpPr>
          <p:cNvPr id="5" name="QB_7_BD.127_1#8268520d4?vja=1&amp;pid=23c0ee11f&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128_1#8268520d4.blank?vja=1&amp;pid=23c0ee11f&amp;color=0,0,0&amp;vpa=72&amp;vtp=1"/>
          <p:cNvSpPr/>
          <p:nvPr/>
        </p:nvSpPr>
        <p:spPr>
          <a:xfrm>
            <a:off x="922401" y="2496887"/>
            <a:ext cx="577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into</a:t>
            </a:r>
            <a:endParaRPr lang="en-US" altLang="zh-CN" sz="2000" dirty="0"/>
          </a:p>
        </p:txBody>
      </p:sp>
      <p:sp>
        <p:nvSpPr>
          <p:cNvPr id="7" name="QB_7_AS.129_1#8268520d4?vja=1&amp;pid=23c0ee11f&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句意为：古琴分为器物与艺术两个层面。divide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分成</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”，为固定短语，此处为其被动形式。故填into。</a:t>
            </a:r>
            <a:endParaRPr lang="en-US" altLang="zh-CN" sz="2200" dirty="0"/>
          </a:p>
        </p:txBody>
      </p:sp>
      <p:sp>
        <p:nvSpPr>
          <p:cNvPr id="8" name="QB_7_BD.130_1#48227a4ba?vja=1&amp;pid=23c0ee11f&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131_1#48227a4ba.blank?vja=1&amp;pid=23c0ee11f&amp;color=0,0,0&amp;vpa=73&amp;vtp=1"/>
          <p:cNvSpPr/>
          <p:nvPr/>
        </p:nvSpPr>
        <p:spPr>
          <a:xfrm>
            <a:off x="897001" y="3728787"/>
            <a:ext cx="1268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express</a:t>
            </a:r>
            <a:endParaRPr lang="en-US" altLang="zh-CN" sz="2000" dirty="0"/>
          </a:p>
        </p:txBody>
      </p:sp>
      <p:sp>
        <p:nvSpPr>
          <p:cNvPr id="10" name="QB_7_AS.132_1#48227a4ba?vja=1&amp;pid=23c0ee11f&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句意为：学习弹奏古琴的关键在于如何以你自己的情感表达古乐含义。分析句子结构可知，此处为“疑问词+不定式”结构在句中作表语。故填to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express。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3_1#0b4956c9d?vja=1&amp;pid=23c0ee11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134_1#0b4956c9d.blank?vja=1&amp;pid=23c0ee11f&amp;color=0,0,0&amp;vpa=74&amp;vtp=1"/>
          <p:cNvSpPr/>
          <p:nvPr/>
        </p:nvSpPr>
        <p:spPr>
          <a:xfrm>
            <a:off x="935101" y="858012"/>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B_7_AS.135_1#0b4956c9d?vja=1&amp;pid=23c0ee11f&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句意为：古琴艺术家董女士表示，相较于琵琶和古筝等其他传统乐器，古琴能让她更开心，提升她的文化素养。设空处修饰名词短语artist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guqin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，表泛指，且artist的发音以元音音素开头，应用不定冠词an修饰。故填an。</a:t>
            </a:r>
            <a:endParaRPr lang="en-US" altLang="zh-CN" sz="2200" dirty="0"/>
          </a:p>
        </p:txBody>
      </p:sp>
      <p:sp>
        <p:nvSpPr>
          <p:cNvPr id="5" name="QB_7_BD.136_1#7bc72d5f8?vja=1&amp;pid=23c0ee11f&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137_1#7bc72d5f8.blank?vja=1&amp;pid=23c0ee11f&amp;color=0,0,0&amp;vpa=75&amp;vtp=1"/>
          <p:cNvSpPr/>
          <p:nvPr/>
        </p:nvSpPr>
        <p:spPr>
          <a:xfrm>
            <a:off x="922401" y="2496887"/>
            <a:ext cx="957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cultural</a:t>
            </a:r>
            <a:endParaRPr lang="en-US" altLang="zh-CN" sz="2000" dirty="0"/>
          </a:p>
        </p:txBody>
      </p:sp>
      <p:sp>
        <p:nvSpPr>
          <p:cNvPr id="7" name="QB_7_AS.138_1#7bc72d5f8?vja=1&amp;pid=23c0ee11f&amp;color=0,0,0&amp;vtp=1"/>
          <p:cNvSpPr/>
          <p:nvPr/>
        </p:nvSpPr>
        <p:spPr>
          <a:xfrm>
            <a:off x="722376" y="2959100"/>
            <a:ext cx="11107738"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句意见上一题解析。设空处修饰名词knowledge，应用形容词cultural，作定语。故填cultural。</a:t>
            </a:r>
            <a:endParaRPr lang="en-US" altLang="zh-CN" sz="2200" dirty="0"/>
          </a:p>
        </p:txBody>
      </p:sp>
      <p:sp>
        <p:nvSpPr>
          <p:cNvPr id="8" name="QB_7_BD.139_1#f94939d2b?vja=1&amp;pid=23c0ee11f&amp;color=0,0,0&amp;vtp=1"/>
          <p:cNvSpPr/>
          <p:nvPr/>
        </p:nvSpPr>
        <p:spPr>
          <a:xfrm>
            <a:off x="722376" y="33782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140_1#f94939d2b.blank?vja=1&amp;pid=23c0ee11f&amp;color=0,0,0&amp;vpa=76&amp;vtp=1"/>
          <p:cNvSpPr/>
          <p:nvPr/>
        </p:nvSpPr>
        <p:spPr>
          <a:xfrm>
            <a:off x="884301" y="3327400"/>
            <a:ext cx="901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closely</a:t>
            </a:r>
            <a:endParaRPr lang="en-US" altLang="zh-CN" sz="2000" dirty="0"/>
          </a:p>
        </p:txBody>
      </p:sp>
      <p:sp>
        <p:nvSpPr>
          <p:cNvPr id="10" name="QB_7_AS.141_1#f94939d2b?vja=1&amp;pid=23c0ee11f&amp;color=0,0,0&amp;vtp=1"/>
          <p:cNvSpPr/>
          <p:nvPr/>
        </p:nvSpPr>
        <p:spPr>
          <a:xfrm>
            <a:off x="722376" y="3797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句意为：因为古琴与诗歌、绘画、书法和历史紧密关联，这些元素相辅相成。本空应用副词closely作状语，意为“紧密地”，修饰形容词connected。故填closely。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42_1#4034ba40f?vja=1&amp;pid=23c0ee11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143_1#4034ba40f.blank?vja=1&amp;pid=23c0ee11f&amp;color=0,0,0&amp;vpa=77&amp;vtp=1"/>
          <p:cNvSpPr/>
          <p:nvPr/>
        </p:nvSpPr>
        <p:spPr>
          <a:xfrm>
            <a:off x="871601" y="858012"/>
            <a:ext cx="1296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connection</a:t>
            </a:r>
            <a:endParaRPr lang="en-US" altLang="zh-CN" sz="2000" dirty="0"/>
          </a:p>
        </p:txBody>
      </p:sp>
      <p:sp>
        <p:nvSpPr>
          <p:cNvPr id="4" name="QB_7_AS.144_1#4034ba40f?vja=1&amp;pid=23c0ee11f&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句意为：“当观众理解我演奏的音乐的内涵时，我们之间就形成了一种联系，这正是我想要的。”董女士补充道。设空处应填名词connection作主句主语，不定冠词a修饰单数可数名词。故填connection。</a:t>
            </a:r>
            <a:endParaRPr lang="en-US" altLang="zh-CN" sz="2200" dirty="0"/>
          </a:p>
        </p:txBody>
      </p:sp>
      <p:sp>
        <p:nvSpPr>
          <p:cNvPr id="5" name="QB_7_BD.145_1#9474b24c2?vja=1&amp;pid=23c0ee11f&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6" name="QB_7_AN.146_1#9474b24c2.blank?vja=1&amp;pid=23c0ee11f&amp;color=0,0,0&amp;vpa=78&amp;vtp=1"/>
          <p:cNvSpPr/>
          <p:nvPr/>
        </p:nvSpPr>
        <p:spPr>
          <a:xfrm>
            <a:off x="1062101" y="2496887"/>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B_7_AS.147_1#9474b24c2?vja=1&amp;pid=23c0ee11f&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句意见上一题解析。设空处引导表语从句，从句中缺少宾语，指物，意为“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的东西”，应用连接代词what引导该从句。故填what。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0ed6f86dc.fixed?vja=1&amp;pid=0d2825655&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必修第二册</a:t>
            </a:r>
            <a:endParaRPr lang="en-US" altLang="zh-CN" sz="2000" dirty="0"/>
          </a:p>
        </p:txBody>
      </p:sp>
      <p:sp>
        <p:nvSpPr>
          <p:cNvPr id="3" name="C_2_BD#0ed6f86dc.fixed?vja=1&amp;pid=0d2825655&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5</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Music</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41dc111a9.fixed?vja=1&amp;pid=82d5473c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41dc111a9.fixed?vja=1&amp;pid=82d5473c5&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41dc111a9.fixed?vja=1&amp;pid=82d5473c5&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41dc111a9.fixed?vja=1&amp;pid=82d5473c5&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8_1#202e2c6c8?sp=1&amp;vja=1&amp;pid=15739ceda&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［河南部分学校2024高一期中联考］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Congolese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Kinshasa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Mokili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Mavakala.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Kinshasa.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Mavakala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Mavakala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stimulates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Congolese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Ipupa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8_2#202e2c6c8?vja=1&amp;pid=15739ceda&amp;color=0,0,0&amp;mp=1&amp;vtp=1&amp;bt=1"/>
          <p:cNvSpPr/>
          <p:nvPr/>
        </p:nvSpPr>
        <p:spPr>
          <a:xfrm>
            <a:off x="722376" y="896112"/>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Cedrick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Tshimbalanga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Tshimbalanga,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Democratic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UNICEF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Mavakala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EX.149_1#202e2c6c8?vja=1&amp;pid=15739ceda&amp;color=0,0,0&amp;mp=1&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本文是一篇记叙文。刚果首都金沙萨市有一个名为Mokili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Poche的文化中心，为无家可归的年轻人提供安全的居所，并为他们提供音乐、艺术和阅读等课程，帮助他们重塑生活，以期创造更加美好的未来。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0_1#9601fdbf3?vja=1&amp;pid=202e2c6c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1_1#9601fdbf3.bracket?vja=1&amp;pid=202e2c6c8&amp;color=0,0,0&amp;vpa=79&amp;vtp=1"/>
          <p:cNvSpPr/>
          <p:nvPr/>
        </p:nvSpPr>
        <p:spPr>
          <a:xfrm>
            <a:off x="73930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0_2#9601fdbf3.choices?vja=1&amp;pid=202e2c6c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musicians.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dangers.</a:t>
            </a:r>
            <a:endParaRPr lang="en-US" altLang="zh-CN" sz="2000" dirty="0"/>
          </a:p>
        </p:txBody>
      </p:sp>
      <p:sp>
        <p:nvSpPr>
          <p:cNvPr id="5" name="QC_7_AS.152_1#9601fdbf3?vja=1&amp;pid=202e2c6c8&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Mokili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Poche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centre.”可知，在该文化中心，无家可归者歌唱他们的童年、生活条件和生活经历，梦想着拥有更美好的未来，即通过歌曲表达他们的情感。故选B项。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3_1#903b52ab3?vja=1&amp;pid=202e2c6c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“stimulates”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4_1#903b52ab3.bracket?vja=1&amp;pid=202e2c6c8&amp;color=0,0,0&amp;vpa=80&amp;vtp=1"/>
          <p:cNvSpPr/>
          <p:nvPr/>
        </p:nvSpPr>
        <p:spPr>
          <a:xfrm>
            <a:off x="843762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53_2#903b52ab3.choices?vja=1&amp;pid=202e2c6c8&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043555" algn="l"/>
                <a:tab pos="5680710" algn="l"/>
                <a:tab pos="8457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A.Encourages.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B.Worries.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C.Surprises.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D.Warns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155_1#903b52ab3?vja=1&amp;pid=202e2c6c8&amp;color=0,0,0&amp;vtp=1"/>
          <p:cNvSpPr/>
          <p:nvPr/>
        </p:nvSpPr>
        <p:spPr>
          <a:xfrm>
            <a:off x="722376" y="1727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词义猜测题。根据画线词前的“Mavakala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space.”及下文的“ah,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belongs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s”可知，在有机会在真实的录音场所录音后，马瓦卡拉梦想着更大的目标，因为这能够激励他不断前行，并且他告诉自己生活属于勇敢的人。由此可猜测，stimulate的意思是“激励；激发”，与encourage的意思相近。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6_1#5a8b524ad?vja=1&amp;pid=202e2c6c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Tshimbalanga’s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7_1#5a8b524ad.bracket?vja=1&amp;pid=202e2c6c8&amp;color=0,0,0&amp;vpa=81&amp;vtp=1"/>
          <p:cNvSpPr/>
          <p:nvPr/>
        </p:nvSpPr>
        <p:spPr>
          <a:xfrm>
            <a:off x="64484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6_2#5a8b524ad.choices?vja=1&amp;pid=202e2c6c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endParaRPr lang="en-US" altLang="zh-CN" sz="2000" dirty="0"/>
          </a:p>
        </p:txBody>
      </p:sp>
      <p:sp>
        <p:nvSpPr>
          <p:cNvPr id="5" name="QC_7_AS.158_1#5a8b524ad?vja=1&amp;pid=202e2c6c8&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细节理解题。根据第四段中的“Founder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Cedrick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Tshimbalanga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voices.”可知，创始人塞德里克·钦巴朗加希望这些技能和日常经历能帮助无家可归者为他们的生活和音乐之路打下基础，即为更好的未来做好准备。故选C项。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9_1#ff47b1696?vja=1&amp;pid=202e2c6c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Mavakala’s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0_1#ff47b1696.bracket?vja=1&amp;pid=202e2c6c8&amp;color=0,0,0&amp;vpa=82&amp;vtp=1"/>
          <p:cNvSpPr/>
          <p:nvPr/>
        </p:nvSpPr>
        <p:spPr>
          <a:xfrm>
            <a:off x="7342505"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9_2#ff47b1696.choices?vja=1&amp;pid=202e2c6c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sz="2000" dirty="0"/>
          </a:p>
        </p:txBody>
      </p:sp>
      <p:sp>
        <p:nvSpPr>
          <p:cNvPr id="5" name="QC_7_AS.161_1#ff47b1696?vja=1&amp;pid=202e2c6c8&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推理判断题。根据最后一段中的“Break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you”可知，马瓦卡拉的歌词呼吁那些身处困境的人从无家可归的生活中解脱出来，改变生活，放眼未来，即呼吁陷入困境的人改变他们的生活。故选D项。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7855a3cb3?vja=1&amp;pid=15739ceda&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7855a3cb3?vja=1&amp;pid=15739ceda&amp;color=0,0,0&amp;vtp=1"/>
          <p:cNvSpPr/>
          <p:nvPr/>
        </p:nvSpPr>
        <p:spPr>
          <a:xfrm>
            <a:off x="722376" y="1737184"/>
            <a:ext cx="10753344" cy="1143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1.equipment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.设备；用具</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2.make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for弥补；补偿</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2_1#f9efa7ca1?sp=1&amp;vja=1&amp;pid=15739ceda&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［江苏常州联盟校2025高一期中］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mathematics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like-minded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Laurel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McMaster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Stanford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38a84a52.fixed?vja=1&amp;pid=82d5473c5&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938a84a52.fixed?vja=1&amp;pid=82d5473c5&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938a84a52.fixed?vja=1&amp;pid=82d5473c5&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938a84a52.fixed?vja=1&amp;pid=82d5473c5&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2_1#f9efa7ca1?sp=1&amp;vja=1&amp;pid=15739ceda&amp;color=0,0,0&amp;vtp=1&amp;bt=1"/>
          <p:cNvSpPr/>
          <p:nvPr/>
        </p:nvSpPr>
        <p:spPr>
          <a:xfrm>
            <a:off x="722376" y="900000"/>
            <a:ext cx="10753344" cy="4498848"/>
          </a:xfrm>
          <a:prstGeom prst="rect">
            <a:avLst/>
          </a:prstGeom>
          <a:noFill/>
        </p:spPr>
        <p:txBody>
          <a:bodyPr wrap="square" lIns="0" tIns="0" rIns="0" bIns="0" rtlCol="0" anchor="t"/>
          <a:lstStyle/>
          <a:p>
            <a:pPr algn="just">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dyslexia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mathematics.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a:t>
            </a:r>
            <a:endParaRPr lang="en-US" altLang="zh-CN" sz="2000" dirty="0"/>
          </a:p>
        </p:txBody>
      </p:sp>
      <p:sp>
        <p:nvSpPr>
          <p:cNvPr id="3" name="QM_6_EX.163_1#f9efa7ca1?vja=1&amp;pid=15739ceda&amp;color=0,0,0&amp;vtp=1"/>
          <p:cNvSpPr/>
          <p:nvPr/>
        </p:nvSpPr>
        <p:spPr>
          <a:xfrm>
            <a:off x="722376" y="5430587"/>
            <a:ext cx="10753344" cy="749808"/>
          </a:xfrm>
          <a:prstGeom prst="rect">
            <a:avLst/>
          </a:prstGeom>
          <a:noFill/>
        </p:spPr>
        <p:txBody>
          <a:bodyPr wrap="square" lIns="0" tIns="0" rIns="0" bIns="0" rtlCol="0" anchor="t"/>
          <a:lstStyle/>
          <a:p>
            <a:pPr algn="l">
              <a:lnSpc>
                <a:spcPct val="123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本文是一篇说明文。文章主要介绍了音乐教育给学生带来的益处，包括对学生智力发展和社交能力等方面的积极影响。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4_1#055d1c0a1?vja=1&amp;pid=f9efa7ca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5_1#055d1c0a1.bracket?vja=1&amp;pid=f9efa7ca1&amp;color=0,0,0&amp;vpa=83&amp;vtp=1"/>
          <p:cNvSpPr/>
          <p:nvPr/>
        </p:nvSpPr>
        <p:spPr>
          <a:xfrm>
            <a:off x="521182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4_2#055d1c0a1.choices?vja=1&amp;pid=f9efa7ca1&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endParaRPr lang="en-US" altLang="zh-CN" sz="2000" dirty="0"/>
          </a:p>
        </p:txBody>
      </p:sp>
      <p:sp>
        <p:nvSpPr>
          <p:cNvPr id="5" name="QC_7_AS.166_1#055d1c0a1?vja=1&amp;pid=f9efa7ca1&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可知，第一段指出学校不只是学习的地方，学生在学校能培养爱好并结识志同道合之人。而下文重点阐述音乐教育的益处，其中包括使志趣相投的学生聚在一起。由此可推断，第一段的作用是引出文章关于音乐教育的主题。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7_1#f278e4117?vja=1&amp;pid=f9efa7ca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8_1#f278e4117.bracket?vja=1&amp;pid=f9efa7ca1&amp;color=0,0,0&amp;vpa=84&amp;vtp=1"/>
          <p:cNvSpPr/>
          <p:nvPr/>
        </p:nvSpPr>
        <p:spPr>
          <a:xfrm>
            <a:off x="798518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7_2#f278e4117.choices?vja=1&amp;pid=f9efa7ca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B.Better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mathematics.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D.Fewer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2000" dirty="0"/>
          </a:p>
        </p:txBody>
      </p:sp>
      <p:sp>
        <p:nvSpPr>
          <p:cNvPr id="5" name="QC_7_AS.169_1#f278e4117?vja=1&amp;pid=f9efa7ca1&amp;color=0,0,0&amp;vtp=1"/>
          <p:cNvSpPr/>
          <p:nvPr/>
        </p:nvSpPr>
        <p:spPr>
          <a:xfrm>
            <a:off x="722376" y="2108200"/>
            <a:ext cx="10753344" cy="3467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training可知，与未接受音乐训练的孩子相比，上过音乐课的孩子的大脑发育情况不同且记忆力有所提升；根据第四段中的students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continuous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participation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instrumental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mathematics可知，中学阶段持续参加器乐学习的学生数学表现更好，说明音乐教育有助于提高数学成绩；根据最后一段中的“There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beyond.”可知，音乐教育在社交方面有作用，能帮助建立长久的友谊和社交群体。文中并未明确表明音乐教育能使阅读问题减少，故选D项。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0_1#0cb8609d5?vja=1&amp;pid=f9efa7ca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1_1#0cb8609d5.blank?vja=1&amp;pid=f9efa7ca1&amp;color=0,0,0&amp;vpa=85&amp;vtp=1"/>
          <p:cNvSpPr/>
          <p:nvPr/>
        </p:nvSpPr>
        <p:spPr>
          <a:xfrm>
            <a:off x="9769539"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70_2#0cb8609d5.choices?vja=1&amp;pid=f9efa7ca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A.analysing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B.analysing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C.conducting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D.conducting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survey</a:t>
            </a:r>
            <a:endParaRPr lang="en-US" altLang="zh-CN" sz="2000" dirty="0"/>
          </a:p>
        </p:txBody>
      </p:sp>
      <p:sp>
        <p:nvSpPr>
          <p:cNvPr id="5" name="QC_7_AS.172_1#0cb8609d5?vja=1&amp;pid=f9efa7ca1&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细节理解题。根据第四段中的“Furthermore,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analysis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25,000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secondary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Department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”可知，美国教育部的研究人员在对</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25,000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多名中学生的数据进行分析后得出相关结论。这表明他们是通过分析数据来开展研究的。故选B项。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3_1#09c0186eb?vja=1&amp;pid=f9efa7ca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4_1#09c0186eb.bracket?vja=1&amp;pid=f9efa7ca1&amp;color=0,0,0&amp;vpa=86&amp;vtp=1"/>
          <p:cNvSpPr/>
          <p:nvPr/>
        </p:nvSpPr>
        <p:spPr>
          <a:xfrm>
            <a:off x="692486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73_2#09c0186eb.choices?vja=1&amp;pid=f9efa7ca1&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endParaRPr lang="en-US" altLang="zh-CN" sz="2000" dirty="0"/>
          </a:p>
        </p:txBody>
      </p:sp>
      <p:sp>
        <p:nvSpPr>
          <p:cNvPr id="5" name="QC_7_AS.175_1#09c0186eb?vja=1&amp;pid=f9efa7ca1&amp;color=0,0,0&amp;vtp=1"/>
          <p:cNvSpPr/>
          <p:nvPr/>
        </p:nvSpPr>
        <p:spPr>
          <a:xfrm>
            <a:off x="722376" y="2870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文章开篇引出学校对学生发展兴趣的作用，接着在第二段指出许多研究显示音乐教育对孩子在其他学习领域有积极影响，随后段落分别从大脑发育、数学表现及社交等方面阐述音乐教育的益处。综合全文，作者旨在表明音乐教育不仅对学生的学习有帮助，还能促进社交发展，促进大脑发育，提高记忆力和语言处理能力等，C项符合题意。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6_1#a97d2ab14?vja=1&amp;pid=c8352ac01&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［陕西师大附中2025高二期初考试］</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memorable.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Tiffany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Jenkins,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column,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（韵律）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a:t>
            </a:r>
            <a:endParaRPr lang="en-US" altLang="zh-CN" sz="2000" dirty="0"/>
          </a:p>
          <a:p>
            <a:pPr algn="just">
              <a:lnSpc>
                <a:spcPct val="125000"/>
              </a:lnSpc>
            </a:pPr>
            <a:endParaRPr lang="en-US" altLang="zh-CN" sz="2000" dirty="0"/>
          </a:p>
        </p:txBody>
      </p:sp>
      <p:sp>
        <p:nvSpPr>
          <p:cNvPr id="3" name="QM_6_AN.177_1#a97d2ab14.blank?vja=1&amp;pid=c8352ac01&amp;color=0,0,0&amp;vpa=87&amp;vtp=1"/>
          <p:cNvSpPr/>
          <p:nvPr/>
        </p:nvSpPr>
        <p:spPr>
          <a:xfrm>
            <a:off x="7929626" y="1242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M_6_AN.178_1#a97d2ab14.blank?vja=1&amp;pid=c8352ac01&amp;color=0,0,0&amp;vpa=88&amp;vtp=1"/>
          <p:cNvSpPr/>
          <p:nvPr/>
        </p:nvSpPr>
        <p:spPr>
          <a:xfrm>
            <a:off x="1846326" y="2385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5" name="QM_6_AN.179_1#a97d2ab14.blank?vja=1&amp;pid=c8352ac01&amp;color=0,0,0&amp;vpa=89&amp;vtp=1"/>
          <p:cNvSpPr/>
          <p:nvPr/>
        </p:nvSpPr>
        <p:spPr>
          <a:xfrm>
            <a:off x="11090339" y="3147900"/>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6" name="QM_6_AN.180_1#a97d2ab14.blank?vja=1&amp;pid=c8352ac01&amp;color=0,0,0&amp;vpa=90&amp;vtp=1"/>
          <p:cNvSpPr/>
          <p:nvPr/>
        </p:nvSpPr>
        <p:spPr>
          <a:xfrm>
            <a:off x="9582214" y="4290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6_1#a97d2ab14?vja=1&amp;pid=c8352ac01&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corresponds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“reminiscence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（记忆突点）”,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recollection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adolescence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adulthood.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linked—to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Alzheimer’s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endParaRPr lang="en-US" altLang="zh-CN" sz="2000" dirty="0"/>
          </a:p>
        </p:txBody>
      </p:sp>
      <p:sp>
        <p:nvSpPr>
          <p:cNvPr id="3" name="QM_6_AN.181_1#a97d2ab14.blank?vja=1&amp;pid=c8352ac01&amp;color=0,0,0&amp;vpa=91&amp;vtp=1"/>
          <p:cNvSpPr/>
          <p:nvPr/>
        </p:nvSpPr>
        <p:spPr>
          <a:xfrm>
            <a:off x="1405001" y="861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6_BD.182_1#a97d2ab14?vja=1&amp;pid=c8352ac01&amp;color=0,0,0&amp;vtp=1&amp;bt=1"/>
          <p:cNvSpPr/>
          <p:nvPr/>
        </p:nvSpPr>
        <p:spPr>
          <a:xfrm>
            <a:off x="722376" y="2827087"/>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A.Familiarity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F.Pop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endParaRPr lang="en-US" altLang="zh-CN" sz="2000" dirty="0"/>
          </a:p>
        </p:txBody>
      </p:sp>
      <p:sp>
        <p:nvSpPr>
          <p:cNvPr id="5" name="QM_6_EX.183_1#a97d2ab14?vja=1&amp;pid=c8352ac01&amp;color=0,0,0&amp;vtp=1"/>
          <p:cNvSpPr/>
          <p:nvPr/>
        </p:nvSpPr>
        <p:spPr>
          <a:xfrm>
            <a:off x="722376" y="55194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本文是一篇说明文。文章对音乐为什么能如此有效地唤起人们的回忆进行了分析。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4_1#138d86e24?vja=1&amp;pid=a97d2ab1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5_1#138d86e24.blank?vja=1&amp;pid=a97d2ab14&amp;color=0,0,0&amp;vpa=92&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7_AS.186_1#138d86e24?vja=1&amp;pid=a97d2ab14&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transported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past.”和后文“There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memories.”可知，此处应提出一个问题，引出下文对音乐与记忆关系的解释。C项（但是什么让音乐在这方面如此有效呢？）起到承上启下的作用，符合语境。故选C项。</a:t>
            </a:r>
            <a:endParaRPr lang="en-US" altLang="zh-CN" sz="2200" dirty="0"/>
          </a:p>
        </p:txBody>
      </p:sp>
      <p:sp>
        <p:nvSpPr>
          <p:cNvPr id="5" name="QB_7_BD.187_1#1153a0a93?vja=1&amp;pid=a97d2ab14&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8_1#1153a0a93.blank?vja=1&amp;pid=a97d2ab14&amp;color=0,0,0&amp;vpa=93&amp;vtp=1"/>
          <p:cNvSpPr/>
          <p:nvPr/>
        </p:nvSpPr>
        <p:spPr>
          <a:xfrm>
            <a:off x="897001" y="2877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7_AS.189_1#1153a0a93?vja=1&amp;pid=a97d2ab14&amp;color=0,0,0&amp;vtp=1"/>
          <p:cNvSpPr/>
          <p:nvPr/>
        </p:nvSpPr>
        <p:spPr>
          <a:xfrm>
            <a:off x="722376" y="33401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前文提到“Music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catching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tion.”，说明音乐在许多重要人生事件中扮演重要角色，并且它在吸引我们的注意力方面也十分有效。因此，音乐与这些人生事件在记忆中产生联系是合乎逻辑的。G项（音乐和这些人生事件很可能在我们的记忆中联系在一起）与前文内容紧密衔接，符合语境。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0_1#724ddae15?vja=1&amp;pid=a97d2ab1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1_1#724ddae15.blank?vja=1&amp;pid=a97d2ab14&amp;color=0,0,0&amp;vpa=94&amp;vtp=1"/>
          <p:cNvSpPr/>
          <p:nvPr/>
        </p:nvSpPr>
        <p:spPr>
          <a:xfrm>
            <a:off x="909701" y="858012"/>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7_AS.192_1#724ddae15?vja=1&amp;pid=a97d2ab14&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后文提到“The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TV</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说明我们反复听一首歌的可能性要远大于我们反复观看一部电影或一档电视节目。E项（比起其他文化产品，这更适用于音乐）引出后文的解释，且选项中的This指代空前提到的“熟悉度对唤起记忆的影响”。故选E项。</a:t>
            </a:r>
            <a:endParaRPr lang="en-US" altLang="zh-CN" sz="2200" dirty="0"/>
          </a:p>
        </p:txBody>
      </p:sp>
      <p:sp>
        <p:nvSpPr>
          <p:cNvPr id="5" name="QB_7_BD.193_1#d5ffd388a?vja=1&amp;pid=a97d2ab14&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4_1#d5ffd388a.blank?vja=1&amp;pid=a97d2ab14&amp;color=0,0,0&amp;vpa=95&amp;vtp=1"/>
          <p:cNvSpPr/>
          <p:nvPr/>
        </p:nvSpPr>
        <p:spPr>
          <a:xfrm>
            <a:off x="909701" y="2877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B_7_AS.195_1#d5ffd388a?vja=1&amp;pid=a97d2ab14&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后文提到音乐因其节奏和押韵等特点，容易被记住，并且能够帮助传递知识。因此，B项（音乐本身很容易记住）与后文内容相符，符合语境。故选B项。</a:t>
            </a:r>
            <a:endParaRPr lang="en-US" altLang="zh-CN" sz="2200" dirty="0"/>
          </a:p>
        </p:txBody>
      </p:sp>
      <p:sp>
        <p:nvSpPr>
          <p:cNvPr id="8" name="QB_7_BD.196_1#e5107cefa?vja=1&amp;pid=a97d2ab14&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97_1#e5107cefa.blank?vja=1&amp;pid=a97d2ab14&amp;color=0,0,0&amp;vpa=96&amp;vtp=1"/>
          <p:cNvSpPr/>
          <p:nvPr/>
        </p:nvSpPr>
        <p:spPr>
          <a:xfrm>
            <a:off x="897001" y="41224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B_7_AS.198_1#e5107cefa?vja=1&amp;pid=a97d2ab14&amp;color=0,0,0&amp;vtp=1"/>
          <p:cNvSpPr/>
          <p:nvPr/>
        </p:nvSpPr>
        <p:spPr>
          <a:xfrm>
            <a:off x="722376" y="45847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后文提到“This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corresponds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‘reminiscence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recollection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occurred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adolescence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adulthood.”，说明人们往往对青春期和成年早期发生的事件有着更为深刻的记忆。D项（我们的音乐偏好通常在青少年时期形成）与后文内容呼应，符合语境。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a8734da4.fixed?vja=1&amp;pid=1659b6e71&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ca8734da4.fixed?vja=1&amp;pid=1659b6e71&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ca8734da4.fixed?vja=1&amp;pid=1659b6e71&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ca8734da4.fixed?vja=1&amp;pid=1659b6e71&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3fb194eb?vja=1&amp;pid=0d8c0749f&amp;color=0,0,0&amp;vtp=1&amp;bt=1"/>
          <p:cNvSpPr/>
          <p:nvPr>
            <p:custDataLst>
              <p:tags r:id="rId1"/>
            </p:custDataLst>
          </p:nvPr>
        </p:nvSpPr>
        <p:spPr>
          <a:xfrm>
            <a:off x="722376" y="896112"/>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1.I</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satisfied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endParaRPr lang="en-US" altLang="zh-CN" sz="2000" dirty="0"/>
          </a:p>
        </p:txBody>
      </p:sp>
      <p:sp>
        <p:nvSpPr>
          <p:cNvPr id="4" name="QB_6_AN.2_1#c3fb194eb.blank?vja=1&amp;pid=0d8c0749f&amp;color=0,0,0&amp;vpa=1&amp;vtp=1"/>
          <p:cNvSpPr/>
          <p:nvPr>
            <p:custDataLst>
              <p:tags r:id="rId2"/>
            </p:custDataLst>
          </p:nvPr>
        </p:nvSpPr>
        <p:spPr>
          <a:xfrm>
            <a:off x="3722751" y="1226312"/>
            <a:ext cx="1563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endParaRPr lang="en-US" altLang="zh-CN" sz="2000" dirty="0"/>
          </a:p>
        </p:txBody>
      </p:sp>
      <p:sp>
        <p:nvSpPr>
          <p:cNvPr id="5" name="QB_6_AS.3_1#e56a7cf1f?vja=1&amp;pid=0d8c0749f&amp;color=0,0,0&amp;vtp=1"/>
          <p:cNvSpPr/>
          <p:nvPr>
            <p:custDataLst>
              <p:tags r:id="rId3"/>
            </p:custDataLst>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对你的表演很满意，它们给我们带来很多乐趣。设空处作with的宾语，其前有形容词性物主代词your修饰，应用名词performance，意为“表演”时为可数名词，结合空后的they可知，应用名词复数形式。故填performances。</a:t>
            </a:r>
            <a:endParaRPr lang="en-US" altLang="zh-CN" sz="2200" dirty="0"/>
          </a:p>
        </p:txBody>
      </p:sp>
      <p:sp>
        <p:nvSpPr>
          <p:cNvPr id="6" name="QB_6_BD.4_1#a378a3f8c?vja=1&amp;pid=0d8c0749f&amp;color=0,0,0&amp;vtp=1"/>
          <p:cNvSpPr/>
          <p:nvPr>
            <p:custDataLst>
              <p:tags r:id="rId4"/>
            </p:custDataLst>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［北京2023·改编］</a:t>
            </a:r>
            <a:endParaRPr lang="en-US" altLang="zh-CN" sz="2000" dirty="0"/>
          </a:p>
        </p:txBody>
      </p:sp>
      <p:sp>
        <p:nvSpPr>
          <p:cNvPr id="7" name="QB_6_AN.5_1#a378a3f8c.blank?vja=1&amp;pid=0d8c0749f&amp;color=0,0,0&amp;vpa=2&amp;vtp=1"/>
          <p:cNvSpPr/>
          <p:nvPr>
            <p:custDataLst>
              <p:tags r:id="rId5"/>
            </p:custDataLst>
          </p:nvPr>
        </p:nvSpPr>
        <p:spPr>
          <a:xfrm>
            <a:off x="6709474" y="2874712"/>
            <a:ext cx="971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original</a:t>
            </a:r>
            <a:endParaRPr lang="en-US" altLang="zh-CN" sz="2000" dirty="0"/>
          </a:p>
        </p:txBody>
      </p:sp>
      <p:sp>
        <p:nvSpPr>
          <p:cNvPr id="8" name="QB_6_AS.6_1#a378a3f8c?vja=1&amp;pid=0d8c0749f&amp;color=0,0,0&amp;vtp=1"/>
          <p:cNvSpPr/>
          <p:nvPr>
            <p:custDataLst>
              <p:tags r:id="rId6"/>
            </p:custDataLst>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句意为：她提出的项目似乎没有我原来申请的项目那么令人兴奋。设空处修饰名词project，作定语，结合句意可知，此处意为“原来的；最初的”，应用形容词。故填original。</a:t>
            </a:r>
            <a:endParaRPr lang="en-US" altLang="zh-CN" sz="2200" dirty="0"/>
          </a:p>
        </p:txBody>
      </p:sp>
      <p:sp>
        <p:nvSpPr>
          <p:cNvPr id="9" name="QB_6_BD.7_1#7962efacb?vja=1&amp;pid=0d8c0749f&amp;color=0,0,0&amp;vtp=1"/>
          <p:cNvSpPr/>
          <p:nvPr>
            <p:custDataLst>
              <p:tags r:id="rId7"/>
            </p:custDataLst>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endParaRPr lang="en-US" altLang="zh-CN" sz="2000" dirty="0"/>
          </a:p>
        </p:txBody>
      </p:sp>
      <p:sp>
        <p:nvSpPr>
          <p:cNvPr id="10" name="QB_6_AN.8_1#7962efacb.blank?vja=1&amp;pid=0d8c0749f&amp;color=0,0,0&amp;vpa=3&amp;vtp=1"/>
          <p:cNvSpPr/>
          <p:nvPr>
            <p:custDataLst>
              <p:tags r:id="rId8"/>
            </p:custDataLst>
          </p:nvPr>
        </p:nvSpPr>
        <p:spPr>
          <a:xfrm>
            <a:off x="5459476" y="4490787"/>
            <a:ext cx="110826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energetic</a:t>
            </a:r>
            <a:endParaRPr lang="en-US" altLang="zh-CN" sz="2000" dirty="0"/>
          </a:p>
        </p:txBody>
      </p:sp>
      <p:sp>
        <p:nvSpPr>
          <p:cNvPr id="11" name="QB_6_AS.9_1#7962efacb?vja=1&amp;pid=0d8c0749f&amp;color=0,0,0&amp;vtp=1"/>
          <p:cNvSpPr/>
          <p:nvPr>
            <p:custDataLst>
              <p:tags r:id="rId9"/>
            </p:custDataLst>
          </p:nvPr>
        </p:nvSpPr>
        <p:spPr>
          <a:xfrm>
            <a:off x="722376" y="4965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句意为：他们应该定期锻炼以保持精力充沛和健康。设空处与fit并列作连系动词stay的表语，应用形容词。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bg/>
                                          </p:spTgt>
                                        </p:tgtEl>
                                        <p:attrNameLst>
                                          <p:attrName>style.visibility</p:attrName>
                                        </p:attrNameLst>
                                      </p:cBhvr>
                                      <p:to>
                                        <p:strVal val="visible"/>
                                      </p:to>
                                    </p:set>
                                    <p:animEffect transition="in" filter="fade">
                                      <p:cBhvr>
                                        <p:cTn id="28" dur="500"/>
                                        <p:tgtEl>
                                          <p:spTgt spid="8">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500"/>
                                        <p:tgtEl>
                                          <p:spTgt spid="8">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0">
                                            <p:bg/>
                                          </p:spTgt>
                                        </p:tgtEl>
                                        <p:attrNameLst>
                                          <p:attrName>style.visibility</p:attrName>
                                        </p:attrNameLst>
                                      </p:cBhvr>
                                      <p:to>
                                        <p:strVal val="visible"/>
                                      </p:to>
                                    </p:set>
                                    <p:animEffect transition="in" filter="fade">
                                      <p:cBhvr>
                                        <p:cTn id="36" dur="500"/>
                                        <p:tgtEl>
                                          <p:spTgt spid="10">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
                                            <p:txEl>
                                              <p:pRg st="0" end="0"/>
                                            </p:txEl>
                                          </p:spTgt>
                                        </p:tgtEl>
                                        <p:attrNameLst>
                                          <p:attrName>style.visibility</p:attrName>
                                        </p:attrNameLst>
                                      </p:cBhvr>
                                      <p:to>
                                        <p:strVal val="visible"/>
                                      </p:to>
                                    </p:set>
                                    <p:animEffect transition="in" filter="fade">
                                      <p:cBhvr>
                                        <p:cTn id="39" dur="500"/>
                                        <p:tgtEl>
                                          <p:spTgt spid="10">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1">
                                            <p:bg/>
                                          </p:spTgt>
                                        </p:tgtEl>
                                        <p:attrNameLst>
                                          <p:attrName>style.visibility</p:attrName>
                                        </p:attrNameLst>
                                      </p:cBhvr>
                                      <p:to>
                                        <p:strVal val="visible"/>
                                      </p:to>
                                    </p:set>
                                    <p:animEffect transition="in" filter="fade">
                                      <p:cBhvr>
                                        <p:cTn id="44" dur="500"/>
                                        <p:tgtEl>
                                          <p:spTgt spid="11">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1">
                                            <p:txEl>
                                              <p:pRg st="0" end="0"/>
                                            </p:txEl>
                                          </p:spTgt>
                                        </p:tgtEl>
                                        <p:attrNameLst>
                                          <p:attrName>style.visibility</p:attrName>
                                        </p:attrNameLst>
                                      </p:cBhvr>
                                      <p:to>
                                        <p:strVal val="visible"/>
                                      </p:to>
                                    </p:set>
                                    <p:animEffect transition="in" filter="fade">
                                      <p:cBhvr>
                                        <p:cTn id="4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63616363?vja=1&amp;pid=42a74b3e8&amp;color=0,0,0&amp;vtp=1&amp;bt=1"/>
          <p:cNvSpPr/>
          <p:nvPr/>
        </p:nvSpPr>
        <p:spPr>
          <a:xfrm>
            <a:off x="722376" y="896112"/>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quake-stricken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endParaRPr lang="en-US" altLang="zh-CN" sz="2000" dirty="0"/>
          </a:p>
        </p:txBody>
      </p:sp>
      <p:sp>
        <p:nvSpPr>
          <p:cNvPr id="4" name="QB_6_AN.200_1#063616363.blank?vja=1&amp;pid=42a74b3e8&amp;color=0,0,0&amp;vpa=97&amp;vtp=1"/>
          <p:cNvSpPr/>
          <p:nvPr/>
        </p:nvSpPr>
        <p:spPr>
          <a:xfrm>
            <a:off x="2925826" y="1226312"/>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equipment</a:t>
            </a:r>
            <a:endParaRPr lang="en-US" altLang="zh-CN" sz="2000" dirty="0"/>
          </a:p>
        </p:txBody>
      </p:sp>
      <p:sp>
        <p:nvSpPr>
          <p:cNvPr id="5" name="QB_6_AS.201_1#d12b29c22?vja=1&amp;pid=42a74b3e8&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句意为：许多教学设备已被送往地震灾区。分析句子结构可知，设空处作主语，其前有A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of修饰，应用名词；equip的名词形式为equipment，意为“设备”，为不可数名词。故填equipment。</a:t>
            </a:r>
            <a:endParaRPr lang="en-US" altLang="zh-CN" sz="2200" dirty="0"/>
          </a:p>
        </p:txBody>
      </p:sp>
      <p:sp>
        <p:nvSpPr>
          <p:cNvPr id="6" name="QB_6_BD.202_1#2d83b5dc1?vja=1&amp;pid=42a74b3e8&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2.Nowadays,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advertisements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endParaRPr lang="en-US" altLang="zh-CN" sz="2000" dirty="0"/>
          </a:p>
        </p:txBody>
      </p:sp>
      <p:sp>
        <p:nvSpPr>
          <p:cNvPr id="7" name="QB_6_AN.203_1#2d83b5dc1.blank?vja=1&amp;pid=42a74b3e8&amp;color=0,0,0&amp;vpa=98&amp;vtp=1"/>
          <p:cNvSpPr/>
          <p:nvPr/>
        </p:nvSpPr>
        <p:spPr>
          <a:xfrm>
            <a:off x="6153214" y="2877887"/>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various</a:t>
            </a:r>
            <a:endParaRPr lang="en-US" altLang="zh-CN" sz="2000" dirty="0"/>
          </a:p>
        </p:txBody>
      </p:sp>
      <p:sp>
        <p:nvSpPr>
          <p:cNvPr id="8" name="QB_6_AS.204_1#2d83b5dc1?vja=1&amp;pid=42a74b3e8&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句意为：如今，吸引人的广告出现在各种不同的大众传播媒介上。根据句意可知，此空作定语修饰名词media，应用形容词形式。故填various。</a:t>
            </a:r>
            <a:endParaRPr lang="en-US" altLang="zh-CN" sz="2200" dirty="0"/>
          </a:p>
        </p:txBody>
      </p:sp>
      <p:sp>
        <p:nvSpPr>
          <p:cNvPr id="9" name="QB_6_BD.205_1#0b6504d19?vja=1&amp;pid=42a74b3e8&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10" name="QB_6_AN.206_1#0b6504d19.blank?vja=1&amp;pid=42a74b3e8&amp;color=0,0,0&amp;vpa=99&amp;vtp=1"/>
          <p:cNvSpPr/>
          <p:nvPr/>
        </p:nvSpPr>
        <p:spPr>
          <a:xfrm>
            <a:off x="2666810" y="4122487"/>
            <a:ext cx="717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relief</a:t>
            </a:r>
            <a:endParaRPr lang="en-US" altLang="zh-CN" sz="2000" dirty="0"/>
          </a:p>
        </p:txBody>
      </p:sp>
      <p:sp>
        <p:nvSpPr>
          <p:cNvPr id="11" name="QB_6_AS.207_1#0b6504d19?vja=1&amp;pid=42a74b3e8&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句意为：让约翰的父母宽慰的是，他已经适应了新的大学生活。to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relief意为“使某人宽慰的是”，为固定短语。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8_1#e271f3b2f?vja=1&amp;pid=42a74b3e8&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endParaRPr lang="en-US" altLang="zh-CN" sz="2000" dirty="0"/>
          </a:p>
        </p:txBody>
      </p:sp>
      <p:sp>
        <p:nvSpPr>
          <p:cNvPr id="3" name="QB_6_AN.209_1#e271f3b2f.blank?vja=1&amp;pid=42a74b3e8&amp;color=0,0,0&amp;vpa=100&amp;vtp=1"/>
          <p:cNvSpPr/>
          <p:nvPr/>
        </p:nvSpPr>
        <p:spPr>
          <a:xfrm>
            <a:off x="5655056" y="858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4" name="QB_6_AS.210_1#e271f3b2f?vja=1&amp;pid=42a74b3e8&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句意为：科学家们已经知道，身体释放的一种化学物质在应对压力方面发挥着重要作用。reaction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的反应”。故填to。</a:t>
            </a:r>
            <a:endParaRPr lang="en-US" altLang="zh-CN" sz="2200" dirty="0"/>
          </a:p>
        </p:txBody>
      </p:sp>
      <p:sp>
        <p:nvSpPr>
          <p:cNvPr id="5" name="QB_6_BD.211_1#8caa71038?vja=1&amp;pid=42a74b3e8&amp;color=0,0,0&amp;vtp=1"/>
          <p:cNvSpPr/>
          <p:nvPr/>
        </p:nvSpPr>
        <p:spPr>
          <a:xfrm>
            <a:off x="722376" y="2534987"/>
            <a:ext cx="10885742"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6" name="QB_6_AN.212_1#8caa71038.blank?vja=1&amp;pid=42a74b3e8&amp;color=0,0,0&amp;vpa=101&amp;vtp=1"/>
          <p:cNvSpPr/>
          <p:nvPr/>
        </p:nvSpPr>
        <p:spPr>
          <a:xfrm>
            <a:off x="8391843" y="2484187"/>
            <a:ext cx="1016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on/upon</a:t>
            </a:r>
            <a:endParaRPr lang="en-US" altLang="zh-CN" sz="2000" dirty="0"/>
          </a:p>
        </p:txBody>
      </p:sp>
      <p:sp>
        <p:nvSpPr>
          <p:cNvPr id="7" name="QB_6_AS.213_1#8caa71038?vja=1&amp;pid=42a74b3e8&amp;color=0,0,0&amp;vtp=1"/>
          <p:cNvSpPr/>
          <p:nvPr/>
        </p:nvSpPr>
        <p:spPr>
          <a:xfrm>
            <a:off x="722376" y="2959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on/upon为固定搭配，意为“对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有影响”。故填on/upon。</a:t>
            </a:r>
            <a:endParaRPr lang="en-US" altLang="zh-CN" sz="2200" dirty="0"/>
          </a:p>
        </p:txBody>
      </p:sp>
      <p:sp>
        <p:nvSpPr>
          <p:cNvPr id="8" name="QB_6_BD.214_1#c2b2d8ce6?vja=1&amp;pid=42a74b3e8&amp;color=0,0,0&amp;vtp=1"/>
          <p:cNvSpPr/>
          <p:nvPr/>
        </p:nvSpPr>
        <p:spPr>
          <a:xfrm>
            <a:off x="722376" y="33782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a:t>
            </a:r>
            <a:endParaRPr lang="en-US" altLang="zh-CN" sz="2000" dirty="0"/>
          </a:p>
        </p:txBody>
      </p:sp>
      <p:sp>
        <p:nvSpPr>
          <p:cNvPr id="9" name="QB_6_AN.215_1#c2b2d8ce6.blank?vja=1&amp;pid=42a74b3e8&amp;color=0,0,0&amp;vpa=102&amp;vtp=1"/>
          <p:cNvSpPr/>
          <p:nvPr/>
        </p:nvSpPr>
        <p:spPr>
          <a:xfrm>
            <a:off x="2192401" y="33401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216_1#c2b2d8ce6?vja=1&amp;pid=42a74b3e8&amp;color=0,0,0&amp;vtp=1"/>
          <p:cNvSpPr/>
          <p:nvPr/>
        </p:nvSpPr>
        <p:spPr>
          <a:xfrm>
            <a:off x="722376" y="3797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为固定搭配，意为“除</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之外”。</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故填to。</a:t>
            </a:r>
            <a:endParaRPr lang="en-US" altLang="zh-CN" sz="2200" dirty="0"/>
          </a:p>
        </p:txBody>
      </p:sp>
      <p:sp>
        <p:nvSpPr>
          <p:cNvPr id="11" name="QB_6_BD.217_1#e441a1ac4?vja=1&amp;pid=42a74b3e8&amp;color=0,0,0&amp;vtp=1"/>
          <p:cNvSpPr/>
          <p:nvPr/>
        </p:nvSpPr>
        <p:spPr>
          <a:xfrm>
            <a:off x="722376" y="42164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endParaRPr lang="en-US" altLang="zh-CN" sz="2000" dirty="0"/>
          </a:p>
        </p:txBody>
      </p:sp>
      <p:sp>
        <p:nvSpPr>
          <p:cNvPr id="12" name="QB_6_AN.218_1#e441a1ac4.blank?vja=1&amp;pid=42a74b3e8&amp;color=0,0,0&amp;vpa=103&amp;vtp=1"/>
          <p:cNvSpPr/>
          <p:nvPr/>
        </p:nvSpPr>
        <p:spPr>
          <a:xfrm>
            <a:off x="10122726" y="4165600"/>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p:txBody>
      </p:sp>
      <p:sp>
        <p:nvSpPr>
          <p:cNvPr id="13" name="QB_6_AS.219_1#e441a1ac4?vja=1&amp;pid=42a74b3e8&amp;color=0,0,0&amp;vtp=1"/>
          <p:cNvSpPr/>
          <p:nvPr/>
        </p:nvSpPr>
        <p:spPr>
          <a:xfrm>
            <a:off x="722376" y="50165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句意为：我讨厌通过电话和银行打交道，因为通常要花很长时间才能和合适的人通上电话。get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sb）意为“（用电话）接通，打通，联系上”。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0_1#7e5d5c3fe?vja=1&amp;pid=42a74b3e8&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（absorb）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p:txBody>
      </p:sp>
      <p:sp>
        <p:nvSpPr>
          <p:cNvPr id="3" name="QB_6_AN.221_1#7e5d5c3fe.blank?vja=1&amp;pid=42a74b3e8&amp;color=0,0,0&amp;vpa=104&amp;vtp=1"/>
          <p:cNvSpPr/>
          <p:nvPr/>
        </p:nvSpPr>
        <p:spPr>
          <a:xfrm>
            <a:off x="3416999" y="858012"/>
            <a:ext cx="1100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absorbed</a:t>
            </a:r>
            <a:endParaRPr lang="en-US" altLang="zh-CN" sz="2000" dirty="0"/>
          </a:p>
        </p:txBody>
      </p:sp>
      <p:sp>
        <p:nvSpPr>
          <p:cNvPr id="4" name="QB_6_AS.222_1#7e5d5c3fe?vja=1&amp;pid=42a74b3e8&amp;color=0,0,0&amp;vtp=1"/>
          <p:cNvSpPr/>
          <p:nvPr/>
        </p:nvSpPr>
        <p:spPr>
          <a:xfrm>
            <a:off x="722376" y="1701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absorbed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意为“全神贯注于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”，此处作状语，故填absorbed。</a:t>
            </a:r>
            <a:endParaRPr lang="en-US" altLang="zh-CN" sz="2200" dirty="0"/>
          </a:p>
        </p:txBody>
      </p:sp>
      <p:sp>
        <p:nvSpPr>
          <p:cNvPr id="5" name="QB_6_BD.223_1#b506f6bd7?vja=1&amp;pid=42a74b3e8&amp;color=0,0,0&amp;vtp=1"/>
          <p:cNvSpPr/>
          <p:nvPr/>
        </p:nvSpPr>
        <p:spPr>
          <a:xfrm>
            <a:off x="722376" y="2133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2000" dirty="0"/>
          </a:p>
        </p:txBody>
      </p:sp>
      <p:sp>
        <p:nvSpPr>
          <p:cNvPr id="6" name="QB_6_AN.224_1#b506f6bd7.blank?vja=1&amp;pid=42a74b3e8&amp;color=0,0,0&amp;vpa=105&amp;vtp=1"/>
          <p:cNvSpPr/>
          <p:nvPr/>
        </p:nvSpPr>
        <p:spPr>
          <a:xfrm>
            <a:off x="922401" y="2082800"/>
            <a:ext cx="1212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Assuming</a:t>
            </a:r>
            <a:endParaRPr lang="en-US" altLang="zh-CN" sz="2000" dirty="0"/>
          </a:p>
        </p:txBody>
      </p:sp>
      <p:sp>
        <p:nvSpPr>
          <p:cNvPr id="7" name="QB_6_AS.225_1#b506f6bd7?vja=1&amp;pid=42a74b3e8&amp;color=0,0,0&amp;vtp=1"/>
          <p:cNvSpPr/>
          <p:nvPr/>
        </p:nvSpPr>
        <p:spPr>
          <a:xfrm>
            <a:off x="722376" y="255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句意为：假如我们得不到他们的支持，我们将不得不放弃这个方法。assuming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（that）为连词，意为“假如”。</a:t>
            </a:r>
            <a:endParaRPr lang="en-US" altLang="zh-CN" sz="2200" dirty="0"/>
          </a:p>
        </p:txBody>
      </p:sp>
      <p:sp>
        <p:nvSpPr>
          <p:cNvPr id="8" name="QB_6_BD.226_1#b95f21075?vja=1&amp;pid=42a74b3e8&amp;color=0,0,0&amp;vtp=1"/>
          <p:cNvSpPr/>
          <p:nvPr/>
        </p:nvSpPr>
        <p:spPr>
          <a:xfrm>
            <a:off x="722376" y="3373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endParaRPr lang="en-US" altLang="zh-CN" sz="2000" dirty="0"/>
          </a:p>
        </p:txBody>
      </p:sp>
      <p:sp>
        <p:nvSpPr>
          <p:cNvPr id="9" name="QB_6_AN.227_1#b95f21075.blank?vja=1&amp;pid=42a74b3e8&amp;color=0,0,0&amp;vpa=106&amp;vtp=1"/>
          <p:cNvSpPr/>
          <p:nvPr/>
        </p:nvSpPr>
        <p:spPr>
          <a:xfrm>
            <a:off x="1036701" y="3335087"/>
            <a:ext cx="466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0" name="QB_6_AS.228_1#b95f21075?vja=1&amp;pid=42a74b3e8&amp;color=0,0,0&amp;vtp=1"/>
          <p:cNvSpPr/>
          <p:nvPr/>
        </p:nvSpPr>
        <p:spPr>
          <a:xfrm>
            <a:off x="722376" y="3797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句意为：正如结果表明，如果你把它分解成简单的步骤，任何事都能被解决。____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out在此是非限制性定语从句，关系词指代后面整个主句，意为“正如”，故填As。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f78c5378?vja=1&amp;pid=50387e6b2&amp;color=0,0,0&amp;vtp=1&amp;bt=1"/>
          <p:cNvSpPr/>
          <p:nvPr/>
        </p:nvSpPr>
        <p:spPr>
          <a:xfrm>
            <a:off x="722376" y="896112"/>
            <a:ext cx="10753344" cy="190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1.能够谱曲给我带来了希望和一种满足感。（capable;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 ________ 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compositions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 ______ ___ ___________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2.微笑能帮助我们渡过困境，在陌生的世界里找到朋友。</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 ________ ________ 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p:txBody>
      </p:sp>
      <p:sp>
        <p:nvSpPr>
          <p:cNvPr id="4" name="QB_6_AN.230_1#1f78c5378.blank?vja=1&amp;pid=50387e6b2&amp;color=0,0,0&amp;vpa=107&amp;vtp=1"/>
          <p:cNvSpPr/>
          <p:nvPr/>
        </p:nvSpPr>
        <p:spPr>
          <a:xfrm>
            <a:off x="681101" y="1607312"/>
            <a:ext cx="790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endParaRPr lang="en-US" altLang="zh-CN" sz="2000" dirty="0"/>
          </a:p>
        </p:txBody>
      </p:sp>
      <p:sp>
        <p:nvSpPr>
          <p:cNvPr id="5" name="QB_6_AN.231_1#1f78c5378.blank?vja=1&amp;pid=50387e6b2&amp;color=0,0,0&amp;vpa=108&amp;vtp=1"/>
          <p:cNvSpPr/>
          <p:nvPr/>
        </p:nvSpPr>
        <p:spPr>
          <a:xfrm>
            <a:off x="1620901" y="1607312"/>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capable</a:t>
            </a:r>
            <a:endParaRPr lang="en-US" altLang="zh-CN" sz="2000" dirty="0"/>
          </a:p>
        </p:txBody>
      </p:sp>
      <p:sp>
        <p:nvSpPr>
          <p:cNvPr id="6" name="QB_6_AN.232_1#1f78c5378.blank?vja=1&amp;pid=50387e6b2&amp;color=0,0,0&amp;vpa=109&amp;vtp=1"/>
          <p:cNvSpPr/>
          <p:nvPr/>
        </p:nvSpPr>
        <p:spPr>
          <a:xfrm>
            <a:off x="2725801" y="1620012"/>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7" name="QB_6_AN.233_1#1f78c5378.blank?vja=1&amp;pid=50387e6b2&amp;color=0,0,0&amp;vpa=110&amp;vtp=1"/>
          <p:cNvSpPr/>
          <p:nvPr/>
        </p:nvSpPr>
        <p:spPr>
          <a:xfrm>
            <a:off x="8088376" y="1620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8" name="QB_6_AN.234_1#1f78c5378.blank?vja=1&amp;pid=50387e6b2&amp;color=0,0,0&amp;vpa=111&amp;vtp=1"/>
          <p:cNvSpPr/>
          <p:nvPr/>
        </p:nvSpPr>
        <p:spPr>
          <a:xfrm>
            <a:off x="8570976" y="1620012"/>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sense</a:t>
            </a:r>
            <a:endParaRPr lang="en-US" altLang="zh-CN" sz="2000" dirty="0"/>
          </a:p>
        </p:txBody>
      </p:sp>
      <p:sp>
        <p:nvSpPr>
          <p:cNvPr id="9" name="QB_6_AN.235_1#1f78c5378.blank?vja=1&amp;pid=50387e6b2&amp;color=0,0,0&amp;vpa=112&amp;vtp=1"/>
          <p:cNvSpPr/>
          <p:nvPr/>
        </p:nvSpPr>
        <p:spPr>
          <a:xfrm>
            <a:off x="9434576" y="1620012"/>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10" name="QB_6_AN.236_1#1f78c5378.blank?vja=1&amp;pid=50387e6b2&amp;color=0,0,0&amp;vpa=113&amp;vtp=1"/>
          <p:cNvSpPr/>
          <p:nvPr/>
        </p:nvSpPr>
        <p:spPr>
          <a:xfrm>
            <a:off x="9980676" y="1620012"/>
            <a:ext cx="13366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endParaRPr lang="en-US" altLang="zh-CN" sz="2000" dirty="0"/>
          </a:p>
        </p:txBody>
      </p:sp>
      <p:sp>
        <p:nvSpPr>
          <p:cNvPr id="12" name="QB_6_AN.238_1#1f78c5378.blank?vja=1&amp;pid=50387e6b2&amp;color=0,0,0&amp;vpa=114&amp;vtp=1"/>
          <p:cNvSpPr/>
          <p:nvPr/>
        </p:nvSpPr>
        <p:spPr>
          <a:xfrm>
            <a:off x="3030601" y="23693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p:txBody>
      </p:sp>
      <p:sp>
        <p:nvSpPr>
          <p:cNvPr id="13" name="QB_6_AN.239_1#1f78c5378.blank?vja=1&amp;pid=50387e6b2&amp;color=0,0,0&amp;vpa=115&amp;vtp=1"/>
          <p:cNvSpPr/>
          <p:nvPr/>
        </p:nvSpPr>
        <p:spPr>
          <a:xfrm>
            <a:off x="3678301" y="2369312"/>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p:txBody>
      </p:sp>
      <p:sp>
        <p:nvSpPr>
          <p:cNvPr id="14" name="QB_6_AN.240_1#1f78c5378.blank?vja=1&amp;pid=50387e6b2&amp;color=0,0,0&amp;vpa=116&amp;vtp=1"/>
          <p:cNvSpPr/>
          <p:nvPr/>
        </p:nvSpPr>
        <p:spPr>
          <a:xfrm>
            <a:off x="4808601" y="2382012"/>
            <a:ext cx="99396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difficult</a:t>
            </a:r>
            <a:endParaRPr lang="en-US" altLang="zh-CN" sz="2000" dirty="0"/>
          </a:p>
        </p:txBody>
      </p:sp>
      <p:sp>
        <p:nvSpPr>
          <p:cNvPr id="15" name="QB_6_AN.241_1#1f78c5378.blank?vja=1&amp;pid=50387e6b2&amp;color=0,0,0&amp;vpa=117&amp;vtp=1"/>
          <p:cNvSpPr/>
          <p:nvPr/>
        </p:nvSpPr>
        <p:spPr>
          <a:xfrm>
            <a:off x="5938901" y="2382012"/>
            <a:ext cx="1154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situations</a:t>
            </a:r>
            <a:endParaRPr lang="en-US" altLang="zh-CN" sz="2000" dirty="0"/>
          </a:p>
        </p:txBody>
      </p:sp>
      <p:sp>
        <p:nvSpPr>
          <p:cNvPr id="16" name="QB_6_BD.242_1#faa66b1f1?sp=1&amp;vja=1&amp;pid=50387e6b2&amp;color=0,0,0&amp;vtp=1"/>
          <p:cNvSpPr/>
          <p:nvPr/>
        </p:nvSpPr>
        <p:spPr>
          <a:xfrm>
            <a:off x="722376" y="2827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3.这位病人在医院得到了细心的治疗，最终她的疾病被治愈了。（treatment;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a:t>
            </a:r>
            <a:endParaRPr lang="en-US" altLang="zh-CN" sz="2000" dirty="0"/>
          </a:p>
        </p:txBody>
      </p:sp>
      <p:sp>
        <p:nvSpPr>
          <p:cNvPr id="17" name="QB_6_AN.243_1#faa66b1f1.blank?vja=1&amp;pid=50387e6b2&amp;color=0,0,0&amp;vpa=118&amp;vtp=1"/>
          <p:cNvSpPr/>
          <p:nvPr/>
        </p:nvSpPr>
        <p:spPr>
          <a:xfrm>
            <a:off x="2647823" y="3169987"/>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careful</a:t>
            </a:r>
            <a:endParaRPr lang="en-US" altLang="zh-CN" sz="2000" dirty="0"/>
          </a:p>
        </p:txBody>
      </p:sp>
      <p:sp>
        <p:nvSpPr>
          <p:cNvPr id="18" name="QB_6_AN.244_1#faa66b1f1.blank?vja=1&amp;pid=50387e6b2&amp;color=0,0,0&amp;vpa=119&amp;vtp=1"/>
          <p:cNvSpPr/>
          <p:nvPr/>
        </p:nvSpPr>
        <p:spPr>
          <a:xfrm>
            <a:off x="3714496" y="3169987"/>
            <a:ext cx="1139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treatment</a:t>
            </a:r>
            <a:endParaRPr lang="en-US" altLang="zh-CN" sz="2000" dirty="0"/>
          </a:p>
        </p:txBody>
      </p:sp>
      <p:sp>
        <p:nvSpPr>
          <p:cNvPr id="19" name="QB_6_AN.245_1#faa66b1f1.blank?vja=1&amp;pid=50387e6b2&amp;color=0,0,0&amp;vpa=120&amp;vtp=1"/>
          <p:cNvSpPr/>
          <p:nvPr/>
        </p:nvSpPr>
        <p:spPr>
          <a:xfrm>
            <a:off x="8863457" y="3169987"/>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20" name="QB_6_AN.246_1#faa66b1f1.blank?vja=1&amp;pid=50387e6b2&amp;color=0,0,0&amp;vpa=121&amp;vtp=1"/>
          <p:cNvSpPr/>
          <p:nvPr/>
        </p:nvSpPr>
        <p:spPr>
          <a:xfrm>
            <a:off x="9650730" y="3169987"/>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cured</a:t>
            </a:r>
            <a:endParaRPr lang="en-US" altLang="zh-CN" sz="2000" dirty="0"/>
          </a:p>
        </p:txBody>
      </p:sp>
      <p:sp>
        <p:nvSpPr>
          <p:cNvPr id="21" name="QB_6_AN.247_1#faa66b1f1.blank?vja=1&amp;pid=50387e6b2&amp;color=0,0,0&amp;vpa=122&amp;vtp=1"/>
          <p:cNvSpPr/>
          <p:nvPr/>
        </p:nvSpPr>
        <p:spPr>
          <a:xfrm>
            <a:off x="10577703" y="31699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22" name="QB_6_BD.248_1#ed4f78e9a?sp=1&amp;vja=1&amp;pid=50387e6b2&amp;color=0,0,0&amp;vtp=1"/>
          <p:cNvSpPr/>
          <p:nvPr/>
        </p:nvSpPr>
        <p:spPr>
          <a:xfrm>
            <a:off x="722376" y="39954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4.普遍认为，经常有家人陪伴的老年人往往更长寿、更快乐。</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（it作形式主语；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accompanied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happier.</a:t>
            </a:r>
            <a:endParaRPr lang="en-US" altLang="zh-CN" sz="2000" dirty="0"/>
          </a:p>
        </p:txBody>
      </p:sp>
      <p:sp>
        <p:nvSpPr>
          <p:cNvPr id="23" name="QB_6_AN.249_1#ed4f78e9a.blank?vja=1&amp;pid=50387e6b2&amp;color=0,0,0&amp;vpa=123&amp;vtp=1"/>
          <p:cNvSpPr/>
          <p:nvPr/>
        </p:nvSpPr>
        <p:spPr>
          <a:xfrm>
            <a:off x="719201" y="4338387"/>
            <a:ext cx="338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24" name="QB_6_AN.250_1#ed4f78e9a.blank?vja=1&amp;pid=50387e6b2&amp;color=0,0,0&amp;vpa=124&amp;vtp=1"/>
          <p:cNvSpPr/>
          <p:nvPr/>
        </p:nvSpPr>
        <p:spPr>
          <a:xfrm>
            <a:off x="1236853" y="43383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25" name="QB_6_AN.251_1#ed4f78e9a.blank?vja=1&amp;pid=50387e6b2&amp;color=0,0,0&amp;vpa=125&amp;vtp=1"/>
          <p:cNvSpPr/>
          <p:nvPr/>
        </p:nvSpPr>
        <p:spPr>
          <a:xfrm>
            <a:off x="1741805" y="4325687"/>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generally</a:t>
            </a:r>
            <a:endParaRPr lang="en-US" altLang="zh-CN" sz="2000" dirty="0"/>
          </a:p>
        </p:txBody>
      </p:sp>
      <p:sp>
        <p:nvSpPr>
          <p:cNvPr id="26" name="QB_6_AN.252_1#ed4f78e9a.blank?vja=1&amp;pid=50387e6b2&amp;color=0,0,0&amp;vpa=126&amp;vtp=1"/>
          <p:cNvSpPr/>
          <p:nvPr/>
        </p:nvSpPr>
        <p:spPr>
          <a:xfrm>
            <a:off x="3059557" y="4338387"/>
            <a:ext cx="1057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assumed</a:t>
            </a:r>
            <a:endParaRPr lang="en-US" altLang="zh-CN" sz="2000" dirty="0"/>
          </a:p>
        </p:txBody>
      </p:sp>
      <p:sp>
        <p:nvSpPr>
          <p:cNvPr id="27" name="QB_6_AN.253_1#ed4f78e9a.blank?vja=1&amp;pid=50387e6b2&amp;color=0,0,0&amp;vpa=127&amp;vtp=1"/>
          <p:cNvSpPr/>
          <p:nvPr/>
        </p:nvSpPr>
        <p:spPr>
          <a:xfrm>
            <a:off x="4326509" y="4338387"/>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28" name="QB_6_BD.254_1#50112debf?sp=1&amp;vja=1&amp;pid=50387e6b2&amp;color=0,0,0&amp;vtp=1"/>
          <p:cNvSpPr/>
          <p:nvPr/>
        </p:nvSpPr>
        <p:spPr>
          <a:xfrm>
            <a:off x="722376" y="51638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5.她被他们的表演所吸引，决定参加校乐队的选拔。（attract）</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a:t>
            </a:r>
            <a:endParaRPr lang="en-US" altLang="zh-CN" sz="2000" dirty="0"/>
          </a:p>
        </p:txBody>
      </p:sp>
      <p:sp>
        <p:nvSpPr>
          <p:cNvPr id="29" name="QB_6_AN.255_1#50112debf.blank?vja=1&amp;pid=50387e6b2&amp;color=0,0,0&amp;vpa=128&amp;vtp=1"/>
          <p:cNvSpPr/>
          <p:nvPr/>
        </p:nvSpPr>
        <p:spPr>
          <a:xfrm>
            <a:off x="706501" y="5506787"/>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Attracted</a:t>
            </a:r>
            <a:endParaRPr lang="en-US" altLang="zh-CN" sz="2000" dirty="0"/>
          </a:p>
        </p:txBody>
      </p:sp>
      <p:sp>
        <p:nvSpPr>
          <p:cNvPr id="30" name="QB_6_AN.256_1#50112debf.blank?vja=1&amp;pid=50387e6b2&amp;color=0,0,0&amp;vpa=129&amp;vtp=1"/>
          <p:cNvSpPr/>
          <p:nvPr/>
        </p:nvSpPr>
        <p:spPr>
          <a:xfrm>
            <a:off x="2001901" y="5494087"/>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
        <p:nvSpPr>
          <p:cNvPr id="31" name="QB_6_AN.257_1#50112debf.blank?vja=1&amp;pid=50387e6b2&amp;color=0,0,0&amp;vpa=130&amp;vtp=1"/>
          <p:cNvSpPr/>
          <p:nvPr/>
        </p:nvSpPr>
        <p:spPr>
          <a:xfrm>
            <a:off x="2598801" y="5506787"/>
            <a:ext cx="647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endParaRPr lang="en-US" altLang="zh-CN" sz="2000" dirty="0"/>
          </a:p>
        </p:txBody>
      </p:sp>
      <p:sp>
        <p:nvSpPr>
          <p:cNvPr id="32" name="QB_6_AN.258_1#50112debf.blank?vja=1&amp;pid=50387e6b2&amp;color=0,0,0&amp;vpa=131&amp;vtp=1"/>
          <p:cNvSpPr/>
          <p:nvPr/>
        </p:nvSpPr>
        <p:spPr>
          <a:xfrm>
            <a:off x="3411601" y="5494087"/>
            <a:ext cx="2071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endParaRPr lang="en-US" altLang="zh-CN" sz="2000" dirty="0"/>
          </a:p>
        </p:txBody>
      </p:sp>
      <p:sp>
        <p:nvSpPr>
          <p:cNvPr id="33" name="QB_6_AN.259_1#50112debf.blank?vja=1&amp;pid=50387e6b2&amp;color=0,0,0&amp;vpa=132&amp;vtp=1"/>
          <p:cNvSpPr/>
          <p:nvPr/>
        </p:nvSpPr>
        <p:spPr>
          <a:xfrm>
            <a:off x="7440676" y="5494087"/>
            <a:ext cx="465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try</a:t>
            </a:r>
            <a:endParaRPr lang="en-US" altLang="zh-CN" sz="2000" dirty="0"/>
          </a:p>
        </p:txBody>
      </p:sp>
      <p:sp>
        <p:nvSpPr>
          <p:cNvPr id="34" name="QB_6_AN.260_1#50112debf.blank?vja=1&amp;pid=50387e6b2&amp;color=0,0,0&amp;vpa=133&amp;vtp=1"/>
          <p:cNvSpPr/>
          <p:nvPr/>
        </p:nvSpPr>
        <p:spPr>
          <a:xfrm>
            <a:off x="8062976" y="5506787"/>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2000" dirty="0"/>
          </a:p>
        </p:txBody>
      </p:sp>
      <p:sp>
        <p:nvSpPr>
          <p:cNvPr id="35" name="QB_6_AN.261_1#50112debf.blank?vja=1&amp;pid=50387e6b2&amp;color=0,0,0&amp;vpa=134&amp;vtp=1"/>
          <p:cNvSpPr/>
          <p:nvPr/>
        </p:nvSpPr>
        <p:spPr>
          <a:xfrm>
            <a:off x="8710676" y="5506787"/>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2" grpId="0" animBg="1" build="p"/>
      <p:bldP spid="13" grpId="0" animBg="1" build="p"/>
      <p:bldP spid="14" grpId="0" animBg="1" build="p"/>
      <p:bldP spid="15" grpId="0" animBg="1" build="p"/>
      <p:bldP spid="17" grpId="0" animBg="1" build="p"/>
      <p:bldP spid="18" grpId="0" animBg="1" build="p"/>
      <p:bldP spid="19" grpId="0" animBg="1" build="p"/>
      <p:bldP spid="20" grpId="0" animBg="1" build="p"/>
      <p:bldP spid="21" grpId="0" animBg="1" build="p"/>
      <p:bldP spid="23" grpId="0" animBg="1" build="p"/>
      <p:bldP spid="24" grpId="0" animBg="1" build="p"/>
      <p:bldP spid="25" grpId="0" animBg="1" build="p"/>
      <p:bldP spid="26" grpId="0" animBg="1" build="p"/>
      <p:bldP spid="27" grpId="0" animBg="1" build="p"/>
      <p:bldP spid="29" grpId="0" animBg="1" build="p"/>
      <p:bldP spid="30" grpId="0" animBg="1" build="p"/>
      <p:bldP spid="31" grpId="0" animBg="1" build="p"/>
      <p:bldP spid="32" grpId="0" animBg="1" build="p"/>
      <p:bldP spid="33" grpId="0" animBg="1" build="p"/>
      <p:bldP spid="34" grpId="0" animBg="1" build="p"/>
      <p:bldP spid="35"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62_1#eab1e884f?vja=1&amp;pid=c8e1f6ddd&amp;color=0,0,0&amp;vtp=1&amp;bt=1"/>
          <p:cNvSpPr/>
          <p:nvPr/>
        </p:nvSpPr>
        <p:spPr>
          <a:xfrm>
            <a:off x="722376" y="896110"/>
            <a:ext cx="10753344" cy="571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swimming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（抽筋）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（astonish）,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lifeguard.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rescued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lifeguard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deed.7.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p:txBody>
      </p:sp>
      <p:sp>
        <p:nvSpPr>
          <p:cNvPr id="3" name="QM_6_AN.263_1#eab1e884f.blank?vja=1&amp;pid=c8e1f6ddd&amp;color=0,0,0&amp;vpa=135&amp;vtp=1"/>
          <p:cNvSpPr/>
          <p:nvPr/>
        </p:nvSpPr>
        <p:spPr>
          <a:xfrm>
            <a:off x="9744710" y="1620010"/>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sz="2000" dirty="0"/>
          </a:p>
        </p:txBody>
      </p:sp>
      <p:sp>
        <p:nvSpPr>
          <p:cNvPr id="4" name="QM_6_AN.264_1#eab1e884f.blank?vja=1&amp;pid=c8e1f6ddd&amp;color=0,0,0&amp;vpa=136&amp;vtp=1"/>
          <p:cNvSpPr/>
          <p:nvPr/>
        </p:nvSpPr>
        <p:spPr>
          <a:xfrm>
            <a:off x="909701" y="2382010"/>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worried</a:t>
            </a:r>
            <a:endParaRPr lang="en-US" altLang="zh-CN" sz="2000" dirty="0"/>
          </a:p>
        </p:txBody>
      </p:sp>
      <p:sp>
        <p:nvSpPr>
          <p:cNvPr id="5" name="QM_6_AN.265_1#eab1e884f.blank?vja=1&amp;pid=c8e1f6ddd&amp;color=0,0,0&amp;vpa=137&amp;vtp=1"/>
          <p:cNvSpPr/>
          <p:nvPr/>
        </p:nvSpPr>
        <p:spPr>
          <a:xfrm>
            <a:off x="4740783" y="2763010"/>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astonished</a:t>
            </a:r>
            <a:endParaRPr lang="en-US" altLang="zh-CN" sz="2000" dirty="0"/>
          </a:p>
        </p:txBody>
      </p:sp>
      <p:sp>
        <p:nvSpPr>
          <p:cNvPr id="6" name="QM_6_AN.266_1#eab1e884f.blank?vja=1&amp;pid=c8e1f6ddd&amp;color=0,0,0&amp;vpa=138&amp;vtp=1"/>
          <p:cNvSpPr/>
          <p:nvPr/>
        </p:nvSpPr>
        <p:spPr>
          <a:xfrm>
            <a:off x="6835521" y="3144010"/>
            <a:ext cx="1143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000" dirty="0"/>
          </a:p>
        </p:txBody>
      </p:sp>
      <p:sp>
        <p:nvSpPr>
          <p:cNvPr id="7" name="QM_6_AN.267_1#eab1e884f.blank?vja=1&amp;pid=c8e1f6ddd&amp;color=0,0,0&amp;vpa=139&amp;vtp=1"/>
          <p:cNvSpPr/>
          <p:nvPr/>
        </p:nvSpPr>
        <p:spPr>
          <a:xfrm>
            <a:off x="1503680" y="3906010"/>
            <a:ext cx="987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touched</a:t>
            </a:r>
            <a:endParaRPr lang="en-US" altLang="zh-CN" sz="2000" dirty="0"/>
          </a:p>
        </p:txBody>
      </p:sp>
      <p:sp>
        <p:nvSpPr>
          <p:cNvPr id="8" name="QM_6_AN.268_1#eab1e884f.blank?vja=1&amp;pid=c8e1f6ddd&amp;color=0,0,0&amp;vpa=140&amp;vtp=1"/>
          <p:cNvSpPr/>
          <p:nvPr/>
        </p:nvSpPr>
        <p:spPr>
          <a:xfrm>
            <a:off x="5620068" y="4274310"/>
            <a:ext cx="1550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reported</a:t>
            </a:r>
            <a:endParaRPr lang="en-US" altLang="zh-CN" sz="2000" dirty="0"/>
          </a:p>
        </p:txBody>
      </p:sp>
      <p:sp>
        <p:nvSpPr>
          <p:cNvPr id="9" name="QM_6_AN.269_1#eab1e884f.blank?vja=1&amp;pid=c8e1f6ddd&amp;color=0,0,0&amp;vpa=141&amp;vtp=1"/>
          <p:cNvSpPr/>
          <p:nvPr/>
        </p:nvSpPr>
        <p:spPr>
          <a:xfrm>
            <a:off x="1452626" y="5049010"/>
            <a:ext cx="109270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Awarded</a:t>
            </a:r>
            <a:endParaRPr lang="en-US" altLang="zh-CN" sz="2000" dirty="0"/>
          </a:p>
        </p:txBody>
      </p:sp>
      <p:sp>
        <p:nvSpPr>
          <p:cNvPr id="10" name="QM_6_AN.270_1#eab1e884f.blank?vja=1&amp;pid=c8e1f6ddd&amp;color=0,0,0&amp;vpa=142&amp;vtp=1"/>
          <p:cNvSpPr/>
          <p:nvPr/>
        </p:nvSpPr>
        <p:spPr>
          <a:xfrm>
            <a:off x="9723311" y="5049010"/>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asked</a:t>
            </a:r>
            <a:endParaRPr lang="en-US" altLang="zh-CN" sz="2000" dirty="0"/>
          </a:p>
        </p:txBody>
      </p:sp>
      <p:sp>
        <p:nvSpPr>
          <p:cNvPr id="11" name="QM_6_AN.271_1#eab1e884f.blank?vja=1&amp;pid=c8e1f6ddd&amp;color=0,0,0&amp;vpa=143&amp;vtp=1"/>
          <p:cNvSpPr/>
          <p:nvPr/>
        </p:nvSpPr>
        <p:spPr>
          <a:xfrm>
            <a:off x="6200839" y="5417310"/>
            <a:ext cx="1157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drowning</a:t>
            </a:r>
            <a:endParaRPr lang="en-US" altLang="zh-CN" sz="2000" dirty="0"/>
          </a:p>
        </p:txBody>
      </p:sp>
      <p:sp>
        <p:nvSpPr>
          <p:cNvPr id="12" name="QM_6_AN.272_1#eab1e884f.blank?vja=1&amp;pid=c8e1f6ddd&amp;color=0,0,0&amp;vpa=144&amp;vtp=1"/>
          <p:cNvSpPr/>
          <p:nvPr/>
        </p:nvSpPr>
        <p:spPr>
          <a:xfrm>
            <a:off x="1049401" y="5811010"/>
            <a:ext cx="1450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embarrassed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Effect transition="in" filter="fade">
                                      <p:cBhvr>
                                        <p:cTn id="79" dur="500"/>
                                        <p:tgtEl>
                                          <p:spTgt spid="1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xEl>
                                              <p:pRg st="0" end="0"/>
                                            </p:txEl>
                                          </p:spTgt>
                                        </p:tgtEl>
                                        <p:attrNameLst>
                                          <p:attrName>style.visibility</p:attrName>
                                        </p:attrNameLst>
                                      </p:cBhvr>
                                      <p:to>
                                        <p:strVal val="visible"/>
                                      </p:to>
                                    </p:set>
                                    <p:animEffect transition="in" filter="fade">
                                      <p:cBhvr>
                                        <p:cTn id="8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73_1#1b73f97ff?vja=1&amp;pid=eab1e884f&amp;color=0,0,0&amp;vtp=1&amp;bt=1"/>
          <p:cNvSpPr/>
          <p:nvPr/>
        </p:nvSpPr>
        <p:spPr>
          <a:xfrm>
            <a:off x="722376" y="896111"/>
            <a:ext cx="10753344" cy="377952"/>
          </a:xfrm>
          <a:prstGeom prst="rect">
            <a:avLst/>
          </a:prstGeom>
          <a:noFill/>
        </p:spPr>
        <p:txBody>
          <a:bodyPr wrap="square" lIns="0" tIns="0" rIns="0" bIns="0" rtlCol="0" anchor="t"/>
          <a:lstStyle/>
          <a:p>
            <a:pPr algn="l">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274_1#1b73f97ff.blank?vja=1&amp;pid=eab1e884f&amp;color=0,0,0&amp;vpa=145&amp;vtp=1"/>
          <p:cNvSpPr/>
          <p:nvPr/>
        </p:nvSpPr>
        <p:spPr>
          <a:xfrm>
            <a:off x="935101" y="858011"/>
            <a:ext cx="67786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sz="2000" dirty="0"/>
          </a:p>
        </p:txBody>
      </p:sp>
      <p:sp>
        <p:nvSpPr>
          <p:cNvPr id="4" name="QB_7_AS.275_1#1b73f97ff?vja=1&amp;pid=eab1e884f&amp;color=0,0,0&amp;vtp=1"/>
          <p:cNvSpPr/>
          <p:nvPr/>
        </p:nvSpPr>
        <p:spPr>
          <a:xfrm>
            <a:off x="722376" y="1320483"/>
            <a:ext cx="10753344" cy="1171639"/>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本句的主语为the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woman，句中已有连系动词was作谓语，其与设空处之间无连词连接，此处作时间状语，应用非谓语动词；the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woman和see之间为逻辑上的被动关系，应用过去分词，表示“从远处看时”。故填Seen。</a:t>
            </a:r>
            <a:endParaRPr lang="en-US" altLang="zh-CN" sz="2200" dirty="0"/>
          </a:p>
        </p:txBody>
      </p:sp>
      <p:sp>
        <p:nvSpPr>
          <p:cNvPr id="5" name="QB_7_BD.276_1#aa4c326cb?vja=1&amp;pid=eab1e884f&amp;color=0,0,0&amp;vtp=1"/>
          <p:cNvSpPr/>
          <p:nvPr/>
        </p:nvSpPr>
        <p:spPr>
          <a:xfrm>
            <a:off x="722376" y="2522286"/>
            <a:ext cx="10753344" cy="377952"/>
          </a:xfrm>
          <a:prstGeom prst="rect">
            <a:avLst/>
          </a:prstGeom>
          <a:noFill/>
        </p:spPr>
        <p:txBody>
          <a:bodyPr wrap="square" lIns="0" tIns="0" rIns="0" bIns="0" rtlCol="0" anchor="t"/>
          <a:lstStyle/>
          <a:p>
            <a:pPr algn="l">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277_1#aa4c326cb.blank?vja=1&amp;pid=eab1e884f&amp;color=0,0,0&amp;vpa=146&amp;vtp=1"/>
          <p:cNvSpPr/>
          <p:nvPr/>
        </p:nvSpPr>
        <p:spPr>
          <a:xfrm>
            <a:off x="909701" y="2484186"/>
            <a:ext cx="973138"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worried</a:t>
            </a:r>
            <a:endParaRPr lang="en-US" altLang="zh-CN" sz="2000" dirty="0"/>
          </a:p>
        </p:txBody>
      </p:sp>
      <p:sp>
        <p:nvSpPr>
          <p:cNvPr id="7" name="QB_7_AS.278_1#aa4c326cb?vja=1&amp;pid=eab1e884f&amp;color=0,0,0&amp;vtp=1"/>
          <p:cNvSpPr/>
          <p:nvPr/>
        </p:nvSpPr>
        <p:spPr>
          <a:xfrm>
            <a:off x="722376" y="2946083"/>
            <a:ext cx="10753344" cy="415735"/>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设空处作表语，主句主语为The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people，此处应用-ed结尾的形容词。故填worried。</a:t>
            </a:r>
            <a:endParaRPr lang="en-US" altLang="zh-CN" sz="2200" dirty="0"/>
          </a:p>
        </p:txBody>
      </p:sp>
      <p:sp>
        <p:nvSpPr>
          <p:cNvPr id="8" name="QB_7_BD.279_1#89e010b6e?vja=1&amp;pid=eab1e884f&amp;color=0,0,0&amp;vtp=1"/>
          <p:cNvSpPr/>
          <p:nvPr/>
        </p:nvSpPr>
        <p:spPr>
          <a:xfrm>
            <a:off x="722376" y="3365499"/>
            <a:ext cx="10753344" cy="377952"/>
          </a:xfrm>
          <a:prstGeom prst="rect">
            <a:avLst/>
          </a:prstGeom>
          <a:noFill/>
        </p:spPr>
        <p:txBody>
          <a:bodyPr wrap="square" lIns="0" tIns="0" rIns="0" bIns="0" rtlCol="0" anchor="t"/>
          <a:lstStyle/>
          <a:p>
            <a:pPr algn="l">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280_1#89e010b6e.blank?vja=1&amp;pid=eab1e884f&amp;color=0,0,0&amp;vpa=147&amp;vtp=1"/>
          <p:cNvSpPr/>
          <p:nvPr/>
        </p:nvSpPr>
        <p:spPr>
          <a:xfrm>
            <a:off x="897001" y="3327399"/>
            <a:ext cx="1254125"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astonished</a:t>
            </a:r>
            <a:endParaRPr lang="en-US" altLang="zh-CN" sz="2000" dirty="0"/>
          </a:p>
        </p:txBody>
      </p:sp>
      <p:sp>
        <p:nvSpPr>
          <p:cNvPr id="10" name="QB_7_AS.281_1#89e010b6e?vja=1&amp;pid=eab1e884f&amp;color=0,0,0&amp;vtp=1"/>
          <p:cNvSpPr/>
          <p:nvPr/>
        </p:nvSpPr>
        <p:spPr>
          <a:xfrm>
            <a:off x="722376" y="3784283"/>
            <a:ext cx="10753344" cy="793687"/>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根据空前的Though可知，此处作让步状语，此处形容人（his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mother）的感受，应用-ed结尾的形容词。</a:t>
            </a:r>
            <a:endParaRPr lang="en-US" altLang="zh-CN" sz="2200" dirty="0"/>
          </a:p>
        </p:txBody>
      </p:sp>
      <p:sp>
        <p:nvSpPr>
          <p:cNvPr id="11" name="QB_7_BD.282_1#861f96750?vja=1&amp;pid=eab1e884f&amp;color=0,0,0&amp;vtp=1"/>
          <p:cNvSpPr/>
          <p:nvPr/>
        </p:nvSpPr>
        <p:spPr>
          <a:xfrm>
            <a:off x="722376" y="4605086"/>
            <a:ext cx="10753344" cy="377952"/>
          </a:xfrm>
          <a:prstGeom prst="rect">
            <a:avLst/>
          </a:prstGeom>
          <a:noFill/>
        </p:spPr>
        <p:txBody>
          <a:bodyPr wrap="square" lIns="0" tIns="0" rIns="0" bIns="0" rtlCol="0" anchor="t"/>
          <a:lstStyle/>
          <a:p>
            <a:pPr algn="l">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7_AN.283_1#861f96750.blank?vja=1&amp;pid=eab1e884f&amp;color=0,0,0&amp;vpa=148&amp;vtp=1"/>
          <p:cNvSpPr/>
          <p:nvPr/>
        </p:nvSpPr>
        <p:spPr>
          <a:xfrm>
            <a:off x="897001" y="4566986"/>
            <a:ext cx="1143000"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000" dirty="0"/>
          </a:p>
        </p:txBody>
      </p:sp>
      <p:sp>
        <p:nvSpPr>
          <p:cNvPr id="13" name="QB_7_AS.284_1#861f96750?vja=1&amp;pid=eab1e884f&amp;color=0,0,0&amp;vtp=1"/>
          <p:cNvSpPr/>
          <p:nvPr/>
        </p:nvSpPr>
        <p:spPr>
          <a:xfrm>
            <a:off x="722376" y="5028883"/>
            <a:ext cx="10753344" cy="1171639"/>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设空处作第一个并列分句的谓语，hold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back为固定搭配，意为“阻挡某人”，此处表示“汤姆被海浪阻挡”，Tom与hold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back之间为被动关系，所以用被动语态；根据上下文语境可知，此处描述过去发生的事情，应用一般过去时；主语为第三人称单数，助动词用was。故填was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85_1#0064c4512?vja=1&amp;pid=eab1e884f&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286_1#0064c4512.blank?vja=1&amp;pid=eab1e884f&amp;color=0,0,0&amp;vpa=149&amp;vtp=1"/>
          <p:cNvSpPr/>
          <p:nvPr/>
        </p:nvSpPr>
        <p:spPr>
          <a:xfrm>
            <a:off x="909701" y="858011"/>
            <a:ext cx="9874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touched</a:t>
            </a:r>
            <a:endParaRPr lang="en-US" altLang="zh-CN" sz="2000" dirty="0"/>
          </a:p>
        </p:txBody>
      </p:sp>
      <p:sp>
        <p:nvSpPr>
          <p:cNvPr id="4" name="QB_7_AS.287_1#0064c4512?vja=1&amp;pid=eab1e884f&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此处got为连系动词，主句部分为主系表结构，设空处在主句中作表语，形容人（The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woman）的感受，应用-ed结尾的形容词，表示“感动的；感激的”。故填touched。</a:t>
            </a:r>
            <a:endParaRPr lang="en-US" altLang="zh-CN" sz="2200" dirty="0"/>
          </a:p>
        </p:txBody>
      </p:sp>
      <p:sp>
        <p:nvSpPr>
          <p:cNvPr id="5" name="QB_7_BD.288_1#3846cdf00?vja=1&amp;pid=eab1e884f&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289_1#3846cdf00.blank?vja=1&amp;pid=eab1e884f&amp;color=0,0,0&amp;vpa=150&amp;vtp=1"/>
          <p:cNvSpPr/>
          <p:nvPr/>
        </p:nvSpPr>
        <p:spPr>
          <a:xfrm>
            <a:off x="871601" y="2077786"/>
            <a:ext cx="155098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reported</a:t>
            </a:r>
            <a:endParaRPr lang="en-US" altLang="zh-CN" sz="2000" dirty="0"/>
          </a:p>
        </p:txBody>
      </p:sp>
      <p:sp>
        <p:nvSpPr>
          <p:cNvPr id="7" name="QB_7_AS.290_1#3846cdf00?vja=1&amp;pid=eab1e884f&amp;color=0,0,0&amp;vtp=1"/>
          <p:cNvSpPr/>
          <p:nvPr/>
        </p:nvSpPr>
        <p:spPr>
          <a:xfrm>
            <a:off x="722376" y="25520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此处It是形式主语，that引导的从句为真正的主语，it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可看作固定句式，表示“据报道</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”。此处描述过去的事情，应用一般过去时，故填was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reported。</a:t>
            </a:r>
            <a:endParaRPr lang="en-US" altLang="zh-CN" sz="2200" dirty="0"/>
          </a:p>
        </p:txBody>
      </p:sp>
      <p:sp>
        <p:nvSpPr>
          <p:cNvPr id="8" name="QB_7_BD.291_1#1bf4f2852?vja=1&amp;pid=eab1e884f&amp;color=0,0,0&amp;vtp=1"/>
          <p:cNvSpPr/>
          <p:nvPr/>
        </p:nvSpPr>
        <p:spPr>
          <a:xfrm>
            <a:off x="722376" y="3360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292_1#1bf4f2852.blank?vja=1&amp;pid=eab1e884f&amp;color=0,0,0&amp;vpa=151&amp;vtp=1"/>
          <p:cNvSpPr/>
          <p:nvPr/>
        </p:nvSpPr>
        <p:spPr>
          <a:xfrm>
            <a:off x="909701" y="3322386"/>
            <a:ext cx="109270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Awarded</a:t>
            </a:r>
            <a:endParaRPr lang="en-US" altLang="zh-CN" sz="2000" dirty="0"/>
          </a:p>
        </p:txBody>
      </p:sp>
      <p:sp>
        <p:nvSpPr>
          <p:cNvPr id="10" name="QB_7_AS.293_1#1bf4f2852?vja=1&amp;pid=eab1e884f&amp;color=0,0,0&amp;vtp=1"/>
          <p:cNvSpPr/>
          <p:nvPr/>
        </p:nvSpPr>
        <p:spPr>
          <a:xfrm>
            <a:off x="722376" y="37839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本句的主语为he，句中已有连系动词felt作谓语，其与设空处之间无连词连接，故设空处应用非谓语动词作状语;he与award之间为逻辑上的被动关系，故此处应用过去分词作状语。故填Awarded。</a:t>
            </a:r>
            <a:endParaRPr lang="en-US" altLang="zh-CN" sz="2200" dirty="0"/>
          </a:p>
        </p:txBody>
      </p:sp>
      <p:sp>
        <p:nvSpPr>
          <p:cNvPr id="11" name="QB_7_BD.294_1#691db89fb?vja=1&amp;pid=eab1e884f&amp;color=0,0,0&amp;vtp=1"/>
          <p:cNvSpPr/>
          <p:nvPr/>
        </p:nvSpPr>
        <p:spPr>
          <a:xfrm>
            <a:off x="722376" y="4973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12" name="QB_7_AN.295_1#691db89fb.blank?vja=1&amp;pid=eab1e884f&amp;color=0,0,0&amp;vpa=152&amp;vtp=1"/>
          <p:cNvSpPr/>
          <p:nvPr/>
        </p:nvSpPr>
        <p:spPr>
          <a:xfrm>
            <a:off x="897001" y="4935286"/>
            <a:ext cx="762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asked</a:t>
            </a:r>
            <a:endParaRPr lang="en-US" altLang="zh-CN" sz="2000" dirty="0"/>
          </a:p>
        </p:txBody>
      </p:sp>
      <p:sp>
        <p:nvSpPr>
          <p:cNvPr id="13" name="QB_7_AS.296_1#691db89fb?vja=1&amp;pid=eab1e884f&amp;color=0,0,0&amp;vtp=1"/>
          <p:cNvSpPr/>
          <p:nvPr/>
        </p:nvSpPr>
        <p:spPr>
          <a:xfrm>
            <a:off x="722376" y="539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句中已有连系动词seemed作谓语，结合语境并分析句子结构可知，此处作时间状语，设空处应用非谓语动词，主语the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boy与ask之间为逻辑上的被动关系。故填asked。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7_1#e45f23619?vja=1&amp;pid=eab1e884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298_1#e45f23619.blank?vja=1&amp;pid=eab1e884f&amp;color=0,0,0&amp;vpa=153&amp;vtp=1"/>
          <p:cNvSpPr/>
          <p:nvPr/>
        </p:nvSpPr>
        <p:spPr>
          <a:xfrm>
            <a:off x="884301" y="845312"/>
            <a:ext cx="1157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drowning</a:t>
            </a:r>
            <a:endParaRPr lang="en-US" altLang="zh-CN" sz="2000" dirty="0"/>
          </a:p>
        </p:txBody>
      </p:sp>
      <p:sp>
        <p:nvSpPr>
          <p:cNvPr id="4" name="QB_7_AS.299_1#e45f23619?vja=1&amp;pid=eab1e884f&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此处位于名词woman前作定语，表示状态，根据语境可知，此处表示该女士正处于溺水的状态，表正在进行，故用现在分词作前置定语。故填drowning。</a:t>
            </a:r>
            <a:endParaRPr lang="en-US" altLang="zh-CN" sz="2200" dirty="0"/>
          </a:p>
        </p:txBody>
      </p:sp>
      <p:sp>
        <p:nvSpPr>
          <p:cNvPr id="5" name="QB_7_BD.300_1#0b736fc95?vja=1&amp;pid=eab1e884f&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6" name="QB_7_AN.301_1#0b736fc95.blank?vja=1&amp;pid=eab1e884f&amp;color=0,0,0&amp;vpa=154&amp;vtp=1"/>
          <p:cNvSpPr/>
          <p:nvPr/>
        </p:nvSpPr>
        <p:spPr>
          <a:xfrm>
            <a:off x="1049401" y="2115887"/>
            <a:ext cx="1450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embarrassed</a:t>
            </a:r>
            <a:endParaRPr lang="en-US" altLang="zh-CN" sz="2000" dirty="0"/>
          </a:p>
        </p:txBody>
      </p:sp>
      <p:sp>
        <p:nvSpPr>
          <p:cNvPr id="7" name="QB_7_AS.302_1#0b736fc95?vja=1&amp;pid=eab1e884f&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此处seemed为连系动词，设空处作表语，修饰人（the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boy），应用-ed结尾的形容词，表示“害羞的；难为情的”。故填embarrassed。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3_1#292722ea7?vja=1&amp;pid=7ac81ff07&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［广东省2025阶段联考］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TV</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“Yungong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Xunyin”,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rearranged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fantasy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epic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Myth</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Wukong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rearranged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（氛围）”.What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relevant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2000" dirty="0"/>
          </a:p>
        </p:txBody>
      </p:sp>
      <p:sp>
        <p:nvSpPr>
          <p:cNvPr id="3" name="QM_6_AN.304_1#292722ea7.blank?vja=1&amp;pid=7ac81ff07&amp;color=0,0,0&amp;vpa=155&amp;vtp=1"/>
          <p:cNvSpPr/>
          <p:nvPr/>
        </p:nvSpPr>
        <p:spPr>
          <a:xfrm>
            <a:off x="884301" y="1992200"/>
            <a:ext cx="1284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gone</a:t>
            </a:r>
            <a:endParaRPr lang="en-US" altLang="zh-CN" sz="2000" dirty="0"/>
          </a:p>
        </p:txBody>
      </p:sp>
      <p:sp>
        <p:nvSpPr>
          <p:cNvPr id="4" name="QM_6_AN.305_1#292722ea7.blank?vja=1&amp;pid=7ac81ff07&amp;color=0,0,0&amp;vpa=156&amp;vtp=1"/>
          <p:cNvSpPr/>
          <p:nvPr/>
        </p:nvSpPr>
        <p:spPr>
          <a:xfrm>
            <a:off x="2971483" y="2766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5" name="QM_6_AN.306_1#292722ea7.blank?vja=1&amp;pid=7ac81ff07&amp;color=0,0,0&amp;vpa=157&amp;vtp=1"/>
          <p:cNvSpPr/>
          <p:nvPr/>
        </p:nvSpPr>
        <p:spPr>
          <a:xfrm>
            <a:off x="1784414" y="3528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6" name="QM_6_AN.307_1#292722ea7.blank?vja=1&amp;pid=7ac81ff07&amp;color=0,0,0&amp;vpa=158&amp;vtp=1"/>
          <p:cNvSpPr/>
          <p:nvPr/>
        </p:nvSpPr>
        <p:spPr>
          <a:xfrm>
            <a:off x="2616708" y="4278200"/>
            <a:ext cx="1155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presented</a:t>
            </a:r>
            <a:endParaRPr lang="en-US" altLang="zh-CN" sz="2000" dirty="0"/>
          </a:p>
        </p:txBody>
      </p:sp>
      <p:sp>
        <p:nvSpPr>
          <p:cNvPr id="7" name="QM_6_AN.308_1#292722ea7.blank?vja=1&amp;pid=7ac81ff07&amp;color=0,0,0&amp;vpa=159&amp;vtp=1"/>
          <p:cNvSpPr/>
          <p:nvPr/>
        </p:nvSpPr>
        <p:spPr>
          <a:xfrm>
            <a:off x="922401" y="4659200"/>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global</a:t>
            </a:r>
            <a:endParaRPr lang="en-US" altLang="zh-CN" sz="2000" dirty="0"/>
          </a:p>
        </p:txBody>
      </p:sp>
      <p:sp>
        <p:nvSpPr>
          <p:cNvPr id="8" name="QM_6_AN.309_1#292722ea7.blank?vja=1&amp;pid=7ac81ff07&amp;color=0,0,0&amp;vpa=160&amp;vtp=1"/>
          <p:cNvSpPr/>
          <p:nvPr/>
        </p:nvSpPr>
        <p:spPr>
          <a:xfrm>
            <a:off x="5495036" y="5052900"/>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3_1#292722ea7?vja=1&amp;pid=7ac81ff07&amp;color=0,0,0&amp;vtp=1&amp;bt=1"/>
          <p:cNvSpPr/>
          <p:nvPr/>
        </p:nvSpPr>
        <p:spPr>
          <a:xfrm>
            <a:off x="722376" y="900000"/>
            <a:ext cx="10753344" cy="2667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Myth</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Wukong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commercial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ambiance”.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digitisation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endParaRPr lang="en-US" altLang="zh-CN" sz="2000" dirty="0"/>
          </a:p>
        </p:txBody>
      </p:sp>
      <p:sp>
        <p:nvSpPr>
          <p:cNvPr id="3" name="QM_6_EX.314_1#292722ea7?vja=1&amp;pid=7ac81ff07&amp;color=0,0,0&amp;vtp=1"/>
          <p:cNvSpPr/>
          <p:nvPr/>
        </p:nvSpPr>
        <p:spPr>
          <a:xfrm>
            <a:off x="722376" y="3589087"/>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本文是一篇说明文，主要介绍了近期以《西游记》为主题的音乐作品在国内外社交媒体平台上走红的现象，并探讨了数字化产业在促进中华优秀传统文化在全球范围内的传播方面发挥的重要作用。</a:t>
            </a:r>
            <a:endParaRPr lang="en-US" altLang="zh-CN" sz="2000" dirty="0"/>
          </a:p>
        </p:txBody>
      </p:sp>
      <p:sp>
        <p:nvSpPr>
          <p:cNvPr id="4" name="QM_6_AN.310_1#292722ea7.blank?vja=1&amp;pid=7ac81ff07&amp;color=0,0,0&amp;vpa=161&amp;vtp=1"/>
          <p:cNvSpPr/>
          <p:nvPr/>
        </p:nvSpPr>
        <p:spPr>
          <a:xfrm>
            <a:off x="909701" y="861900"/>
            <a:ext cx="1112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create</a:t>
            </a:r>
            <a:endParaRPr lang="en-US" altLang="zh-CN" sz="2000" dirty="0"/>
          </a:p>
        </p:txBody>
      </p:sp>
      <p:sp>
        <p:nvSpPr>
          <p:cNvPr id="5" name="QM_6_AN.311_1#292722ea7.blank?vja=1&amp;pid=7ac81ff07&amp;color=0,0,0&amp;vpa=162&amp;vtp=1"/>
          <p:cNvSpPr/>
          <p:nvPr/>
        </p:nvSpPr>
        <p:spPr>
          <a:xfrm>
            <a:off x="8622602" y="1230200"/>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apparently</a:t>
            </a:r>
            <a:endParaRPr lang="en-US" altLang="zh-CN" sz="2000" dirty="0"/>
          </a:p>
        </p:txBody>
      </p:sp>
      <p:sp>
        <p:nvSpPr>
          <p:cNvPr id="6" name="QM_6_AN.312_1#292722ea7.blank?vja=1&amp;pid=7ac81ff07&amp;color=0,0,0&amp;vpa=163&amp;vtp=1"/>
          <p:cNvSpPr/>
          <p:nvPr/>
        </p:nvSpPr>
        <p:spPr>
          <a:xfrm>
            <a:off x="11115739" y="20049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M_6_AN.313_1#292722ea7.blank?vja=1&amp;pid=7ac81ff07&amp;color=0,0,0&amp;vpa=164&amp;vtp=1"/>
          <p:cNvSpPr/>
          <p:nvPr/>
        </p:nvSpPr>
        <p:spPr>
          <a:xfrm>
            <a:off x="1011301" y="3147900"/>
            <a:ext cx="1154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reflection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f47d5a76d?vja=1&amp;pid=0d8c0749f&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endParaRPr lang="en-US" altLang="zh-CN" sz="2000" dirty="0"/>
          </a:p>
        </p:txBody>
      </p:sp>
      <p:sp>
        <p:nvSpPr>
          <p:cNvPr id="3" name="QB_6_AN.11_1#f47d5a76d.blank?vja=1&amp;pid=0d8c0749f&amp;color=0,0,0&amp;vpa=4&amp;vtp=1"/>
          <p:cNvSpPr/>
          <p:nvPr/>
        </p:nvSpPr>
        <p:spPr>
          <a:xfrm>
            <a:off x="10074339" y="845312"/>
            <a:ext cx="1354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phenomena</a:t>
            </a:r>
            <a:endParaRPr lang="en-US" altLang="zh-CN" sz="2000" dirty="0"/>
          </a:p>
        </p:txBody>
      </p:sp>
      <p:sp>
        <p:nvSpPr>
          <p:cNvPr id="4" name="QB_6_AS.12_1#f47d5a76d?vja=1&amp;pid=0d8c0749f&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句意为：这个实验的目的是找出这两种现象之间的联系，如果有的话。设空处作介词between的宾语，其前有定冠词the修饰，应用名词；phenomenon意为“现象”，为可数名词，由two可知，应用复数形式。故填phenomena。</a:t>
            </a:r>
            <a:endParaRPr lang="en-US" altLang="zh-CN" sz="2200" dirty="0"/>
          </a:p>
        </p:txBody>
      </p:sp>
      <p:sp>
        <p:nvSpPr>
          <p:cNvPr id="5" name="QB_6_BD.13_1#de0609969?vja=1&amp;pid=0d8c0749f&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p:txBody>
      </p:sp>
      <p:sp>
        <p:nvSpPr>
          <p:cNvPr id="6" name="QB_6_AN.14_1#de0609969.blank?vja=1&amp;pid=0d8c0749f&amp;color=0,0,0&amp;vpa=5&amp;vtp=1"/>
          <p:cNvSpPr/>
          <p:nvPr/>
        </p:nvSpPr>
        <p:spPr>
          <a:xfrm>
            <a:off x="4045014" y="28778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7" name="QB_6_AS.15_1#de0609969?vja=1&amp;pid=0d8c0749f&amp;color=0,0,0&amp;vtp=1"/>
          <p:cNvSpPr/>
          <p:nvPr/>
        </p:nvSpPr>
        <p:spPr>
          <a:xfrm>
            <a:off x="722376" y="3340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句意为：他一到那里，就喜欢上了那里的人和文化。fall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意为“爱上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;喜欢上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”。故填in。</a:t>
            </a:r>
            <a:endParaRPr lang="en-US" altLang="zh-CN" sz="2200" dirty="0"/>
          </a:p>
        </p:txBody>
      </p:sp>
      <p:sp>
        <p:nvSpPr>
          <p:cNvPr id="8" name="QB_6_BD.16_1#d9cb054b4?vja=1&amp;pid=0d8c0749f&amp;color=0,0,0&amp;vtp=1"/>
          <p:cNvSpPr/>
          <p:nvPr/>
        </p:nvSpPr>
        <p:spPr>
          <a:xfrm>
            <a:off x="722376" y="4160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endParaRPr lang="en-US" altLang="zh-CN" sz="2000" dirty="0"/>
          </a:p>
        </p:txBody>
      </p:sp>
      <p:sp>
        <p:nvSpPr>
          <p:cNvPr id="9" name="QB_6_AN.17_1#d9cb054b4.blank?vja=1&amp;pid=0d8c0749f&amp;color=0,0,0&amp;vpa=6&amp;vtp=1"/>
          <p:cNvSpPr/>
          <p:nvPr/>
        </p:nvSpPr>
        <p:spPr>
          <a:xfrm>
            <a:off x="7837996" y="4122487"/>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p:txBody>
      </p:sp>
      <p:sp>
        <p:nvSpPr>
          <p:cNvPr id="10" name="QB_6_AS.18_1#d9cb054b4?vja=1&amp;pid=0d8c0749f&amp;color=0,0,0&amp;vtp=1"/>
          <p:cNvSpPr/>
          <p:nvPr/>
        </p:nvSpPr>
        <p:spPr>
          <a:xfrm>
            <a:off x="722376" y="4965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句意为：我们的传统节日是文化的载体，让我们能够更多地了解中国优秀价值观。enable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sth为固定用法，意为“使某人能够做某事”。故填to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5_1#6b40582ea?vja=1&amp;pid=292722ea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316_1#6b40582ea.blank?vja=1&amp;pid=292722ea7&amp;color=0,0,0&amp;vpa=165&amp;vtp=1"/>
          <p:cNvSpPr/>
          <p:nvPr/>
        </p:nvSpPr>
        <p:spPr>
          <a:xfrm>
            <a:off x="884301" y="845312"/>
            <a:ext cx="1284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gone</a:t>
            </a:r>
            <a:endParaRPr lang="en-US" altLang="zh-CN" sz="2000" dirty="0"/>
          </a:p>
        </p:txBody>
      </p:sp>
      <p:sp>
        <p:nvSpPr>
          <p:cNvPr id="4" name="QB_7_AS.317_1#6b40582ea?vja=1&amp;pid=292722ea7&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句意为：近几个月来，几首以《西游记》为主题的音乐作品在国内外社交媒体平台上走红。设空处在句中作谓语，根据时间状语In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months可知，此处应用现在完成时，主语为several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pieces，谓语应用复数形式。故填have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gone。</a:t>
            </a:r>
            <a:endParaRPr lang="en-US" altLang="zh-CN" sz="2200" dirty="0"/>
          </a:p>
        </p:txBody>
      </p:sp>
      <p:sp>
        <p:nvSpPr>
          <p:cNvPr id="5" name="QB_7_BD.318_1#bc229f3e3?vja=1&amp;pid=292722ea7&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319_1#bc229f3e3.blank?vja=1&amp;pid=292722ea7&amp;color=0,0,0&amp;vpa=166&amp;vtp=1"/>
          <p:cNvSpPr/>
          <p:nvPr/>
        </p:nvSpPr>
        <p:spPr>
          <a:xfrm>
            <a:off x="935101" y="2496887"/>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7_AS.320_1#bc229f3e3?vja=1&amp;pid=292722ea7&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句意为：1986年版电视剧《西游记》的片头曲《云宫迅音》经过改编，这一改编不仅增强了乐曲的奇幻感，还赋予其恢</a:t>
            </a:r>
            <a:r>
              <a:rPr lang="zh-CN" altLang="en-US"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的史诗氛围。设空处引导非限制性定语从句，且在从句中作主语，指代前面整个主句的内容，应用关系代词which引导该从句。</a:t>
            </a:r>
            <a:endParaRPr lang="en-US" altLang="zh-CN" sz="2200" dirty="0"/>
          </a:p>
        </p:txBody>
      </p:sp>
      <p:sp>
        <p:nvSpPr>
          <p:cNvPr id="8" name="QB_7_BD.321_1#ecdcb09d2?vja=1&amp;pid=292722ea7&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322_1#ecdcb09d2.blank?vja=1&amp;pid=292722ea7&amp;color=0,0,0&amp;vpa=167&amp;vtp=1"/>
          <p:cNvSpPr/>
          <p:nvPr/>
        </p:nvSpPr>
        <p:spPr>
          <a:xfrm>
            <a:off x="897001" y="41224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7_AS.323_1#ecdcb09d2?vja=1&amp;pid=292722ea7&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句意为：这首曲子不仅点燃了中国年轻听众的热情，也吸引了大量的国际听众。appeal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to为固定搭配，意为“吸引”。故填to。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4_1#4579f5308?vja=1&amp;pid=292722ea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325_1#4579f5308.blank?vja=1&amp;pid=292722ea7&amp;color=0,0,0&amp;vpa=168&amp;vtp=1"/>
          <p:cNvSpPr/>
          <p:nvPr/>
        </p:nvSpPr>
        <p:spPr>
          <a:xfrm>
            <a:off x="884301" y="845312"/>
            <a:ext cx="1155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presented</a:t>
            </a:r>
            <a:endParaRPr lang="en-US" altLang="zh-CN" sz="2000" dirty="0"/>
          </a:p>
        </p:txBody>
      </p:sp>
      <p:sp>
        <p:nvSpPr>
          <p:cNvPr id="4" name="QB_7_AS.326_1#4579f5308?vja=1&amp;pid=292722ea7&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可以说，随着中国游戏《黑神话：悟空》的成功，通过数字化手段呈现的中国传统音乐也在全球舞台上占据一席之地。that后的主语从句中已有谓语，设空处应用非谓语动词作后置定语，修饰从句主语tradi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music；根据句意可知，present与所修饰的内容之间为逻辑上的被动关系，应用过去分词形式。故填presented。</a:t>
            </a:r>
            <a:endParaRPr lang="en-US" altLang="zh-CN" sz="2200" dirty="0"/>
          </a:p>
        </p:txBody>
      </p:sp>
      <p:sp>
        <p:nvSpPr>
          <p:cNvPr id="5" name="QB_7_BD.327_1#7746f11b6?vja=1&amp;pid=292722ea7&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328_1#7746f11b6.blank?vja=1&amp;pid=292722ea7&amp;color=0,0,0&amp;vpa=169&amp;vtp=1"/>
          <p:cNvSpPr/>
          <p:nvPr/>
        </p:nvSpPr>
        <p:spPr>
          <a:xfrm>
            <a:off x="922401" y="28651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global</a:t>
            </a:r>
            <a:endParaRPr lang="en-US" altLang="zh-CN" sz="2000" dirty="0"/>
          </a:p>
        </p:txBody>
      </p:sp>
      <p:sp>
        <p:nvSpPr>
          <p:cNvPr id="7" name="QB_7_AS.329_1#7746f11b6?vja=1&amp;pid=292722ea7&amp;color=0,0,0&amp;vtp=1"/>
          <p:cNvSpPr/>
          <p:nvPr/>
        </p:nvSpPr>
        <p:spPr>
          <a:xfrm>
            <a:off x="722376" y="3340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句意见上一题解析。设空处修饰名词stage，作定语，应用形容词。故填global。</a:t>
            </a:r>
            <a:endParaRPr lang="en-US" altLang="zh-CN" sz="2200" dirty="0"/>
          </a:p>
        </p:txBody>
      </p:sp>
      <p:sp>
        <p:nvSpPr>
          <p:cNvPr id="8" name="QB_7_BD.330_1#5ba241bbb?vja=1&amp;pid=292722ea7&amp;color=0,0,0&amp;vtp=1"/>
          <p:cNvSpPr/>
          <p:nvPr/>
        </p:nvSpPr>
        <p:spPr>
          <a:xfrm>
            <a:off x="722376" y="37592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331_1#5ba241bbb.blank?vja=1&amp;pid=292722ea7&amp;color=0,0,0&amp;vpa=170&amp;vtp=1"/>
          <p:cNvSpPr/>
          <p:nvPr/>
        </p:nvSpPr>
        <p:spPr>
          <a:xfrm>
            <a:off x="909701" y="3721100"/>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0" name="QB_7_AS.332_1#5ba241bbb?vja=1&amp;pid=292722ea7&amp;color=0,0,0&amp;vtp=1"/>
          <p:cNvSpPr/>
          <p:nvPr/>
        </p:nvSpPr>
        <p:spPr>
          <a:xfrm>
            <a:off x="722376" y="41783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句意为：这些改编的中国传统音乐作品之所以获得如此高的全球关注，主要是因为其营造了一种上升的“数字氛围”。分析句子结构可知，主句主语是The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reason，设空处是主句谓语，应用单数，且根据表语从句的谓语动词create和语境判断主句应用一般现在时。故填is。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33_1#765ebf129?vja=1&amp;pid=292722ea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334_1#765ebf129.blank?vja=1&amp;pid=292722ea7&amp;color=0,0,0&amp;vpa=171&amp;vtp=1"/>
          <p:cNvSpPr/>
          <p:nvPr/>
        </p:nvSpPr>
        <p:spPr>
          <a:xfrm>
            <a:off x="909701" y="858012"/>
            <a:ext cx="1112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create</a:t>
            </a:r>
            <a:endParaRPr lang="en-US" altLang="zh-CN" sz="2000" dirty="0"/>
          </a:p>
        </p:txBody>
      </p:sp>
      <p:sp>
        <p:nvSpPr>
          <p:cNvPr id="4" name="QB_7_AS.335_1#765ebf129?vja=1&amp;pid=292722ea7&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句意为：支撑这种“数字氛围”的是用于创建“数字场景”的相关数字技术，《黑神话：悟空》这样的游戏就是代表。“used____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scenes’”是过去分词短语作后置定语，修饰名词短语digital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sth为固定短语，意为“被用来做某事”，不定式表目的。</a:t>
            </a:r>
            <a:endParaRPr lang="en-US" altLang="zh-CN" sz="2200" dirty="0"/>
          </a:p>
        </p:txBody>
      </p:sp>
      <p:sp>
        <p:nvSpPr>
          <p:cNvPr id="5" name="QB_7_BD.336_1#d77522f7b?vja=1&amp;pid=292722ea7&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37_1#d77522f7b.blank?vja=1&amp;pid=292722ea7&amp;color=0,0,0&amp;vpa=172&amp;vtp=1"/>
          <p:cNvSpPr/>
          <p:nvPr/>
        </p:nvSpPr>
        <p:spPr>
          <a:xfrm>
            <a:off x="897001" y="28651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apparently</a:t>
            </a:r>
            <a:endParaRPr lang="en-US" altLang="zh-CN" sz="2000" dirty="0"/>
          </a:p>
        </p:txBody>
      </p:sp>
      <p:sp>
        <p:nvSpPr>
          <p:cNvPr id="7" name="QB_7_AS.338_1#d77522f7b?vja=1&amp;pid=292722ea7&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句意为：这些场景不仅实现了商业价值，显然也为“数字氛围”提供了技术基础。设空处作状语，应用副词。故填apparently。</a:t>
            </a:r>
            <a:endParaRPr lang="en-US" altLang="zh-CN" sz="2200" dirty="0"/>
          </a:p>
        </p:txBody>
      </p:sp>
      <p:sp>
        <p:nvSpPr>
          <p:cNvPr id="8" name="QB_7_BD.339_1#ff35e31df?vja=1&amp;pid=292722ea7&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340_1#ff35e31df.blank?vja=1&amp;pid=292722ea7&amp;color=0,0,0&amp;vpa=173&amp;vtp=1"/>
          <p:cNvSpPr/>
          <p:nvPr/>
        </p:nvSpPr>
        <p:spPr>
          <a:xfrm>
            <a:off x="935101" y="41224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B_7_AS.341_1#ff35e31df?vja=1&amp;pid=292722ea7&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句意为：作为一种日活跃互动量达数百万的“数字场景”，游戏在推动中国文化数字化方面发挥着至关重要的作用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 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中发挥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作用”，crucial的发音以辅音音素开头，故填a。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42_1#1f6c86494?vja=1&amp;pid=292722ea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N.343_1#1f6c86494.blank?vja=1&amp;pid=292722ea7&amp;color=0,0,0&amp;vpa=174&amp;vtp=1"/>
          <p:cNvSpPr/>
          <p:nvPr/>
        </p:nvSpPr>
        <p:spPr>
          <a:xfrm>
            <a:off x="1011301" y="858012"/>
            <a:ext cx="1154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reflection</a:t>
            </a:r>
            <a:endParaRPr lang="en-US" altLang="zh-CN" sz="2000" dirty="0"/>
          </a:p>
        </p:txBody>
      </p:sp>
      <p:sp>
        <p:nvSpPr>
          <p:cNvPr id="4" name="QB_7_AS.344_1#1f6c86494?vja=1&amp;pid=292722ea7&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句意为：这是现代中华文明的真实写照。设空处作表语，且被不定冠词a和形容词true修饰，应用名词单数，此处表示“反映”。故填reflection。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6aa783f9.fixed?vja=1&amp;pid=1659b6e71&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f6aa783f9.fixed?vja=1&amp;pid=1659b6e71&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f6aa783f9.fixed?vja=1&amp;pid=1659b6e71&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f6aa783f9.fixed?vja=1&amp;pid=1659b6e71&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5_1#8c9c5a932?sp=1&amp;vja=1&amp;pid=8d4828c5f&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［安徽马鞍山二中2025月考］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Sascha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Frühholz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Zurich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Switzerland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recruited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（招募）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pianist,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randomly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磁共振成像）</a:t>
            </a:r>
            <a:endParaRPr lang="en-US" altLang="zh-CN" sz="20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5_1#8c9c5a932?sp=1&amp;vja=1&amp;pid=8d4828c5f&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scanner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pianist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amygdala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（杏仁体）—the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stimuli,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amygdala.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intensifies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free-flowing,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Frühholz.</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Frühholz.“This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intensified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2000" dirty="0"/>
          </a:p>
        </p:txBody>
      </p:sp>
      <p:sp>
        <p:nvSpPr>
          <p:cNvPr id="3" name="QM_6_EX.346_1#8c9c5a932?vja=1&amp;pid=8d4828c5f&amp;color=0,0,0&amp;vtp=1"/>
          <p:cNvSpPr/>
          <p:nvPr/>
        </p:nvSpPr>
        <p:spPr>
          <a:xfrm>
            <a:off x="722376" y="5494087"/>
            <a:ext cx="11042650"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本文是一篇说明文。研究表明，听现场音乐可能比听同一首曲子的录音更激动人心。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7_1#7762865e9?vja=1&amp;pid=8c9c5a93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8_1#7762865e9.bracket?vja=1&amp;pid=8c9c5a932&amp;color=0,0,0&amp;vpa=175&amp;vtp=1"/>
          <p:cNvSpPr/>
          <p:nvPr/>
        </p:nvSpPr>
        <p:spPr>
          <a:xfrm>
            <a:off x="81423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47_2#7762865e9.choices?vja=1&amp;pid=8c9c5a932&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710180" algn="l"/>
                <a:tab pos="5483860" algn="l"/>
                <a:tab pos="8054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A.Proper.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B.Special.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C.Calm.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D.Exciting</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49_1#7762865e9?vja=1&amp;pid=8c9c5a932&amp;color=0,0,0&amp;vtp=1"/>
          <p:cNvSpPr/>
          <p:nvPr/>
        </p:nvSpPr>
        <p:spPr>
          <a:xfrm>
            <a:off x="722376" y="1727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词义猜测题。根据画线词后的because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linked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processing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可知，听现场音乐会使大脑中与情绪处理有关的区域更活跃，故听现场音乐可能比听同一首曲子的录音更激动人心，stirring意为“激动人心的”，故选D项。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0_1#f701cf3c7?vja=1&amp;pid=8c9c5a93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1_1#f701cf3c7.bracket?vja=1&amp;pid=8c9c5a932&amp;color=0,0,0&amp;vpa=176&amp;vtp=1"/>
          <p:cNvSpPr/>
          <p:nvPr/>
        </p:nvSpPr>
        <p:spPr>
          <a:xfrm>
            <a:off x="661041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50_2#f701cf3c7.choices?vja=1&amp;pid=8c9c5a932&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B.Frühholz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faster.</a:t>
            </a:r>
            <a:endParaRPr lang="en-US" altLang="zh-CN" sz="2000" dirty="0"/>
          </a:p>
        </p:txBody>
      </p:sp>
      <p:sp>
        <p:nvSpPr>
          <p:cNvPr id="5" name="QC_7_AS.352_1#f701cf3c7?vja=1&amp;pid=8c9c5a932&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细节理解题。根据第二段内容“Sascha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Frühholz</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Zurich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Switzerland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seconds.Half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conveying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sadness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anger.These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slower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harmonious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remaining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emotions.”可知，这12首乐曲中一半是表达消极情绪，其余的是表达积极情绪，即并非所有的曲目都表达积极的情绪。故选C项。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3_1#5c9dd0949?vja=1&amp;pid=8c9c5a932&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4_1#5c9dd0949.bracket?vja=1&amp;pid=8c9c5a932&amp;color=0,0,0&amp;vpa=177&amp;vtp=1"/>
          <p:cNvSpPr/>
          <p:nvPr/>
        </p:nvSpPr>
        <p:spPr>
          <a:xfrm>
            <a:off x="56468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53_2#5c9dd0949.choices?vja=1&amp;pid=8c9c5a932&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non-stop.</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recruited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divided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observed.</a:t>
            </a:r>
            <a:endParaRPr lang="en-US" altLang="zh-CN" sz="2000" dirty="0"/>
          </a:p>
        </p:txBody>
      </p:sp>
      <p:sp>
        <p:nvSpPr>
          <p:cNvPr id="5" name="QC_7_AS.355_1#5c9dd0949?vja=1&amp;pid=8c9c5a932&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MRI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scanner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activity.”可知，该研究团队监测实验对象的大脑活动，故选D项。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5990b8995?vja=1&amp;pid=0d8c0749f&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7.Though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guilty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endParaRPr lang="en-US" altLang="zh-CN" sz="2000" dirty="0"/>
          </a:p>
        </p:txBody>
      </p:sp>
      <p:sp>
        <p:nvSpPr>
          <p:cNvPr id="3" name="QB_6_AN.20_1#5990b8995.blank?vja=1&amp;pid=0d8c0749f&amp;color=0,0,0&amp;vpa=7&amp;vtp=1"/>
          <p:cNvSpPr/>
          <p:nvPr/>
        </p:nvSpPr>
        <p:spPr>
          <a:xfrm>
            <a:off x="1795844" y="858012"/>
            <a:ext cx="1044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awarded</a:t>
            </a:r>
            <a:endParaRPr lang="en-US" altLang="zh-CN" sz="2000" dirty="0"/>
          </a:p>
        </p:txBody>
      </p:sp>
      <p:sp>
        <p:nvSpPr>
          <p:cNvPr id="4" name="QB_6_AS.21_1#5990b8995?vja=1&amp;pid=0d8c0749f&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尽管被授予了年度国家教师奖，她还是因自己很少花时间和孩子们在一起而感到内疚。本句已有连系动词feels作谓语，且其与设空处之间无连词连接，故设空处应用非谓语形式；award与句子主语she之间是逻辑上的被动关系，所以应用过去分词。故填awarded。</a:t>
            </a:r>
            <a:endParaRPr lang="en-US" altLang="zh-CN" sz="2200" dirty="0"/>
          </a:p>
        </p:txBody>
      </p:sp>
      <p:sp>
        <p:nvSpPr>
          <p:cNvPr id="5" name="QB_6_BD.22_1#af8dd2c7f?vja=1&amp;pid=0d8c0749f&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endParaRPr lang="en-US" altLang="zh-CN" sz="2000" dirty="0"/>
          </a:p>
        </p:txBody>
      </p:sp>
      <p:sp>
        <p:nvSpPr>
          <p:cNvPr id="6" name="QB_6_AN.23_1#af8dd2c7f.blank?vja=1&amp;pid=0d8c0749f&amp;color=0,0,0&amp;vpa=8&amp;vtp=1"/>
          <p:cNvSpPr/>
          <p:nvPr/>
        </p:nvSpPr>
        <p:spPr>
          <a:xfrm>
            <a:off x="897001" y="2877887"/>
            <a:ext cx="1001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Located</a:t>
            </a:r>
            <a:endParaRPr lang="en-US" altLang="zh-CN" sz="2000" dirty="0"/>
          </a:p>
        </p:txBody>
      </p:sp>
      <p:sp>
        <p:nvSpPr>
          <p:cNvPr id="7" name="QB_6_AS.24_1#af8dd2c7f?vja=1&amp;pid=0d8c0749f&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句意为：坐落于中国西北部的西安被视为华夏文明的发祥地之一。be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in意为“坐落于”，此处作状语，故填Located。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6_1#f088cf556?vja=1&amp;pid=8c9c5a932&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7_1#f088cf556.bracket?vja=1&amp;pid=8c9c5a932&amp;color=0,0,0&amp;mp=1&amp;vpa=178&amp;vtp=1"/>
          <p:cNvSpPr/>
          <p:nvPr/>
        </p:nvSpPr>
        <p:spPr>
          <a:xfrm>
            <a:off x="702792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56_2#f088cf556.choices?vja=1&amp;pid=8c9c5a932&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amygdala.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logic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endParaRPr lang="en-US" altLang="zh-CN" sz="2000" dirty="0"/>
          </a:p>
        </p:txBody>
      </p:sp>
      <p:sp>
        <p:nvSpPr>
          <p:cNvPr id="5" name="QC_7_AS.358_1#f088cf556?vja=1&amp;pid=8c9c5a932&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主旨大意题。根据倒数第二段内容，尤其是第一句“The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”和最后一句“The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intensifies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free-flowing,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dynamic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Frühholz.”可知，本段主要介绍研究结果，故选B项。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9_1#b5eb2ce23?sp=1&amp;vja=1&amp;pid=8d4828c5f&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［江苏泰州中学等2024高一质量检测］</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Voyager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interstellar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（星际的）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flautist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（长笛手）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interstellar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Voyager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“bubble”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interstellar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（旋律）,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（声区）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illustrate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heliopause,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interstellar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melody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interstellar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9_2#b5eb2ce23?vja=1&amp;pid=8d4828c5f&amp;color=0,0,0&amp;mp=1&amp;vtp=1&amp;bt=1"/>
          <p:cNvSpPr/>
          <p:nvPr/>
        </p:nvSpPr>
        <p:spPr>
          <a:xfrm>
            <a:off x="722376" y="896112"/>
            <a:ext cx="10753344" cy="1524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Voyager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dimension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（维度）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Domenico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Vicinanza,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endParaRPr lang="en-US" altLang="zh-CN" sz="2000" dirty="0"/>
          </a:p>
        </p:txBody>
      </p:sp>
      <p:sp>
        <p:nvSpPr>
          <p:cNvPr id="3" name="QM_6_BD.359_3#b5eb2ce23?sp=1&amp;vja=1&amp;pid=8d4828c5f&amp;color=0,0,0&amp;mp=1&amp;vtp=1"/>
          <p:cNvSpPr/>
          <p:nvPr/>
        </p:nvSpPr>
        <p:spPr>
          <a:xfrm>
            <a:off x="722376" y="2446087"/>
            <a:ext cx="10753344" cy="1905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Alyssa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Schwartz,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award-winning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flautist,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Voyager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Vicinanza.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unreasonable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Voyager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Schwartz.</a:t>
            </a: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9_4#b5eb2ce23?vja=1&amp;pid=8d4828c5f&amp;color=0,0,0&amp;mp=1&amp;vtp=1&amp;bt=1"/>
          <p:cNvSpPr/>
          <p:nvPr/>
        </p:nvSpPr>
        <p:spPr>
          <a:xfrm>
            <a:off x="722376" y="896112"/>
            <a:ext cx="10753344" cy="1905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Schwartz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Schwartz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endParaRPr lang="en-US" altLang="zh-CN" sz="2000" dirty="0"/>
          </a:p>
        </p:txBody>
      </p:sp>
      <p:sp>
        <p:nvSpPr>
          <p:cNvPr id="3" name="QM_6_EX.360_1#b5eb2ce23?vja=1&amp;pid=8d4828c5f&amp;color=0,0,0&amp;vtp=1"/>
          <p:cNvSpPr/>
          <p:nvPr/>
        </p:nvSpPr>
        <p:spPr>
          <a:xfrm>
            <a:off x="722376" y="2827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本文是一篇说明文。一名物理学家和一名长笛演奏家将星际空间的波形数据转化为更适合古典音乐会的音乐，文章主要介绍了这首曲子的特点、人们对这首曲子的看法等。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1_1#c09af550b?vja=1&amp;pid=b5eb2ce2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2_1#c09af550b.bracket?vja=1&amp;pid=b5eb2ce23&amp;color=0,0,0&amp;vpa=179&amp;vtp=1"/>
          <p:cNvSpPr/>
          <p:nvPr/>
        </p:nvSpPr>
        <p:spPr>
          <a:xfrm>
            <a:off x="79439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61_2#c09af550b.choices?vja=1&amp;pid=b5eb2ce23&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shuttle.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flute.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flautist’s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endParaRPr lang="en-US" altLang="zh-CN" sz="2000" dirty="0"/>
          </a:p>
        </p:txBody>
      </p:sp>
      <p:sp>
        <p:nvSpPr>
          <p:cNvPr id="5" name="QC_7_AS.363_1#c09af550b?vja=1&amp;pid=b5eb2ce23&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内容可知，科学家们研究了旅行者1号发回地球的数十年数据，现在，一名物理学家和一名长笛演奏家已经将这种星际空间的波形数据转化为更适合古典音乐会的音乐。由此可知，美国国家航空航天局航天器收集的数据使这首新音乐得以创作。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4_1#77a207a03?vja=1&amp;pid=b5eb2ce2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5_1#77a207a03.bracket?vja=1&amp;pid=b5eb2ce23&amp;color=0,0,0&amp;vpa=180&amp;vtp=1"/>
          <p:cNvSpPr/>
          <p:nvPr/>
        </p:nvSpPr>
        <p:spPr>
          <a:xfrm>
            <a:off x="60579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64_2#77a207a03.choices?vja=1&amp;pid=b5eb2ce23&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A.Voyager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bubble’s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interstellar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p:txBody>
      </p:sp>
      <p:sp>
        <p:nvSpPr>
          <p:cNvPr id="5" name="QC_7_AS.366_1#77a207a03?vja=1&amp;pid=b5eb2ce23&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Voyager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‘bubble’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interstellar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space.”可知，这首新音乐描述了旅行者1号进入深空的旅行。故选A项。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7_1#ccd7eee18?vja=1&amp;pid=b5eb2ce2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8_1#ccd7eee18.bracket?vja=1&amp;pid=b5eb2ce23&amp;color=0,0,0&amp;vpa=181&amp;vtp=1"/>
          <p:cNvSpPr/>
          <p:nvPr/>
        </p:nvSpPr>
        <p:spPr>
          <a:xfrm>
            <a:off x="84550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67_2#ccd7eee18.choices?vja=1&amp;pid=b5eb2ce23&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C.Alyssa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Schwartz’s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D.Domenico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Vicinanza’s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unreasonable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endParaRPr lang="en-US" altLang="zh-CN" sz="2000" dirty="0"/>
          </a:p>
        </p:txBody>
      </p:sp>
      <p:sp>
        <p:nvSpPr>
          <p:cNvPr id="5" name="QC_7_AS.369_1#ccd7eee18?vja=1&amp;pid=b5eb2ce23&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unreasonable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perform.For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Voyager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32.”可知，作者提到第32小节是想展示这首曲子的表演具有挑战性，因为在第32小节之前没有休止或换气的地方。故选B项。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0_1#2d042753a?vja=1&amp;pid=b5eb2ce2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Alyssa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Schwartz</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71_1#2d042753a.bracket?vja=1&amp;pid=b5eb2ce23&amp;color=0,0,0&amp;vpa=182&amp;vtp=1"/>
          <p:cNvSpPr/>
          <p:nvPr/>
        </p:nvSpPr>
        <p:spPr>
          <a:xfrm>
            <a:off x="762323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70_2#2d042753a.choices?vja=1&amp;pid=b5eb2ce23&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brand-new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2000" dirty="0"/>
          </a:p>
        </p:txBody>
      </p:sp>
      <p:sp>
        <p:nvSpPr>
          <p:cNvPr id="5" name="QC_7_AS.372_1#2d042753a?vja=1&amp;pid=b5eb2ce23&amp;color=0,0,0&amp;vtp=1"/>
          <p:cNvSpPr/>
          <p:nvPr/>
        </p:nvSpPr>
        <p:spPr>
          <a:xfrm>
            <a:off x="722376" y="2108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施瓦茨说，这种音乐推动了她的技术发展，包括复杂的交叉指法和广泛而困难的跳跃模式，她在其他地方从未遇到过这些。由此可知，她认为这对她来说是一次全新的体验。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72_2#2d042753a?vja=1&amp;pid=b5eb2ce23&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72_3#2d042753a?vja=1&amp;pid=b5eb2ce2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5989320" cy="28712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AS.372_4#2d042753a?vja=1&amp;pid=b5eb2ce23&amp;color=0,0,0&amp;vtp=1"/>
          <p:cNvSpPr/>
          <p:nvPr/>
        </p:nvSpPr>
        <p:spPr>
          <a:xfrm>
            <a:off x="722376" y="44194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自从美国国家航空航天局的旅行者1号成为第一个进入星际空间的人造物体以来，科学家们已经研究了数十年来它发回地球的数据，对宇宙的奥秘有了更深入的了解。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73_1#2f3d51c2f?vja=1&amp;pid=4d06a4b40&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［江西宜春上高二中2024高一期中］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nomadic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（游牧的）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（小曲）.</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guitar.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71e7c3893?vja=1&amp;pid=0d8c0749f&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2000" dirty="0"/>
          </a:p>
        </p:txBody>
      </p:sp>
      <p:sp>
        <p:nvSpPr>
          <p:cNvPr id="3" name="QB_6_AN.26_1#71e7c3893.blank?vja=1&amp;pid=0d8c0749f&amp;color=0,0,0&amp;vpa=9&amp;vtp=1"/>
          <p:cNvSpPr/>
          <p:nvPr/>
        </p:nvSpPr>
        <p:spPr>
          <a:xfrm>
            <a:off x="6358001" y="845312"/>
            <a:ext cx="1071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allowing</a:t>
            </a:r>
            <a:endParaRPr lang="en-US" altLang="zh-CN" sz="2000" dirty="0"/>
          </a:p>
        </p:txBody>
      </p:sp>
      <p:sp>
        <p:nvSpPr>
          <p:cNvPr id="4" name="QB_6_AS.27_1#71e7c3893?vja=1&amp;pid=0d8c0749f&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句中已有谓语have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got，其与设空处之间无连词连接，故allow在此应用非谓语形式作状语，表示自然而然的结果，所以应用现在分词。故填allowing。</a:t>
            </a:r>
            <a:endParaRPr lang="en-US" altLang="zh-CN" sz="2200" dirty="0"/>
          </a:p>
        </p:txBody>
      </p:sp>
      <p:sp>
        <p:nvSpPr>
          <p:cNvPr id="5" name="QB_6_BD.28_1#4a0ceca3d?vja=1&amp;pid=0d8c0749f&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endParaRPr lang="en-US" altLang="zh-CN" sz="2000" dirty="0"/>
          </a:p>
        </p:txBody>
      </p:sp>
      <p:sp>
        <p:nvSpPr>
          <p:cNvPr id="6" name="QB_6_AN.29_1#4a0ceca3d.blank?vja=1&amp;pid=0d8c0749f&amp;color=0,0,0&amp;vpa=10&amp;vtp=1"/>
          <p:cNvSpPr/>
          <p:nvPr/>
        </p:nvSpPr>
        <p:spPr>
          <a:xfrm>
            <a:off x="5076889" y="2496887"/>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6_AS.30_1#4a0ceca3d?vja=1&amp;pid=0d8c0749f&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句意为：这个节目搭建了一个舞台，在这里一些人能够实现自己的梦想。设空处引导定语从句，先行词是stage，关系词在定语从句中作地点状语，所以应用关系副词where。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73_1#2f3d51c2f?vja=1&amp;pid=4d06a4b40&amp;color=0,0,0&amp;vtp=1&amp;bt=1"/>
          <p:cNvSpPr/>
          <p:nvPr/>
        </p:nvSpPr>
        <p:spPr>
          <a:xfrm>
            <a:off x="722376" y="900000"/>
            <a:ext cx="10753344" cy="1143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endParaRPr lang="en-US" altLang="zh-CN" sz="2000" dirty="0"/>
          </a:p>
          <a:p>
            <a:pPr>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2000" dirty="0"/>
          </a:p>
        </p:txBody>
      </p:sp>
      <p:sp>
        <p:nvSpPr>
          <p:cNvPr id="3" name="QM_6_EX.374_1#2f3d51c2f?vja=1&amp;pid=4d06a4b40&amp;color=0,0,0&amp;vtp=1"/>
          <p:cNvSpPr/>
          <p:nvPr/>
        </p:nvSpPr>
        <p:spPr>
          <a:xfrm>
            <a:off x="722376" y="2065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本文是一篇记叙文。文章主要讲述了音乐在作者家庭生活中的重要性。作者一家人通过音乐享受快乐，建立联系，传承文化，组成了一个更团结、紧密的家庭。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5_1#acc68bbd7.choices?vja=1&amp;pid=2f3d51c2f&amp;color=0,0,0&amp;vtp=1&amp;bt=1"/>
          <p:cNvSpPr/>
          <p:nvPr/>
        </p:nvSpPr>
        <p:spPr>
          <a:xfrm>
            <a:off x="722376" y="896111"/>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786505" algn="l"/>
                <a:tab pos="6277610" algn="l"/>
                <a:tab pos="8400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A.influence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B.purpose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C.plan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D.problem</a:t>
            </a:r>
            <a:endParaRPr lang="en-US" altLang="zh-CN" sz="2000" dirty="0"/>
          </a:p>
        </p:txBody>
      </p:sp>
      <p:sp>
        <p:nvSpPr>
          <p:cNvPr id="3" name="QC_7_AN.376_1#acc68bbd7.bracket?vja=1&amp;pid=2f3d51c2f&amp;color=0,0,0&amp;vpa=183&amp;vtp=1"/>
          <p:cNvSpPr/>
          <p:nvPr/>
        </p:nvSpPr>
        <p:spPr>
          <a:xfrm>
            <a:off x="1112901" y="896111"/>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77_1#acc68bbd7?vja=1&amp;pid=2f3d51c2f&amp;color=0,0,0&amp;vtp=1"/>
          <p:cNvSpPr/>
          <p:nvPr/>
        </p:nvSpPr>
        <p:spPr>
          <a:xfrm>
            <a:off x="722376" y="13201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根据空前的we’ve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us可知，作者一家人的身边总有音乐，再根据后文讲述的作者的儿子开始说唱以及女儿开始创作小曲可知，音乐对作者的孩子产生了影响，所以此处表示这种影响已初见成效。故选A项。</a:t>
            </a:r>
            <a:endParaRPr lang="en-US" altLang="zh-CN" sz="2200" dirty="0"/>
          </a:p>
        </p:txBody>
      </p:sp>
      <p:sp>
        <p:nvSpPr>
          <p:cNvPr id="5" name="QC_7_BD.378_1#7a80ecfae.choices?vja=1&amp;pid=2f3d51c2f&amp;color=0,0,0&amp;vtp=1"/>
          <p:cNvSpPr/>
          <p:nvPr/>
        </p:nvSpPr>
        <p:spPr>
          <a:xfrm>
            <a:off x="722376" y="25095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637280" algn="l"/>
                <a:tab pos="6106160" algn="l"/>
                <a:tab pos="85242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B.needed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C.agreed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D.started</a:t>
            </a:r>
            <a:endParaRPr lang="en-US" altLang="zh-CN" sz="2000" dirty="0"/>
          </a:p>
        </p:txBody>
      </p:sp>
      <p:sp>
        <p:nvSpPr>
          <p:cNvPr id="6" name="QC_7_AN.379_1#7a80ecfae.bracket?vja=1&amp;pid=2f3d51c2f&amp;color=0,0,0&amp;vpa=184&amp;vtp=1"/>
          <p:cNvSpPr/>
          <p:nvPr/>
        </p:nvSpPr>
        <p:spPr>
          <a:xfrm>
            <a:off x="1112901" y="250958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80_1#7a80ecfae?vja=1&amp;pid=2f3d51c2f&amp;color=0,0,0&amp;vtp=1"/>
          <p:cNvSpPr/>
          <p:nvPr/>
        </p:nvSpPr>
        <p:spPr>
          <a:xfrm>
            <a:off x="722376" y="2933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根据下文的perform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raps并结合语境可知，作者七岁的儿子开始表演自己的说唱。故选D项。</a:t>
            </a:r>
            <a:endParaRPr lang="en-US" altLang="zh-CN" sz="2200" dirty="0"/>
          </a:p>
        </p:txBody>
      </p:sp>
      <p:sp>
        <p:nvSpPr>
          <p:cNvPr id="8" name="QC_7_BD.381_1#5fd8726e3.choices?vja=1&amp;pid=2f3d51c2f&amp;color=0,0,0&amp;vtp=1"/>
          <p:cNvSpPr/>
          <p:nvPr/>
        </p:nvSpPr>
        <p:spPr>
          <a:xfrm>
            <a:off x="722376" y="37414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615055" algn="l"/>
                <a:tab pos="5985510" algn="l"/>
                <a:tab pos="83432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A.excited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B.young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C.happy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D.different</a:t>
            </a:r>
            <a:endParaRPr lang="en-US" altLang="zh-CN" sz="2000" dirty="0"/>
          </a:p>
        </p:txBody>
      </p:sp>
      <p:sp>
        <p:nvSpPr>
          <p:cNvPr id="9" name="QC_7_AN.382_1#5fd8726e3.bracket?vja=1&amp;pid=2f3d51c2f&amp;color=0,0,0&amp;vpa=185&amp;vtp=1"/>
          <p:cNvSpPr/>
          <p:nvPr/>
        </p:nvSpPr>
        <p:spPr>
          <a:xfrm>
            <a:off x="1112901" y="3741486"/>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83_1#5fd8726e3?vja=1&amp;pid=2f3d51c2f&amp;color=0,0,0&amp;vtp=1"/>
          <p:cNvSpPr/>
          <p:nvPr/>
        </p:nvSpPr>
        <p:spPr>
          <a:xfrm>
            <a:off x="722376" y="41649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seven-year-old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son及quite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considering可知，即使不考虑作者的儿子年纪很小，他说唱也非常出色。故选B项。</a:t>
            </a:r>
            <a:endParaRPr lang="en-US" altLang="zh-CN" sz="2200" dirty="0"/>
          </a:p>
        </p:txBody>
      </p:sp>
      <p:sp>
        <p:nvSpPr>
          <p:cNvPr id="11" name="QC_7_BD.384_1#a7966d370.choices?vja=1&amp;pid=2f3d51c2f&amp;color=0,0,0&amp;vtp=1"/>
          <p:cNvSpPr/>
          <p:nvPr/>
        </p:nvSpPr>
        <p:spPr>
          <a:xfrm>
            <a:off x="722376" y="49733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783330" algn="l"/>
                <a:tab pos="6220460" algn="l"/>
                <a:tab pos="8492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A.decision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B.ability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C.style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D.choice</a:t>
            </a:r>
            <a:endParaRPr lang="en-US" altLang="zh-CN" sz="2000" dirty="0"/>
          </a:p>
        </p:txBody>
      </p:sp>
      <p:sp>
        <p:nvSpPr>
          <p:cNvPr id="12" name="QC_7_AN.385_1#a7966d370.bracket?vja=1&amp;pid=2f3d51c2f&amp;color=0,0,0&amp;vpa=186&amp;vtp=1"/>
          <p:cNvSpPr/>
          <p:nvPr/>
        </p:nvSpPr>
        <p:spPr>
          <a:xfrm>
            <a:off x="1112901" y="4973386"/>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7_AS.386_1#a7966d370?vja=1&amp;pid=2f3d51c2f&amp;color=0,0,0&amp;vtp=1"/>
          <p:cNvSpPr/>
          <p:nvPr/>
        </p:nvSpPr>
        <p:spPr>
          <a:xfrm>
            <a:off x="722376" y="53968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ditties可知，作者的女儿开始展现出创作小曲的音乐能力。故选B项。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7_1#34c7d8c54.choices?vja=1&amp;pid=2f3d51c2f&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4021455" algn="l"/>
                <a:tab pos="6836410" algn="l"/>
                <a:tab pos="8711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A.understanding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B.responsibility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D.training</a:t>
            </a:r>
            <a:endParaRPr lang="en-US" altLang="zh-CN" sz="2000" dirty="0"/>
          </a:p>
        </p:txBody>
      </p:sp>
      <p:sp>
        <p:nvSpPr>
          <p:cNvPr id="3" name="QC_7_AN.388_1#34c7d8c54.bracket?vja=1&amp;pid=2f3d51c2f&amp;color=0,0,0&amp;vpa=187&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389_1#34c7d8c54?vja=1&amp;pid=2f3d51c2f&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根据上文可知，作者一家人身边总有音乐，作者的两个孩子也表现出了音乐方面的天赋，他们都是热爱音乐的，所以此处指他们对音乐有共同的爱。故选C项。</a:t>
            </a:r>
            <a:endParaRPr lang="en-US" altLang="zh-CN" sz="2200" dirty="0"/>
          </a:p>
        </p:txBody>
      </p:sp>
      <p:sp>
        <p:nvSpPr>
          <p:cNvPr id="5" name="QC_7_BD.390_1#629e5e692.choices?vja=1&amp;pid=2f3d51c2f&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18205" algn="l"/>
                <a:tab pos="5960110" algn="l"/>
                <a:tab pos="81718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A.family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B.company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C.group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D.community</a:t>
            </a:r>
            <a:endParaRPr lang="en-US" altLang="zh-CN" sz="2000" dirty="0"/>
          </a:p>
        </p:txBody>
      </p:sp>
      <p:sp>
        <p:nvSpPr>
          <p:cNvPr id="6" name="QC_7_AN.391_1#629e5e692.bracket?vja=1&amp;pid=2f3d51c2f&amp;color=0,0,0&amp;vpa=188&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92_1#629e5e692?vja=1&amp;pid=2f3d51c2f&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根据下文叙述可知，作者有一天做早餐时在放舞曲，孩子们听到了，于是他们就一起跳起了舞，这一刻作者感觉很快乐。所以此处是说作者在音乐中最快乐的时刻就是一家人聚在一起的时候。故选A项。</a:t>
            </a:r>
            <a:endParaRPr lang="en-US" altLang="zh-CN" sz="2200" dirty="0"/>
          </a:p>
        </p:txBody>
      </p:sp>
      <p:sp>
        <p:nvSpPr>
          <p:cNvPr id="8" name="QC_7_BD.393_1#af3e128cc.choices?vja=1&amp;pid=2f3d51c2f&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54705" algn="l"/>
                <a:tab pos="6112510" algn="l"/>
                <a:tab pos="85147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B.surprised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C.angry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D.afraid</a:t>
            </a:r>
            <a:endParaRPr lang="en-US" altLang="zh-CN" sz="2000" dirty="0"/>
          </a:p>
        </p:txBody>
      </p:sp>
      <p:sp>
        <p:nvSpPr>
          <p:cNvPr id="9" name="QC_7_AN.394_1#af3e128cc.bracket?vja=1&amp;pid=2f3d51c2f&amp;color=0,0,0&amp;vpa=189&amp;vtp=1"/>
          <p:cNvSpPr/>
          <p:nvPr/>
        </p:nvSpPr>
        <p:spPr>
          <a:xfrm>
            <a:off x="1112901"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395_1#af3e128cc?vja=1&amp;pid=2f3d51c2f&amp;color=0,0,0&amp;vtp=1"/>
          <p:cNvSpPr/>
          <p:nvPr/>
        </p:nvSpPr>
        <p:spPr>
          <a:xfrm>
            <a:off x="722376" y="4203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real____and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feeling.”可知，全家人一起跳舞的开心时刻改变了作者的感受，由此推测作者的感受是从低落到开心。low意为“情绪低落的”，故选A项。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5_2#af3e128cc?vja=1&amp;pid=2f3d51c2f&amp;color=0,0,0&amp;mp=1&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low熟词生义</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.低的；矮的；低声的；差的；低等的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.沮丧的；消沉的；无精打采的；虚弱的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6_1#5ab3c3ee2.choices?vja=1&amp;pid=2f3d51c2f&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65855" algn="l"/>
                <a:tab pos="6074410" algn="l"/>
                <a:tab pos="8673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A.guessed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B.dreamt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C.accepted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D.heard</a:t>
            </a:r>
            <a:endParaRPr lang="en-US" altLang="zh-CN" sz="2000" dirty="0"/>
          </a:p>
        </p:txBody>
      </p:sp>
      <p:sp>
        <p:nvSpPr>
          <p:cNvPr id="3" name="QC_7_AN.397_1#5ab3c3ee2.bracket?vja=1&amp;pid=2f3d51c2f&amp;color=0,0,0&amp;mp=1&amp;vpa=190&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98_1#5ab3c3ee2?vja=1&amp;pid=2f3d51c2f&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music和“My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seven-year-old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dancing.”可知，作者正在做早餐，孩子们听到作者在放舞曲。故选D项。</a:t>
            </a:r>
            <a:endParaRPr lang="en-US" altLang="zh-CN" sz="2200" dirty="0"/>
          </a:p>
        </p:txBody>
      </p:sp>
      <p:sp>
        <p:nvSpPr>
          <p:cNvPr id="5" name="QC_7_BD.399_1#4524c35db.choices?vja=1&amp;pid=2f3d51c2f&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24555" algn="l"/>
                <a:tab pos="5871210" algn="l"/>
                <a:tab pos="83432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A.helped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C.attracted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D.supported</a:t>
            </a:r>
            <a:endParaRPr lang="en-US" altLang="zh-CN" sz="2000" dirty="0"/>
          </a:p>
        </p:txBody>
      </p:sp>
      <p:sp>
        <p:nvSpPr>
          <p:cNvPr id="6" name="QC_7_AN.400_1#4524c35db.bracket?vja=1&amp;pid=2f3d51c2f&amp;color=0,0,0&amp;vpa=191&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401_1#4524c35db?vja=1&amp;pid=2f3d51c2f&amp;color=0,0,0&amp;vtp=1"/>
          <p:cNvSpPr/>
          <p:nvPr/>
        </p:nvSpPr>
        <p:spPr>
          <a:xfrm>
            <a:off x="722376" y="2578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seven-year-old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dancing.”及下文“Soon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jumping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down.”可知，七岁的儿子开始加入跳舞，这吸引了他四岁的妹妹，很快他们三人一起舞动起来。故选C项。</a:t>
            </a:r>
            <a:endParaRPr lang="en-US" altLang="zh-CN" sz="2200" dirty="0"/>
          </a:p>
        </p:txBody>
      </p:sp>
      <p:sp>
        <p:nvSpPr>
          <p:cNvPr id="8" name="QC_7_BD.402_1#e5e233da1.choices?vja=1&amp;pid=2f3d51c2f&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10330" algn="l"/>
                <a:tab pos="6220460" algn="l"/>
                <a:tab pos="87337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A.success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C.power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D.joy</a:t>
            </a:r>
            <a:endParaRPr lang="en-US" altLang="zh-CN" sz="2000" dirty="0"/>
          </a:p>
        </p:txBody>
      </p:sp>
      <p:sp>
        <p:nvSpPr>
          <p:cNvPr id="9" name="QC_7_AN.403_1#e5e233da1.bracket?vja=1&amp;pid=2f3d51c2f&amp;color=0,0,0&amp;vpa=192&amp;vtp=1"/>
          <p:cNvSpPr/>
          <p:nvPr/>
        </p:nvSpPr>
        <p:spPr>
          <a:xfrm>
            <a:off x="1239901"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404_1#e5e233da1?vja=1&amp;pid=2f3d51c2f&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根据语境可知，孩子们听着作者播放的音乐舞动起来，这让作者感受到了真正的开心，因此这是一个快乐开心的时刻。故选D项。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5_1#0523fc553.choices?vja=1&amp;pid=2f3d51c2f&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50005" algn="l"/>
                <a:tab pos="6023610" algn="l"/>
                <a:tab pos="8209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B.call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3" name="QC_7_AN.406_1#0523fc553.bracket?vja=1&amp;pid=2f3d51c2f&amp;color=0,0,0&amp;mp=1&amp;vpa=193&amp;vtp=1"/>
          <p:cNvSpPr/>
          <p:nvPr/>
        </p:nvSpPr>
        <p:spPr>
          <a:xfrm>
            <a:off x="1230503"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407_1#0523fc553?vja=1&amp;pid=2f3d51c2f&amp;color=0,0,0&amp;vtp=1"/>
          <p:cNvSpPr/>
          <p:nvPr/>
        </p:nvSpPr>
        <p:spPr>
          <a:xfrm>
            <a:off x="722376" y="13208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remixed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guitar.”可知，作者坐下来分别和儿子与女儿交流音乐，所以那一刻，作者认为通过音乐可以去和孩子们沟通，互相理解。get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to意为“使（某人）理解”；call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大声呼叫”；look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to意为“钦佩”；pay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to意为“注意”。故选A项。</a:t>
            </a:r>
            <a:endParaRPr lang="en-US" altLang="zh-CN" sz="2200" dirty="0"/>
          </a:p>
        </p:txBody>
      </p:sp>
      <p:sp>
        <p:nvSpPr>
          <p:cNvPr id="5" name="QC_7_BD.408_1#9a4cb0a96.choices?vja=1&amp;pid=2f3d51c2f&amp;color=0,0,0&amp;vtp=1"/>
          <p:cNvSpPr/>
          <p:nvPr/>
        </p:nvSpPr>
        <p:spPr>
          <a:xfrm>
            <a:off x="722376" y="3296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15055" algn="l"/>
                <a:tab pos="5693410" algn="l"/>
                <a:tab pos="8521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A.wondering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B.learning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C.communicating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D.researching</a:t>
            </a:r>
            <a:endParaRPr lang="en-US" altLang="zh-CN" sz="2000" dirty="0"/>
          </a:p>
        </p:txBody>
      </p:sp>
      <p:sp>
        <p:nvSpPr>
          <p:cNvPr id="6" name="QC_7_AN.409_1#9a4cb0a96.bracket?vja=1&amp;pid=2f3d51c2f&amp;color=0,0,0&amp;vpa=194&amp;vtp=1"/>
          <p:cNvSpPr/>
          <p:nvPr/>
        </p:nvSpPr>
        <p:spPr>
          <a:xfrm>
            <a:off x="1239901" y="3296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410_1#9a4cb0a96?vja=1&amp;pid=2f3d51c2f&amp;color=0,0,0&amp;vtp=1"/>
          <p:cNvSpPr/>
          <p:nvPr/>
        </p:nvSpPr>
        <p:spPr>
          <a:xfrm>
            <a:off x="722376" y="3721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根据第一段中的“Our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nomadic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food.”及后文的But可知，古老的游牧祖先经常唱歌或跳舞，告诉别人哪里可以找到食物，此处指作者可能不会像祖先那样通过唱歌或者舞蹈的方式传达有关食物的信息，但会通过歌唱教育孩子们。故选C项。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11_1#ee23283b9.choices?vja=1&amp;pid=2f3d51c2f&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16630" algn="l"/>
                <a:tab pos="6029960" algn="l"/>
                <a:tab pos="8238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A.answer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B.education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C.excuse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D.opportunity</a:t>
            </a:r>
            <a:endParaRPr lang="en-US" altLang="zh-CN" sz="2000" dirty="0"/>
          </a:p>
        </p:txBody>
      </p:sp>
      <p:sp>
        <p:nvSpPr>
          <p:cNvPr id="3" name="QC_7_AN.412_1#ee23283b9.bracket?vja=1&amp;pid=2f3d51c2f&amp;color=0,0,0&amp;mp=1&amp;vpa=195&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413_1#ee23283b9?vja=1&amp;pid=2f3d51c2f&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Scotland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heritage.”可知，作者可以通过唱歌教育孩子，教孩子们唱《苏格兰之花》，让他们了解自己的传统。故选B项。</a:t>
            </a:r>
            <a:endParaRPr lang="en-US" altLang="zh-CN" sz="2200" dirty="0"/>
          </a:p>
        </p:txBody>
      </p:sp>
      <p:sp>
        <p:nvSpPr>
          <p:cNvPr id="5" name="QC_7_BD.414_1#048414c92.choices?vja=1&amp;pid=2f3d51c2f&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08705" algn="l"/>
                <a:tab pos="5998210" algn="l"/>
                <a:tab pos="86417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A.games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B.history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C.examples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D.music</a:t>
            </a:r>
            <a:endParaRPr lang="en-US" altLang="zh-CN" sz="2000" dirty="0"/>
          </a:p>
        </p:txBody>
      </p:sp>
      <p:sp>
        <p:nvSpPr>
          <p:cNvPr id="6" name="QC_7_AN.415_1#048414c92.bracket?vja=1&amp;pid=2f3d51c2f&amp;color=0,0,0&amp;vpa=196&amp;vtp=1"/>
          <p:cNvSpPr/>
          <p:nvPr/>
        </p:nvSpPr>
        <p:spPr>
          <a:xfrm>
            <a:off x="1239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416_1#048414c92?vja=1&amp;pid=2f3d51c2f&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根据上文叙述可知，本文主要讲述了作者一家人都同样热爱音乐，他们一家人在一起会因为音乐而快乐，作者也会用音乐教育孩子，所以这里总结全文，通过音乐，作者一家人之间的关系更加紧密。故选D项。</a:t>
            </a:r>
            <a:endParaRPr lang="en-US" altLang="zh-CN" sz="2200" dirty="0"/>
          </a:p>
        </p:txBody>
      </p:sp>
      <p:sp>
        <p:nvSpPr>
          <p:cNvPr id="8" name="QC_7_BD.417_1#4526b5896.choices?vja=1&amp;pid=2f3d51c2f&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16655" algn="l"/>
                <a:tab pos="6137910" algn="l"/>
                <a:tab pos="8546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A.bigger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B.newer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C.closer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D.richer</a:t>
            </a:r>
            <a:endParaRPr lang="en-US" altLang="zh-CN" sz="2000" dirty="0"/>
          </a:p>
        </p:txBody>
      </p:sp>
      <p:sp>
        <p:nvSpPr>
          <p:cNvPr id="9" name="QC_7_AN.418_1#4526b5896.bracket?vja=1&amp;pid=2f3d51c2f&amp;color=0,0,0&amp;vpa=197&amp;vtp=1"/>
          <p:cNvSpPr/>
          <p:nvPr/>
        </p:nvSpPr>
        <p:spPr>
          <a:xfrm>
            <a:off x="1239901" y="4160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7_AS.419_1#4526b5896?vja=1&amp;pid=2f3d51c2f&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叙述可知，作者一家人都热爱音乐，其中最令人愉悦的是那些他们全家聚在一起的时刻，作者也和儿子一起重新混音，和女儿一起弹吉他，这些都是作者通过音乐和家人建立起的亲密联系，因此音乐让作者一家人关系更亲密。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cf273d70.fixed?vja=1&amp;pid=0ed6f86dc&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8cf273d70.fixed?vja=1&amp;pid=0ed6f86dc&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8cf273d70.fixed?vja=1&amp;pid=0ed6f86dc&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建议用时：57分钟</a:t>
            </a:r>
            <a:endParaRPr lang="en-US" altLang="zh-CN" sz="2000" dirty="0"/>
          </a:p>
        </p:txBody>
      </p:sp>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0_1#4ca970a0a?vja=1&amp;pid=55811e652&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［重庆西南大学附属中学2025高一期中］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fluent.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pronouncing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zui</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xihuan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shiwu</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shousi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sushi）,”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Angeles-based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HeyGen.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script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deepfake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（证明）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enrolling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proficiency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endParaRPr lang="en-US" altLang="zh-CN" sz="2000" dirty="0"/>
          </a:p>
        </p:txBody>
      </p:sp>
    </p:spTree>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0_2#4ca970a0a?vja=1&amp;pid=55811e652&amp;color=0,0,0&amp;mp=1&amp;vtp=1&amp;bt=1"/>
          <p:cNvSpPr/>
          <p:nvPr/>
        </p:nvSpPr>
        <p:spPr>
          <a:xfrm>
            <a:off x="722376" y="896112"/>
            <a:ext cx="10753344" cy="5291328"/>
          </a:xfrm>
          <a:prstGeom prst="rect">
            <a:avLst/>
          </a:prstGeom>
          <a:noFill/>
        </p:spPr>
        <p:txBody>
          <a:bodyPr wrap="square" lIns="0" tIns="0" rIns="0" bIns="0" rtlCol="0" anchor="t"/>
          <a:lstStyle/>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AI-generated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Deborah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Cohn,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abandoning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advocate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Paula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Krebs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utterance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（言辞）</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mystery.</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e1c24fff?vja=1&amp;pid=ed644b1e3&amp;color=0,0,0&amp;vtp=1&amp;bt=1"/>
          <p:cNvSpPr/>
          <p:nvPr/>
        </p:nvSpPr>
        <p:spPr>
          <a:xfrm>
            <a:off x="722376" y="896112"/>
            <a:ext cx="10753344" cy="190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1.能有机会在这里发表演讲，我感到非常荣幸。（opportunity）</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 _____ _______ ___________ ___ ________________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2.已证实充足的睡眠对我们的健康有很大的益处。（prove）</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 ____ _____ _______ 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p:txBody>
      </p:sp>
      <p:sp>
        <p:nvSpPr>
          <p:cNvPr id="4" name="QB_6_AN.32_1#be1c24fff.blank?vja=1&amp;pid=ed644b1e3&amp;color=0,0,0&amp;vpa=11&amp;vtp=1"/>
          <p:cNvSpPr/>
          <p:nvPr/>
        </p:nvSpPr>
        <p:spPr>
          <a:xfrm>
            <a:off x="3340164" y="1620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5" name="QB_6_AN.33_1#be1c24fff.blank?vja=1&amp;pid=ed644b1e3&amp;color=0,0,0&amp;vpa=12&amp;vtp=1"/>
          <p:cNvSpPr/>
          <p:nvPr/>
        </p:nvSpPr>
        <p:spPr>
          <a:xfrm>
            <a:off x="3822764" y="1620012"/>
            <a:ext cx="663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6" name="QB_6_AN.34_1#be1c24fff.blank?vja=1&amp;pid=ed644b1e3&amp;color=0,0,0&amp;vpa=13&amp;vtp=1"/>
          <p:cNvSpPr/>
          <p:nvPr/>
        </p:nvSpPr>
        <p:spPr>
          <a:xfrm>
            <a:off x="4648264" y="1620012"/>
            <a:ext cx="803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the/an</a:t>
            </a:r>
            <a:endParaRPr lang="en-US" altLang="zh-CN" sz="2000" dirty="0"/>
          </a:p>
        </p:txBody>
      </p:sp>
      <p:sp>
        <p:nvSpPr>
          <p:cNvPr id="7" name="QB_6_AN.35_1#be1c24fff.blank?vja=1&amp;pid=ed644b1e3&amp;color=0,0,0&amp;vpa=14&amp;vtp=1"/>
          <p:cNvSpPr/>
          <p:nvPr/>
        </p:nvSpPr>
        <p:spPr>
          <a:xfrm>
            <a:off x="5638864" y="1607312"/>
            <a:ext cx="1366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opportunity</a:t>
            </a:r>
            <a:endParaRPr lang="en-US" altLang="zh-CN" sz="2000" dirty="0"/>
          </a:p>
        </p:txBody>
      </p:sp>
      <p:sp>
        <p:nvSpPr>
          <p:cNvPr id="8" name="QB_6_AN.36_1#be1c24fff.blank?vja=1&amp;pid=ed644b1e3&amp;color=0,0,0&amp;vpa=15&amp;vtp=1"/>
          <p:cNvSpPr/>
          <p:nvPr/>
        </p:nvSpPr>
        <p:spPr>
          <a:xfrm>
            <a:off x="7150164" y="1620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9" name="QB_6_AN.37_1#be1c24fff.blank?vja=1&amp;pid=ed644b1e3&amp;color=0,0,0&amp;vpa=16&amp;vtp=1"/>
          <p:cNvSpPr/>
          <p:nvPr/>
        </p:nvSpPr>
        <p:spPr>
          <a:xfrm>
            <a:off x="7658164" y="1607312"/>
            <a:ext cx="20129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deliver/give/make</a:t>
            </a:r>
            <a:endParaRPr lang="en-US" altLang="zh-CN" sz="2000" dirty="0"/>
          </a:p>
        </p:txBody>
      </p:sp>
      <p:sp>
        <p:nvSpPr>
          <p:cNvPr id="11" name="QB_6_AN.39_1#be1c24fff.blank?vja=1&amp;pid=ed644b1e3&amp;color=0,0,0&amp;vpa=17&amp;vtp=1"/>
          <p:cNvSpPr/>
          <p:nvPr/>
        </p:nvSpPr>
        <p:spPr>
          <a:xfrm>
            <a:off x="719201" y="2382012"/>
            <a:ext cx="338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2" name="QB_6_AN.40_1#be1c24fff.blank?vja=1&amp;pid=ed644b1e3&amp;color=0,0,0&amp;vpa=18&amp;vtp=1"/>
          <p:cNvSpPr/>
          <p:nvPr/>
        </p:nvSpPr>
        <p:spPr>
          <a:xfrm>
            <a:off x="1201801" y="2382012"/>
            <a:ext cx="522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endParaRPr lang="en-US" altLang="zh-CN" sz="2000" dirty="0"/>
          </a:p>
        </p:txBody>
      </p:sp>
      <p:sp>
        <p:nvSpPr>
          <p:cNvPr id="13" name="QB_6_AN.41_1#be1c24fff.blank?vja=1&amp;pid=ed644b1e3&amp;color=0,0,0&amp;vpa=19&amp;vtp=1"/>
          <p:cNvSpPr/>
          <p:nvPr/>
        </p:nvSpPr>
        <p:spPr>
          <a:xfrm>
            <a:off x="1824101" y="2382012"/>
            <a:ext cx="663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000" dirty="0"/>
          </a:p>
        </p:txBody>
      </p:sp>
      <p:sp>
        <p:nvSpPr>
          <p:cNvPr id="14" name="QB_6_AN.42_1#be1c24fff.blank?vja=1&amp;pid=ed644b1e3&amp;color=0,0,0&amp;vpa=20&amp;vtp=1"/>
          <p:cNvSpPr/>
          <p:nvPr/>
        </p:nvSpPr>
        <p:spPr>
          <a:xfrm>
            <a:off x="2611501" y="2369312"/>
            <a:ext cx="889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proved</a:t>
            </a:r>
            <a:endParaRPr lang="en-US" altLang="zh-CN" sz="2000" dirty="0"/>
          </a:p>
        </p:txBody>
      </p:sp>
      <p:sp>
        <p:nvSpPr>
          <p:cNvPr id="15" name="QB_6_AN.43_1#be1c24fff.blank?vja=1&amp;pid=ed644b1e3&amp;color=0,0,0&amp;vpa=21&amp;vtp=1"/>
          <p:cNvSpPr/>
          <p:nvPr/>
        </p:nvSpPr>
        <p:spPr>
          <a:xfrm>
            <a:off x="3652901" y="2382012"/>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16" name="QB_6_BD.44_1#a0f1681b4?sp=1&amp;vja=1&amp;pid=ed644b1e3&amp;color=0,0,0&amp;vtp=1"/>
          <p:cNvSpPr/>
          <p:nvPr/>
        </p:nvSpPr>
        <p:spPr>
          <a:xfrm>
            <a:off x="722376" y="2827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3.不管这些照片是不是真的，那些上传照片到因特网上的人都有责任。（have的使动用法;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upload）</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blame.</a:t>
            </a:r>
            <a:endParaRPr lang="en-US" altLang="zh-CN" sz="2000" dirty="0"/>
          </a:p>
        </p:txBody>
      </p:sp>
      <p:sp>
        <p:nvSpPr>
          <p:cNvPr id="17" name="QB_6_AN.45_1#a0f1681b4.blank?vja=1&amp;pid=ed644b1e3&amp;color=0,0,0&amp;vpa=22&amp;vtp=1"/>
          <p:cNvSpPr/>
          <p:nvPr/>
        </p:nvSpPr>
        <p:spPr>
          <a:xfrm>
            <a:off x="7825486" y="31699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endParaRPr lang="en-US" altLang="zh-CN" sz="2000" dirty="0"/>
          </a:p>
        </p:txBody>
      </p:sp>
      <p:sp>
        <p:nvSpPr>
          <p:cNvPr id="18" name="QB_6_AN.46_1#a0f1681b4.blank?vja=1&amp;pid=ed644b1e3&amp;color=0,0,0&amp;vpa=23&amp;vtp=1"/>
          <p:cNvSpPr/>
          <p:nvPr/>
        </p:nvSpPr>
        <p:spPr>
          <a:xfrm>
            <a:off x="8587804" y="31699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9" name="QB_6_AN.47_1#a0f1681b4.blank?vja=1&amp;pid=ed644b1e3&amp;color=0,0,0&amp;vpa=24&amp;vtp=1"/>
          <p:cNvSpPr/>
          <p:nvPr/>
        </p:nvSpPr>
        <p:spPr>
          <a:xfrm>
            <a:off x="9273921" y="3157287"/>
            <a:ext cx="860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photos</a:t>
            </a:r>
            <a:endParaRPr lang="en-US" altLang="zh-CN" sz="2000" dirty="0"/>
          </a:p>
        </p:txBody>
      </p:sp>
      <p:sp>
        <p:nvSpPr>
          <p:cNvPr id="20" name="QB_6_AN.48_1#a0f1681b4.blank?vja=1&amp;pid=ed644b1e3&amp;color=0,0,0&amp;vpa=25&amp;vtp=1"/>
          <p:cNvSpPr/>
          <p:nvPr/>
        </p:nvSpPr>
        <p:spPr>
          <a:xfrm>
            <a:off x="10328339" y="3157287"/>
            <a:ext cx="1114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uploaded</a:t>
            </a:r>
            <a:endParaRPr lang="en-US" altLang="zh-CN" sz="2000" dirty="0"/>
          </a:p>
        </p:txBody>
      </p:sp>
      <p:sp>
        <p:nvSpPr>
          <p:cNvPr id="21" name="QB_6_AN.49_1#a0f1681b4.blank?vja=1&amp;pid=ed644b1e3&amp;color=0,0,0&amp;vpa=26&amp;vtp=1"/>
          <p:cNvSpPr/>
          <p:nvPr/>
        </p:nvSpPr>
        <p:spPr>
          <a:xfrm>
            <a:off x="693801" y="3550987"/>
            <a:ext cx="901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onto/to</a:t>
            </a:r>
            <a:endParaRPr lang="en-US" altLang="zh-CN" sz="2000" dirty="0"/>
          </a:p>
        </p:txBody>
      </p:sp>
      <p:sp>
        <p:nvSpPr>
          <p:cNvPr id="22" name="QB_6_AN.50_1#a0f1681b4.blank?vja=1&amp;pid=ed644b1e3&amp;color=0,0,0&amp;vpa=27&amp;vtp=1"/>
          <p:cNvSpPr/>
          <p:nvPr/>
        </p:nvSpPr>
        <p:spPr>
          <a:xfrm>
            <a:off x="1722501" y="35509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3" name="QB_6_AN.51_1#a0f1681b4.blank?vja=1&amp;pid=ed644b1e3&amp;color=0,0,0&amp;vpa=28&amp;vtp=1"/>
          <p:cNvSpPr/>
          <p:nvPr/>
        </p:nvSpPr>
        <p:spPr>
          <a:xfrm>
            <a:off x="2370201" y="3550987"/>
            <a:ext cx="971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Internet</a:t>
            </a:r>
            <a:endParaRPr lang="en-US" altLang="zh-CN" sz="2000" dirty="0"/>
          </a:p>
        </p:txBody>
      </p:sp>
      <p:sp>
        <p:nvSpPr>
          <p:cNvPr id="24" name="QB_6_BD.52_1#3c6e92236?sp=1&amp;vja=1&amp;pid=ed644b1e3&amp;color=0,0,0&amp;vtp=1"/>
          <p:cNvSpPr/>
          <p:nvPr/>
        </p:nvSpPr>
        <p:spPr>
          <a:xfrm>
            <a:off x="722376" y="39954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4.她生来就有一副优美的歌喉，所以被鼓励去申请参加那档声乐节目。（非谓语）</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endParaRPr lang="en-US" altLang="zh-CN" sz="2000" dirty="0"/>
          </a:p>
        </p:txBody>
      </p:sp>
      <p:sp>
        <p:nvSpPr>
          <p:cNvPr id="25" name="QB_6_AN.53_1#3c6e92236.blank?vja=1&amp;pid=ed644b1e3&amp;color=0,0,0&amp;vpa=29&amp;vtp=1"/>
          <p:cNvSpPr/>
          <p:nvPr/>
        </p:nvSpPr>
        <p:spPr>
          <a:xfrm>
            <a:off x="731901" y="4338387"/>
            <a:ext cx="692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Born</a:t>
            </a:r>
            <a:endParaRPr lang="en-US" altLang="zh-CN" sz="2000" dirty="0"/>
          </a:p>
        </p:txBody>
      </p:sp>
      <p:sp>
        <p:nvSpPr>
          <p:cNvPr id="26" name="QB_6_AN.54_1#3c6e92236.blank?vja=1&amp;pid=ed644b1e3&amp;color=0,0,0&amp;vpa=30&amp;vtp=1"/>
          <p:cNvSpPr/>
          <p:nvPr/>
        </p:nvSpPr>
        <p:spPr>
          <a:xfrm>
            <a:off x="1600010" y="4338387"/>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27" name="QB_6_AN.55_1#3c6e92236.blank?vja=1&amp;pid=ed644b1e3&amp;color=0,0,0&amp;vpa=31&amp;vtp=1"/>
          <p:cNvSpPr/>
          <p:nvPr/>
        </p:nvSpPr>
        <p:spPr>
          <a:xfrm>
            <a:off x="2404618" y="43383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28" name="QB_6_AN.56_1#3c6e92236.blank?vja=1&amp;pid=ed644b1e3&amp;color=0,0,0&amp;vpa=32&amp;vtp=1"/>
          <p:cNvSpPr/>
          <p:nvPr/>
        </p:nvSpPr>
        <p:spPr>
          <a:xfrm>
            <a:off x="2917127" y="4338387"/>
            <a:ext cx="21971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beautiful/wonderful</a:t>
            </a:r>
            <a:endParaRPr lang="en-US" altLang="zh-CN" sz="2000" dirty="0"/>
          </a:p>
        </p:txBody>
      </p:sp>
      <p:sp>
        <p:nvSpPr>
          <p:cNvPr id="29" name="QB_6_AN.57_1#3c6e92236.blank?vja=1&amp;pid=ed644b1e3&amp;color=0,0,0&amp;vpa=33&amp;vtp=1"/>
          <p:cNvSpPr/>
          <p:nvPr/>
        </p:nvSpPr>
        <p:spPr>
          <a:xfrm>
            <a:off x="5334635" y="4325687"/>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singing</a:t>
            </a:r>
            <a:endParaRPr lang="en-US" altLang="zh-CN" sz="2000" dirty="0"/>
          </a:p>
        </p:txBody>
      </p:sp>
      <p:sp>
        <p:nvSpPr>
          <p:cNvPr id="30" name="QB_6_AN.58_1#3c6e92236.blank?vja=1&amp;pid=ed644b1e3&amp;color=0,0,0&amp;vpa=34&amp;vtp=1"/>
          <p:cNvSpPr/>
          <p:nvPr/>
        </p:nvSpPr>
        <p:spPr>
          <a:xfrm>
            <a:off x="6456744" y="4338387"/>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voice</a:t>
            </a:r>
            <a:endParaRPr lang="en-US" altLang="zh-CN" sz="2000" dirty="0"/>
          </a:p>
        </p:txBody>
      </p:sp>
      <p:sp>
        <p:nvSpPr>
          <p:cNvPr id="31" name="QB_6_BD.59_1#5f4577e4b?sp=1&amp;vja=1&amp;pid=ed644b1e3&amp;color=0,0,0&amp;vtp=1"/>
          <p:cNvSpPr/>
          <p:nvPr/>
        </p:nvSpPr>
        <p:spPr>
          <a:xfrm>
            <a:off x="722376" y="51638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5.这部电影改编自一部小说，是假期电影市场上的最大赢家。（adapt；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非谓语）</a:t>
            </a:r>
            <a:endParaRPr lang="en-US" altLang="zh-CN" sz="2000" dirty="0"/>
          </a:p>
          <a:p>
            <a:pPr algn="l">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endParaRPr lang="en-US" altLang="zh-CN" sz="2000" dirty="0"/>
          </a:p>
        </p:txBody>
      </p:sp>
      <p:sp>
        <p:nvSpPr>
          <p:cNvPr id="32" name="QB_6_AN.60_1#5f4577e4b.blank?vja=1&amp;pid=ed644b1e3&amp;color=0,0,0&amp;vpa=35&amp;vtp=1"/>
          <p:cNvSpPr/>
          <p:nvPr/>
        </p:nvSpPr>
        <p:spPr>
          <a:xfrm>
            <a:off x="681101" y="5494087"/>
            <a:ext cx="1044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Adapted</a:t>
            </a:r>
            <a:endParaRPr lang="en-US" altLang="zh-CN" sz="2000" dirty="0"/>
          </a:p>
        </p:txBody>
      </p:sp>
      <p:sp>
        <p:nvSpPr>
          <p:cNvPr id="33" name="QB_6_AN.61_1#5f4577e4b.blank?vja=1&amp;pid=ed644b1e3&amp;color=0,0,0&amp;vpa=36&amp;vtp=1"/>
          <p:cNvSpPr/>
          <p:nvPr/>
        </p:nvSpPr>
        <p:spPr>
          <a:xfrm>
            <a:off x="1887601" y="5506787"/>
            <a:ext cx="676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34" name="QB_6_AN.62_1#5f4577e4b.blank?vja=1&amp;pid=ed644b1e3&amp;color=0,0,0&amp;vpa=37&amp;vtp=1"/>
          <p:cNvSpPr/>
          <p:nvPr/>
        </p:nvSpPr>
        <p:spPr>
          <a:xfrm>
            <a:off x="2776601" y="55067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35" name="QB_6_AN.63_1#5f4577e4b.blank?vja=1&amp;pid=ed644b1e3&amp;color=0,0,0&amp;vpa=38&amp;vtp=1"/>
          <p:cNvSpPr/>
          <p:nvPr/>
        </p:nvSpPr>
        <p:spPr>
          <a:xfrm>
            <a:off x="3271901" y="5494087"/>
            <a:ext cx="1323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story/novel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0">
                                            <p:bg/>
                                          </p:spTgt>
                                        </p:tgtEl>
                                        <p:attrNameLst>
                                          <p:attrName>style.visibility</p:attrName>
                                        </p:attrNameLst>
                                      </p:cBhvr>
                                      <p:to>
                                        <p:strVal val="visible"/>
                                      </p:to>
                                    </p:set>
                                    <p:animEffect transition="in" filter="fade">
                                      <p:cBhvr>
                                        <p:cTn id="191" dur="500"/>
                                        <p:tgtEl>
                                          <p:spTgt spid="30">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0">
                                            <p:txEl>
                                              <p:pRg st="0" end="0"/>
                                            </p:txEl>
                                          </p:spTgt>
                                        </p:tgtEl>
                                        <p:attrNameLst>
                                          <p:attrName>style.visibility</p:attrName>
                                        </p:attrNameLst>
                                      </p:cBhvr>
                                      <p:to>
                                        <p:strVal val="visible"/>
                                      </p:to>
                                    </p:set>
                                    <p:animEffect transition="in" filter="fade">
                                      <p:cBhvr>
                                        <p:cTn id="194" dur="500"/>
                                        <p:tgtEl>
                                          <p:spTgt spid="30">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1" grpId="0" animBg="1" build="p"/>
      <p:bldP spid="12" grpId="0" animBg="1" build="p"/>
      <p:bldP spid="13" grpId="0" animBg="1" build="p"/>
      <p:bldP spid="14" grpId="0" animBg="1" build="p"/>
      <p:bldP spid="15" grpId="0" animBg="1" build="p"/>
      <p:bldP spid="17" grpId="0" animBg="1" build="p"/>
      <p:bldP spid="18" grpId="0" animBg="1" build="p"/>
      <p:bldP spid="19" grpId="0" animBg="1" build="p"/>
      <p:bldP spid="20" grpId="0" animBg="1" build="p"/>
      <p:bldP spid="21" grpId="0" animBg="1" build="p"/>
      <p:bldP spid="22" grpId="0" animBg="1" build="p"/>
      <p:bldP spid="23" grpId="0" animBg="1" build="p"/>
      <p:bldP spid="25" grpId="0" animBg="1" build="p"/>
      <p:bldP spid="26" grpId="0" animBg="1" build="p"/>
      <p:bldP spid="27" grpId="0" animBg="1" build="p"/>
      <p:bldP spid="28" grpId="0" animBg="1" build="p"/>
      <p:bldP spid="29" grpId="0" animBg="1" build="p"/>
      <p:bldP spid="30" grpId="0" animBg="1" build="p"/>
      <p:bldP spid="32" grpId="0" animBg="1" build="p"/>
      <p:bldP spid="33" grpId="0" animBg="1" build="p"/>
      <p:bldP spid="34" grpId="0" animBg="1" build="p"/>
      <p:bldP spid="35"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0_3#4ca970a0a?vja=1&amp;pid=55811e652&amp;color=0,0,0&amp;mp=1&amp;vtp=1&amp;bt=1"/>
          <p:cNvSpPr/>
          <p:nvPr/>
        </p:nvSpPr>
        <p:spPr>
          <a:xfrm>
            <a:off x="722376" y="896112"/>
            <a:ext cx="10753344" cy="1524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tapestry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（织锦）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endParaRPr lang="en-US" altLang="zh-CN" sz="2000" dirty="0"/>
          </a:p>
        </p:txBody>
      </p:sp>
      <p:sp>
        <p:nvSpPr>
          <p:cNvPr id="3" name="QM_5_EX.421_1#4ca970a0a?vja=1&amp;pid=55811e652&amp;color=0,0,0&amp;vtp=1"/>
          <p:cNvSpPr/>
          <p:nvPr/>
        </p:nvSpPr>
        <p:spPr>
          <a:xfrm>
            <a:off x="722376" y="2446087"/>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本文是一篇议论文。文章主要讨论了人工智能语言工具的便利性与语言学习的文化深度之间的差异，作者引导读者对人工智能语言工具进行批判性思考，然后得出结论：人工智能在帮助语言理解方面并不完美。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2_1#1242cd866?vja=1&amp;pid=4ca970a0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3_1#1242cd866.bracket?vja=1&amp;pid=4ca970a0a&amp;color=0,0,0&amp;vpa=198&amp;vtp=1"/>
          <p:cNvSpPr/>
          <p:nvPr/>
        </p:nvSpPr>
        <p:spPr>
          <a:xfrm>
            <a:off x="72279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422_2#1242cd866.choices?vja=1&amp;pid=4ca970a0a&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software.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endParaRPr lang="en-US" altLang="zh-CN" sz="2000" dirty="0"/>
          </a:p>
        </p:txBody>
      </p:sp>
      <p:sp>
        <p:nvSpPr>
          <p:cNvPr id="5" name="QC_6_AS.424_1#1242cd866?vja=1&amp;pid=4ca970a0a&amp;color=0,0,0&amp;vtp=1"/>
          <p:cNvSpPr/>
          <p:nvPr/>
        </p:nvSpPr>
        <p:spPr>
          <a:xfrm>
            <a:off x="722376" y="28702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文章第一段通过作者观看自己用流利中文说话的视频引出了人工智能语言工具的强大功能。随后，作者提到这种技术让他思考了语言学习兴趣下降的问题。结合下文，尤其是最后一段内容可知，虽然人工智能语言工具提供了便利，但它们缺乏人类语言学习所带来的深度和文化洞察力。由此可知，作者通过这一例子鼓励读者对人工智能语言工具进行批判性思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5_1#a96904bfd?vja=1&amp;pid=4ca970a0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6_1#a96904bfd.bracket?vja=1&amp;pid=4ca970a0a&amp;color=0,0,0&amp;vpa=199&amp;vtp=1"/>
          <p:cNvSpPr/>
          <p:nvPr/>
        </p:nvSpPr>
        <p:spPr>
          <a:xfrm>
            <a:off x="532612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425_2#a96904bfd.choices?vja=1&amp;pid=4ca970a0a&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uphill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endParaRPr lang="en-US" altLang="zh-CN" sz="2000" dirty="0"/>
          </a:p>
        </p:txBody>
      </p:sp>
      <p:sp>
        <p:nvSpPr>
          <p:cNvPr id="5" name="QC_6_AS.427_1#a96904bfd?vja=1&amp;pid=4ca970a0a&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science.Something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convenience.”以及翻译家安妮的观点“Building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ladder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patient’s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heart.”可知，语言翻译不仅仅是技术问题，它具有文化性和人文性，因此，语言翻译远远超越技术范畴。故选C项。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8_1#923ea58f2?vja=1&amp;pid=4ca970a0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9_1#923ea58f2.bracket?vja=1&amp;pid=4ca970a0a&amp;color=0,0,0&amp;vpa=200&amp;vtp=1"/>
          <p:cNvSpPr/>
          <p:nvPr/>
        </p:nvSpPr>
        <p:spPr>
          <a:xfrm>
            <a:off x="921232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428_2#923ea58f2.choices?vja=1&amp;pid=4ca970a0a&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literacy.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B.Improved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D.Effective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a:t>
            </a:r>
            <a:endParaRPr lang="en-US" altLang="zh-CN" sz="2000" dirty="0"/>
          </a:p>
        </p:txBody>
      </p:sp>
      <p:sp>
        <p:nvSpPr>
          <p:cNvPr id="5" name="QC_6_AS.430_1#923ea58f2?vja=1&amp;pid=4ca970a0a&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细节理解题。根据第四段中的“Deborah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Cohn,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emphasises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learning.”可知，语言学习实际上是促进跨文化理解和互动的过程。因此，语言学习的关键好处是能够促进有效的跨文化互动。故选D项。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1_1#32bdbc515?vja=1&amp;pid=4ca970a0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32_1#32bdbc515.bracket?vja=1&amp;pid=4ca970a0a&amp;color=0,0,0&amp;vpa=201&amp;vtp=1"/>
          <p:cNvSpPr/>
          <p:nvPr/>
        </p:nvSpPr>
        <p:spPr>
          <a:xfrm>
            <a:off x="66755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431_2#32bdbc515.choices?vja=1&amp;pid=4ca970a0a&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facilitates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endParaRPr lang="en-US" altLang="zh-CN" sz="2000" dirty="0"/>
          </a:p>
        </p:txBody>
      </p:sp>
      <p:sp>
        <p:nvSpPr>
          <p:cNvPr id="6" name="QC_6_AS.433_2#32bdbc515?htil=1&amp;vja=1&amp;pid=4ca970a0a&amp;color=0,0,0&amp;vtp=1"/>
          <p:cNvSpPr/>
          <p:nvPr/>
        </p:nvSpPr>
        <p:spPr>
          <a:xfrm>
            <a:off x="722376" y="2870200"/>
            <a:ext cx="10753344" cy="1671983"/>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由文章最后一段内容可知，尽管人工智能语言工具提供了便利，但它们缺乏人类语言学习所带来的深度和文化洞察力，而学习语言的挑战和美妙之处在于理解语言背后的文化内涵，这是人工智能尚未实现的。因此，作者暗示人工智能在帮助语言理解方面并不完美。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bg/>
                                          </p:spTgt>
                                        </p:tgtEl>
                                        <p:attrNameLst>
                                          <p:attrName>style.visibility</p:attrName>
                                        </p:attrNameLst>
                                      </p:cBhvr>
                                      <p:to>
                                        <p:strVal val="visible"/>
                                      </p:to>
                                    </p:set>
                                    <p:animEffect transition="in" filter="fade">
                                      <p:cBhvr>
                                        <p:cTn id="13" dur="500"/>
                                        <p:tgtEl>
                                          <p:spTgt spid="6">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fade">
                                      <p:cBhvr>
                                        <p:cTn id="1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QC_6_AS.433_1#32bdbc515?htil=1&amp;vja=1&amp;pid=4ca970a0a&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0213" y="1749066"/>
            <a:ext cx="6014338" cy="3290073"/>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6_AS.433_2#32bdbc515?htil=1&amp;vja=1&amp;pid=4ca970a0a&amp;color=0,0,0&amp;vtp=1"/>
          <p:cNvSpPr/>
          <p:nvPr/>
        </p:nvSpPr>
        <p:spPr>
          <a:xfrm>
            <a:off x="772335" y="1062692"/>
            <a:ext cx="5367528" cy="429591"/>
          </a:xfrm>
          <a:prstGeom prst="rect">
            <a:avLst/>
          </a:prstGeom>
          <a:noFill/>
        </p:spPr>
        <p:txBody>
          <a:bodyPr wrap="square" lIns="0" tIns="0" rIns="0" bIns="0" rtlCol="0" anchor="t"/>
          <a:lstStyle/>
          <a:p>
            <a:pPr algn="l">
              <a:lnSpc>
                <a:spcPct val="125000"/>
              </a:lnSpc>
            </a:pP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bg/>
                                          </p:spTgt>
                                        </p:tgtEl>
                                        <p:attrNameLst>
                                          <p:attrName>style.visibility</p:attrName>
                                        </p:attrNameLst>
                                      </p:cBhvr>
                                      <p:to>
                                        <p:strVal val="visible"/>
                                      </p:to>
                                    </p:set>
                                    <p:animEffect transition="in" filter="fade">
                                      <p:cBhvr>
                                        <p:cTn id="10" dur="500"/>
                                        <p:tgtEl>
                                          <p:spTgt spid="6">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4_1#ced792a1c?vja=1&amp;pid=adf7ff5fe&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［浙江强基联盟2024高一月考］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shinrin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yoku</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immune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（免疫的）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bathing.</a:t>
            </a:r>
            <a:endParaRPr lang="en-US" altLang="zh-CN" sz="2000" dirty="0"/>
          </a:p>
        </p:txBody>
      </p:sp>
      <p:sp>
        <p:nvSpPr>
          <p:cNvPr id="3" name="QM_5_BD.434_2#ced792a1c?sp=1&amp;vja=1&amp;pid=adf7ff5fe&amp;color=0,0,0&amp;vtp=1"/>
          <p:cNvSpPr/>
          <p:nvPr/>
        </p:nvSpPr>
        <p:spPr>
          <a:xfrm>
            <a:off x="722376" y="2826911"/>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surrounded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p:txBody>
      </p:sp>
      <p:sp>
        <p:nvSpPr>
          <p:cNvPr id="4" name="QM_5_AN.435_1#ced792a1c.blank?vja=1&amp;pid=adf7ff5fe&amp;color=0,0,0&amp;vpa=202&amp;vtp=1"/>
          <p:cNvSpPr/>
          <p:nvPr/>
        </p:nvSpPr>
        <p:spPr>
          <a:xfrm>
            <a:off x="5333873" y="1623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5" name="QM_5_AN.436_1#ced792a1c.blank?vja=1&amp;pid=adf7ff5fe&amp;color=0,0,0&amp;vpa=203&amp;vtp=1"/>
          <p:cNvSpPr/>
          <p:nvPr/>
        </p:nvSpPr>
        <p:spPr>
          <a:xfrm>
            <a:off x="5754942" y="3931811"/>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7_1#ced792a1c?sp=1&amp;vja=1&amp;pid=adf7ff5fe&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shinrin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yoku</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woods.3.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2000" dirty="0"/>
          </a:p>
          <a:p>
            <a:pPr algn="l">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bathing.</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endParaRPr lang="en-US" altLang="zh-CN" sz="2000" dirty="0"/>
          </a:p>
        </p:txBody>
      </p:sp>
      <p:sp>
        <p:nvSpPr>
          <p:cNvPr id="3" name="QM_5_AN.438_1#ced792a1c.blank?vja=1&amp;pid=adf7ff5fe&amp;color=0,0,0&amp;vpa=204&amp;vtp=1"/>
          <p:cNvSpPr/>
          <p:nvPr/>
        </p:nvSpPr>
        <p:spPr>
          <a:xfrm>
            <a:off x="11077639" y="1242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5_AN.439_1#ced792a1c.blank?vja=1&amp;pid=adf7ff5fe&amp;color=0,0,0&amp;vpa=205&amp;vtp=1"/>
          <p:cNvSpPr/>
          <p:nvPr/>
        </p:nvSpPr>
        <p:spPr>
          <a:xfrm>
            <a:off x="1405001" y="2766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440_1#ced792a1c.blank?vja=1&amp;pid=adf7ff5fe&amp;color=0,0,0&amp;vpa=206&amp;vtp=1"/>
          <p:cNvSpPr/>
          <p:nvPr/>
        </p:nvSpPr>
        <p:spPr>
          <a:xfrm>
            <a:off x="5016818" y="5052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41_1#ced792a1c?vja=1&amp;pid=adf7ff5fe&amp;color=0,0,0&amp;mp=1&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bathing.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immunity.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endParaRPr lang="en-US" altLang="zh-CN" sz="2000" dirty="0"/>
          </a:p>
        </p:txBody>
      </p:sp>
      <p:sp>
        <p:nvSpPr>
          <p:cNvPr id="3" name="QM_5_EX.442_1#ced792a1c?vja=1&amp;pid=adf7ff5fe&amp;color=0,0,0&amp;vtp=1"/>
          <p:cNvSpPr/>
          <p:nvPr/>
        </p:nvSpPr>
        <p:spPr>
          <a:xfrm>
            <a:off x="722376" y="3589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本文是一篇说明文。文章介绍了森林浴的体验方式。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43_1#7874966f8?vja=1&amp;pid=ced792a1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44_1#7874966f8.blank?vja=1&amp;pid=ced792a1c&amp;color=0,0,0&amp;vpa=207&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6_AS.445_1#7874966f8?vja=1&amp;pid=ced792a1c&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it.”可知，此处介绍了森林浴与自然相关，与G项中的explore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nature呼应；空后一句介绍森林浴对身体的好处，与G项中it’s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health呼应，故G项</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（森林浴不仅是一种探索自然的方式，而且对你的健康也有好处）符合语境。</a:t>
            </a:r>
            <a:endParaRPr lang="en-US" altLang="zh-CN" sz="2200" dirty="0"/>
          </a:p>
        </p:txBody>
      </p:sp>
      <p:sp>
        <p:nvSpPr>
          <p:cNvPr id="5" name="QB_6_BD.446_1#9bec9e529?vja=1&amp;pid=ced792a1c&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47_1#9bec9e529.blank?vja=1&amp;pid=ced792a1c&amp;color=0,0,0&amp;vpa=208&amp;vtp=1"/>
          <p:cNvSpPr/>
          <p:nvPr/>
        </p:nvSpPr>
        <p:spPr>
          <a:xfrm>
            <a:off x="909701" y="2877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6_AS.448_1#9bec9e529?vja=1&amp;pid=ced792a1c&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段主要介绍了体验森林浴的地点问题，空前内容指出，森林浴的理想场所是在森林里，但如果住得离森林很远，也可以在城市公园里享受森林浴。C项承接上文，指出但在城市公园散步的好处不如在树林深处明显，且C项中的they指代空前一句中的benefi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effects。故选C项。</a:t>
            </a:r>
            <a:endParaRPr lang="en-US" altLang="zh-CN" sz="2200" dirty="0"/>
          </a:p>
        </p:txBody>
      </p:sp>
      <p:sp>
        <p:nvSpPr>
          <p:cNvPr id="8" name="QB_6_BD.449_1#984ca90d7?vja=1&amp;pid=ced792a1c&amp;color=0,0,0&amp;vtp=1"/>
          <p:cNvSpPr/>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450_1#984ca90d7.blank?vja=1&amp;pid=ced792a1c&amp;color=0,0,0&amp;vpa=209&amp;vtp=1"/>
          <p:cNvSpPr/>
          <p:nvPr/>
        </p:nvSpPr>
        <p:spPr>
          <a:xfrm>
            <a:off x="897001" y="45034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B_6_AS.451_1#984ca90d7?vja=1&amp;pid=ced792a1c&amp;color=0,0,0&amp;vtp=1"/>
          <p:cNvSpPr/>
          <p:nvPr/>
        </p:nvSpPr>
        <p:spPr>
          <a:xfrm>
            <a:off x="722376" y="4965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rewards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shinrin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yoku</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woods.”可知，要想获得益处，在森林里待两到六个小时比较好。D项（进行森林浴大约这么长的时间有助于提高免疫力）承接上文。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4_1#6162720bb?vja=1&amp;pid=ef2b82d10&amp;color=0,0,0&amp;vtp=1&amp;bt=1"/>
          <p:cNvSpPr/>
          <p:nvPr/>
        </p:nvSpPr>
        <p:spPr>
          <a:xfrm>
            <a:off x="722376" y="896112"/>
            <a:ext cx="10753344" cy="3810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user-generated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upload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Whitacre,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award-winning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Whitacre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Juilliard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Whitacre’s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choirs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choir.</a:t>
            </a:r>
            <a:endParaRPr lang="en-US" altLang="zh-CN" sz="2000" dirty="0"/>
          </a:p>
        </p:txBody>
      </p:sp>
      <p:sp>
        <p:nvSpPr>
          <p:cNvPr id="3" name="QM_6_AN.65_1#6162720bb.blank?vja=1&amp;pid=ef2b82d10&amp;color=0,0,0&amp;vpa=39&amp;vtp=1"/>
          <p:cNvSpPr/>
          <p:nvPr/>
        </p:nvSpPr>
        <p:spPr>
          <a:xfrm>
            <a:off x="3844608" y="1239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M_6_AN.66_1#6162720bb.blank?vja=1&amp;pid=ef2b82d10&amp;color=0,0,0&amp;vpa=40&amp;vtp=1"/>
          <p:cNvSpPr/>
          <p:nvPr/>
        </p:nvSpPr>
        <p:spPr>
          <a:xfrm>
            <a:off x="3329686" y="2001012"/>
            <a:ext cx="1098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locations</a:t>
            </a:r>
            <a:endParaRPr lang="en-US" altLang="zh-CN" sz="2000" dirty="0"/>
          </a:p>
        </p:txBody>
      </p:sp>
      <p:sp>
        <p:nvSpPr>
          <p:cNvPr id="5" name="QM_6_AN.67_1#6162720bb.blank?vja=1&amp;pid=ef2b82d10&amp;color=0,0,0&amp;vpa=41&amp;vtp=1"/>
          <p:cNvSpPr/>
          <p:nvPr/>
        </p:nvSpPr>
        <p:spPr>
          <a:xfrm>
            <a:off x="3203512" y="3144012"/>
            <a:ext cx="676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6" name="QM_6_AN.68_1#6162720bb.blank?vja=1&amp;pid=ef2b82d10&amp;color=0,0,0&amp;vpa=42&amp;vtp=1"/>
          <p:cNvSpPr/>
          <p:nvPr/>
        </p:nvSpPr>
        <p:spPr>
          <a:xfrm>
            <a:off x="897001" y="3525012"/>
            <a:ext cx="873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further</a:t>
            </a:r>
            <a:endParaRPr lang="en-US" altLang="zh-CN" sz="2000" dirty="0"/>
          </a:p>
        </p:txBody>
      </p:sp>
      <p:sp>
        <p:nvSpPr>
          <p:cNvPr id="7" name="QM_6_AN.69_1#6162720bb.blank?vja=1&amp;pid=ef2b82d10&amp;color=0,0,0&amp;vpa=43&amp;vtp=1"/>
          <p:cNvSpPr/>
          <p:nvPr/>
        </p:nvSpPr>
        <p:spPr>
          <a:xfrm>
            <a:off x="6786118" y="3893312"/>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highly</a:t>
            </a:r>
            <a:endParaRPr lang="en-US" altLang="zh-CN" sz="2000" dirty="0"/>
          </a:p>
        </p:txBody>
      </p:sp>
      <p:sp>
        <p:nvSpPr>
          <p:cNvPr id="8" name="QM_6_AN.70_1#6162720bb.blank?vja=1&amp;pid=ef2b82d10&amp;color=0,0,0&amp;vpa=44&amp;vtp=1"/>
          <p:cNvSpPr/>
          <p:nvPr/>
        </p:nvSpPr>
        <p:spPr>
          <a:xfrm>
            <a:off x="2238439" y="4287012"/>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2_1#3e42b0039?vja=1&amp;pid=ced792a1c&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53_1#3e42b0039.blank?vja=1&amp;pid=ced792a1c&amp;color=0,0,0&amp;vpa=210&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6_AS.454_1#3e42b0039?vja=1&amp;pid=ced792a1c&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设空处是本段的小标题，根据本段中的“The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slowly.”可知，进行森林浴时要非常缓慢地活动，故A项（目标是降低心率）符合本段主旨，与本段中reducing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rate呼应。</a:t>
            </a:r>
            <a:endParaRPr lang="en-US" altLang="zh-CN" sz="2200" dirty="0"/>
          </a:p>
        </p:txBody>
      </p:sp>
      <p:sp>
        <p:nvSpPr>
          <p:cNvPr id="5" name="QB_6_BD.455_1#100de3956?vja=1&amp;pid=ced792a1c&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56_1#100de3956.blank?vja=1&amp;pid=ced792a1c&amp;color=0,0,0&amp;vpa=211&amp;vtp=1"/>
          <p:cNvSpPr/>
          <p:nvPr/>
        </p:nvSpPr>
        <p:spPr>
          <a:xfrm>
            <a:off x="922401" y="249688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6_AS.457_1#100de3956?vja=1&amp;pid=ced792a1c&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spc="-5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上文介绍了进行森林浴的建议，最后一段应呼吁大家行动起来，F项（现在，在森林或公园里找一个地方，呼吸大自然的气息）总结全文，且与空后一句“你可能会惊讶于自己的发现”衔接紧密。</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58_1#2203869f6?vja=1&amp;pid=edf380464&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［陕西西安中学2024高一期中］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（人文学科）.And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flexible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（哲学）</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58_2#2203869f6?vja=1&amp;pid=edf380464&amp;color=0,0,0&amp;mp=1&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Jones—“but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white-haired,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buttoned-up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difficult-to-understand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（道德规范）,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dilemmas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prejudice,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p>
        </p:txBody>
      </p:sp>
      <p:sp>
        <p:nvSpPr>
          <p:cNvPr id="3" name="QM_5_EX.459_1#2203869f6?vja=1&amp;pid=edf380464&amp;color=0,0,0&amp;vtp=1"/>
          <p:cNvSpPr/>
          <p:nvPr/>
        </p:nvSpPr>
        <p:spPr>
          <a:xfrm>
            <a:off x="722376" y="4350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本文是一篇记叙文。文章主要讲述了作者本来认为人文学科作用不大，比较重视理科的学习，但是一次哲学课却改变了作者的看法。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0_1#799a0acfd.choices?vja=1&amp;pid=2203869f6&amp;color=0,0,0&amp;vtp=1&amp;bt=1"/>
          <p:cNvSpPr/>
          <p:nvPr/>
        </p:nvSpPr>
        <p:spPr>
          <a:xfrm>
            <a:off x="722376" y="896111"/>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453130" algn="l"/>
                <a:tab pos="6017260" algn="l"/>
                <a:tab pos="85432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A.chosen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B.evaluated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C.preferred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D.avoided</a:t>
            </a:r>
            <a:endParaRPr lang="en-US" altLang="zh-CN" sz="2000" dirty="0"/>
          </a:p>
        </p:txBody>
      </p:sp>
      <p:sp>
        <p:nvSpPr>
          <p:cNvPr id="3" name="QC_6_AN.461_1#799a0acfd.bracket?vja=1&amp;pid=2203869f6&amp;color=0,0,0&amp;vpa=212&amp;vtp=1"/>
          <p:cNvSpPr/>
          <p:nvPr/>
        </p:nvSpPr>
        <p:spPr>
          <a:xfrm>
            <a:off x="1112901" y="896111"/>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62_1#799a0acfd?vja=1&amp;pid=2203869f6&amp;color=0,0,0&amp;vtp=1"/>
          <p:cNvSpPr/>
          <p:nvPr/>
        </p:nvSpPr>
        <p:spPr>
          <a:xfrm>
            <a:off x="722376" y="1320165"/>
            <a:ext cx="10753344" cy="1162177"/>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humanities.”可知，作者从小学开始就更喜欢科学和数学等充满发现的学科。故选C项。</a:t>
            </a:r>
            <a:endParaRPr lang="en-US" altLang="zh-CN" sz="2200" dirty="0"/>
          </a:p>
        </p:txBody>
      </p:sp>
      <p:sp>
        <p:nvSpPr>
          <p:cNvPr id="5" name="QC_6_BD.463_1#62079db43.choices?vja=1&amp;pid=2203869f6&amp;color=0,0,0&amp;vtp=1"/>
          <p:cNvSpPr/>
          <p:nvPr/>
        </p:nvSpPr>
        <p:spPr>
          <a:xfrm>
            <a:off x="722376" y="25095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561080" algn="l"/>
                <a:tab pos="5864860" algn="l"/>
                <a:tab pos="84734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A.numbers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B.puzzles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C.challenges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D.advances</a:t>
            </a:r>
            <a:endParaRPr lang="en-US" altLang="zh-CN" sz="2000" dirty="0"/>
          </a:p>
        </p:txBody>
      </p:sp>
      <p:sp>
        <p:nvSpPr>
          <p:cNvPr id="6" name="QC_6_AN.464_1#62079db43.bracket?vja=1&amp;pid=2203869f6&amp;color=0,0,0&amp;vpa=213&amp;vtp=1"/>
          <p:cNvSpPr/>
          <p:nvPr/>
        </p:nvSpPr>
        <p:spPr>
          <a:xfrm>
            <a:off x="1112901" y="250958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65_1#62079db43?vja=1&amp;pid=2203869f6&amp;color=0,0,0&amp;vtp=1"/>
          <p:cNvSpPr/>
          <p:nvPr/>
        </p:nvSpPr>
        <p:spPr>
          <a:xfrm>
            <a:off x="722376" y="29330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根据下文的seem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progress可知，作者认为科学和数学学科充满了发现和进步，似乎在人类进步中发挥着更重要的作用。故选D项。</a:t>
            </a:r>
            <a:endParaRPr lang="en-US" altLang="zh-CN" sz="2200" dirty="0"/>
          </a:p>
        </p:txBody>
      </p:sp>
      <p:sp>
        <p:nvSpPr>
          <p:cNvPr id="8" name="QC_6_BD.466_1#7ccac51ee.choices?vja=1&amp;pid=2203869f6&amp;color=0,0,0&amp;vtp=1"/>
          <p:cNvSpPr/>
          <p:nvPr/>
        </p:nvSpPr>
        <p:spPr>
          <a:xfrm>
            <a:off x="722376" y="37414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557905" algn="l"/>
                <a:tab pos="5718810" algn="l"/>
                <a:tab pos="8273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A.naturally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B.hardly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C.accurately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D.impatiently</a:t>
            </a:r>
            <a:endParaRPr lang="en-US" altLang="zh-CN" sz="2000" dirty="0"/>
          </a:p>
        </p:txBody>
      </p:sp>
      <p:sp>
        <p:nvSpPr>
          <p:cNvPr id="9" name="QC_6_AN.467_1#7ccac51ee.bracket?vja=1&amp;pid=2203869f6&amp;color=0,0,0&amp;vpa=214&amp;vtp=1"/>
          <p:cNvSpPr/>
          <p:nvPr/>
        </p:nvSpPr>
        <p:spPr>
          <a:xfrm>
            <a:off x="1112901" y="3741486"/>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68_1#7ccac51ee?vja=1&amp;pid=2203869f6&amp;color=0,0,0&amp;vtp=1"/>
          <p:cNvSpPr/>
          <p:nvPr/>
        </p:nvSpPr>
        <p:spPr>
          <a:xfrm>
            <a:off x="722376" y="4164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根据空前的always以及上下文内容可知，相比英语等科目，作者总是理所当然地认为科学和数学学科更可靠、更严肃。naturally意为“理所当然地；自然而然地”，故选A项。</a:t>
            </a:r>
            <a:endParaRPr lang="en-US" altLang="zh-CN" sz="2200" dirty="0"/>
          </a:p>
        </p:txBody>
      </p:sp>
      <p:sp>
        <p:nvSpPr>
          <p:cNvPr id="11" name="QC_6_BD.469_1#3dbf928cc.choices?vja=1&amp;pid=2203869f6&amp;color=0,0,0&amp;vtp=1"/>
          <p:cNvSpPr/>
          <p:nvPr/>
        </p:nvSpPr>
        <p:spPr>
          <a:xfrm>
            <a:off x="722376" y="4973386"/>
            <a:ext cx="10753344" cy="374904"/>
          </a:xfrm>
          <a:prstGeom prst="rect">
            <a:avLst/>
          </a:prstGeom>
          <a:noFill/>
        </p:spPr>
        <p:txBody>
          <a:bodyPr wrap="square" lIns="0" tIns="0" rIns="0" bIns="0" rtlCol="0" anchor="t"/>
          <a:lstStyle/>
          <a:p>
            <a:pPr marL="0" marR="0" lvl="0" indent="0" defTabSz="914400" eaLnBrk="1" fontAlgn="auto" latinLnBrk="0" hangingPunct="1">
              <a:lnSpc>
                <a:spcPct val="123000"/>
              </a:lnSpc>
              <a:spcBef>
                <a:spcPts val="0"/>
              </a:spcBef>
              <a:spcAft>
                <a:spcPts val="0"/>
              </a:spcAft>
              <a:buClrTx/>
              <a:buSzTx/>
              <a:buNone/>
              <a:tabLst>
                <a:tab pos="3491230" algn="l"/>
                <a:tab pos="5902960" algn="l"/>
                <a:tab pos="83527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B.answer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C.method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D.direction</a:t>
            </a:r>
            <a:endParaRPr lang="en-US" altLang="zh-CN" sz="2000" dirty="0"/>
          </a:p>
        </p:txBody>
      </p:sp>
      <p:sp>
        <p:nvSpPr>
          <p:cNvPr id="12" name="QC_6_AN.470_1#3dbf928cc.bracket?vja=1&amp;pid=2203869f6&amp;color=0,0,0&amp;vpa=215&amp;vtp=1"/>
          <p:cNvSpPr/>
          <p:nvPr/>
        </p:nvSpPr>
        <p:spPr>
          <a:xfrm>
            <a:off x="1112901" y="4973386"/>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6_AS.471_1#3dbf928cc?vja=1&amp;pid=2203869f6&amp;color=0,0,0&amp;vtp=1"/>
          <p:cNvSpPr/>
          <p:nvPr/>
        </p:nvSpPr>
        <p:spPr>
          <a:xfrm>
            <a:off x="722376" y="5396865"/>
            <a:ext cx="10753344" cy="787273"/>
          </a:xfrm>
          <a:prstGeom prst="rect">
            <a:avLst/>
          </a:prstGeom>
          <a:noFill/>
        </p:spPr>
        <p:txBody>
          <a:bodyPr wrap="square" lIns="0" tIns="0" rIns="0" bIns="0" rtlCol="0" anchor="t"/>
          <a:lstStyle/>
          <a:p>
            <a:pPr algn="just">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ones.”可知，作者认为人文学科没有正确的答案。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2_1#3794932ae.choices?vja=1&amp;pid=2203869f6&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227705" algn="l"/>
                <a:tab pos="5972810" algn="l"/>
                <a:tab pos="84385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A.idea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B.experience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C.incident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D.accident</a:t>
            </a:r>
            <a:endParaRPr lang="en-US" altLang="zh-CN" sz="2000" dirty="0"/>
          </a:p>
        </p:txBody>
      </p:sp>
      <p:sp>
        <p:nvSpPr>
          <p:cNvPr id="3" name="QC_6_AN.473_1#3794932ae.bracket?vja=1&amp;pid=2203869f6&amp;color=0,0,0&amp;vpa=216&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74_1#3794932ae?vja=1&amp;pid=2203869f6&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根据下文内容可知，下文讲述的是作者最近上哲学课的一次经历。故选B项。</a:t>
            </a:r>
            <a:endParaRPr lang="en-US" altLang="zh-CN" sz="2200" dirty="0"/>
          </a:p>
        </p:txBody>
      </p:sp>
      <p:sp>
        <p:nvSpPr>
          <p:cNvPr id="5" name="QC_6_BD.475_1#ebba64c3c.choices?vja=1&amp;pid=2203869f6&amp;color=0,0,0&amp;vtp=1"/>
          <p:cNvSpPr/>
          <p:nvPr/>
        </p:nvSpPr>
        <p:spPr>
          <a:xfrm>
            <a:off x="722376" y="17526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19805" algn="l"/>
                <a:tab pos="6074410" algn="l"/>
                <a:tab pos="85401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A.hopeful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B.confident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C.doubtful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D.nervous</a:t>
            </a:r>
            <a:endParaRPr lang="en-US" altLang="zh-CN" sz="2000" dirty="0"/>
          </a:p>
        </p:txBody>
      </p:sp>
      <p:sp>
        <p:nvSpPr>
          <p:cNvPr id="6" name="QC_6_AN.476_1#ebba64c3c.bracket?vja=1&amp;pid=2203869f6&amp;color=0,0,0&amp;vpa=217&amp;vtp=1"/>
          <p:cNvSpPr/>
          <p:nvPr/>
        </p:nvSpPr>
        <p:spPr>
          <a:xfrm>
            <a:off x="1112901" y="17526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77_1#ebba64c3c?vja=1&amp;pid=2203869f6&amp;color=0,0,0&amp;vtp=1"/>
          <p:cNvSpPr/>
          <p:nvPr/>
        </p:nvSpPr>
        <p:spPr>
          <a:xfrm>
            <a:off x="722376" y="2171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根据下文的wondered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philosophy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involve可知，下文讲述的是作者在进教室之前的疑虑。故选C项。</a:t>
            </a:r>
            <a:endParaRPr lang="en-US" altLang="zh-CN" sz="2200" dirty="0"/>
          </a:p>
        </p:txBody>
      </p:sp>
      <p:sp>
        <p:nvSpPr>
          <p:cNvPr id="8" name="QC_6_BD.478_1#ec27adae7.choices?vja=1&amp;pid=2203869f6&amp;color=0,0,0&amp;vtp=1"/>
          <p:cNvSpPr/>
          <p:nvPr/>
        </p:nvSpPr>
        <p:spPr>
          <a:xfrm>
            <a:off x="722376" y="2992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192780" algn="l"/>
                <a:tab pos="6042660" algn="l"/>
                <a:tab pos="84226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A.tried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B.remembered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C.enjoyed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D.imagined</a:t>
            </a:r>
            <a:endParaRPr lang="en-US" altLang="zh-CN" sz="2000" dirty="0"/>
          </a:p>
        </p:txBody>
      </p:sp>
      <p:sp>
        <p:nvSpPr>
          <p:cNvPr id="9" name="QC_6_AN.479_1#ec27adae7.bracket?vja=1&amp;pid=2203869f6&amp;color=0,0,0&amp;vpa=218&amp;vtp=1"/>
          <p:cNvSpPr/>
          <p:nvPr/>
        </p:nvSpPr>
        <p:spPr>
          <a:xfrm>
            <a:off x="1112901" y="29921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80_1#ec27adae7?vja=1&amp;pid=2203869f6&amp;color=0,0,0&amp;vtp=1"/>
          <p:cNvSpPr/>
          <p:nvPr/>
        </p:nvSpPr>
        <p:spPr>
          <a:xfrm>
            <a:off x="722376" y="3416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wondered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philosophy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involve.”可知，设空处后的内容是作者站在教室外面时想象的场景。故选D项。</a:t>
            </a:r>
            <a:endParaRPr lang="en-US" altLang="zh-CN" sz="2200" dirty="0"/>
          </a:p>
        </p:txBody>
      </p:sp>
      <p:sp>
        <p:nvSpPr>
          <p:cNvPr id="11" name="QC_6_BD.481_1#50084e7d9.choices?vja=1&amp;pid=2203869f6&amp;color=0,0,0&amp;vtp=1"/>
          <p:cNvSpPr/>
          <p:nvPr/>
        </p:nvSpPr>
        <p:spPr>
          <a:xfrm>
            <a:off x="722376" y="42367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18230" algn="l"/>
                <a:tab pos="6118860" algn="l"/>
                <a:tab pos="85940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A.ordinary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B.common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C.different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D.strange</a:t>
            </a:r>
            <a:endParaRPr lang="en-US" altLang="zh-CN" sz="2000" dirty="0"/>
          </a:p>
        </p:txBody>
      </p:sp>
      <p:sp>
        <p:nvSpPr>
          <p:cNvPr id="12" name="QC_6_AN.482_1#50084e7d9.bracket?vja=1&amp;pid=2203869f6&amp;color=0,0,0&amp;vpa=219&amp;vtp=1"/>
          <p:cNvSpPr/>
          <p:nvPr/>
        </p:nvSpPr>
        <p:spPr>
          <a:xfrm>
            <a:off x="1112901" y="42367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6_AS.483_1#50084e7d9?vja=1&amp;pid=2203869f6&amp;color=0,0,0&amp;vtp=1"/>
          <p:cNvSpPr/>
          <p:nvPr/>
        </p:nvSpPr>
        <p:spPr>
          <a:xfrm>
            <a:off x="722376" y="46609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作者原本以为哲学课上可能是漫长且无聊的对话，但根据下一段的描述可知，哲学课非常有意思，因此此处指作者实际体验的哲学课和想象中的是不一样的。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84_1#a6d234dff.choices?vja=1&amp;pid=2203869f6&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07155" algn="l"/>
                <a:tab pos="6493510" algn="l"/>
                <a:tab pos="85591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A.mentioned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B.expected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D.missed</a:t>
            </a:r>
            <a:endParaRPr lang="en-US" altLang="zh-CN" sz="2000" dirty="0"/>
          </a:p>
        </p:txBody>
      </p:sp>
      <p:sp>
        <p:nvSpPr>
          <p:cNvPr id="3" name="QC_6_AN.485_1#a6d234dff.bracket?vja=1&amp;pid=2203869f6&amp;color=0,0,0&amp;vpa=220&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86_1#a6d234dff?vja=1&amp;pid=2203869f6&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根据后文中的“Rather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boring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level.”可知，哲学老师没有把作者拉入枯燥乏味的争论中，讨论难以理解的哲学观点，所以此处指哲学老师和作者预期的不一样。故选B项。</a:t>
            </a:r>
            <a:endParaRPr lang="en-US" altLang="zh-CN" sz="2200" dirty="0"/>
          </a:p>
        </p:txBody>
      </p:sp>
      <p:sp>
        <p:nvSpPr>
          <p:cNvPr id="5" name="QC_6_BD.487_1#636874215.choices?vja=1&amp;pid=2203869f6&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4284980" algn="l"/>
                <a:tab pos="6487160" algn="l"/>
                <a:tab pos="86385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A.communicated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B.agreed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C.checked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D.depended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2000" dirty="0"/>
          </a:p>
        </p:txBody>
      </p:sp>
      <p:sp>
        <p:nvSpPr>
          <p:cNvPr id="6" name="QC_6_AN.488_1#636874215.bracket?vja=1&amp;pid=2203869f6&amp;color=0,0,0&amp;vpa=221&amp;vtp=1"/>
          <p:cNvSpPr/>
          <p:nvPr/>
        </p:nvSpPr>
        <p:spPr>
          <a:xfrm>
            <a:off x="1239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89_1#636874215?vja=1&amp;pid=2203869f6&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ethics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”可知，此处指罗布和“我们”进行交流。communicate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交流”；agree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with意为“同意”；check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on意为“检查”；depend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on意为“依赖”。故选A项。</a:t>
            </a:r>
            <a:endParaRPr lang="en-US" altLang="zh-CN" sz="2200" dirty="0"/>
          </a:p>
        </p:txBody>
      </p:sp>
      <p:sp>
        <p:nvSpPr>
          <p:cNvPr id="8" name="QC_6_BD.490_1#b78ca6e53.choices?vja=1&amp;pid=2203869f6&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15080" algn="l"/>
                <a:tab pos="6537960" algn="l"/>
                <a:tab pos="86639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A.suggestions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B.arrangements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C.choices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D.promises</a:t>
            </a:r>
            <a:endParaRPr lang="en-US" altLang="zh-CN" sz="2000" dirty="0"/>
          </a:p>
        </p:txBody>
      </p:sp>
      <p:sp>
        <p:nvSpPr>
          <p:cNvPr id="9" name="QC_6_AN.491_1#b78ca6e53.bracket?vja=1&amp;pid=2203869f6&amp;color=0,0,0&amp;vpa=222&amp;vtp=1"/>
          <p:cNvSpPr/>
          <p:nvPr/>
        </p:nvSpPr>
        <p:spPr>
          <a:xfrm>
            <a:off x="1230503" y="4160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492_1#b78ca6e53?vja=1&amp;pid=2203869f6&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根据上文的To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will可知，这位哲学老师在和同学们讨论自由意志，所以此时“我们”在审视自己的选择。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3_1#9fa163cd2.choices?vja=1&amp;pid=2203869f6&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02330" algn="l"/>
                <a:tab pos="5750560" algn="l"/>
                <a:tab pos="85305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B.effective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C.discouraging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D.attractive</a:t>
            </a:r>
            <a:endParaRPr lang="en-US" altLang="zh-CN" sz="2000" dirty="0"/>
          </a:p>
        </p:txBody>
      </p:sp>
      <p:sp>
        <p:nvSpPr>
          <p:cNvPr id="3" name="QC_6_AN.494_1#9fa163cd2.bracket?vja=1&amp;pid=2203869f6&amp;color=0,0,0&amp;vpa=223&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495_1#9fa163cd2?vja=1&amp;pid=2203869f6&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根据语境可知，这次哲学课改变了作者的想法，之前认为人文学科相比理科不那么具有吸引力，理科发挥着更大作用，而哲学课使作者意识到没有正确答案的问题也是最有吸引力的。故选D项。</a:t>
            </a:r>
            <a:endParaRPr lang="en-US" altLang="zh-CN" sz="2200" dirty="0"/>
          </a:p>
        </p:txBody>
      </p:sp>
      <p:sp>
        <p:nvSpPr>
          <p:cNvPr id="5" name="QC_6_BD.496_1#898bf4bf1.choices?vja=1&amp;pid=2203869f6&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23030" algn="l"/>
                <a:tab pos="5928360" algn="l"/>
                <a:tab pos="84162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A.confused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C.warned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D.worried</a:t>
            </a:r>
            <a:endParaRPr lang="en-US" altLang="zh-CN" sz="2000" dirty="0"/>
          </a:p>
        </p:txBody>
      </p:sp>
      <p:sp>
        <p:nvSpPr>
          <p:cNvPr id="6" name="QC_6_AN.497_1#898bf4bf1.bracket?vja=1&amp;pid=2203869f6&amp;color=0,0,0&amp;vpa=224&amp;vtp=1"/>
          <p:cNvSpPr/>
          <p:nvPr/>
        </p:nvSpPr>
        <p:spPr>
          <a:xfrm>
            <a:off x="1239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98_1#898bf4bf1?vja=1&amp;pid=2203869f6&amp;color=0,0,0&amp;vtp=1"/>
          <p:cNvSpPr/>
          <p:nvPr/>
        </p:nvSpPr>
        <p:spPr>
          <a:xfrm>
            <a:off x="722376" y="29591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prejudice,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”并结合上文语境可知，此处指作者突然意识到如果自己放下偏见，就能收获很多东西。故选B项。</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hit熟词生义</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.击；打；击中</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.使突然想起；击球得分；遇到（困难）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animEffect transition="in" filter="fade">
                                      <p:cBhvr>
                                        <p:cTn id="43"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9_1#69ad177cd.choices?vja=1&amp;pid=2203869f6&amp;color=0,0,0&amp;vtp=1&amp;bt=1"/>
          <p:cNvSpPr/>
          <p:nvPr/>
        </p:nvSpPr>
        <p:spPr>
          <a:xfrm>
            <a:off x="722376" y="896112"/>
            <a:ext cx="10753344" cy="762000"/>
          </a:xfrm>
          <a:prstGeom prst="rect">
            <a:avLst/>
          </a:prstGeom>
          <a:noFill/>
        </p:spPr>
        <p:txBody>
          <a:bodyPr wrap="square" lIns="0" tIns="0" rIns="0" bIns="0" rtlCol="0" anchor="t"/>
          <a:lstStyle/>
          <a:p>
            <a:pPr>
              <a:lnSpc>
                <a:spcPct val="125000"/>
              </a:lnSpc>
              <a:tabLst>
                <a:tab pos="6107430" algn="l"/>
              </a:tabLst>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B.looked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a:p>
            <a:pPr lvl="1" indent="790575">
              <a:lnSpc>
                <a:spcPct val="125000"/>
              </a:lnSpc>
              <a:tabLst>
                <a:tab pos="6107430" algn="l"/>
              </a:tabLst>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C.spoke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D.thought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3" name="QC_6_AN.500_1#69ad177cd.bracket?vja=1&amp;pid=2203869f6&amp;color=0,0,0&amp;vpa=225&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AS.501_1#69ad177cd?vja=1&amp;pid=2203869f6&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根据上文可知，作者从小学起就一直喜欢科学和数学这样的科目，人文学科曾经在作者心中没有那么重要，即有些学科遭到作者的轻视。do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方面做得好”；look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to意为“期待”；speak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of意为“高度评价”；think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of意为“轻视”。故选D项。</a:t>
            </a:r>
            <a:endParaRPr lang="en-US" altLang="zh-CN" sz="2200" dirty="0"/>
          </a:p>
        </p:txBody>
      </p:sp>
      <p:sp>
        <p:nvSpPr>
          <p:cNvPr id="5" name="QC_6_BD.502_1#f889b8873.choices?vja=1&amp;pid=2203869f6&amp;color=0,0,0&amp;vtp=1"/>
          <p:cNvSpPr/>
          <p:nvPr/>
        </p:nvSpPr>
        <p:spPr>
          <a:xfrm>
            <a:off x="722376" y="2915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24580" algn="l"/>
                <a:tab pos="6118860" algn="l"/>
                <a:tab pos="85242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A.open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B.strong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C.sharp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D.ready</a:t>
            </a:r>
            <a:endParaRPr lang="en-US" altLang="zh-CN" sz="2000" dirty="0"/>
          </a:p>
        </p:txBody>
      </p:sp>
      <p:sp>
        <p:nvSpPr>
          <p:cNvPr id="6" name="QC_6_AN.503_1#f889b8873.bracket?vja=1&amp;pid=2203869f6&amp;color=0,0,0&amp;vpa=226&amp;vtp=1"/>
          <p:cNvSpPr/>
          <p:nvPr/>
        </p:nvSpPr>
        <p:spPr>
          <a:xfrm>
            <a:off x="1239901" y="2915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504_1#f889b8873?vja=1&amp;pid=2203869f6&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全文内容可知，作者本以为人文学科没有正确答案，很枯燥，所以不重视人文学科。然而一节哲学课却改变了作者的想法，使作者认为人文学科也是很有吸引力的。由此可推断，作者从哲学课上懂得了要以开放的心态看待事物。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05_1#23b127ca0?vja=1&amp;pid=88d7b05c4&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［福建泉州2025高一期末］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870,000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Mazu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celebrations.</a:t>
            </a:r>
            <a:endParaRPr lang="en-US" altLang="zh-CN" sz="2000" dirty="0"/>
          </a:p>
        </p:txBody>
      </p:sp>
      <p:sp>
        <p:nvSpPr>
          <p:cNvPr id="3" name="QM_5_AN.506_1#23b127ca0.blank?vja=1&amp;pid=88d7b05c4&amp;color=0,0,0&amp;vpa=227&amp;vtp=1"/>
          <p:cNvSpPr/>
          <p:nvPr/>
        </p:nvSpPr>
        <p:spPr>
          <a:xfrm>
            <a:off x="2607183" y="1992200"/>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2000" dirty="0"/>
          </a:p>
        </p:txBody>
      </p:sp>
      <p:sp>
        <p:nvSpPr>
          <p:cNvPr id="4" name="QM_5_AN.507_1#23b127ca0.blank?vja=1&amp;pid=88d7b05c4&amp;color=0,0,0&amp;vpa=228&amp;vtp=1"/>
          <p:cNvSpPr/>
          <p:nvPr/>
        </p:nvSpPr>
        <p:spPr>
          <a:xfrm>
            <a:off x="10671239" y="2385900"/>
            <a:ext cx="790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added</a:t>
            </a:r>
            <a:endParaRPr lang="en-US" altLang="zh-CN" sz="2000" dirty="0"/>
          </a:p>
        </p:txBody>
      </p:sp>
      <p:sp>
        <p:nvSpPr>
          <p:cNvPr id="5" name="QM_5_AN.508_1#23b127ca0.blank?vja=1&amp;pid=88d7b05c4&amp;color=0,0,0&amp;vpa=229&amp;vtp=1"/>
          <p:cNvSpPr/>
          <p:nvPr/>
        </p:nvSpPr>
        <p:spPr>
          <a:xfrm>
            <a:off x="3070162" y="39099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6" name="QM_5_AN.509_1#23b127ca0.blank?vja=1&amp;pid=88d7b05c4&amp;color=0,0,0&amp;vpa=230&amp;vtp=1"/>
          <p:cNvSpPr/>
          <p:nvPr/>
        </p:nvSpPr>
        <p:spPr>
          <a:xfrm>
            <a:off x="7380351" y="4671900"/>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7" name="QM_5_AN.510_1#23b127ca0.blank?vja=1&amp;pid=88d7b05c4&amp;color=0,0,0&amp;vpa=231&amp;vtp=1"/>
          <p:cNvSpPr/>
          <p:nvPr/>
        </p:nvSpPr>
        <p:spPr>
          <a:xfrm>
            <a:off x="1854264" y="5052900"/>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customs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1_1#23b127ca0?vja=1&amp;pid=88d7b05c4&amp;color=0,0,0&amp;mp=1&amp;vtp=1&amp;bt=1"/>
          <p:cNvSpPr/>
          <p:nvPr/>
        </p:nvSpPr>
        <p:spPr>
          <a:xfrm>
            <a:off x="722376" y="896112"/>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paper-cuts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endParaRPr lang="en-US" altLang="zh-CN" sz="2000" dirty="0"/>
          </a:p>
        </p:txBody>
      </p:sp>
      <p:sp>
        <p:nvSpPr>
          <p:cNvPr id="3" name="QM_5_AN.512_1#23b127ca0.blank?vja=1&amp;pid=88d7b05c4&amp;color=0,0,0&amp;mp=1&amp;vpa=232&amp;vtp=1"/>
          <p:cNvSpPr/>
          <p:nvPr/>
        </p:nvSpPr>
        <p:spPr>
          <a:xfrm>
            <a:off x="7659688" y="845312"/>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variety</a:t>
            </a:r>
            <a:endParaRPr lang="en-US" altLang="zh-CN" sz="2000" dirty="0"/>
          </a:p>
        </p:txBody>
      </p:sp>
      <p:sp>
        <p:nvSpPr>
          <p:cNvPr id="4" name="QM_5_AN.513_1#23b127ca0.blank?vja=1&amp;pid=88d7b05c4&amp;color=0,0,0&amp;mp=1&amp;vpa=233&amp;vtp=1"/>
          <p:cNvSpPr/>
          <p:nvPr/>
        </p:nvSpPr>
        <p:spPr>
          <a:xfrm>
            <a:off x="3227832" y="1988312"/>
            <a:ext cx="1323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performing</a:t>
            </a:r>
            <a:endParaRPr lang="en-US" altLang="zh-CN" sz="2000" dirty="0"/>
          </a:p>
        </p:txBody>
      </p:sp>
      <p:sp>
        <p:nvSpPr>
          <p:cNvPr id="5" name="QM_5_AN.514_1#23b127ca0.blank?vja=1&amp;pid=88d7b05c4&amp;color=0,0,0&amp;mp=1&amp;vpa=234&amp;vtp=1"/>
          <p:cNvSpPr/>
          <p:nvPr/>
        </p:nvSpPr>
        <p:spPr>
          <a:xfrm>
            <a:off x="6560503" y="2382012"/>
            <a:ext cx="957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cultural</a:t>
            </a:r>
            <a:endParaRPr lang="en-US" altLang="zh-CN" sz="2000" dirty="0"/>
          </a:p>
        </p:txBody>
      </p:sp>
      <p:sp>
        <p:nvSpPr>
          <p:cNvPr id="6" name="QM_5_AN.515_1#23b127ca0.blank?vja=1&amp;pid=88d7b05c4&amp;color=0,0,0&amp;mp=1&amp;vpa=235&amp;vtp=1"/>
          <p:cNvSpPr/>
          <p:nvPr/>
        </p:nvSpPr>
        <p:spPr>
          <a:xfrm>
            <a:off x="4510469" y="2763012"/>
            <a:ext cx="1520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celebrated</a:t>
            </a:r>
            <a:endParaRPr lang="en-US" altLang="zh-CN" sz="2000" dirty="0"/>
          </a:p>
        </p:txBody>
      </p:sp>
      <p:sp>
        <p:nvSpPr>
          <p:cNvPr id="7" name="QM_5_AN.516_1#23b127ca0.blank?vja=1&amp;pid=88d7b05c4&amp;color=0,0,0&amp;mp=1&amp;vpa=236&amp;vtp=1"/>
          <p:cNvSpPr/>
          <p:nvPr/>
        </p:nvSpPr>
        <p:spPr>
          <a:xfrm>
            <a:off x="8847836" y="3525012"/>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8" name="QM_5_EX.517_1#23b127ca0?vja=1&amp;pid=88d7b05c4&amp;color=0,0,0&amp;vtp=1"/>
          <p:cNvSpPr/>
          <p:nvPr/>
        </p:nvSpPr>
        <p:spPr>
          <a:xfrm>
            <a:off x="722376" y="4351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本文是一篇说明文。文章介绍了2024年12月4日春节被列入联合国教科文组织人类非物质文化遗产代表作名录，阐述中国非遗现状及春节丰富的文化内涵。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tags/tag1.xml><?xml version="1.0" encoding="utf-8"?>
<p:tagLst xmlns:p="http://schemas.openxmlformats.org/presentationml/2006/main">
  <p:tag name="KSO_WM_DIAGRAM_VIRTUALLY_FRAME" val="{&quot;height&quot;:383.44,&quot;left&quot;:56.879999999999995,&quot;top&quot;:70.56,&quot;width&quot;:846.72}"/>
</p:tagLst>
</file>

<file path=ppt/tags/tag2.xml><?xml version="1.0" encoding="utf-8"?>
<p:tagLst xmlns:p="http://schemas.openxmlformats.org/presentationml/2006/main">
  <p:tag name="KSO_WM_DIAGRAM_VIRTUALLY_FRAME" val="{&quot;height&quot;:383.44,&quot;left&quot;:56.879999999999995,&quot;top&quot;:70.56,&quot;width&quot;:846.72}"/>
</p:tagLst>
</file>

<file path=ppt/tags/tag3.xml><?xml version="1.0" encoding="utf-8"?>
<p:tagLst xmlns:p="http://schemas.openxmlformats.org/presentationml/2006/main">
  <p:tag name="KSO_WM_DIAGRAM_VIRTUALLY_FRAME" val="{&quot;height&quot;:383.44,&quot;left&quot;:56.879999999999995,&quot;top&quot;:70.56,&quot;width&quot;:846.72}"/>
</p:tagLst>
</file>

<file path=ppt/tags/tag4.xml><?xml version="1.0" encoding="utf-8"?>
<p:tagLst xmlns:p="http://schemas.openxmlformats.org/presentationml/2006/main">
  <p:tag name="KSO_WM_DIAGRAM_VIRTUALLY_FRAME" val="{&quot;height&quot;:383.44,&quot;left&quot;:56.879999999999995,&quot;top&quot;:70.56,&quot;width&quot;:846.72}"/>
</p:tagLst>
</file>

<file path=ppt/tags/tag5.xml><?xml version="1.0" encoding="utf-8"?>
<p:tagLst xmlns:p="http://schemas.openxmlformats.org/presentationml/2006/main">
  <p:tag name="KSO_WM_DIAGRAM_VIRTUALLY_FRAME" val="{&quot;height&quot;:383.44,&quot;left&quot;:56.879999999999995,&quot;top&quot;:70.56,&quot;width&quot;:846.72}"/>
</p:tagLst>
</file>

<file path=ppt/tags/tag6.xml><?xml version="1.0" encoding="utf-8"?>
<p:tagLst xmlns:p="http://schemas.openxmlformats.org/presentationml/2006/main">
  <p:tag name="KSO_WM_DIAGRAM_VIRTUALLY_FRAME" val="{&quot;height&quot;:383.44,&quot;left&quot;:56.879999999999995,&quot;top&quot;:70.56,&quot;width&quot;:846.72}"/>
</p:tagLst>
</file>

<file path=ppt/tags/tag7.xml><?xml version="1.0" encoding="utf-8"?>
<p:tagLst xmlns:p="http://schemas.openxmlformats.org/presentationml/2006/main">
  <p:tag name="KSO_WM_DIAGRAM_VIRTUALLY_FRAME" val="{&quot;height&quot;:383.44,&quot;left&quot;:56.879999999999995,&quot;top&quot;:70.56,&quot;width&quot;:846.72}"/>
</p:tagLst>
</file>

<file path=ppt/tags/tag8.xml><?xml version="1.0" encoding="utf-8"?>
<p:tagLst xmlns:p="http://schemas.openxmlformats.org/presentationml/2006/main">
  <p:tag name="KSO_WM_DIAGRAM_VIRTUALLY_FRAME" val="{&quot;height&quot;:383.44,&quot;left&quot;:56.879999999999995,&quot;top&quot;:70.56,&quot;width&quot;:846.72}"/>
</p:tagLst>
</file>

<file path=ppt/tags/tag9.xml><?xml version="1.0" encoding="utf-8"?>
<p:tagLst xmlns:p="http://schemas.openxmlformats.org/presentationml/2006/main">
  <p:tag name="KSO_WM_DIAGRAM_VIRTUALLY_FRAME" val="{&quot;height&quot;:383.44,&quot;left&quot;:56.879999999999995,&quot;top&quot;:70.56,&quot;width&quot;:846.72}"/>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56352</Words>
  <Application>WPS 演示</Application>
  <PresentationFormat>宽屏</PresentationFormat>
  <Paragraphs>1386</Paragraphs>
  <Slides>111</Slides>
  <Notes>104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111</vt:i4>
      </vt:variant>
    </vt:vector>
  </HeadingPairs>
  <TitlesOfParts>
    <vt:vector size="132"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仿宋</vt:lpstr>
      <vt:lpstr>仿宋</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9</cp:revision>
  <dcterms:created xsi:type="dcterms:W3CDTF">2025-05-09T11:13:00Z</dcterms:created>
  <dcterms:modified xsi:type="dcterms:W3CDTF">2025-05-12T08:23:55Z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BA019609329D46079FAFE1A1EDE8A7C8_12</vt:lpwstr>
  </property>
  <property fmtid="{D5CDD505-2E9C-101B-9397-08002B2CF9AE}" pid="3" name="KSOProductBuildVer">
    <vt:lpwstr>2052-12.1.0.21171</vt:lpwstr>
  </property>
</Properties>
</file>