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4" r:id="rId11"/>
    <p:sldId id="265" r:id="rId12"/>
    <p:sldId id="267" r:id="rId13"/>
    <p:sldId id="269" r:id="rId14"/>
    <p:sldId id="371" r:id="rId15"/>
    <p:sldId id="270" r:id="rId16"/>
    <p:sldId id="271" r:id="rId17"/>
    <p:sldId id="372" r:id="rId18"/>
    <p:sldId id="272" r:id="rId19"/>
    <p:sldId id="274" r:id="rId20"/>
    <p:sldId id="373" r:id="rId21"/>
    <p:sldId id="275" r:id="rId22"/>
    <p:sldId id="276" r:id="rId23"/>
    <p:sldId id="277" r:id="rId24"/>
    <p:sldId id="278" r:id="rId25"/>
    <p:sldId id="280" r:id="rId26"/>
    <p:sldId id="281" r:id="rId27"/>
    <p:sldId id="282" r:id="rId28"/>
    <p:sldId id="283" r:id="rId29"/>
    <p:sldId id="284" r:id="rId30"/>
    <p:sldId id="285" r:id="rId31"/>
    <p:sldId id="286" r:id="rId32"/>
    <p:sldId id="374" r:id="rId33"/>
    <p:sldId id="287" r:id="rId34"/>
    <p:sldId id="288" r:id="rId35"/>
    <p:sldId id="289" r:id="rId36"/>
    <p:sldId id="290" r:id="rId37"/>
    <p:sldId id="292" r:id="rId38"/>
    <p:sldId id="375" r:id="rId39"/>
    <p:sldId id="293" r:id="rId40"/>
    <p:sldId id="294" r:id="rId41"/>
    <p:sldId id="295" r:id="rId42"/>
    <p:sldId id="296" r:id="rId43"/>
    <p:sldId id="297" r:id="rId44"/>
    <p:sldId id="298" r:id="rId45"/>
    <p:sldId id="300" r:id="rId46"/>
    <p:sldId id="301" r:id="rId47"/>
    <p:sldId id="302" r:id="rId48"/>
    <p:sldId id="304" r:id="rId49"/>
    <p:sldId id="376" r:id="rId50"/>
    <p:sldId id="306" r:id="rId51"/>
    <p:sldId id="307" r:id="rId52"/>
    <p:sldId id="309" r:id="rId53"/>
    <p:sldId id="377" r:id="rId54"/>
    <p:sldId id="310" r:id="rId55"/>
    <p:sldId id="311" r:id="rId56"/>
    <p:sldId id="312" r:id="rId57"/>
    <p:sldId id="313" r:id="rId58"/>
    <p:sldId id="315" r:id="rId59"/>
    <p:sldId id="316" r:id="rId60"/>
    <p:sldId id="317" r:id="rId61"/>
    <p:sldId id="318" r:id="rId62"/>
    <p:sldId id="319" r:id="rId63"/>
    <p:sldId id="320" r:id="rId64"/>
    <p:sldId id="321" r:id="rId65"/>
    <p:sldId id="378" r:id="rId66"/>
    <p:sldId id="322" r:id="rId67"/>
    <p:sldId id="323" r:id="rId68"/>
    <p:sldId id="324" r:id="rId69"/>
    <p:sldId id="325" r:id="rId70"/>
    <p:sldId id="326" r:id="rId71"/>
    <p:sldId id="327" r:id="rId72"/>
    <p:sldId id="328" r:id="rId73"/>
    <p:sldId id="330" r:id="rId74"/>
    <p:sldId id="379" r:id="rId75"/>
    <p:sldId id="331" r:id="rId76"/>
    <p:sldId id="332" r:id="rId77"/>
    <p:sldId id="333" r:id="rId78"/>
    <p:sldId id="334" r:id="rId79"/>
    <p:sldId id="335" r:id="rId80"/>
    <p:sldId id="336" r:id="rId81"/>
    <p:sldId id="339" r:id="rId82"/>
    <p:sldId id="340" r:id="rId83"/>
    <p:sldId id="341" r:id="rId84"/>
    <p:sldId id="342" r:id="rId85"/>
    <p:sldId id="343" r:id="rId86"/>
    <p:sldId id="344" r:id="rId87"/>
    <p:sldId id="381" r:id="rId88"/>
    <p:sldId id="347" r:id="rId89"/>
    <p:sldId id="348" r:id="rId90"/>
    <p:sldId id="349" r:id="rId91"/>
    <p:sldId id="380" r:id="rId92"/>
    <p:sldId id="350" r:id="rId93"/>
    <p:sldId id="352" r:id="rId94"/>
    <p:sldId id="353" r:id="rId95"/>
    <p:sldId id="354" r:id="rId96"/>
    <p:sldId id="355" r:id="rId97"/>
    <p:sldId id="356" r:id="rId98"/>
    <p:sldId id="357" r:id="rId99"/>
    <p:sldId id="358" r:id="rId100"/>
    <p:sldId id="360" r:id="rId101"/>
    <p:sldId id="361" r:id="rId102"/>
    <p:sldId id="362" r:id="rId103"/>
    <p:sldId id="363" r:id="rId104"/>
    <p:sldId id="364" r:id="rId105"/>
    <p:sldId id="365" r:id="rId106"/>
    <p:sldId id="367" r:id="rId107"/>
    <p:sldId id="368" r:id="rId108"/>
    <p:sldId id="382" r:id="rId109"/>
    <p:sldId id="370" r:id="rId11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 id="3" name="张宇" initials="张" lastIdx="1" clrIdx="2"/>
  <p:cmAuthor id="4" name="LXZW" initials="A"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752" autoAdjust="0"/>
    <p:restoredTop sz="94610"/>
  </p:normalViewPr>
  <p:slideViewPr>
    <p:cSldViewPr snapToGrid="0" snapToObjects="1">
      <p:cViewPr varScale="1">
        <p:scale>
          <a:sx n="96" d="100"/>
          <a:sy n="96" d="100"/>
        </p:scale>
        <p:origin x="78" y="492"/>
      </p:cViewPr>
      <p:guideLst/>
    </p:cSldViewPr>
  </p:slideViewPr>
  <p:notesTextViewPr>
    <p:cViewPr>
      <p:scale>
        <a:sx n="1" d="1"/>
        <a:sy n="1" d="1"/>
      </p:scale>
      <p:origin x="0" y="0"/>
    </p:cViewPr>
  </p:notesTextViewPr>
  <p:sorterViewPr>
    <p:cViewPr>
      <p:scale>
        <a:sx n="100" d="100"/>
        <a:sy n="100" d="100"/>
      </p:scale>
      <p:origin x="0" y="-21582"/>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4" Type="http://schemas.openxmlformats.org/officeDocument/2006/relationships/commentAuthors" Target="commentAuthors.xml"/><Relationship Id="rId113" Type="http://schemas.openxmlformats.org/officeDocument/2006/relationships/tableStyles" Target="tableStyles.xml"/><Relationship Id="rId112" Type="http://schemas.openxmlformats.org/officeDocument/2006/relationships/viewProps" Target="viewProps.xml"/><Relationship Id="rId111" Type="http://schemas.openxmlformats.org/officeDocument/2006/relationships/presProps" Target="presProps.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b47eaf8a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f7c20697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88a43551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83d5d703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c929188b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bee603d7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6cadbb50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d2723f8d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dc803d7e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f952cc8a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1971022e41ece1ff777657#tid=681c8b23b9ac520009b906f1#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5beb23d5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10725199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780f5e7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1b3e04aa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8ea3187d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刷应用文写作</a:t>
            </a:r>
            <a:endParaRPr lang="en-US" sz="2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18" name="灯片编号占位符 17"/>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必修第一册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84276315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8cccac19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4.xml"/></Relationships>
</file>

<file path=ppt/slides/_rels/slide106.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image" Target="../media/image10.png"/><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5" Type="http://schemas.openxmlformats.org/officeDocument/2006/relationships/notesSlide" Target="../notesSlides/notesSlide96.xml"/><Relationship Id="rId14" Type="http://schemas.openxmlformats.org/officeDocument/2006/relationships/slideLayout" Target="../slideLayouts/slideLayout25.xml"/><Relationship Id="rId13" Type="http://schemas.openxmlformats.org/officeDocument/2006/relationships/tags" Target="../tags/tag33.xml"/><Relationship Id="rId12" Type="http://schemas.openxmlformats.org/officeDocument/2006/relationships/image" Target="../media/image7.jpeg"/><Relationship Id="rId11" Type="http://schemas.openxmlformats.org/officeDocument/2006/relationships/image" Target="../media/image11.png"/><Relationship Id="rId10" Type="http://schemas.openxmlformats.org/officeDocument/2006/relationships/tags" Target="../tags/tag32.xml"/><Relationship Id="rId1" Type="http://schemas.openxmlformats.org/officeDocument/2006/relationships/tags" Target="../tags/tag2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1" Type="http://schemas.openxmlformats.org/officeDocument/2006/relationships/notesSlide" Target="../notesSlides/notesSlide17.xml"/><Relationship Id="rId10" Type="http://schemas.openxmlformats.org/officeDocument/2006/relationships/slideLayout" Target="../slideLayouts/slideLayout11.xml"/><Relationship Id="rId1" Type="http://schemas.openxmlformats.org/officeDocument/2006/relationships/tags" Target="../tags/tag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image" Target="../media/image7.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3.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1" Type="http://schemas.openxmlformats.org/officeDocument/2006/relationships/notesSlide" Target="../notesSlides/notesSlide38.xml"/><Relationship Id="rId10" Type="http://schemas.openxmlformats.org/officeDocument/2006/relationships/slideLayout" Target="../slideLayouts/slideLayout14.xml"/><Relationship Id="rId1" Type="http://schemas.openxmlformats.org/officeDocument/2006/relationships/tags" Target="../tags/tag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8.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8.xml"/><Relationship Id="rId1" Type="http://schemas.openxmlformats.org/officeDocument/2006/relationships/image" Target="../media/image7.jpe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0.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20.xml"/><Relationship Id="rId1" Type="http://schemas.openxmlformats.org/officeDocument/2006/relationships/image" Target="../media/image9.jpeg"/></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89ef62e3f?vja=1&amp;pid=8cccac198&amp;color=0,0,0&amp;vtp=1&amp;bt=1"/>
          <p:cNvSpPr/>
          <p:nvPr/>
        </p:nvSpPr>
        <p:spPr>
          <a:xfrm>
            <a:off x="722376" y="896112"/>
            <a:ext cx="10753344" cy="419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1.我为这场比赛感到担忧，但我的父母耐心地鼓励我。（worried）</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 ________ ________ 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patiently.</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2.你最好让他独自待着，因为他正在生气。</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 ______ ______ _____ ______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angry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3.如果我学得更努力些会怎样呢?或许我会拿到更高的分数。</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 ___ __ _____ _______ _______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Maybe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4.和萨拉交谈一下，你会发现她友好且外向。（“find+宾语+宾补”结构）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 ____ ________ _____ _________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5.这本书是为想学写作的学生设计的。（design）</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 _________ ____ 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endParaRPr lang="en-US" altLang="zh-CN" sz="2000" dirty="0"/>
          </a:p>
        </p:txBody>
      </p:sp>
      <p:sp>
        <p:nvSpPr>
          <p:cNvPr id="4" name="QB_6_AN.32_1#89ef62e3f.blank?vja=1&amp;pid=8cccac198&amp;color=0,0,0&amp;vpa=11&amp;vtp=1"/>
          <p:cNvSpPr/>
          <p:nvPr/>
        </p:nvSpPr>
        <p:spPr>
          <a:xfrm>
            <a:off x="693801" y="1620012"/>
            <a:ext cx="268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endParaRPr lang="en-US" altLang="zh-CN" sz="2000" dirty="0"/>
          </a:p>
        </p:txBody>
      </p:sp>
      <p:sp>
        <p:nvSpPr>
          <p:cNvPr id="5" name="QB_6_AN.33_1#89ef62e3f.blank?vja=1&amp;pid=8cccac198&amp;color=0,0,0&amp;vpa=12&amp;vtp=1"/>
          <p:cNvSpPr/>
          <p:nvPr/>
        </p:nvSpPr>
        <p:spPr>
          <a:xfrm>
            <a:off x="1100201" y="1620012"/>
            <a:ext cx="985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was/felt</a:t>
            </a:r>
            <a:endParaRPr lang="en-US" altLang="zh-CN" sz="2000" dirty="0"/>
          </a:p>
        </p:txBody>
      </p:sp>
      <p:sp>
        <p:nvSpPr>
          <p:cNvPr id="6" name="QB_6_AN.34_1#89ef62e3f.blank?vja=1&amp;pid=8cccac198&amp;color=0,0,0&amp;vpa=13&amp;vtp=1"/>
          <p:cNvSpPr/>
          <p:nvPr/>
        </p:nvSpPr>
        <p:spPr>
          <a:xfrm>
            <a:off x="2243201" y="1620012"/>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worried</a:t>
            </a:r>
            <a:endParaRPr lang="en-US" altLang="zh-CN" sz="2000" dirty="0"/>
          </a:p>
        </p:txBody>
      </p:sp>
      <p:sp>
        <p:nvSpPr>
          <p:cNvPr id="7" name="QB_6_AN.35_1#89ef62e3f.blank?vja=1&amp;pid=8cccac198&amp;color=0,0,0&amp;vpa=14&amp;vtp=1"/>
          <p:cNvSpPr/>
          <p:nvPr/>
        </p:nvSpPr>
        <p:spPr>
          <a:xfrm>
            <a:off x="3373501" y="1620012"/>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000" dirty="0"/>
          </a:p>
        </p:txBody>
      </p:sp>
      <p:sp>
        <p:nvSpPr>
          <p:cNvPr id="9" name="QB_6_AN.37_1#89ef62e3f.blank?vja=1&amp;pid=8cccac198&amp;color=0,0,0&amp;vpa=15&amp;vtp=1"/>
          <p:cNvSpPr/>
          <p:nvPr/>
        </p:nvSpPr>
        <p:spPr>
          <a:xfrm>
            <a:off x="744601" y="2382012"/>
            <a:ext cx="8080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You’d</a:t>
            </a:r>
            <a:endParaRPr lang="en-US" altLang="zh-CN" sz="2000" dirty="0"/>
          </a:p>
        </p:txBody>
      </p:sp>
      <p:sp>
        <p:nvSpPr>
          <p:cNvPr id="10" name="QB_6_AN.38_1#89ef62e3f.blank?vja=1&amp;pid=8cccac198&amp;color=0,0,0&amp;vpa=16&amp;vtp=1"/>
          <p:cNvSpPr/>
          <p:nvPr/>
        </p:nvSpPr>
        <p:spPr>
          <a:xfrm>
            <a:off x="1722501" y="2382012"/>
            <a:ext cx="760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better</a:t>
            </a:r>
            <a:endParaRPr lang="en-US" altLang="zh-CN" sz="2000" dirty="0"/>
          </a:p>
        </p:txBody>
      </p:sp>
      <p:sp>
        <p:nvSpPr>
          <p:cNvPr id="11" name="QB_6_AN.39_1#89ef62e3f.blank?vja=1&amp;pid=8cccac198&amp;color=0,0,0&amp;vpa=17&amp;vtp=1"/>
          <p:cNvSpPr/>
          <p:nvPr/>
        </p:nvSpPr>
        <p:spPr>
          <a:xfrm>
            <a:off x="2624201" y="2382012"/>
            <a:ext cx="719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leave</a:t>
            </a:r>
            <a:endParaRPr lang="en-US" altLang="zh-CN" sz="2000" dirty="0"/>
          </a:p>
        </p:txBody>
      </p:sp>
      <p:sp>
        <p:nvSpPr>
          <p:cNvPr id="12" name="QB_6_AN.40_1#89ef62e3f.blank?vja=1&amp;pid=8cccac198&amp;color=0,0,0&amp;vpa=18&amp;vtp=1"/>
          <p:cNvSpPr/>
          <p:nvPr/>
        </p:nvSpPr>
        <p:spPr>
          <a:xfrm>
            <a:off x="3525901" y="2382012"/>
            <a:ext cx="577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a:t>
            </a:r>
            <a:endParaRPr lang="en-US" altLang="zh-CN" sz="2000" dirty="0"/>
          </a:p>
        </p:txBody>
      </p:sp>
      <p:sp>
        <p:nvSpPr>
          <p:cNvPr id="13" name="QB_6_AN.41_1#89ef62e3f.blank?vja=1&amp;pid=8cccac198&amp;color=0,0,0&amp;vpa=19&amp;vtp=1"/>
          <p:cNvSpPr/>
          <p:nvPr/>
        </p:nvSpPr>
        <p:spPr>
          <a:xfrm>
            <a:off x="4275201" y="2382012"/>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alone</a:t>
            </a:r>
            <a:endParaRPr lang="en-US" altLang="zh-CN" sz="2000" dirty="0"/>
          </a:p>
        </p:txBody>
      </p:sp>
      <p:sp>
        <p:nvSpPr>
          <p:cNvPr id="15" name="QB_6_AN.43_1#89ef62e3f.blank?vja=1&amp;pid=8cccac198&amp;color=0,0,0&amp;vpa=20&amp;vtp=1"/>
          <p:cNvSpPr/>
          <p:nvPr/>
        </p:nvSpPr>
        <p:spPr>
          <a:xfrm>
            <a:off x="719201" y="3144012"/>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16" name="QB_6_AN.44_1#89ef62e3f.blank?vja=1&amp;pid=8cccac198&amp;color=0,0,0&amp;vpa=21&amp;vtp=1"/>
          <p:cNvSpPr/>
          <p:nvPr/>
        </p:nvSpPr>
        <p:spPr>
          <a:xfrm>
            <a:off x="1608201" y="3144012"/>
            <a:ext cx="338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if</a:t>
            </a:r>
            <a:endParaRPr lang="en-US" altLang="zh-CN" sz="2000" dirty="0"/>
          </a:p>
        </p:txBody>
      </p:sp>
      <p:sp>
        <p:nvSpPr>
          <p:cNvPr id="17" name="QB_6_AN.45_1#89ef62e3f.blank?vja=1&amp;pid=8cccac198&amp;color=0,0,0&amp;vpa=22&amp;vtp=1"/>
          <p:cNvSpPr/>
          <p:nvPr/>
        </p:nvSpPr>
        <p:spPr>
          <a:xfrm>
            <a:off x="2090801" y="3144012"/>
            <a:ext cx="268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endParaRPr lang="en-US" altLang="zh-CN" sz="2000" dirty="0"/>
          </a:p>
        </p:txBody>
      </p:sp>
      <p:sp>
        <p:nvSpPr>
          <p:cNvPr id="18" name="QB_6_AN.46_1#89ef62e3f.blank?vja=1&amp;pid=8cccac198&amp;color=0,0,0&amp;vpa=23&amp;vtp=1"/>
          <p:cNvSpPr/>
          <p:nvPr/>
        </p:nvSpPr>
        <p:spPr>
          <a:xfrm>
            <a:off x="2522601" y="3144012"/>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endParaRPr lang="en-US" altLang="zh-CN" sz="2000" dirty="0"/>
          </a:p>
        </p:txBody>
      </p:sp>
      <p:sp>
        <p:nvSpPr>
          <p:cNvPr id="19" name="QB_6_AN.47_1#89ef62e3f.blank?vja=1&amp;pid=8cccac198&amp;color=0,0,0&amp;vpa=24&amp;vtp=1"/>
          <p:cNvSpPr/>
          <p:nvPr/>
        </p:nvSpPr>
        <p:spPr>
          <a:xfrm>
            <a:off x="3221101" y="3144012"/>
            <a:ext cx="915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studied</a:t>
            </a:r>
            <a:endParaRPr lang="en-US" altLang="zh-CN" sz="2000" dirty="0"/>
          </a:p>
        </p:txBody>
      </p:sp>
      <p:sp>
        <p:nvSpPr>
          <p:cNvPr id="20" name="QB_6_AN.48_1#89ef62e3f.blank?vja=1&amp;pid=8cccac198&amp;color=0,0,0&amp;vpa=25&amp;vtp=1"/>
          <p:cNvSpPr/>
          <p:nvPr/>
        </p:nvSpPr>
        <p:spPr>
          <a:xfrm>
            <a:off x="4287901" y="3144012"/>
            <a:ext cx="831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harder</a:t>
            </a:r>
            <a:endParaRPr lang="en-US" altLang="zh-CN" sz="2000" dirty="0"/>
          </a:p>
        </p:txBody>
      </p:sp>
      <p:sp>
        <p:nvSpPr>
          <p:cNvPr id="22" name="QB_6_AN.50_1#89ef62e3f.blank?vja=1&amp;pid=8cccac198&amp;color=0,0,0&amp;vpa=26&amp;vtp=1"/>
          <p:cNvSpPr/>
          <p:nvPr/>
        </p:nvSpPr>
        <p:spPr>
          <a:xfrm>
            <a:off x="4997514" y="3906012"/>
            <a:ext cx="592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find</a:t>
            </a:r>
            <a:endParaRPr lang="en-US" altLang="zh-CN" sz="2000" dirty="0"/>
          </a:p>
        </p:txBody>
      </p:sp>
      <p:sp>
        <p:nvSpPr>
          <p:cNvPr id="23" name="QB_6_AN.51_1#89ef62e3f.blank?vja=1&amp;pid=8cccac198&amp;color=0,0,0&amp;vpa=27&amp;vtp=1"/>
          <p:cNvSpPr/>
          <p:nvPr/>
        </p:nvSpPr>
        <p:spPr>
          <a:xfrm>
            <a:off x="5746814" y="3906012"/>
            <a:ext cx="508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endParaRPr lang="en-US" altLang="zh-CN" sz="2000" dirty="0"/>
          </a:p>
        </p:txBody>
      </p:sp>
      <p:sp>
        <p:nvSpPr>
          <p:cNvPr id="24" name="QB_6_AN.52_1#89ef62e3f.blank?vja=1&amp;pid=8cccac198&amp;color=0,0,0&amp;vpa=28&amp;vtp=1"/>
          <p:cNvSpPr/>
          <p:nvPr/>
        </p:nvSpPr>
        <p:spPr>
          <a:xfrm>
            <a:off x="6394514" y="3893312"/>
            <a:ext cx="985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friendly</a:t>
            </a:r>
            <a:endParaRPr lang="en-US" altLang="zh-CN" sz="2000" dirty="0"/>
          </a:p>
        </p:txBody>
      </p:sp>
      <p:sp>
        <p:nvSpPr>
          <p:cNvPr id="25" name="QB_6_AN.53_1#89ef62e3f.blank?vja=1&amp;pid=8cccac198&amp;color=0,0,0&amp;vpa=29&amp;vtp=1"/>
          <p:cNvSpPr/>
          <p:nvPr/>
        </p:nvSpPr>
        <p:spPr>
          <a:xfrm>
            <a:off x="7562914" y="3906012"/>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26" name="QB_6_AN.54_1#89ef62e3f.blank?vja=1&amp;pid=8cccac198&amp;color=0,0,0&amp;vpa=30&amp;vtp=1"/>
          <p:cNvSpPr/>
          <p:nvPr/>
        </p:nvSpPr>
        <p:spPr>
          <a:xfrm>
            <a:off x="8312214" y="3893312"/>
            <a:ext cx="1085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outgoing</a:t>
            </a:r>
            <a:endParaRPr lang="en-US" altLang="zh-CN" sz="2000" dirty="0"/>
          </a:p>
        </p:txBody>
      </p:sp>
      <p:sp>
        <p:nvSpPr>
          <p:cNvPr id="28" name="QB_6_AN.56_1#89ef62e3f.blank?vja=1&amp;pid=8cccac198&amp;color=0,0,0&amp;vpa=31&amp;vtp=1"/>
          <p:cNvSpPr/>
          <p:nvPr/>
        </p:nvSpPr>
        <p:spPr>
          <a:xfrm>
            <a:off x="1944751" y="4668012"/>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is/was</a:t>
            </a:r>
            <a:endParaRPr lang="en-US" altLang="zh-CN" sz="2000" dirty="0"/>
          </a:p>
        </p:txBody>
      </p:sp>
      <p:sp>
        <p:nvSpPr>
          <p:cNvPr id="29" name="QB_6_AN.57_1#89ef62e3f.blank?vja=1&amp;pid=8cccac198&amp;color=0,0,0&amp;vpa=32&amp;vtp=1"/>
          <p:cNvSpPr/>
          <p:nvPr/>
        </p:nvSpPr>
        <p:spPr>
          <a:xfrm>
            <a:off x="2960751" y="4655312"/>
            <a:ext cx="1085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designed</a:t>
            </a:r>
            <a:endParaRPr lang="en-US" altLang="zh-CN" sz="2000" dirty="0"/>
          </a:p>
        </p:txBody>
      </p:sp>
      <p:sp>
        <p:nvSpPr>
          <p:cNvPr id="30" name="QB_6_AN.58_1#89ef62e3f.blank?vja=1&amp;pid=8cccac198&amp;color=0,0,0&amp;vpa=33&amp;vtp=1"/>
          <p:cNvSpPr/>
          <p:nvPr/>
        </p:nvSpPr>
        <p:spPr>
          <a:xfrm>
            <a:off x="4218051" y="4668012"/>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31" name="QB_6_AN.59_1#89ef62e3f.blank?vja=1&amp;pid=8cccac198&amp;color=0,0,0&amp;vpa=34&amp;vtp=1"/>
          <p:cNvSpPr/>
          <p:nvPr/>
        </p:nvSpPr>
        <p:spPr>
          <a:xfrm>
            <a:off x="4840351" y="4668012"/>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P spid="10" grpId="0" animBg="1" build="p"/>
      <p:bldP spid="11" grpId="0" animBg="1" build="p"/>
      <p:bldP spid="12" grpId="0" animBg="1" build="p"/>
      <p:bldP spid="13" grpId="0" animBg="1" build="p"/>
      <p:bldP spid="15" grpId="0" animBg="1" build="p"/>
      <p:bldP spid="16" grpId="0" animBg="1" build="p"/>
      <p:bldP spid="17" grpId="0" animBg="1" build="p"/>
      <p:bldP spid="18" grpId="0" animBg="1" build="p"/>
      <p:bldP spid="19" grpId="0" animBg="1" build="p"/>
      <p:bldP spid="20" grpId="0" animBg="1" build="p"/>
      <p:bldP spid="22" grpId="0" animBg="1" build="p"/>
      <p:bldP spid="23" grpId="0" animBg="1" build="p"/>
      <p:bldP spid="24" grpId="0" animBg="1" build="p"/>
      <p:bldP spid="25" grpId="0" animBg="1" build="p"/>
      <p:bldP spid="26" grpId="0" animBg="1" build="p"/>
      <p:bldP spid="28" grpId="0" animBg="1" build="p"/>
      <p:bldP spid="29" grpId="0" animBg="1" build="p"/>
      <p:bldP spid="30" grpId="0" animBg="1" build="p"/>
      <p:bldP spid="31"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87_1#eaec17ad2?vja=1&amp;pid=7d7dc759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6_AN.488_1#eaec17ad2.blank?vja=1&amp;pid=7d7dc7597&amp;color=0,0,0&amp;vpa=223&amp;vtp=1"/>
          <p:cNvSpPr/>
          <p:nvPr/>
        </p:nvSpPr>
        <p:spPr>
          <a:xfrm>
            <a:off x="935101" y="858012"/>
            <a:ext cx="1057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invented</a:t>
            </a:r>
            <a:endParaRPr lang="en-US" altLang="zh-CN" sz="2000" dirty="0"/>
          </a:p>
        </p:txBody>
      </p:sp>
      <p:sp>
        <p:nvSpPr>
          <p:cNvPr id="4" name="QB_6_AS.489_1#eaec17ad2?vja=1&amp;pid=7d7dc7597&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也许毛笔是人类发明的为数不多的工具之一，几个世纪以来，它既非常实用又有非常丰富的象征意义。主句中已有系动词is，所以设空处应用非谓语动词，结合句意可知，此处作后置定语，修饰名词短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tools；the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tools和invent之间是逻辑上的被动关系，应用过去分词。</a:t>
            </a:r>
            <a:endParaRPr lang="en-US" altLang="zh-CN" sz="2200" dirty="0"/>
          </a:p>
        </p:txBody>
      </p:sp>
      <p:sp>
        <p:nvSpPr>
          <p:cNvPr id="5" name="QB_6_BD.490_1#f973d6b2a?vja=1&amp;pid=7d7dc7597&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6_AN.491_1#f973d6b2a.blank?vja=1&amp;pid=7d7dc7597&amp;color=0,0,0&amp;vpa=224&amp;vtp=1"/>
          <p:cNvSpPr/>
          <p:nvPr/>
        </p:nvSpPr>
        <p:spPr>
          <a:xfrm>
            <a:off x="909701" y="2877887"/>
            <a:ext cx="1098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centuries</a:t>
            </a:r>
            <a:endParaRPr lang="en-US" altLang="zh-CN" sz="2000" dirty="0"/>
          </a:p>
        </p:txBody>
      </p:sp>
      <p:sp>
        <p:nvSpPr>
          <p:cNvPr id="7" name="QB_6_AS.492_1#f973d6b2a?vja=1&amp;pid=7d7dc7597&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句意见上一题解析。century意为“世纪”，为可数名词。空前没有限定词修饰，应用名词复数。over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centuries意为“几个世纪以来”。</a:t>
            </a:r>
            <a:endParaRPr lang="en-US" altLang="zh-CN" sz="2200" dirty="0"/>
          </a:p>
        </p:txBody>
      </p:sp>
      <p:sp>
        <p:nvSpPr>
          <p:cNvPr id="8" name="QB_6_BD.493_1#218b23a8e?vja=1&amp;pid=7d7dc7597&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6_AN.494_1#218b23a8e.blank?vja=1&amp;pid=7d7dc7597&amp;color=0,0,0&amp;vpa=225&amp;vtp=1"/>
          <p:cNvSpPr/>
          <p:nvPr/>
        </p:nvSpPr>
        <p:spPr>
          <a:xfrm>
            <a:off x="922401" y="4109787"/>
            <a:ext cx="1338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influencing</a:t>
            </a:r>
            <a:endParaRPr lang="en-US" altLang="zh-CN" sz="2000" dirty="0"/>
          </a:p>
        </p:txBody>
      </p:sp>
      <p:sp>
        <p:nvSpPr>
          <p:cNvPr id="10" name="QB_6_AS.495_1#218b23a8e?vja=1&amp;pid=7d7dc7597&amp;color=0,0,0&amp;vtp=1"/>
          <p:cNvSpPr/>
          <p:nvPr/>
        </p:nvSpPr>
        <p:spPr>
          <a:xfrm>
            <a:off x="722376" y="45847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句意为：它不仅表达了普通人的情感，而且记录了历史，创造了中国文化中最精致的艺术和文学，极大地影响了中华文明的发展道路。not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连接并列谓语，设空处与谓语之间无连接词连接，应用非谓语动词；结合句意可知，此处表示自然而然的结果，应用现在分词作结果状语。故填influencing。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495_2#218b23a8e?vja=1&amp;pid=7d7dc7597&amp;color=0,0,0&amp;mp=1&amp;vtp=1&amp;bt=1"/>
          <p:cNvSpPr/>
          <p:nvPr/>
        </p:nvSpPr>
        <p:spPr>
          <a:xfrm>
            <a:off x="722376" y="900000"/>
            <a:ext cx="10753344" cy="1524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现在分词作结果状语的用法</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现在分词作结果状语一般表示自然而然的结果，常见的用现在分词形式作结果状语的动词（短语）有</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cause、leave、result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in、lead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to、make等。如：It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heavily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provinces.南方下了大雨，导致几个省份都发生了严重的水灾。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96_1#1f646b00e?vja=1&amp;pid=7d7dc759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497_1#1f646b00e.blank?vja=1&amp;pid=7d7dc7597&amp;color=0,0,0&amp;vpa=226&amp;vtp=1"/>
          <p:cNvSpPr/>
          <p:nvPr/>
        </p:nvSpPr>
        <p:spPr>
          <a:xfrm>
            <a:off x="897001" y="858012"/>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creator</a:t>
            </a:r>
            <a:endParaRPr lang="en-US" altLang="zh-CN" sz="2000" dirty="0"/>
          </a:p>
        </p:txBody>
      </p:sp>
      <p:sp>
        <p:nvSpPr>
          <p:cNvPr id="4" name="QB_6_AS.498_1#1f646b00e?vja=1&amp;pid=7d7dc7597&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句意为：毛笔不仅是中国文化的代表，也是中国文化的创造者。设空处作表语，根据空前的the和空后的of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culture可知，此处应用名词，表示毛笔是中国文化的创造者，creator意为“创造者”，为可数名词。此处的“创造者”指代前文的The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brush，表示单数概念，应用名词单数。故填creator。</a:t>
            </a:r>
            <a:endParaRPr lang="en-US" altLang="zh-CN" sz="2200" dirty="0"/>
          </a:p>
        </p:txBody>
      </p:sp>
      <p:sp>
        <p:nvSpPr>
          <p:cNvPr id="5" name="QB_6_BD.499_1#dcf9320e0?vja=1&amp;pid=7d7dc7597&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00_1#dcf9320e0.blank?vja=1&amp;pid=7d7dc7597&amp;color=0,0,0&amp;vpa=227&amp;vtp=1"/>
          <p:cNvSpPr/>
          <p:nvPr/>
        </p:nvSpPr>
        <p:spPr>
          <a:xfrm>
            <a:off x="884301" y="28778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7" name="QB_6_AS.501_1#dcf9320e0?vja=1&amp;pid=7d7dc7597&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句意为：秦国的大将军蒙恬长期以来被认为是毛笔的始祖。consider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意为“认为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”，为固定搭配，此处是其被动形式。故填as。</a:t>
            </a:r>
            <a:endParaRPr lang="en-US" altLang="zh-CN" sz="2200" dirty="0"/>
          </a:p>
        </p:txBody>
      </p:sp>
      <p:sp>
        <p:nvSpPr>
          <p:cNvPr id="8" name="QB_6_BD.502_1#08ce7ad8b?vja=1&amp;pid=7d7dc7597&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6_AN.503_1#08ce7ad8b.blank?vja=1&amp;pid=7d7dc7597&amp;color=0,0,0&amp;vpa=228&amp;vtp=1"/>
          <p:cNvSpPr/>
          <p:nvPr/>
        </p:nvSpPr>
        <p:spPr>
          <a:xfrm>
            <a:off x="935101" y="4122487"/>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10" name="QB_6_AS.504_1#08ce7ad8b?vja=1&amp;pid=7d7dc7597&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句意为：他看到一只倒霉的兔子的尾巴在地上留下了一连串血迹，这启发了他制作历史上中国的第一支毛笔。根据句意可知，此处泛指一只倒霉的兔子，且unlucky的发音以元音音素开头，所以应用不定冠词an修饰。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5_1#4a97260d2?vja=1&amp;pid=7d7dc7597&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6_AN.506_1#4a97260d2.blank?vja=1&amp;pid=7d7dc7597&amp;color=0,0,0&amp;vpa=229&amp;vtp=1"/>
          <p:cNvSpPr/>
          <p:nvPr/>
        </p:nvSpPr>
        <p:spPr>
          <a:xfrm>
            <a:off x="935101" y="858011"/>
            <a:ext cx="8048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4" name="QB_6_AS.507_1#4a97260d2?vja=1&amp;pid=7d7dc7597&amp;color=0,0,0&amp;vtp=1"/>
          <p:cNvSpPr/>
          <p:nvPr/>
        </p:nvSpPr>
        <p:spPr>
          <a:xfrm>
            <a:off x="722376" y="13201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句意见上一题解析。设空处引导非限制性定语从句，先行词为前面的整个主句，关系词在从句中作主语，所以应用which引导该从句。</a:t>
            </a:r>
            <a:endParaRPr lang="en-US" altLang="zh-CN" sz="2200" dirty="0"/>
          </a:p>
        </p:txBody>
      </p:sp>
      <p:sp>
        <p:nvSpPr>
          <p:cNvPr id="5" name="QB_6_BD.508_1#e9450671b?vja=1&amp;pid=7d7dc7597&amp;color=0,0,0&amp;vtp=1"/>
          <p:cNvSpPr/>
          <p:nvPr/>
        </p:nvSpPr>
        <p:spPr>
          <a:xfrm>
            <a:off x="722376" y="2128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6_AN.509_1#e9450671b.blank?vja=1&amp;pid=7d7dc7597&amp;color=0,0,0&amp;vpa=230&amp;vtp=1"/>
          <p:cNvSpPr/>
          <p:nvPr/>
        </p:nvSpPr>
        <p:spPr>
          <a:xfrm>
            <a:off x="935101" y="2077786"/>
            <a:ext cx="105727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Actually</a:t>
            </a:r>
            <a:endParaRPr lang="en-US" altLang="zh-CN" sz="2000" dirty="0"/>
          </a:p>
        </p:txBody>
      </p:sp>
      <p:sp>
        <p:nvSpPr>
          <p:cNvPr id="7" name="QB_6_AS.510_1#e9450671b?vja=1&amp;pid=7d7dc7597&amp;color=0,0,0&amp;vtp=1"/>
          <p:cNvSpPr/>
          <p:nvPr/>
        </p:nvSpPr>
        <p:spPr>
          <a:xfrm>
            <a:off x="722376" y="25520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句意为：事实上，中国毛笔的历史至少可以追溯至6,000年前。设空处修饰整个句子，应用副词作状语。</a:t>
            </a:r>
            <a:endParaRPr lang="en-US" altLang="zh-CN" sz="2200" dirty="0"/>
          </a:p>
        </p:txBody>
      </p:sp>
      <p:sp>
        <p:nvSpPr>
          <p:cNvPr id="8" name="QB_6_BD.511_1#882b07351?vja=1&amp;pid=7d7dc7597&amp;color=0,0,0&amp;vtp=1"/>
          <p:cNvSpPr/>
          <p:nvPr/>
        </p:nvSpPr>
        <p:spPr>
          <a:xfrm>
            <a:off x="722376" y="3360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9" name="QB_6_AN.512_1#882b07351.blank?vja=1&amp;pid=7d7dc7597&amp;color=0,0,0&amp;vpa=231&amp;vtp=1"/>
          <p:cNvSpPr/>
          <p:nvPr/>
        </p:nvSpPr>
        <p:spPr>
          <a:xfrm>
            <a:off x="884301" y="3322386"/>
            <a:ext cx="649288"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used</a:t>
            </a:r>
            <a:endParaRPr lang="en-US" altLang="zh-CN" sz="2000" dirty="0"/>
          </a:p>
        </p:txBody>
      </p:sp>
      <p:sp>
        <p:nvSpPr>
          <p:cNvPr id="10" name="QB_6_AS.513_1#882b07351?vja=1&amp;pid=7d7dc7597&amp;color=0,0,0&amp;vtp=1"/>
          <p:cNvSpPr/>
          <p:nvPr/>
        </p:nvSpPr>
        <p:spPr>
          <a:xfrm>
            <a:off x="722376" y="37839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句意为：考古证据表明，6,000多年前，居住在今天陕西西安以东10千米的半坡遗址的人们用毛刷绘制图案和线条。在that引导的宾语从句中，主语为people，设空处作谓语。结合时间状语more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6,000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ago可知，此处表示过去发生的事情，应用一般过去时。故填used。</a:t>
            </a:r>
            <a:endParaRPr lang="en-US" altLang="zh-CN" sz="2200" dirty="0"/>
          </a:p>
        </p:txBody>
      </p:sp>
      <p:sp>
        <p:nvSpPr>
          <p:cNvPr id="11" name="QB_6_BD.514_1#00a265585?vja=1&amp;pid=7d7dc7597&amp;color=0,0,0&amp;vtp=1"/>
          <p:cNvSpPr/>
          <p:nvPr/>
        </p:nvSpPr>
        <p:spPr>
          <a:xfrm>
            <a:off x="722376" y="49733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12" name="QB_6_AN.515_1#00a265585.blank?vja=1&amp;pid=7d7dc7597&amp;color=0,0,0&amp;vpa=232&amp;vtp=1"/>
          <p:cNvSpPr/>
          <p:nvPr/>
        </p:nvSpPr>
        <p:spPr>
          <a:xfrm>
            <a:off x="1049401" y="4922586"/>
            <a:ext cx="12112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000" dirty="0"/>
          </a:p>
        </p:txBody>
      </p:sp>
      <p:sp>
        <p:nvSpPr>
          <p:cNvPr id="13" name="QB_6_AS.516_1#00a265585?vja=1&amp;pid=7d7dc7597&amp;color=0,0,0&amp;vtp=1"/>
          <p:cNvSpPr/>
          <p:nvPr/>
        </p:nvSpPr>
        <p:spPr>
          <a:xfrm>
            <a:off x="722376" y="53968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句意为：为了保护这一古老的工艺，湖笔制作技术于2006年被列为国家级非物质文化遗产。in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sth为固定搭配，意为“为了做某事”。故填to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3" name="QM_5_BD.517_1#05fd9d628?colgroup=41&amp;vja=1&amp;pid=8ea3187da&amp;color=0,0,0&amp;vtp=1&amp;bt=1"/>
          <p:cNvGraphicFramePr>
            <a:graphicFrameLocks noGrp="1"/>
          </p:cNvGraphicFramePr>
          <p:nvPr/>
        </p:nvGraphicFramePr>
        <p:xfrm>
          <a:off x="722376" y="896112"/>
          <a:ext cx="10735056" cy="2440940"/>
        </p:xfrm>
        <a:graphic>
          <a:graphicData uri="http://schemas.openxmlformats.org/drawingml/2006/table">
            <a:tbl>
              <a:tblPr/>
              <a:tblGrid>
                <a:gridCol w="10735056"/>
              </a:tblGrid>
              <a:tr h="2440940">
                <a:tc>
                  <a:txBody>
                    <a:bodyPr/>
                    <a:lstStyle/>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假定你是李华，你的英国笔友Jenny询问你进入高中后的学习和生活情况。请用英语给她回一封信，主要内容包括：</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1.对学校的印象；</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2.校园活动；</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3.学习情况。</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注意:写作词数应为80个左右。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7_2#05fd9d628?vja=1&amp;pid=8ea3187da&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Jenny,</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知道你对我的新学校生活感兴趣）,</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delighted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（这是我的荣幸）</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我第一次进入校园时）,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contests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总是被举办）</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加强我们的友谊）.</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全心投入学习中）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这使这里的学校生活令人难忘）.</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a:t>
            </a:r>
            <a:endParaRPr lang="en-US" altLang="zh-CN" sz="2000" dirty="0"/>
          </a:p>
          <a:p>
            <a:pPr algn="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Hua</a:t>
            </a:r>
            <a:endParaRPr lang="en-US" altLang="zh-CN" sz="2000" dirty="0"/>
          </a:p>
        </p:txBody>
      </p:sp>
      <p:sp>
        <p:nvSpPr>
          <p:cNvPr id="3" name="QM_5_AN.518_1#05fd9d628.blank?vja=1&amp;pid=8ea3187da&amp;color=0,0,0&amp;vpa=233&amp;vtp=1"/>
          <p:cNvSpPr/>
          <p:nvPr/>
        </p:nvSpPr>
        <p:spPr>
          <a:xfrm>
            <a:off x="1443101" y="1226312"/>
            <a:ext cx="62706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4" name="QM_5_AN.519_1#05fd9d628.blank?vja=1&amp;pid=8ea3187da&amp;color=0,0,0&amp;vpa=234&amp;vtp=1"/>
          <p:cNvSpPr/>
          <p:nvPr/>
        </p:nvSpPr>
        <p:spPr>
          <a:xfrm>
            <a:off x="5782691" y="1607312"/>
            <a:ext cx="1803654"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honour</a:t>
            </a:r>
            <a:endParaRPr lang="en-US" altLang="zh-CN" sz="2000" dirty="0"/>
          </a:p>
        </p:txBody>
      </p:sp>
      <p:sp>
        <p:nvSpPr>
          <p:cNvPr id="5" name="QM_5_AN.520_1#05fd9d628.blank?vja=1&amp;pid=8ea3187da&amp;color=0,0,0&amp;vpa=235&amp;vtp=1"/>
          <p:cNvSpPr/>
          <p:nvPr/>
        </p:nvSpPr>
        <p:spPr>
          <a:xfrm>
            <a:off x="2855976" y="1988312"/>
            <a:ext cx="41116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campus</a:t>
            </a:r>
            <a:endParaRPr lang="en-US" altLang="zh-CN" sz="2000" dirty="0"/>
          </a:p>
        </p:txBody>
      </p:sp>
      <p:sp>
        <p:nvSpPr>
          <p:cNvPr id="6" name="QM_5_AN.521_1#05fd9d628.blank?vja=1&amp;pid=8ea3187da&amp;color=0,0,0&amp;vpa=236&amp;vtp=1"/>
          <p:cNvSpPr/>
          <p:nvPr/>
        </p:nvSpPr>
        <p:spPr>
          <a:xfrm>
            <a:off x="897001" y="3131312"/>
            <a:ext cx="1889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held</a:t>
            </a:r>
            <a:endParaRPr lang="en-US" altLang="zh-CN" sz="2000" dirty="0"/>
          </a:p>
        </p:txBody>
      </p:sp>
      <p:sp>
        <p:nvSpPr>
          <p:cNvPr id="7" name="QM_5_AN.522_1#05fd9d628.blank?vja=1&amp;pid=8ea3187da&amp;color=0,0,0&amp;vpa=237&amp;vtp=1"/>
          <p:cNvSpPr/>
          <p:nvPr/>
        </p:nvSpPr>
        <p:spPr>
          <a:xfrm>
            <a:off x="8448739" y="3131312"/>
            <a:ext cx="29575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strengthen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friendships</a:t>
            </a:r>
            <a:endParaRPr lang="en-US" altLang="zh-CN" sz="2000" dirty="0"/>
          </a:p>
        </p:txBody>
      </p:sp>
      <p:sp>
        <p:nvSpPr>
          <p:cNvPr id="8" name="QM_5_AN.523_1#05fd9d628.blank?vja=1&amp;pid=8ea3187da&amp;color=0,0,0&amp;vpa=238&amp;vtp=1"/>
          <p:cNvSpPr/>
          <p:nvPr/>
        </p:nvSpPr>
        <p:spPr>
          <a:xfrm>
            <a:off x="5857939" y="3512312"/>
            <a:ext cx="38322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soul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study</a:t>
            </a:r>
            <a:endParaRPr lang="en-US" altLang="zh-CN" sz="2000" dirty="0"/>
          </a:p>
        </p:txBody>
      </p:sp>
      <p:sp>
        <p:nvSpPr>
          <p:cNvPr id="9" name="QM_5_AN.524_1#05fd9d628.blank?vja=1&amp;pid=8ea3187da&amp;color=0,0,0&amp;vpa=239&amp;vtp=1"/>
          <p:cNvSpPr/>
          <p:nvPr/>
        </p:nvSpPr>
        <p:spPr>
          <a:xfrm>
            <a:off x="909701" y="4274312"/>
            <a:ext cx="5305616"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unforgettable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流程图: 手动输入 5"/>
          <p:cNvSpPr/>
          <p:nvPr>
            <p:custDataLst>
              <p:tags r:id="rId1"/>
            </p:custDataLst>
          </p:nvPr>
        </p:nvSpPr>
        <p:spPr>
          <a:xfrm rot="16200000">
            <a:off x="5311775" y="-22225"/>
            <a:ext cx="6858000" cy="6901815"/>
          </a:xfrm>
          <a:prstGeom prst="flowChartManualInput">
            <a:avLst/>
          </a:prstGeom>
          <a:solidFill>
            <a:srgbClr val="639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流程图: 手动输入 2"/>
          <p:cNvSpPr/>
          <p:nvPr>
            <p:custDataLst>
              <p:tags r:id="rId2"/>
            </p:custDataLst>
          </p:nvPr>
        </p:nvSpPr>
        <p:spPr>
          <a:xfrm rot="5400000">
            <a:off x="1858010" y="-1334770"/>
            <a:ext cx="6858000" cy="9527540"/>
          </a:xfrm>
          <a:prstGeom prst="flowChartManualInput">
            <a:avLst/>
          </a:prstGeom>
          <a:solidFill>
            <a:srgbClr val="9DD1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流程图: 手动输入 1"/>
          <p:cNvSpPr/>
          <p:nvPr/>
        </p:nvSpPr>
        <p:spPr>
          <a:xfrm rot="5400000">
            <a:off x="21590" y="-22225"/>
            <a:ext cx="6858000" cy="6901815"/>
          </a:xfrm>
          <a:prstGeom prst="flowChartManualInput">
            <a:avLst/>
          </a:prstGeom>
          <a:solidFill>
            <a:srgbClr val="B4D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nvSpPr>
        <p:spPr>
          <a:xfrm>
            <a:off x="210000" y="243000"/>
            <a:ext cx="11772000" cy="6372000"/>
          </a:xfrm>
          <a:prstGeom prst="roundRect">
            <a:avLst>
              <a:gd name="adj" fmla="val 2898"/>
            </a:avLst>
          </a:prstGeom>
          <a:solidFill>
            <a:schemeClr val="bg1"/>
          </a:solidFill>
          <a:ln w="19050">
            <a:solidFill>
              <a:schemeClr val="tx1">
                <a:lumMod val="75000"/>
                <a:lumOff val="25000"/>
              </a:schemeClr>
            </a:solidFill>
          </a:ln>
          <a:effectLst>
            <a:outerShdw blurRad="508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椭圆 16"/>
          <p:cNvSpPr/>
          <p:nvPr/>
        </p:nvSpPr>
        <p:spPr>
          <a:xfrm>
            <a:off x="107842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custDataLst>
              <p:tags r:id="rId3"/>
            </p:custDataLst>
          </p:nvPr>
        </p:nvSpPr>
        <p:spPr>
          <a:xfrm>
            <a:off x="105746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custDataLst>
              <p:tags r:id="rId4"/>
            </p:custDataLst>
          </p:nvPr>
        </p:nvSpPr>
        <p:spPr>
          <a:xfrm>
            <a:off x="11203305" y="6190298"/>
            <a:ext cx="104775" cy="104775"/>
          </a:xfrm>
          <a:prstGeom prst="ellipse">
            <a:avLst/>
          </a:prstGeom>
          <a:solidFill>
            <a:srgbClr val="FF8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椭圆 19"/>
          <p:cNvSpPr/>
          <p:nvPr>
            <p:custDataLst>
              <p:tags r:id="rId5"/>
            </p:custDataLst>
          </p:nvPr>
        </p:nvSpPr>
        <p:spPr>
          <a:xfrm>
            <a:off x="10993755" y="6190298"/>
            <a:ext cx="104775" cy="1047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custDataLst>
              <p:tags r:id="rId6"/>
            </p:custDataLst>
          </p:nvPr>
        </p:nvSpPr>
        <p:spPr>
          <a:xfrm>
            <a:off x="6010910" y="5163820"/>
            <a:ext cx="944245" cy="337185"/>
          </a:xfrm>
          <a:prstGeom prst="rect">
            <a:avLst/>
          </a:prstGeom>
          <a:noFill/>
        </p:spPr>
        <p:txBody>
          <a:bodyPr wrap="square" rtlCol="0" anchor="t">
            <a:spAutoFit/>
          </a:bodyPr>
          <a:p>
            <a:pPr algn="ctr"/>
            <a:r>
              <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rPr>
              <a:t>稻壳儿</a:t>
            </a:r>
            <a:endParaRPr lang="zh-CN" altLang="en-US" sz="1600">
              <a:solidFill>
                <a:schemeClr val="bg1"/>
              </a:solidFill>
              <a:latin typeface="汉仪雅酷黑 75W" panose="020B0804020202020204" charset="-122"/>
              <a:ea typeface="汉仪雅酷黑 75W" panose="020B0804020202020204" charset="-122"/>
              <a:cs typeface="汉仪太极体简" panose="02010600000101010101" charset="-122"/>
              <a:sym typeface="+mn-ea"/>
            </a:endParaRPr>
          </a:p>
        </p:txBody>
      </p:sp>
      <p:pic>
        <p:nvPicPr>
          <p:cNvPr id="4" name="图片 3"/>
          <p:cNvPicPr>
            <a:picLocks noChangeAspect="1"/>
          </p:cNvPicPr>
          <p:nvPr>
            <p:custDataLst>
              <p:tags r:id="rId7"/>
            </p:custDataLst>
          </p:nvPr>
        </p:nvPicPr>
        <p:blipFill>
          <a:blip r:embed="rId8"/>
          <a:stretch>
            <a:fillRect/>
          </a:stretch>
        </p:blipFill>
        <p:spPr>
          <a:xfrm>
            <a:off x="9840595" y="451485"/>
            <a:ext cx="1932940" cy="576580"/>
          </a:xfrm>
          <a:prstGeom prst="rect">
            <a:avLst/>
          </a:prstGeom>
        </p:spPr>
      </p:pic>
      <p:sp>
        <p:nvSpPr>
          <p:cNvPr id="7" name="文本框 6"/>
          <p:cNvSpPr txBox="1"/>
          <p:nvPr>
            <p:custDataLst>
              <p:tags r:id="rId9"/>
            </p:custDataLst>
          </p:nvPr>
        </p:nvSpPr>
        <p:spPr>
          <a:xfrm>
            <a:off x="1194435" y="567690"/>
            <a:ext cx="5946775" cy="521970"/>
          </a:xfrm>
          <a:prstGeom prst="rect">
            <a:avLst/>
          </a:prstGeom>
          <a:noFill/>
        </p:spPr>
        <p:txBody>
          <a:bodyPr wrap="square" rtlCol="0">
            <a:spAutoFit/>
          </a:bodyPr>
          <a:p>
            <a:pPr algn="l"/>
            <a:r>
              <a:rPr lang="zh-CN" sz="2800" b="1">
                <a:solidFill>
                  <a:schemeClr val="tx1"/>
                </a:solidFill>
                <a:latin typeface="汉仪舒圆黑简体" pitchFamily="34" charset="-122"/>
                <a:ea typeface="汉仪舒圆黑简体" pitchFamily="34" charset="-122"/>
                <a:sym typeface="汉仪舒圆黑简体" pitchFamily="34" charset="-122"/>
              </a:rPr>
              <a:t>词汇加油站</a:t>
            </a:r>
            <a:endParaRPr lang="zh-CN" sz="2800" b="1">
              <a:solidFill>
                <a:schemeClr val="tx1"/>
              </a:solidFill>
              <a:latin typeface="汉仪舒圆黑简体" pitchFamily="34" charset="-122"/>
              <a:ea typeface="汉仪舒圆黑简体" pitchFamily="34" charset="-122"/>
              <a:sym typeface="汉仪舒圆黑简体" pitchFamily="34" charset="-122"/>
            </a:endParaRPr>
          </a:p>
        </p:txBody>
      </p:sp>
      <p:pic>
        <p:nvPicPr>
          <p:cNvPr id="8" name="图片 7" descr="32313534343132333b32313534343131333bcad3c6b5"/>
          <p:cNvPicPr>
            <a:picLocks noChangeAspect="1"/>
          </p:cNvPicPr>
          <p:nvPr>
            <p:custDataLst>
              <p:tags r:id="rId10"/>
            </p:custDataLst>
          </p:nvPr>
        </p:nvPicPr>
        <p:blipFill>
          <a:blip r:embed="rId11"/>
          <a:stretch>
            <a:fillRect/>
          </a:stretch>
        </p:blipFill>
        <p:spPr>
          <a:xfrm>
            <a:off x="726440" y="579120"/>
            <a:ext cx="448945" cy="448945"/>
          </a:xfrm>
          <a:prstGeom prst="rect">
            <a:avLst/>
          </a:prstGeom>
        </p:spPr>
      </p:pic>
      <p:pic>
        <p:nvPicPr>
          <p:cNvPr id="9" name="P_5_BD#1e20e03c8?vja=1&amp;pid=8ea3187da&amp;color=0,0,0&amp;tib=255,255,255&amp;vtp=1&amp;bt=1" descr="preencoded.png"/>
          <p:cNvPicPr>
            <a:picLocks noChangeAspect="1"/>
          </p:cNvPicPr>
          <p:nvPr/>
        </p:nvPicPr>
        <p:blipFill>
          <a:blip r:embed="rId12">
            <a:clrChange>
              <a:clrFrom>
                <a:srgbClr val="FFFFFF"/>
              </a:clrFrom>
              <a:clrTo>
                <a:srgbClr val="FFFFFF">
                  <a:alpha val="0"/>
                </a:srgbClr>
              </a:clrTo>
            </a:clrChange>
          </a:blip>
          <a:stretch>
            <a:fillRect/>
          </a:stretch>
        </p:blipFill>
        <p:spPr>
          <a:xfrm>
            <a:off x="986409" y="146642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0" name="P_5#1e20e03c8?vja=1&amp;pid=8ea3187da&amp;color=0,0,0&amp;vtp=1"/>
          <p:cNvSpPr/>
          <p:nvPr/>
        </p:nvSpPr>
        <p:spPr>
          <a:xfrm>
            <a:off x="816991" y="2369644"/>
            <a:ext cx="10753344" cy="3429000"/>
          </a:xfrm>
          <a:prstGeom prst="rect">
            <a:avLst/>
          </a:prstGeom>
          <a:noFill/>
        </p:spPr>
        <p:txBody>
          <a:bodyPr wrap="square" lIns="0" tIns="0" rIns="0" bIns="0" rtlCol="0" anchor="t"/>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1.turn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原来是；证明是；结果是</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用法：it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000">
              <a:solidFill>
                <a:prstClr val="black"/>
              </a:solidFill>
              <a:latin typeface="宋体" panose="02010600030101010101" pitchFamily="2" charset="-122"/>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2.unexpected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.出乎意料的；始料不及的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3.motivate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.激励；激发；成为</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的动机</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4.expectation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.期待；期望</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5.gratitude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.感激之情；感谢</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6.cheer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up使某人振作起来</a:t>
            </a:r>
            <a:endParaRPr lang="en-US" altLang="zh-CN" sz="2000" dirty="0"/>
          </a:p>
        </p:txBody>
      </p:sp>
    </p:spTree>
    <p:custDataLst>
      <p:tags r:id="rId13"/>
    </p:custData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0_1#32c8e39d2?vja=1&amp;pid=b47eaf8a6&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endParaRPr lang="en-US" altLang="zh-CN" sz="2000" dirty="0"/>
          </a:p>
          <a:p>
            <a:pPr algn="just">
              <a:lnSpc>
                <a:spcPct val="125000"/>
              </a:lnSpc>
            </a:pPr>
            <a:endParaRPr lang="en-US" altLang="zh-CN" sz="2000" dirty="0"/>
          </a:p>
        </p:txBody>
      </p:sp>
      <p:sp>
        <p:nvSpPr>
          <p:cNvPr id="3" name="QM_6_AN.61_1#32c8e39d2.blank?vja=1&amp;pid=b47eaf8a6&amp;color=0,0,0&amp;vpa=35&amp;vtp=1"/>
          <p:cNvSpPr/>
          <p:nvPr/>
        </p:nvSpPr>
        <p:spPr>
          <a:xfrm>
            <a:off x="8498586" y="1239012"/>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4" name="QM_6_AN.62_1#32c8e39d2.blank?vja=1&amp;pid=b47eaf8a6&amp;color=0,0,0&amp;vpa=36&amp;vtp=1"/>
          <p:cNvSpPr/>
          <p:nvPr/>
        </p:nvSpPr>
        <p:spPr>
          <a:xfrm>
            <a:off x="3468243" y="2001012"/>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5" name="QM_6_AN.63_1#32c8e39d2.blank?vja=1&amp;pid=b47eaf8a6&amp;color=0,0,0&amp;vpa=37&amp;vtp=1"/>
          <p:cNvSpPr/>
          <p:nvPr/>
        </p:nvSpPr>
        <p:spPr>
          <a:xfrm>
            <a:off x="884301" y="2750312"/>
            <a:ext cx="1295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impression</a:t>
            </a:r>
            <a:endParaRPr lang="en-US" altLang="zh-CN" sz="2000" dirty="0"/>
          </a:p>
        </p:txBody>
      </p:sp>
      <p:sp>
        <p:nvSpPr>
          <p:cNvPr id="6" name="QM_6_AN.64_1#32c8e39d2.blank?vja=1&amp;pid=b47eaf8a6&amp;color=0,0,0&amp;vpa=38&amp;vtp=1"/>
          <p:cNvSpPr/>
          <p:nvPr/>
        </p:nvSpPr>
        <p:spPr>
          <a:xfrm>
            <a:off x="909701" y="3525012"/>
            <a:ext cx="1620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understand</a:t>
            </a:r>
            <a:endParaRPr lang="en-US" altLang="zh-CN" sz="2000" dirty="0"/>
          </a:p>
        </p:txBody>
      </p:sp>
      <p:sp>
        <p:nvSpPr>
          <p:cNvPr id="7" name="QM_6_AN.65_1#32c8e39d2.blank?vja=1&amp;pid=b47eaf8a6&amp;color=0,0,0&amp;vpa=39&amp;vtp=1"/>
          <p:cNvSpPr/>
          <p:nvPr/>
        </p:nvSpPr>
        <p:spPr>
          <a:xfrm>
            <a:off x="2111502" y="3893312"/>
            <a:ext cx="830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telling</a:t>
            </a:r>
            <a:endParaRPr lang="en-US" altLang="zh-CN" sz="2000" dirty="0"/>
          </a:p>
        </p:txBody>
      </p:sp>
      <p:sp>
        <p:nvSpPr>
          <p:cNvPr id="8" name="QM_6_AN.66_1#32c8e39d2.blank?vja=1&amp;pid=b47eaf8a6&amp;color=0,0,0&amp;vpa=40&amp;vtp=1"/>
          <p:cNvSpPr/>
          <p:nvPr/>
        </p:nvSpPr>
        <p:spPr>
          <a:xfrm>
            <a:off x="884301" y="4655312"/>
            <a:ext cx="1422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experiments</a:t>
            </a:r>
            <a:endParaRPr lang="en-US" altLang="zh-CN" sz="2000" dirty="0"/>
          </a:p>
        </p:txBody>
      </p:sp>
      <p:sp>
        <p:nvSpPr>
          <p:cNvPr id="9" name="QM_6_AN.67_1#32c8e39d2.blank?vja=1&amp;pid=b47eaf8a6&amp;color=0,0,0&amp;vpa=41&amp;vtp=1"/>
          <p:cNvSpPr/>
          <p:nvPr/>
        </p:nvSpPr>
        <p:spPr>
          <a:xfrm>
            <a:off x="8035290" y="5036312"/>
            <a:ext cx="1128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annoying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txEl>
                                              <p:pRg st="0" end="0"/>
                                            </p:txEl>
                                          </p:spTgt>
                                        </p:tgtEl>
                                        <p:attrNameLst>
                                          <p:attrName>style.visibility</p:attrName>
                                        </p:attrNameLst>
                                      </p:cBhvr>
                                      <p:to>
                                        <p:strVal val="visible"/>
                                      </p:to>
                                    </p:set>
                                    <p:animEffect transition="in" filter="fade">
                                      <p:cBhvr>
                                        <p:cTn id="55"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0_1#32c8e39d2?vja=1&amp;pid=b47eaf8a6&amp;color=0,0,0&amp;vtp=1&amp;bt=1"/>
          <p:cNvSpPr/>
          <p:nvPr/>
        </p:nvSpPr>
        <p:spPr>
          <a:xfrm>
            <a:off x="722376" y="899999"/>
            <a:ext cx="10753344" cy="1143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awkward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frightened.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endParaRPr lang="en-US" altLang="zh-CN" sz="2000" dirty="0"/>
          </a:p>
        </p:txBody>
      </p:sp>
      <p:sp>
        <p:nvSpPr>
          <p:cNvPr id="3" name="QM_6_AN.68_1#32c8e39d2.blank?vja=1&amp;pid=b47eaf8a6&amp;color=0,0,0&amp;vpa=42&amp;vtp=1"/>
          <p:cNvSpPr/>
          <p:nvPr/>
        </p:nvSpPr>
        <p:spPr>
          <a:xfrm>
            <a:off x="6001703" y="861899"/>
            <a:ext cx="520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felt</a:t>
            </a:r>
            <a:endParaRPr lang="en-US" altLang="zh-CN" sz="2000" dirty="0"/>
          </a:p>
        </p:txBody>
      </p:sp>
      <p:sp>
        <p:nvSpPr>
          <p:cNvPr id="4" name="QM_6_AN.69_1#32c8e39d2.blank?vja=1&amp;pid=b47eaf8a6&amp;color=0,0,0&amp;vpa=43&amp;vtp=1"/>
          <p:cNvSpPr/>
          <p:nvPr/>
        </p:nvSpPr>
        <p:spPr>
          <a:xfrm>
            <a:off x="5670614" y="1242899"/>
            <a:ext cx="366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5" name="QM_6_AN.70_1#32c8e39d2.blank?vja=1&amp;pid=b47eaf8a6&amp;color=0,0,0&amp;vpa=44&amp;vtp=1"/>
          <p:cNvSpPr/>
          <p:nvPr/>
        </p:nvSpPr>
        <p:spPr>
          <a:xfrm>
            <a:off x="6092889" y="1623899"/>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1_1#564812eac?vja=1&amp;pid=32c8e39d2&amp;color=0,0,0&amp;vtp=1&amp;bt=1"/>
          <p:cNvSpPr/>
          <p:nvPr/>
        </p:nvSpPr>
        <p:spPr>
          <a:xfrm>
            <a:off x="722376" y="896111"/>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72_1#564812eac.blank?vja=1&amp;pid=32c8e39d2&amp;color=0,0,0&amp;vpa=45&amp;vtp=1"/>
          <p:cNvSpPr/>
          <p:nvPr/>
        </p:nvSpPr>
        <p:spPr>
          <a:xfrm>
            <a:off x="909701" y="858011"/>
            <a:ext cx="35242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4" name="QB_7_AS.73_1#564812eac?vja=1&amp;pid=32c8e39d2&amp;color=0,0,0&amp;vtp=1"/>
          <p:cNvSpPr/>
          <p:nvPr/>
        </p:nvSpPr>
        <p:spPr>
          <a:xfrm>
            <a:off x="722376" y="1306894"/>
            <a:ext cx="10988675" cy="405702"/>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is/are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用于向某人展示某物时说，句子的主语为a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谓语应用单数形式。故填is。</a:t>
            </a:r>
            <a:endParaRPr lang="en-US" altLang="zh-CN" sz="2200" dirty="0"/>
          </a:p>
        </p:txBody>
      </p:sp>
      <p:sp>
        <p:nvSpPr>
          <p:cNvPr id="5" name="QB_7_BD.74_1#60142a326?vja=1&amp;pid=32c8e39d2&amp;color=0,0,0&amp;vtp=1"/>
          <p:cNvSpPr/>
          <p:nvPr/>
        </p:nvSpPr>
        <p:spPr>
          <a:xfrm>
            <a:off x="722376" y="1714499"/>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7_AN.75_1#60142a326.blank?vja=1&amp;pid=32c8e39d2&amp;color=0,0,0&amp;vpa=46&amp;vtp=1"/>
          <p:cNvSpPr/>
          <p:nvPr/>
        </p:nvSpPr>
        <p:spPr>
          <a:xfrm>
            <a:off x="935101" y="1676399"/>
            <a:ext cx="4238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7" name="QB_7_AS.76_1#60142a326?vja=1&amp;pid=32c8e39d2&amp;color=0,0,0&amp;vtp=1"/>
          <p:cNvSpPr/>
          <p:nvPr/>
        </p:nvSpPr>
        <p:spPr>
          <a:xfrm>
            <a:off x="722376" y="2132394"/>
            <a:ext cx="10753344" cy="774510"/>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girl为可数名词，此处泛指“一个外向的女孩”，所以应用不定冠词。outgoing的发音以元音音素开头，故填an。</a:t>
            </a:r>
            <a:endParaRPr lang="en-US" altLang="zh-CN" sz="2200" dirty="0"/>
          </a:p>
        </p:txBody>
      </p:sp>
      <p:sp>
        <p:nvSpPr>
          <p:cNvPr id="8" name="QB_7_BD.77_1#2934c09cc?vja=1&amp;pid=32c8e39d2&amp;color=0,0,0&amp;vtp=1"/>
          <p:cNvSpPr/>
          <p:nvPr/>
        </p:nvSpPr>
        <p:spPr>
          <a:xfrm>
            <a:off x="722376" y="2928686"/>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78_1#2934c09cc.blank?vja=1&amp;pid=32c8e39d2&amp;color=0,0,0&amp;vpa=47&amp;vtp=1"/>
          <p:cNvSpPr/>
          <p:nvPr/>
        </p:nvSpPr>
        <p:spPr>
          <a:xfrm>
            <a:off x="884301" y="2877886"/>
            <a:ext cx="12954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impression</a:t>
            </a:r>
            <a:endParaRPr lang="en-US" altLang="zh-CN" sz="2000" dirty="0"/>
          </a:p>
        </p:txBody>
      </p:sp>
      <p:sp>
        <p:nvSpPr>
          <p:cNvPr id="10" name="QB_7_AS.79_1#2934c09cc?vja=1&amp;pid=32c8e39d2&amp;color=0,0,0&amp;vtp=1"/>
          <p:cNvSpPr/>
          <p:nvPr/>
        </p:nvSpPr>
        <p:spPr>
          <a:xfrm>
            <a:off x="722376" y="3338894"/>
            <a:ext cx="10753344" cy="405702"/>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 impression为固定搭配，意为“留下</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的印象”。</a:t>
            </a:r>
            <a:endParaRPr lang="en-US" altLang="zh-CN" sz="2200" dirty="0"/>
          </a:p>
        </p:txBody>
      </p:sp>
      <p:sp>
        <p:nvSpPr>
          <p:cNvPr id="11" name="QB_7_BD.80_1#ef5ff8265?vja=1&amp;pid=32c8e39d2&amp;color=0,0,0&amp;vtp=1"/>
          <p:cNvSpPr/>
          <p:nvPr/>
        </p:nvSpPr>
        <p:spPr>
          <a:xfrm>
            <a:off x="722376" y="3746499"/>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12" name="QB_7_AN.81_1#ef5ff8265.blank?vja=1&amp;pid=32c8e39d2&amp;color=0,0,0&amp;vpa=48&amp;vtp=1"/>
          <p:cNvSpPr/>
          <p:nvPr/>
        </p:nvSpPr>
        <p:spPr>
          <a:xfrm>
            <a:off x="909701" y="3708399"/>
            <a:ext cx="162083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understand</a:t>
            </a:r>
            <a:endParaRPr lang="en-US" altLang="zh-CN" sz="2000" dirty="0"/>
          </a:p>
        </p:txBody>
      </p:sp>
      <p:sp>
        <p:nvSpPr>
          <p:cNvPr id="13" name="QB_7_AS.82_1#ef5ff8265?vja=1&amp;pid=32c8e39d2&amp;color=0,0,0&amp;vtp=1"/>
          <p:cNvSpPr/>
          <p:nvPr/>
        </p:nvSpPr>
        <p:spPr>
          <a:xfrm>
            <a:off x="722376" y="4164394"/>
            <a:ext cx="10753344" cy="774510"/>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句意为：虽然这堂课很难听懂，但老师和蔼、幽默。“sb/sth+be+</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.（表示属性的形容词）+动词不定式”为固定用法，不定式用主动形式表示被动意义。</a:t>
            </a:r>
            <a:endParaRPr lang="en-US" altLang="zh-CN" sz="2200" dirty="0"/>
          </a:p>
        </p:txBody>
      </p:sp>
      <p:sp>
        <p:nvSpPr>
          <p:cNvPr id="14" name="QB_7_BD.83_1#d47b01496?vja=1&amp;pid=32c8e39d2&amp;color=0,0,0&amp;vtp=1"/>
          <p:cNvSpPr/>
          <p:nvPr/>
        </p:nvSpPr>
        <p:spPr>
          <a:xfrm>
            <a:off x="722376" y="4960686"/>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15" name="QB_7_AN.84_1#d47b01496.blank?vja=1&amp;pid=32c8e39d2&amp;color=0,0,0&amp;vpa=49&amp;vtp=1"/>
          <p:cNvSpPr/>
          <p:nvPr/>
        </p:nvSpPr>
        <p:spPr>
          <a:xfrm>
            <a:off x="922401" y="4909886"/>
            <a:ext cx="8302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telling</a:t>
            </a:r>
            <a:endParaRPr lang="en-US" altLang="zh-CN" sz="2000" dirty="0"/>
          </a:p>
        </p:txBody>
      </p:sp>
      <p:sp>
        <p:nvSpPr>
          <p:cNvPr id="16" name="QB_7_AS.85_1#d47b01496?vja=1&amp;pid=32c8e39d2&amp;color=0,0,0&amp;vtp=1"/>
          <p:cNvSpPr/>
          <p:nvPr/>
        </p:nvSpPr>
        <p:spPr>
          <a:xfrm>
            <a:off x="722376" y="5370894"/>
            <a:ext cx="10753344" cy="774510"/>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设空处在介词后，此处应用动名词短语作宾语。by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sth意为“通过做某事”。故填telling。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6_1#1a8bb21e4?vja=1&amp;pid=32c8e39d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3" name="QB_7_AN.87_1#1a8bb21e4.blank?vja=1&amp;pid=32c8e39d2&amp;color=0,0,0&amp;vpa=50&amp;vtp=1"/>
          <p:cNvSpPr/>
          <p:nvPr/>
        </p:nvSpPr>
        <p:spPr>
          <a:xfrm>
            <a:off x="884301" y="845312"/>
            <a:ext cx="1422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experiments</a:t>
            </a:r>
            <a:endParaRPr lang="en-US" altLang="zh-CN" sz="2000" dirty="0"/>
          </a:p>
        </p:txBody>
      </p:sp>
      <p:sp>
        <p:nvSpPr>
          <p:cNvPr id="4" name="QB_7_AS.88_1#1a8bb21e4?vja=1&amp;pid=32c8e39d2&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experiment意为“实验”时常用作可数名词，空前无冠词或其他限定词修饰，所以应用复数形式。故填experiments。</a:t>
            </a:r>
            <a:endParaRPr lang="en-US" altLang="zh-CN" sz="2200" dirty="0"/>
          </a:p>
        </p:txBody>
      </p:sp>
      <p:sp>
        <p:nvSpPr>
          <p:cNvPr id="5" name="QB_7_BD.89_1#bfd8efe8e?vja=1&amp;pid=32c8e39d2&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90_1#bfd8efe8e.blank?vja=1&amp;pid=32c8e39d2&amp;color=0,0,0&amp;vpa=51&amp;vtp=1"/>
          <p:cNvSpPr/>
          <p:nvPr/>
        </p:nvSpPr>
        <p:spPr>
          <a:xfrm>
            <a:off x="897001" y="2103187"/>
            <a:ext cx="1128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annoying</a:t>
            </a:r>
            <a:endParaRPr lang="en-US" altLang="zh-CN" sz="2000" dirty="0"/>
          </a:p>
        </p:txBody>
      </p:sp>
      <p:sp>
        <p:nvSpPr>
          <p:cNvPr id="7" name="QB_7_AS.91_1#bfd8efe8e?vja=1&amp;pid=32c8e39d2&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此处在主句中作表语，That指上文提到的事，此处形容事物的性质，意为“令人恼怒的”，应用annoying。</a:t>
            </a:r>
            <a:endParaRPr lang="en-US" altLang="zh-CN" sz="2200" dirty="0"/>
          </a:p>
        </p:txBody>
      </p:sp>
      <p:sp>
        <p:nvSpPr>
          <p:cNvPr id="8" name="QB_7_BD.92_1#7d86570de?vja=1&amp;pid=32c8e39d2&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7_AN.93_1#7d86570de.blank?vja=1&amp;pid=32c8e39d2&amp;color=0,0,0&amp;vpa=52&amp;vtp=1"/>
          <p:cNvSpPr/>
          <p:nvPr/>
        </p:nvSpPr>
        <p:spPr>
          <a:xfrm>
            <a:off x="884301" y="3360487"/>
            <a:ext cx="520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felt</a:t>
            </a:r>
            <a:endParaRPr lang="en-US" altLang="zh-CN" sz="2000" dirty="0"/>
          </a:p>
        </p:txBody>
      </p:sp>
      <p:sp>
        <p:nvSpPr>
          <p:cNvPr id="10" name="QB_7_AS.94_1#7d86570de?vja=1&amp;pid=32c8e39d2&amp;color=0,0,0&amp;vtp=1"/>
          <p:cNvSpPr/>
          <p:nvPr/>
        </p:nvSpPr>
        <p:spPr>
          <a:xfrm>
            <a:off x="722376" y="382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设空处是本句的谓语动词，根据全文时态可知，此处表示发生在过去的动作，所以应用一般过去时。</a:t>
            </a:r>
            <a:endParaRPr lang="en-US" altLang="zh-CN" sz="2200" dirty="0"/>
          </a:p>
        </p:txBody>
      </p:sp>
      <p:sp>
        <p:nvSpPr>
          <p:cNvPr id="11" name="QB_7_BD.95_1#2e19046f8?vja=1&amp;pid=32c8e39d2&amp;color=0,0,0&amp;vtp=1"/>
          <p:cNvSpPr/>
          <p:nvPr/>
        </p:nvSpPr>
        <p:spPr>
          <a:xfrm>
            <a:off x="722376" y="4643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12" name="QB_7_AN.96_1#2e19046f8.blank?vja=1&amp;pid=32c8e39d2&amp;color=0,0,0&amp;vpa=53&amp;vtp=1"/>
          <p:cNvSpPr/>
          <p:nvPr/>
        </p:nvSpPr>
        <p:spPr>
          <a:xfrm>
            <a:off x="897001" y="4605087"/>
            <a:ext cx="366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13" name="QB_7_AS.97_1#2e19046f8?vja=1&amp;pid=32c8e39d2&amp;color=0,0,0&amp;vtp=1"/>
          <p:cNvSpPr/>
          <p:nvPr/>
        </p:nvSpPr>
        <p:spPr>
          <a:xfrm>
            <a:off x="722376" y="50673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last意为“终于，最后”。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8_1#86510efed?vja=1&amp;pid=32c8e39d2&amp;color=0,0,0&amp;vtp=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7_AS.100_1#86510efed?vja=1&amp;pid=32c8e39d2&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该句中expected后接了两个并列的宾语从句，第二个从句不缺少成分且句意完整，应用that引导该从句。</a:t>
            </a:r>
            <a:endParaRPr lang="en-US" altLang="zh-CN" sz="2200" dirty="0"/>
          </a:p>
        </p:txBody>
      </p:sp>
      <p:sp>
        <p:nvSpPr>
          <p:cNvPr id="4" name="QB_7_AN.99_1#86510efed.blank?vja=1&amp;pid=32c8e39d2&amp;color=0,0,0&amp;vpa=54&amp;vtp=1"/>
          <p:cNvSpPr/>
          <p:nvPr/>
        </p:nvSpPr>
        <p:spPr>
          <a:xfrm>
            <a:off x="1049401" y="861900"/>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AS.100_2#86510efed?vja=1&amp;pid=32c8e39d2&amp;color=0,0,0&amp;mp=1&amp;vtp=1&amp;bt=1"/>
          <p:cNvSpPr/>
          <p:nvPr/>
        </p:nvSpPr>
        <p:spPr>
          <a:xfrm>
            <a:off x="722376" y="900000"/>
            <a:ext cx="10753344" cy="1524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宾语从句中引导词的省略</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that在动词后引导宾语从句时，常常可以省略。但如果一个动词后接多个并列的宾语从句，由并列连词连接，此时只有第一个宾语从句的引导词that可以省略，第二个及之后的宾语从句一般不省略引导词that。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1_1#b186e87ca?vja=1&amp;pid=f7c20697d&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［湖北宜昌协作体2025高一期中］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inexperienced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soccer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a:p>
            <a:pPr algn="just">
              <a:lnSpc>
                <a:spcPct val="125000"/>
              </a:lnSpc>
            </a:pPr>
            <a:endParaRPr lang="en-US" altLang="zh-CN" sz="2000" dirty="0"/>
          </a:p>
        </p:txBody>
      </p:sp>
      <p:sp>
        <p:nvSpPr>
          <p:cNvPr id="3" name="QM_6_AN.102_1#b186e87ca.blank?vja=1&amp;pid=f7c20697d&amp;color=0,0,0&amp;vpa=55&amp;vtp=1"/>
          <p:cNvSpPr/>
          <p:nvPr/>
        </p:nvSpPr>
        <p:spPr>
          <a:xfrm>
            <a:off x="1344041" y="2004900"/>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4" name="QM_6_AN.103_1#b186e87ca.blank?vja=1&amp;pid=f7c20697d&amp;color=0,0,0&amp;vpa=56&amp;vtp=1"/>
          <p:cNvSpPr/>
          <p:nvPr/>
        </p:nvSpPr>
        <p:spPr>
          <a:xfrm>
            <a:off x="10950639" y="2385900"/>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t>
            </a:r>
            <a:endParaRPr lang="en-US" altLang="zh-CN" sz="2000" dirty="0"/>
          </a:p>
        </p:txBody>
      </p:sp>
      <p:sp>
        <p:nvSpPr>
          <p:cNvPr id="5" name="QM_6_AN.104_1#b186e87ca.blank?vja=1&amp;pid=f7c20697d&amp;color=0,0,0&amp;vpa=57&amp;vtp=1"/>
          <p:cNvSpPr/>
          <p:nvPr/>
        </p:nvSpPr>
        <p:spPr>
          <a:xfrm>
            <a:off x="897001" y="3147900"/>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doors</a:t>
            </a:r>
            <a:endParaRPr lang="en-US" altLang="zh-CN" sz="2000" dirty="0"/>
          </a:p>
        </p:txBody>
      </p:sp>
      <p:sp>
        <p:nvSpPr>
          <p:cNvPr id="6" name="QM_6_AN.105_1#b186e87ca.blank?vja=1&amp;pid=f7c20697d&amp;color=0,0,0&amp;vpa=58&amp;vtp=1"/>
          <p:cNvSpPr/>
          <p:nvPr/>
        </p:nvSpPr>
        <p:spPr>
          <a:xfrm>
            <a:off x="6479604" y="3909900"/>
            <a:ext cx="677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7" name="QM_6_AN.106_1#b186e87ca.blank?vja=1&amp;pid=f7c20697d&amp;color=0,0,0&amp;vpa=59&amp;vtp=1"/>
          <p:cNvSpPr/>
          <p:nvPr/>
        </p:nvSpPr>
        <p:spPr>
          <a:xfrm>
            <a:off x="922401" y="4659200"/>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000" dirty="0"/>
          </a:p>
        </p:txBody>
      </p:sp>
      <p:sp>
        <p:nvSpPr>
          <p:cNvPr id="8" name="QM_6_AN.107_1#b186e87ca.blank?vja=1&amp;pid=f7c20697d&amp;color=0,0,0&amp;vpa=60&amp;vtp=1"/>
          <p:cNvSpPr/>
          <p:nvPr/>
        </p:nvSpPr>
        <p:spPr>
          <a:xfrm>
            <a:off x="8606219" y="5040200"/>
            <a:ext cx="873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myself</a:t>
            </a:r>
            <a:endParaRPr lang="en-US" altLang="zh-CN" sz="2000" dirty="0"/>
          </a:p>
        </p:txBody>
      </p:sp>
      <p:sp>
        <p:nvSpPr>
          <p:cNvPr id="9" name="QM_6_AN.108_1#b186e87ca.blank?vja=1&amp;pid=f7c20697d&amp;color=0,0,0&amp;vpa=61&amp;vtp=1"/>
          <p:cNvSpPr/>
          <p:nvPr/>
        </p:nvSpPr>
        <p:spPr>
          <a:xfrm>
            <a:off x="4768914" y="5421200"/>
            <a:ext cx="985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actually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bg/>
                                          </p:spTgt>
                                        </p:tgtEl>
                                        <p:attrNameLst>
                                          <p:attrName>style.visibility</p:attrName>
                                        </p:attrNameLst>
                                      </p:cBhvr>
                                      <p:to>
                                        <p:strVal val="visible"/>
                                      </p:to>
                                    </p:set>
                                    <p:animEffect transition="in" filter="fade">
                                      <p:cBhvr>
                                        <p:cTn id="20" dur="500"/>
                                        <p:tgtEl>
                                          <p:spTgt spid="5">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500"/>
                                        <p:tgtEl>
                                          <p:spTgt spid="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bg/>
                                          </p:spTgt>
                                        </p:tgtEl>
                                        <p:attrNameLst>
                                          <p:attrName>style.visibility</p:attrName>
                                        </p:attrNameLst>
                                      </p:cBhvr>
                                      <p:to>
                                        <p:strVal val="visible"/>
                                      </p:to>
                                    </p:set>
                                    <p:animEffect transition="in" filter="fade">
                                      <p:cBhvr>
                                        <p:cTn id="28" dur="500"/>
                                        <p:tgtEl>
                                          <p:spTgt spid="6">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fade">
                                      <p:cBhvr>
                                        <p:cTn id="31" dur="500"/>
                                        <p:tgtEl>
                                          <p:spTgt spid="6">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bg/>
                                          </p:spTgt>
                                        </p:tgtEl>
                                        <p:attrNameLst>
                                          <p:attrName>style.visibility</p:attrName>
                                        </p:attrNameLst>
                                      </p:cBhvr>
                                      <p:to>
                                        <p:strVal val="visible"/>
                                      </p:to>
                                    </p:set>
                                    <p:animEffect transition="in" filter="fade">
                                      <p:cBhvr>
                                        <p:cTn id="36" dur="500"/>
                                        <p:tgtEl>
                                          <p:spTgt spid="7">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Effect transition="in" filter="fade">
                                      <p:cBhvr>
                                        <p:cTn id="39" dur="500"/>
                                        <p:tgtEl>
                                          <p:spTgt spid="7">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
                                            <p:bg/>
                                          </p:spTgt>
                                        </p:tgtEl>
                                        <p:attrNameLst>
                                          <p:attrName>style.visibility</p:attrName>
                                        </p:attrNameLst>
                                      </p:cBhvr>
                                      <p:to>
                                        <p:strVal val="visible"/>
                                      </p:to>
                                    </p:set>
                                    <p:animEffect transition="in" filter="fade">
                                      <p:cBhvr>
                                        <p:cTn id="44" dur="500"/>
                                        <p:tgtEl>
                                          <p:spTgt spid="8">
                                            <p:bg/>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animEffect transition="in" filter="fade">
                                      <p:cBhvr>
                                        <p:cTn id="47" dur="500"/>
                                        <p:tgtEl>
                                          <p:spTgt spid="8">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
                                            <p:bg/>
                                          </p:spTgt>
                                        </p:tgtEl>
                                        <p:attrNameLst>
                                          <p:attrName>style.visibility</p:attrName>
                                        </p:attrNameLst>
                                      </p:cBhvr>
                                      <p:to>
                                        <p:strVal val="visible"/>
                                      </p:to>
                                    </p:set>
                                    <p:animEffect transition="in" filter="fade">
                                      <p:cBhvr>
                                        <p:cTn id="52" dur="500"/>
                                        <p:tgtEl>
                                          <p:spTgt spid="9">
                                            <p:bg/>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9">
                                            <p:txEl>
                                              <p:pRg st="0" end="0"/>
                                            </p:txEl>
                                          </p:spTgt>
                                        </p:tgtEl>
                                        <p:attrNameLst>
                                          <p:attrName>style.visibility</p:attrName>
                                        </p:attrNameLst>
                                      </p:cBhvr>
                                      <p:to>
                                        <p:strVal val="visible"/>
                                      </p:to>
                                    </p:set>
                                    <p:animEffect transition="in" filter="fade">
                                      <p:cBhvr>
                                        <p:cTn id="55"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1_1#b186e87ca?vja=1&amp;pid=f7c20697d&amp;color=0,0,0&amp;vtp=1&amp;bt=1"/>
          <p:cNvSpPr/>
          <p:nvPr/>
        </p:nvSpPr>
        <p:spPr>
          <a:xfrm>
            <a:off x="722376" y="900000"/>
            <a:ext cx="10753344" cy="1905000"/>
          </a:xfrm>
          <a:prstGeom prst="rect">
            <a:avLst/>
          </a:prstGeom>
          <a:noFill/>
        </p:spPr>
        <p:txBody>
          <a:bodyPr wrap="square" lIns="0" tIns="0" rIns="0" bIns="0" rtlCol="0" anchor="t"/>
          <a:lstStyle/>
          <a:p>
            <a:pPr algn="just">
              <a:lnSpc>
                <a:spcPct val="125000"/>
              </a:lnSpc>
            </a:pP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basketball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3" name="QM_6_EX.112_1#b186e87ca?vja=1&amp;pid=f7c20697d&amp;color=0,0,0&amp;vtp=1"/>
          <p:cNvSpPr/>
          <p:nvPr/>
        </p:nvSpPr>
        <p:spPr>
          <a:xfrm>
            <a:off x="722376" y="2827087"/>
            <a:ext cx="11010900" cy="381000"/>
          </a:xfrm>
          <a:prstGeom prst="rect">
            <a:avLst/>
          </a:prstGeom>
          <a:noFill/>
        </p:spPr>
        <p:txBody>
          <a:bodyPr wrap="square" lIns="0" tIns="0" rIns="0" bIns="0" rtlCol="0" anchor="t"/>
          <a:lstStyle/>
          <a:p>
            <a:pPr algn="l">
              <a:lnSpc>
                <a:spcPct val="125000"/>
              </a:lnSpc>
            </a:pPr>
            <a:r>
              <a:rPr lang="en-US" altLang="zh-CN" sz="2000" b="1"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本文是一篇记叙文。文章主要回忆了作者的高中生活以及在此期间所经历的心理变化。</a:t>
            </a:r>
            <a:endParaRPr lang="en-US" altLang="zh-CN" sz="2000" spc="-50" dirty="0"/>
          </a:p>
        </p:txBody>
      </p:sp>
      <p:sp>
        <p:nvSpPr>
          <p:cNvPr id="4" name="QM_6_AN.109_1#b186e87ca.blank?vja=1&amp;pid=f7c20697d&amp;color=0,0,0&amp;vpa=62&amp;vtp=1"/>
          <p:cNvSpPr/>
          <p:nvPr/>
        </p:nvSpPr>
        <p:spPr>
          <a:xfrm>
            <a:off x="8388160" y="1242900"/>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6_AN.110_1#b186e87ca.blank?vja=1&amp;pid=f7c20697d&amp;color=0,0,0&amp;vpa=63&amp;vtp=1"/>
          <p:cNvSpPr/>
          <p:nvPr/>
        </p:nvSpPr>
        <p:spPr>
          <a:xfrm>
            <a:off x="3026347" y="1611200"/>
            <a:ext cx="1366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challenging</a:t>
            </a:r>
            <a:endParaRPr lang="en-US" altLang="zh-CN" sz="2000" dirty="0"/>
          </a:p>
        </p:txBody>
      </p:sp>
      <p:sp>
        <p:nvSpPr>
          <p:cNvPr id="6" name="QM_6_AN.111_1#b186e87ca.blank?vja=1&amp;pid=f7c20697d&amp;color=0,0,0&amp;vpa=64&amp;vtp=1"/>
          <p:cNvSpPr/>
          <p:nvPr/>
        </p:nvSpPr>
        <p:spPr>
          <a:xfrm>
            <a:off x="10468039" y="1992200"/>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pleased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3_1#426dbe382?vja=1&amp;pid=b186e87c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14_1#426dbe382.blank?vja=1&amp;pid=b186e87ca&amp;color=0,0,0&amp;vpa=65&amp;vtp=1"/>
          <p:cNvSpPr/>
          <p:nvPr/>
        </p:nvSpPr>
        <p:spPr>
          <a:xfrm>
            <a:off x="884301" y="858012"/>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4" name="QB_7_AS.115_1#426dbe382?vja=1&amp;pid=b186e87ca&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句意为：我自己的经历充满了比我曾经预期的还要多的欢笑、压力——最重要的是，成长。be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of为固定搭配，意为“充满”。故填of。</a:t>
            </a:r>
            <a:endParaRPr lang="en-US" altLang="zh-CN" sz="2200" dirty="0"/>
          </a:p>
        </p:txBody>
      </p:sp>
      <p:sp>
        <p:nvSpPr>
          <p:cNvPr id="5" name="QB_7_BD.116_1#aa2856c64?vja=1&amp;pid=b186e87ca&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7_AN.117_1#aa2856c64.blank?vja=1&amp;pid=b186e87ca&amp;color=0,0,0&amp;vpa=66&amp;vtp=1"/>
          <p:cNvSpPr/>
          <p:nvPr/>
        </p:nvSpPr>
        <p:spPr>
          <a:xfrm>
            <a:off x="897001" y="2115887"/>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t>
            </a:r>
            <a:endParaRPr lang="en-US" altLang="zh-CN" sz="2000" dirty="0"/>
          </a:p>
        </p:txBody>
      </p:sp>
      <p:sp>
        <p:nvSpPr>
          <p:cNvPr id="7" name="QB_7_AS.118_1#aa2856c64?vja=1&amp;pid=b186e87ca&amp;color=0,0,0&amp;vtp=1"/>
          <p:cNvSpPr/>
          <p:nvPr/>
        </p:nvSpPr>
        <p:spPr>
          <a:xfrm>
            <a:off x="722376" y="2578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过去三年里我对这个世界的了解塑造了今天的我，而今天的我与近三年前那个走过教学楼那些玻璃门的没有经验的女孩相去甚远。句中的and连接前后两个并列分句，第一个分句中who引导的宾语从句作动词shaped的宾语，从句为主系表结构，结合时间状语today可知，此处应用一般现在时，主语为I，故填am。</a:t>
            </a:r>
            <a:endParaRPr lang="en-US" altLang="zh-CN" sz="2200" dirty="0"/>
          </a:p>
        </p:txBody>
      </p:sp>
      <p:sp>
        <p:nvSpPr>
          <p:cNvPr id="8" name="QB_7_BD.119_1#ce9d56019?vja=1&amp;pid=b186e87ca&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7_AN.120_1#ce9d56019.blank?vja=1&amp;pid=b186e87ca&amp;color=0,0,0&amp;vpa=67&amp;vtp=1"/>
          <p:cNvSpPr/>
          <p:nvPr/>
        </p:nvSpPr>
        <p:spPr>
          <a:xfrm>
            <a:off x="897001" y="4122487"/>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doors</a:t>
            </a:r>
            <a:endParaRPr lang="en-US" altLang="zh-CN" sz="2000" dirty="0"/>
          </a:p>
        </p:txBody>
      </p:sp>
      <p:sp>
        <p:nvSpPr>
          <p:cNvPr id="10" name="QB_7_AS.121_1#ce9d56019?vja=1&amp;pid=b186e87ca&amp;color=0,0,0&amp;vtp=1"/>
          <p:cNvSpPr/>
          <p:nvPr/>
        </p:nvSpPr>
        <p:spPr>
          <a:xfrm>
            <a:off x="722376" y="45847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句意见上一题解析。设空处被those修饰，应用可数名词复数形式。故填doors。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a78e95009.fixed?vja=1&amp;pid=13897a923&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必修第一册</a:t>
            </a:r>
            <a:endParaRPr lang="en-US" altLang="zh-CN" sz="2000" dirty="0"/>
          </a:p>
        </p:txBody>
      </p:sp>
      <p:sp>
        <p:nvSpPr>
          <p:cNvPr id="3" name="C_2_BD#a78e95009.fixed?vja=1&amp;pid=13897a923&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Welcome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2_1#41a873879?vja=1&amp;pid=b186e87ca&amp;color=0,0,0&amp;vtp=1&amp;bt=1"/>
          <p:cNvSpPr/>
          <p:nvPr>
            <p:custDataLst>
              <p:tags r:id="rId1"/>
            </p:custDataLst>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123_1#41a873879.blank?vja=1&amp;pid=b186e87ca&amp;color=0,0,0&amp;vpa=68&amp;vtp=1"/>
          <p:cNvSpPr/>
          <p:nvPr>
            <p:custDataLst>
              <p:tags r:id="rId2"/>
            </p:custDataLst>
          </p:nvPr>
        </p:nvSpPr>
        <p:spPr>
          <a:xfrm>
            <a:off x="935101" y="858012"/>
            <a:ext cx="677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4" name="QB_7_AS.124_1#41a873879?vja=1&amp;pid=b186e87ca&amp;color=0,0,0&amp;vtp=1"/>
          <p:cNvSpPr/>
          <p:nvPr>
            <p:custDataLst>
              <p:tags r:id="rId3"/>
            </p:custDataLst>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句意为：我知道在一个有如此多陌生人的学校里感到孤独是什么感觉。设空处引导宾语从句，</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从句</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作动词knew的宾语，连接词在从句中作介词like的宾语，指物，表示“什么”，应用what引导该从句。</a:t>
            </a:r>
            <a:endParaRPr lang="en-US" altLang="zh-CN" sz="2200" dirty="0"/>
          </a:p>
        </p:txBody>
      </p:sp>
      <p:sp>
        <p:nvSpPr>
          <p:cNvPr id="5" name="QB_7_BD.125_1#24d5254b4?vja=1&amp;pid=b186e87ca&amp;color=0,0,0&amp;vtp=1"/>
          <p:cNvSpPr/>
          <p:nvPr>
            <p:custDataLst>
              <p:tags r:id="rId4"/>
            </p:custDataLst>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126_1#24d5254b4.blank?vja=1&amp;pid=b186e87ca&amp;color=0,0,0&amp;vpa=69&amp;vtp=1"/>
          <p:cNvSpPr/>
          <p:nvPr>
            <p:custDataLst>
              <p:tags r:id="rId5"/>
            </p:custDataLst>
          </p:nvPr>
        </p:nvSpPr>
        <p:spPr>
          <a:xfrm>
            <a:off x="922401" y="2484187"/>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000" dirty="0"/>
          </a:p>
        </p:txBody>
      </p:sp>
      <p:sp>
        <p:nvSpPr>
          <p:cNvPr id="7" name="QB_7_AS.127_1#24d5254b4?vja=1&amp;pid=b186e87ca&amp;color=0,0,0&amp;vtp=1"/>
          <p:cNvSpPr/>
          <p:nvPr>
            <p:custDataLst>
              <p:tags r:id="rId6"/>
            </p:custDataLst>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句意为：我觉得我必须以某种方式行事，或者成为外向的人，才能接近班上或足球队的人。从句中已有谓语，设空处应用非谓语动词；结合句意可知，此处作状语，表示目的，应用动词不定式。故填to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200" dirty="0"/>
          </a:p>
        </p:txBody>
      </p:sp>
      <p:sp>
        <p:nvSpPr>
          <p:cNvPr id="8" name="QB_7_BD.128_1#7ae3873ca?vja=1&amp;pid=b186e87ca&amp;color=0,0,0&amp;vtp=1"/>
          <p:cNvSpPr/>
          <p:nvPr>
            <p:custDataLst>
              <p:tags r:id="rId7"/>
            </p:custDataLst>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129_1#7ae3873ca.blank?vja=1&amp;pid=b186e87ca&amp;color=0,0,0&amp;vpa=70&amp;vtp=1"/>
          <p:cNvSpPr/>
          <p:nvPr>
            <p:custDataLst>
              <p:tags r:id="rId8"/>
            </p:custDataLst>
          </p:nvPr>
        </p:nvSpPr>
        <p:spPr>
          <a:xfrm>
            <a:off x="897001" y="4109787"/>
            <a:ext cx="873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myself</a:t>
            </a:r>
            <a:endParaRPr lang="en-US" altLang="zh-CN" sz="2000" dirty="0"/>
          </a:p>
        </p:txBody>
      </p:sp>
      <p:sp>
        <p:nvSpPr>
          <p:cNvPr id="10" name="QB_7_AS.130_1#7ae3873ca?vja=1&amp;pid=b186e87ca&amp;color=0,0,0&amp;vtp=1"/>
          <p:cNvSpPr/>
          <p:nvPr>
            <p:custDataLst>
              <p:tags r:id="rId9"/>
            </p:custDataLst>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句意为：每天，我的脑子里都在想，我该如何设法让自己看起来有比当时的我实际拥有的更多的朋友。设空处作动词make的宾语，且结合句意可知，此处表示“我自己”，应用反身代词。故填myself。</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1_1#9cc86524a?vja=1&amp;pid=b186e87c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32_1#9cc86524a.blank?vja=1&amp;pid=b186e87ca&amp;color=0,0,0&amp;vpa=71&amp;vtp=1"/>
          <p:cNvSpPr/>
          <p:nvPr/>
        </p:nvSpPr>
        <p:spPr>
          <a:xfrm>
            <a:off x="909701" y="845312"/>
            <a:ext cx="985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actually</a:t>
            </a:r>
            <a:endParaRPr lang="en-US" altLang="zh-CN" sz="2000" dirty="0"/>
          </a:p>
        </p:txBody>
      </p:sp>
      <p:sp>
        <p:nvSpPr>
          <p:cNvPr id="4" name="QB_7_AS.133_1#9cc86524a?vja=1&amp;pid=b186e87ca&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句意见上一题解析。此处修饰动词had，应用副词，作状语。故填actually。</a:t>
            </a:r>
            <a:endParaRPr lang="en-US" altLang="zh-CN" sz="2200" dirty="0"/>
          </a:p>
        </p:txBody>
      </p:sp>
      <p:sp>
        <p:nvSpPr>
          <p:cNvPr id="5" name="QB_7_BD.134_1#cb039e8aa?vja=1&amp;pid=b186e87ca&amp;color=0,0,0&amp;vtp=1"/>
          <p:cNvSpPr/>
          <p:nvPr/>
        </p:nvSpPr>
        <p:spPr>
          <a:xfrm>
            <a:off x="722376" y="1752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35_1#cb039e8aa.blank?vja=1&amp;pid=b186e87ca&amp;color=0,0,0&amp;vpa=72&amp;vtp=1"/>
          <p:cNvSpPr/>
          <p:nvPr/>
        </p:nvSpPr>
        <p:spPr>
          <a:xfrm>
            <a:off x="935101" y="1714500"/>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7_AS.136_1#cb039e8aa?vja=1&amp;pid=b186e87ca&amp;color=0,0,0&amp;vtp=1"/>
          <p:cNvSpPr/>
          <p:nvPr/>
        </p:nvSpPr>
        <p:spPr>
          <a:xfrm>
            <a:off x="722376" y="2171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句意为：在高一结束到步入高二的那段时间，我过得很开心。have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time为固定搭配，意为“玩得开心”。故填a。</a:t>
            </a:r>
            <a:endParaRPr lang="en-US" altLang="zh-CN" sz="2200" dirty="0"/>
          </a:p>
        </p:txBody>
      </p:sp>
      <p:sp>
        <p:nvSpPr>
          <p:cNvPr id="8" name="QB_7_BD.137_1#588b1f3d3?vja=1&amp;pid=b186e87ca&amp;color=0,0,0&amp;vtp=1"/>
          <p:cNvSpPr/>
          <p:nvPr/>
        </p:nvSpPr>
        <p:spPr>
          <a:xfrm>
            <a:off x="722376" y="2992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7_AN.138_1#588b1f3d3.blank?vja=1&amp;pid=b186e87ca&amp;color=0,0,0&amp;vpa=73&amp;vtp=1"/>
          <p:cNvSpPr/>
          <p:nvPr/>
        </p:nvSpPr>
        <p:spPr>
          <a:xfrm>
            <a:off x="909701" y="2941387"/>
            <a:ext cx="1366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challenging</a:t>
            </a:r>
            <a:endParaRPr lang="en-US" altLang="zh-CN" sz="2000" dirty="0"/>
          </a:p>
        </p:txBody>
      </p:sp>
      <p:sp>
        <p:nvSpPr>
          <p:cNvPr id="10" name="QB_7_AS.139_1#588b1f3d3?vja=1&amp;pid=b186e87ca&amp;color=0,0,0&amp;vtp=1"/>
          <p:cNvSpPr/>
          <p:nvPr/>
        </p:nvSpPr>
        <p:spPr>
          <a:xfrm>
            <a:off x="722376" y="34163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句意为：学业不是特别有挑战性，我周末和朋友们玩得很开心，还去看篮球比赛。设空处作表语，且其前有副词particularly修饰，应用形容词；结合句意可知，此处表示“富于挑战性的”。故填challenging。</a:t>
            </a:r>
            <a:endParaRPr lang="en-US" altLang="zh-CN" sz="2200" dirty="0"/>
          </a:p>
        </p:txBody>
      </p:sp>
      <p:sp>
        <p:nvSpPr>
          <p:cNvPr id="11" name="QB_7_BD.140_1#c3d9a19e3?vja=1&amp;pid=b186e87ca&amp;color=0,0,0&amp;vtp=1"/>
          <p:cNvSpPr/>
          <p:nvPr/>
        </p:nvSpPr>
        <p:spPr>
          <a:xfrm>
            <a:off x="722376" y="46177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12" name="QB_7_AN.141_1#c3d9a19e3.blank?vja=1&amp;pid=b186e87ca&amp;color=0,0,0&amp;vpa=74&amp;vtp=1"/>
          <p:cNvSpPr/>
          <p:nvPr/>
        </p:nvSpPr>
        <p:spPr>
          <a:xfrm>
            <a:off x="1049401" y="4566987"/>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pleased</a:t>
            </a:r>
            <a:endParaRPr lang="en-US" altLang="zh-CN" sz="2000" dirty="0"/>
          </a:p>
        </p:txBody>
      </p:sp>
      <p:sp>
        <p:nvSpPr>
          <p:cNvPr id="13" name="QB_7_AS.142_1#c3d9a19e3?vja=1&amp;pid=b186e87ca&amp;color=0,0,0&amp;vtp=1"/>
          <p:cNvSpPr/>
          <p:nvPr/>
        </p:nvSpPr>
        <p:spPr>
          <a:xfrm>
            <a:off x="722376" y="50419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句意为：我终于养成一套习惯，并对自己的生活很满意。be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pleased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with为固定搭配，表示“对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满意”。故填pleased。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26fe2e463.fixed?vja=1&amp;pid=17b2bd810&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26fe2e463.fixed?vja=1&amp;pid=17b2bd810&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26fe2e463.fixed?vja=1&amp;pid=17b2bd810&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26fe2e463.fixed?vja=1&amp;pid=17b2bd810&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3_1#bfa805792?sp=1&amp;vja=1&amp;pid=88a435511&amp;color=0,0,0&amp;vtp=1&amp;bt=1"/>
          <p:cNvSpPr/>
          <p:nvPr/>
        </p:nvSpPr>
        <p:spPr>
          <a:xfrm>
            <a:off x="722376" y="900000"/>
            <a:ext cx="10753344" cy="762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［福建龙岩一级校联考2024高一期中］</a:t>
            </a:r>
            <a:endParaRPr lang="en-US" altLang="zh-CN" sz="2000" dirty="0"/>
          </a:p>
        </p:txBody>
      </p:sp>
      <p:sp>
        <p:nvSpPr>
          <p:cNvPr id="3" name="QM_6_BD.143_2#bfa805792?sp=1&amp;vja=1&amp;pid=88a435511&amp;color=0,0,0&amp;vtp=1"/>
          <p:cNvSpPr/>
          <p:nvPr/>
        </p:nvSpPr>
        <p:spPr>
          <a:xfrm>
            <a:off x="722376" y="1683911"/>
            <a:ext cx="10753344" cy="1524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4" name="QM_6_BD.143_3#bfa805792?sp=1&amp;vja=1&amp;pid=88a435511&amp;color=0,0,0&amp;vtp=1"/>
          <p:cNvSpPr/>
          <p:nvPr/>
        </p:nvSpPr>
        <p:spPr>
          <a:xfrm>
            <a:off x="722376" y="3233311"/>
            <a:ext cx="10753344" cy="2286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semester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a:t>
            </a:r>
            <a:endParaRPr lang="en-US" altLang="zh-CN" sz="20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3_4#bfa805792?sp=1&amp;vja=1&amp;pid=88a435511&amp;color=0,0,0&amp;vtp=1&amp;bt=1"/>
          <p:cNvSpPr/>
          <p:nvPr/>
        </p:nvSpPr>
        <p:spPr>
          <a:xfrm>
            <a:off x="722376" y="900000"/>
            <a:ext cx="10753344" cy="2286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incorporating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components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endParaRPr lang="en-US" altLang="zh-CN" sz="2000" dirty="0"/>
          </a:p>
        </p:txBody>
      </p:sp>
      <p:sp>
        <p:nvSpPr>
          <p:cNvPr id="3" name="QM_6_BD.143_5#bfa805792?sp=1&amp;vja=1&amp;pid=88a435511&amp;color=0,0,0&amp;vtp=1"/>
          <p:cNvSpPr/>
          <p:nvPr/>
        </p:nvSpPr>
        <p:spPr>
          <a:xfrm>
            <a:off x="722376" y="3207911"/>
            <a:ext cx="10753344" cy="1905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hemisphere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（半球）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credits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M_6_EX.144_1#bfa805792?vja=1&amp;pid=88a435511&amp;color=0,0,0&amp;vtp=1"/>
          <p:cNvSpPr/>
          <p:nvPr/>
        </p:nvSpPr>
        <p:spPr>
          <a:xfrm>
            <a:off x="722376" y="5138311"/>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本文是一篇应用文。文章主要介绍了澳大利亚的一些高中项目及其特点。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5_1#d2a408d99?vja=1&amp;pid=bfa80579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6_1#d2a408d99.bracket?vja=1&amp;pid=bfa805792&amp;color=0,0,0&amp;vpa=75&amp;vtp=1"/>
          <p:cNvSpPr/>
          <p:nvPr/>
        </p:nvSpPr>
        <p:spPr>
          <a:xfrm>
            <a:off x="546442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45_2#d2a408d99.choices?vja=1&amp;pid=bfa805792&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endParaRPr lang="en-US" altLang="zh-CN" sz="2000" dirty="0"/>
          </a:p>
        </p:txBody>
      </p:sp>
      <p:sp>
        <p:nvSpPr>
          <p:cNvPr id="5" name="QC_7_AS.147_1#d2a408d99?vja=1&amp;pid=bfa805792&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细节理解题。根据High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Exchange中的“This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Australia.”及those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day-to-day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Australia可知，参与该项目可以让学生更好地了解在澳大利亚的日常生活，即更好地理解当地文化。故选B项。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8_1#811839a34?vja=1&amp;pid=bfa80579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9_1#811839a34.bracket?vja=1&amp;pid=bfa805792&amp;color=0,0,0&amp;vpa=76&amp;vtp=1"/>
          <p:cNvSpPr/>
          <p:nvPr/>
        </p:nvSpPr>
        <p:spPr>
          <a:xfrm>
            <a:off x="627735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48_2#811839a34.choices?vja=1&amp;pid=bfa805792&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B.Those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cooking.</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D.Those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endParaRPr lang="en-US" altLang="zh-CN" sz="2000" dirty="0"/>
          </a:p>
        </p:txBody>
      </p:sp>
      <p:sp>
        <p:nvSpPr>
          <p:cNvPr id="5" name="QC_7_AS.150_1#811839a34?vja=1&amp;pid=bfa805792&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推理判断题。根据Youth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Tours中的“Tours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cooking,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adventure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volunteerism.”可知，对烹饪感兴趣的同学可能会参加该项目。故选B项。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1_1#dc3140c76?vja=1&amp;pid=bfa805792&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credits?(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2_1#dc3140c76.bracket?vja=1&amp;pid=bfa805792&amp;color=0,0,0&amp;mp=1&amp;vpa=77&amp;vtp=1"/>
          <p:cNvSpPr/>
          <p:nvPr/>
        </p:nvSpPr>
        <p:spPr>
          <a:xfrm>
            <a:off x="929805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51_2#dc3140c76.choices?vja=1&amp;pid=bfa805792&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B.Youth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endParaRPr lang="en-US" altLang="zh-CN" sz="2000" dirty="0"/>
          </a:p>
        </p:txBody>
      </p:sp>
      <p:sp>
        <p:nvSpPr>
          <p:cNvPr id="5" name="QC_7_AS.153_1#dc3140c76?vja=1&amp;pid=bfa805792&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细节理解题。根据Summer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Programme中的“Oftentimes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programmes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partnered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universities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credits.”可知，参加暑期学习项目可以获得学分。故选A项。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f769dcb80?vja=1&amp;pid=88a435511&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f769dcb80?vja=1&amp;pid=88a435511&amp;color=0,0,0&amp;vtp=1"/>
          <p:cNvSpPr/>
          <p:nvPr/>
        </p:nvSpPr>
        <p:spPr>
          <a:xfrm>
            <a:off x="722376" y="1737184"/>
            <a:ext cx="10753344" cy="2667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1.unique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.独特的；唯一的；独一无二的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2.normal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.正常的；平常的；典型的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3.credit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.学分</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进阶词汇</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1.concentrated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.集中的；全力以赴的</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2.available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.可用的；可获得的</a:t>
            </a: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4_1#f99c17b42?sp=1&amp;vja=1&amp;pid=88a435511&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［浙江金华一中2024高一期中］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742a7056d.fixed?vja=1&amp;pid=17b2bd810&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742a7056d.fixed?vja=1&amp;pid=17b2bd810&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742a7056d.fixed?vja=1&amp;pid=17b2bd810&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742a7056d.fixed?vja=1&amp;pid=17b2bd810&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4_1#f99c17b42?sp=1&amp;vja=1&amp;pid=88a435511&amp;color=0,0,0&amp;vtp=1&amp;bt=1"/>
          <p:cNvSpPr/>
          <p:nvPr/>
        </p:nvSpPr>
        <p:spPr>
          <a:xfrm>
            <a:off x="722376" y="900000"/>
            <a:ext cx="10753344" cy="4191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clubs.</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endParaRPr lang="en-US" altLang="zh-CN" sz="2000" dirty="0"/>
          </a:p>
        </p:txBody>
      </p:sp>
      <p:sp>
        <p:nvSpPr>
          <p:cNvPr id="3" name="QM_6_EX.155_1#f99c17b42?vja=1&amp;pid=88a435511&amp;color=0,0,0&amp;vtp=1"/>
          <p:cNvSpPr/>
          <p:nvPr/>
        </p:nvSpPr>
        <p:spPr>
          <a:xfrm>
            <a:off x="722376" y="5113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本文是一篇议论文。文章主要论述了高中生加入学校俱乐部的好处。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6_1#6ef1b5ab8?vja=1&amp;pid=f99c17b4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7_1#6ef1b5ab8.bracket?vja=1&amp;pid=f99c17b42&amp;color=0,0,0&amp;vpa=78&amp;vtp=1"/>
          <p:cNvSpPr/>
          <p:nvPr/>
        </p:nvSpPr>
        <p:spPr>
          <a:xfrm>
            <a:off x="634053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6_2#6ef1b5ab8.choices?vja=1&amp;pid=f99c17b42&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B.Joining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C.Joining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endParaRPr lang="en-US" altLang="zh-CN" sz="2000" dirty="0"/>
          </a:p>
        </p:txBody>
      </p:sp>
      <p:sp>
        <p:nvSpPr>
          <p:cNvPr id="5" name="QC_7_AS.158_1#6ef1b5ab8?vja=1&amp;pid=f99c17b42&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people.Joining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interests.”可知，加入俱乐部有助于结交朋友。故选B项。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9_1#60a96fbfa?vja=1&amp;pid=f99c17b4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0_1#60a96fbfa.bracket?vja=1&amp;pid=f99c17b42&amp;color=0,0,0&amp;vpa=79&amp;vtp=1"/>
          <p:cNvSpPr/>
          <p:nvPr/>
        </p:nvSpPr>
        <p:spPr>
          <a:xfrm>
            <a:off x="464985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9_2#60a96fbfa.choices?vja=1&amp;pid=f99c17b42&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D.Joining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endParaRPr lang="en-US" altLang="zh-CN" sz="2000" dirty="0"/>
          </a:p>
        </p:txBody>
      </p:sp>
      <p:sp>
        <p:nvSpPr>
          <p:cNvPr id="5" name="QC_7_AS.161_1#60a96fbfa?vja=1&amp;pid=f99c17b42&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推理判断题。根据第四段中的“Teens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crowd,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results.Clubs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on.”可推知，加入俱乐部有助于让学生远离消极、有负面影响的事。故选D项。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2_1#a93114060?vja=1&amp;pid=f99c17b4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3_1#a93114060.bracket?vja=1&amp;pid=f99c17b42&amp;color=0,0,0&amp;vpa=80&amp;vtp=1"/>
          <p:cNvSpPr/>
          <p:nvPr/>
        </p:nvSpPr>
        <p:spPr>
          <a:xfrm>
            <a:off x="8747570"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62_2#a93114060.choices?vja=1&amp;pid=f99c17b42&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B.Meeting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D.Making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p:txBody>
      </p:sp>
      <p:sp>
        <p:nvSpPr>
          <p:cNvPr id="5" name="QC_7_AS.164_1#a93114060?vja=1&amp;pid=f99c17b42&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细节理解题。根据倒数第二段中的“The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brings.”以及“The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clubs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club.”可知，在作者看来，加入俱乐部最大的好处是获得有用的生活技能。故选C项。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5_1#ffca56f4f?vja=1&amp;pid=f99c17b4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6_1#ffca56f4f.bracket?vja=1&amp;pid=f99c17b42&amp;color=0,0,0&amp;vpa=81&amp;vtp=1"/>
          <p:cNvSpPr/>
          <p:nvPr/>
        </p:nvSpPr>
        <p:spPr>
          <a:xfrm>
            <a:off x="6388545"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5_2#ffca56f4f.choices?vja=1&amp;pid=f99c17b42&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endParaRPr lang="en-US" altLang="zh-CN" sz="2000" dirty="0"/>
          </a:p>
        </p:txBody>
      </p:sp>
      <p:sp>
        <p:nvSpPr>
          <p:cNvPr id="5" name="QC_7_AS.167_1#ffca56f4f?vja=1&amp;pid=f99c17b42&amp;color=0,0,0&amp;vtp=1"/>
          <p:cNvSpPr/>
          <p:nvPr/>
        </p:nvSpPr>
        <p:spPr>
          <a:xfrm>
            <a:off x="722376" y="2870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文章内容，尤其是最后一段可推知，作者先是论述了加入学校俱乐部有什么样的好处，能够给高中生带来哪些积极的影响，然后在结尾处提出让高中生加入学校俱乐部的建议，由此可推测，作者写作的目的是鼓励高中生加入俱乐部。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8_1#2d85a00d1?vja=1&amp;pid=83d5d7037&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［广东东莞七校2025高一联考］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fight-or-flight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freeze.</a:t>
            </a:r>
            <a:endParaRPr lang="en-US" altLang="zh-CN" sz="2000" dirty="0"/>
          </a:p>
          <a:p>
            <a:pPr algn="just">
              <a:lnSpc>
                <a:spcPct val="125000"/>
              </a:lnSpc>
            </a:pPr>
            <a:endParaRPr lang="en-US" altLang="zh-CN" sz="2000" dirty="0"/>
          </a:p>
        </p:txBody>
      </p:sp>
      <p:sp>
        <p:nvSpPr>
          <p:cNvPr id="3" name="QM_6_AN.169_1#2d85a00d1.blank?vja=1&amp;pid=83d5d7037&amp;color=0,0,0&amp;vpa=82&amp;vtp=1"/>
          <p:cNvSpPr/>
          <p:nvPr/>
        </p:nvSpPr>
        <p:spPr>
          <a:xfrm>
            <a:off x="4994339" y="1242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6_AN.170_1#2d85a00d1.blank?vja=1&amp;pid=83d5d7037&amp;color=0,0,0&amp;vpa=83&amp;vtp=1"/>
          <p:cNvSpPr/>
          <p:nvPr/>
        </p:nvSpPr>
        <p:spPr>
          <a:xfrm>
            <a:off x="5591239" y="3147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5" name="QM_6_AN.171_1#2d85a00d1.blank?vja=1&amp;pid=83d5d7037&amp;color=0,0,0&amp;vpa=84&amp;vtp=1"/>
          <p:cNvSpPr/>
          <p:nvPr/>
        </p:nvSpPr>
        <p:spPr>
          <a:xfrm>
            <a:off x="2622360" y="4290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8_1#2d85a00d1?vja=1&amp;pid=83d5d7037&amp;color=0,0,0&amp;vtp=1&amp;bt=1"/>
          <p:cNvSpPr/>
          <p:nvPr/>
        </p:nvSpPr>
        <p:spPr>
          <a:xfrm>
            <a:off x="722376" y="900000"/>
            <a:ext cx="10753344" cy="2667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grandparent,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3" name="QM_6_AN.172_1#2d85a00d1.blank?vja=1&amp;pid=83d5d7037&amp;color=0,0,0&amp;vpa=85&amp;vtp=1"/>
          <p:cNvSpPr/>
          <p:nvPr/>
        </p:nvSpPr>
        <p:spPr>
          <a:xfrm>
            <a:off x="7308406" y="1242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M_6_AN.173_1#2d85a00d1.blank?vja=1&amp;pid=83d5d7037&amp;color=0,0,0&amp;vpa=86&amp;vtp=1"/>
          <p:cNvSpPr/>
          <p:nvPr/>
        </p:nvSpPr>
        <p:spPr>
          <a:xfrm>
            <a:off x="1405001" y="2385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4_1#2d85a00d1?vja=1&amp;pid=83d5d7037&amp;color=0,0,0&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slightest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endParaRPr lang="en-US" altLang="zh-CN" sz="2000" dirty="0"/>
          </a:p>
        </p:txBody>
      </p:sp>
      <p:sp>
        <p:nvSpPr>
          <p:cNvPr id="3" name="QM_6_EX.175_1#2d85a00d1?vja=1&amp;pid=83d5d7037&amp;color=0,0,0&amp;vtp=1"/>
          <p:cNvSpPr/>
          <p:nvPr/>
        </p:nvSpPr>
        <p:spPr>
          <a:xfrm>
            <a:off x="722376" y="3589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本文是一篇说明文。文章主要介绍了年轻人应该如何面对人生的变化与挑战。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76_1#ddefcd0ba?vja=1&amp;pid=2d85a00d1&amp;color=0,0,0&amp;vtp=1&amp;bt=1"/>
          <p:cNvSpPr/>
          <p:nvPr/>
        </p:nvSpPr>
        <p:spPr>
          <a:xfrm>
            <a:off x="722376" y="896111"/>
            <a:ext cx="10753344" cy="362712"/>
          </a:xfrm>
          <a:prstGeom prst="rect">
            <a:avLst/>
          </a:prstGeom>
          <a:noFill/>
        </p:spPr>
        <p:txBody>
          <a:bodyPr wrap="square" lIns="0" tIns="0" rIns="0" bIns="0" rtlCol="0" anchor="t"/>
          <a:lstStyle/>
          <a:p>
            <a:pPr algn="l">
              <a:lnSpc>
                <a:spcPct val="119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77_1#ddefcd0ba.blank?vja=1&amp;pid=2d85a00d1&amp;color=0,0,0&amp;vpa=87&amp;vtp=1"/>
          <p:cNvSpPr/>
          <p:nvPr/>
        </p:nvSpPr>
        <p:spPr>
          <a:xfrm>
            <a:off x="897001" y="858011"/>
            <a:ext cx="368300"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B_7_AS.178_1#ddefcd0ba?vja=1&amp;pid=2d85a00d1&amp;color=0,0,0&amp;vtp=1"/>
          <p:cNvSpPr/>
          <p:nvPr/>
        </p:nvSpPr>
        <p:spPr>
          <a:xfrm>
            <a:off x="722376" y="1306259"/>
            <a:ext cx="10753344" cy="2937955"/>
          </a:xfrm>
          <a:prstGeom prst="rect">
            <a:avLst/>
          </a:prstGeom>
          <a:noFill/>
        </p:spPr>
        <p:txBody>
          <a:bodyPr wrap="square" lIns="0" tIns="0" rIns="0" bIns="0" rtlCol="0" anchor="t"/>
          <a:lstStyle/>
          <a:p>
            <a:pPr algn="l">
              <a:lnSpc>
                <a:spcPct val="119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讲到日常生活中每天都会发生各种变化；下文提到存在差异的原因是人们应对变化的方式不同。由此可推知，设空处应该提到不同人群对待变化的反应。D项（但有些人可以轻松面对变化，而另一些人则不能）承上启下，其中的some和others形成对照，与下文中的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difference相呼应。故选D项。</a:t>
            </a:r>
            <a:endParaRPr lang="en-US" altLang="zh-CN" sz="2200" dirty="0"/>
          </a:p>
          <a:p>
            <a:pPr algn="l">
              <a:lnSpc>
                <a:spcPct val="119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7选5解题法之“瞻前顾后”法</a:t>
            </a:r>
            <a:endParaRPr lang="en-US" altLang="zh-CN" sz="2200" dirty="0"/>
          </a:p>
          <a:p>
            <a:pPr algn="l">
              <a:lnSpc>
                <a:spcPct val="119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做7选5时，我们常采取“瞻前顾后”的方法，即观察上下文是否有相同或相似的词汇或话题，是否存在因果、对比、递进等逻辑关系，是否存在代词指代等。本题D项中的some和others形成对照，说明两种不同的情况，与下文中的difference相呼应。</a:t>
            </a:r>
            <a:endParaRPr lang="en-US" altLang="zh-CN" sz="2200" dirty="0"/>
          </a:p>
        </p:txBody>
      </p:sp>
      <p:sp>
        <p:nvSpPr>
          <p:cNvPr id="5" name="QB_7_BD.179_1#faf85ce9a?vja=1&amp;pid=2d85a00d1&amp;color=0,0,0&amp;vtp=1"/>
          <p:cNvSpPr/>
          <p:nvPr/>
        </p:nvSpPr>
        <p:spPr>
          <a:xfrm>
            <a:off x="722376" y="4274886"/>
            <a:ext cx="10753344" cy="362712"/>
          </a:xfrm>
          <a:prstGeom prst="rect">
            <a:avLst/>
          </a:prstGeom>
          <a:noFill/>
        </p:spPr>
        <p:txBody>
          <a:bodyPr wrap="square" lIns="0" tIns="0" rIns="0" bIns="0" rtlCol="0" anchor="t"/>
          <a:lstStyle/>
          <a:p>
            <a:pPr algn="l">
              <a:lnSpc>
                <a:spcPct val="119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0_1#faf85ce9a.blank?vja=1&amp;pid=2d85a00d1&amp;color=0,0,0&amp;vpa=88&amp;vtp=1"/>
          <p:cNvSpPr/>
          <p:nvPr/>
        </p:nvSpPr>
        <p:spPr>
          <a:xfrm>
            <a:off x="909701" y="4236786"/>
            <a:ext cx="354013" cy="362712"/>
          </a:xfrm>
          <a:prstGeom prst="rect">
            <a:avLst/>
          </a:prstGeom>
          <a:noFill/>
        </p:spPr>
        <p:txBody>
          <a:bodyPr wrap="square" lIns="0" tIns="0" rIns="0" bIns="0" rtlCol="0" anchor="t"/>
          <a:lstStyle/>
          <a:p>
            <a:pPr algn="ctr">
              <a:lnSpc>
                <a:spcPct val="119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7_AS.181_1#faf85ce9a?vja=1&amp;pid=2d85a00d1&amp;color=0,0,0&amp;vtp=1"/>
          <p:cNvSpPr/>
          <p:nvPr/>
        </p:nvSpPr>
        <p:spPr>
          <a:xfrm>
            <a:off x="722376" y="4684459"/>
            <a:ext cx="10753344" cy="1487107"/>
          </a:xfrm>
          <a:prstGeom prst="rect">
            <a:avLst/>
          </a:prstGeom>
          <a:noFill/>
        </p:spPr>
        <p:txBody>
          <a:bodyPr wrap="square" lIns="0" tIns="0" rIns="0" bIns="0" rtlCol="0" anchor="t"/>
          <a:lstStyle/>
          <a:p>
            <a:pPr algn="l">
              <a:lnSpc>
                <a:spcPct val="119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根据上文内容可知，本段主要介绍了大脑不同区域的功能：后部区域负责生存，中部控制情绪，因此设空处应该也与大脑的功能有关。C项（我们大脑的前部仍在发育）承接上文，符合语境。其中的“the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”与上文的“The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”和“The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”相呼应。故选C项。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2_1#0119e93bc?vja=1&amp;pid=2d85a00d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3_1#0119e93bc.blank?vja=1&amp;pid=2d85a00d1&amp;color=0,0,0&amp;vpa=89&amp;vtp=1"/>
          <p:cNvSpPr/>
          <p:nvPr/>
        </p:nvSpPr>
        <p:spPr>
          <a:xfrm>
            <a:off x="909701"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B_7_AS.184_1#0119e93bc?vja=1&amp;pid=2d85a00d1&amp;color=0,0,0&amp;vtp=1"/>
          <p:cNvSpPr/>
          <p:nvPr/>
        </p:nvSpPr>
        <p:spPr>
          <a:xfrm>
            <a:off x="722376" y="13208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讲到在应对变化或压力时，大脑会产生不同的反应。当大脑认为身体可能处于危险中时，人们会产生战斗或逃跑反应；下文讲到那种反应会让心脏快速地把血液输送到身体各个部位，由此可推知，设空处应说明人们产生战斗或逃跑反应后的具体表现，引出下文内容。B项（那种反应使心跳加快）承上启下，其中的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response指代上文中的the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fight-or-flight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response，the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heart呼应空后内容。故选B项。</a:t>
            </a:r>
            <a:endParaRPr lang="en-US" altLang="zh-CN" sz="2200" dirty="0"/>
          </a:p>
        </p:txBody>
      </p:sp>
      <p:sp>
        <p:nvSpPr>
          <p:cNvPr id="5" name="QB_7_BD.185_1#56543bb09?vja=1&amp;pid=2d85a00d1&amp;color=0,0,0&amp;vtp=1"/>
          <p:cNvSpPr/>
          <p:nvPr/>
        </p:nvSpPr>
        <p:spPr>
          <a:xfrm>
            <a:off x="722376" y="3296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6_1#56543bb09.blank?vja=1&amp;pid=2d85a00d1&amp;color=0,0,0&amp;vpa=90&amp;vtp=1"/>
          <p:cNvSpPr/>
          <p:nvPr/>
        </p:nvSpPr>
        <p:spPr>
          <a:xfrm>
            <a:off x="897001" y="3258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7_AS.187_1#56543bb09?vja=1&amp;pid=2d85a00d1&amp;color=0,0,0&amp;vtp=1"/>
          <p:cNvSpPr/>
          <p:nvPr/>
        </p:nvSpPr>
        <p:spPr>
          <a:xfrm>
            <a:off x="722376" y="3721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讲到年轻人会在变化难以掌控或者思绪混乱时感到有压力；空后讲到可以找父母、其他亲人或者老师等寻求帮助，不需要独自面对变化。由此可推知，设空处应与寻求他人的帮助这一建议有关。G项（在这些情况下，可以向我们信任的成年人寻求帮助）承上启下，符合语境，其中的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situations呼应上文内容，空后的That指代该项中的an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adult。故选G项。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711a3af45?vja=1&amp;pid=842763156&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endParaRPr lang="en-US" altLang="zh-CN" sz="2000" dirty="0"/>
          </a:p>
        </p:txBody>
      </p:sp>
      <p:sp>
        <p:nvSpPr>
          <p:cNvPr id="4" name="QB_6_AN.2_1#711a3af45.blank?vja=1&amp;pid=842763156&amp;color=0,0,0&amp;vpa=1&amp;vtp=1"/>
          <p:cNvSpPr/>
          <p:nvPr/>
        </p:nvSpPr>
        <p:spPr>
          <a:xfrm>
            <a:off x="1458659" y="1226312"/>
            <a:ext cx="1338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exploration</a:t>
            </a:r>
            <a:endParaRPr lang="en-US" altLang="zh-CN" sz="2000" dirty="0"/>
          </a:p>
        </p:txBody>
      </p:sp>
      <p:sp>
        <p:nvSpPr>
          <p:cNvPr id="5" name="QB_6_AS.3_1#077c4ad51?vja=1&amp;pid=842763156&amp;color=0,0,0&amp;vtp=1"/>
          <p:cNvSpPr/>
          <p:nvPr/>
        </p:nvSpPr>
        <p:spPr>
          <a:xfrm>
            <a:off x="722376" y="2082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句意为：新能源的</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勘探</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对我们星球的未来至关重要。设空处作主语中心词，其前有定冠词The修饰，其后有of短语修饰，应填名词。结合系动词is可知，应填exploration。</a:t>
            </a:r>
            <a:endParaRPr lang="en-US" altLang="zh-CN" sz="2200" dirty="0"/>
          </a:p>
        </p:txBody>
      </p:sp>
      <p:sp>
        <p:nvSpPr>
          <p:cNvPr id="6" name="QB_6_BD.4_1#51590eb82?vja=1&amp;pid=842763156&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2.Notes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（formal）.</a:t>
            </a:r>
            <a:endParaRPr lang="en-US" altLang="zh-CN" sz="2000" dirty="0"/>
          </a:p>
        </p:txBody>
      </p:sp>
      <p:sp>
        <p:nvSpPr>
          <p:cNvPr id="7" name="QB_6_AN.5_1#51590eb82.blank?vja=1&amp;pid=842763156&amp;color=0,0,0&amp;vpa=2&amp;vtp=1"/>
          <p:cNvSpPr/>
          <p:nvPr/>
        </p:nvSpPr>
        <p:spPr>
          <a:xfrm>
            <a:off x="10353739" y="2877887"/>
            <a:ext cx="1055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informal</a:t>
            </a:r>
            <a:endParaRPr lang="en-US" altLang="zh-CN" sz="2000" dirty="0"/>
          </a:p>
        </p:txBody>
      </p:sp>
      <p:sp>
        <p:nvSpPr>
          <p:cNvPr id="8" name="QB_6_AS.6_1#51590eb82?vja=1&amp;pid=842763156&amp;color=0,0,0&amp;vtp=1"/>
          <p:cNvSpPr/>
          <p:nvPr/>
        </p:nvSpPr>
        <p:spPr>
          <a:xfrm>
            <a:off x="722376" y="3721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句意为：便条和短信息是最简单的写作形式，它们通常简短且非正式。设空处与形容词short并列，在定语从句中作表语，根据句意和常识可知，此处表示“非正式的”，应用informal。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8_1#6181456e5?vja=1&amp;pid=2d85a00d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9_1#6181456e5.blank?vja=1&amp;pid=2d85a00d1&amp;color=0,0,0&amp;vpa=91&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190_1#6181456e5?vja=1&amp;pid=2d85a00d1&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设空处位于段落开头，应总结本段内容。结合空后内容可知，本段主要介绍了面对变化的意义，即拥抱变化有利于年轻人的成长，A项（变化是我们成长的机会）可以作为本段的主旨句。故选A项。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294a004c5?vja=1&amp;pid=83d5d7037&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294a004c5?vja=1&amp;pid=83d5d7037&amp;color=0,0,0&amp;vtp=1"/>
          <p:cNvSpPr/>
          <p:nvPr/>
        </p:nvSpPr>
        <p:spPr>
          <a:xfrm>
            <a:off x="722376" y="1737184"/>
            <a:ext cx="10753344" cy="1905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面对，面临</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2.react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作出反应</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3.depend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取决于；依赖</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4.meet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.经历（常指不愉快的事）</a:t>
            </a:r>
            <a:endParaRPr lang="en-US" altLang="zh-CN" sz="20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c747df5d9.fixed?vja=1&amp;pid=714c74296&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c747df5d9.fixed?vja=1&amp;pid=714c74296&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c747df5d9.fixed?vja=1&amp;pid=714c74296&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c747df5d9.fixed?vja=1&amp;pid=714c74296&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fffdbf47f?vja=1&amp;pid=c929188b7&amp;color=0,0,0&amp;vtp=1&amp;bt=1"/>
          <p:cNvSpPr/>
          <p:nvPr>
            <p:custDataLst>
              <p:tags r:id="rId1"/>
            </p:custDataLst>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2005,</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Oliver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p:txBody>
      </p:sp>
      <p:sp>
        <p:nvSpPr>
          <p:cNvPr id="4" name="QB_6_AN.192_1#fffdbf47f.blank?vja=1&amp;pid=c929188b7&amp;color=0,0,0&amp;vpa=92&amp;vtp=1"/>
          <p:cNvSpPr/>
          <p:nvPr>
            <p:custDataLst>
              <p:tags r:id="rId2"/>
            </p:custDataLst>
          </p:nvPr>
        </p:nvSpPr>
        <p:spPr>
          <a:xfrm>
            <a:off x="4786567" y="1185037"/>
            <a:ext cx="1432116"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endParaRPr lang="en-US" altLang="zh-CN" sz="2000" dirty="0"/>
          </a:p>
        </p:txBody>
      </p:sp>
      <p:sp>
        <p:nvSpPr>
          <p:cNvPr id="5" name="QB_6_AS.193_1#ba974c7e3?vja=1&amp;pid=c929188b7&amp;color=0,0,0&amp;vtp=1"/>
          <p:cNvSpPr/>
          <p:nvPr>
            <p:custDataLst>
              <p:tags r:id="rId3"/>
            </p:custDataLst>
          </p:nvPr>
        </p:nvSpPr>
        <p:spPr>
          <a:xfrm>
            <a:off x="722376" y="2082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2005年，奥利弗成立了一个组织，该组织为试图增进对中国文化了解的外国人架起了一座桥梁。设空处作动词established的宾语，且被不定冠词an修饰，应用可数名词单数，此处表示“组织”。故填organisation。</a:t>
            </a:r>
            <a:endParaRPr lang="en-US" altLang="zh-CN" sz="2200" dirty="0"/>
          </a:p>
        </p:txBody>
      </p:sp>
      <p:sp>
        <p:nvSpPr>
          <p:cNvPr id="6" name="QB_6_BD.194_1#d654ff51c?vja=1&amp;pid=c929188b7&amp;color=0,0,0&amp;vtp=1"/>
          <p:cNvSpPr/>
          <p:nvPr>
            <p:custDataLst>
              <p:tags r:id="rId4"/>
            </p:custDataLst>
          </p:nvPr>
        </p:nvSpPr>
        <p:spPr>
          <a:xfrm>
            <a:off x="722376" y="3296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endParaRPr lang="en-US" altLang="zh-CN" sz="2000" dirty="0"/>
          </a:p>
        </p:txBody>
      </p:sp>
      <p:sp>
        <p:nvSpPr>
          <p:cNvPr id="7" name="QB_6_AN.195_1#d654ff51c.blank?vja=1&amp;pid=c929188b7&amp;color=0,0,0&amp;vpa=93&amp;vtp=1"/>
          <p:cNvSpPr/>
          <p:nvPr>
            <p:custDataLst>
              <p:tags r:id="rId5"/>
            </p:custDataLst>
          </p:nvPr>
        </p:nvSpPr>
        <p:spPr>
          <a:xfrm>
            <a:off x="6092889" y="3246187"/>
            <a:ext cx="1309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personality</a:t>
            </a:r>
            <a:endParaRPr lang="en-US" altLang="zh-CN" sz="2000" dirty="0"/>
          </a:p>
        </p:txBody>
      </p:sp>
      <p:sp>
        <p:nvSpPr>
          <p:cNvPr id="8" name="QB_6_AS.196_1#d654ff51c?vja=1&amp;pid=c929188b7&amp;color=0,0,0&amp;vtp=1"/>
          <p:cNvSpPr/>
          <p:nvPr>
            <p:custDataLst>
              <p:tags r:id="rId6"/>
            </p:custDataLst>
          </p:nvPr>
        </p:nvSpPr>
        <p:spPr>
          <a:xfrm>
            <a:off x="722376" y="3721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句意为：你对衣服的选择反映了你的个性。设空处作介词of的宾语，其前有形容词性物主代词your修饰，应用名词，此处表示“个性，性格”，应用personality。</a:t>
            </a:r>
            <a:endParaRPr lang="en-US" altLang="zh-CN" sz="2200" dirty="0"/>
          </a:p>
        </p:txBody>
      </p:sp>
      <p:sp>
        <p:nvSpPr>
          <p:cNvPr id="9" name="QB_6_BD.197_1#7bf18dc1e?vja=1&amp;pid=c929188b7&amp;color=0,0,0&amp;vtp=1"/>
          <p:cNvSpPr/>
          <p:nvPr>
            <p:custDataLst>
              <p:tags r:id="rId7"/>
            </p:custDataLst>
          </p:nvPr>
        </p:nvSpPr>
        <p:spPr>
          <a:xfrm>
            <a:off x="722376" y="4541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a:t>
            </a:r>
            <a:endParaRPr lang="en-US" altLang="zh-CN" sz="2000" dirty="0"/>
          </a:p>
        </p:txBody>
      </p:sp>
      <p:sp>
        <p:nvSpPr>
          <p:cNvPr id="10" name="QB_6_AN.198_1#7bf18dc1e.blank?vja=1&amp;pid=c929188b7&amp;color=0,0,0&amp;vpa=94&amp;vtp=1"/>
          <p:cNvSpPr/>
          <p:nvPr>
            <p:custDataLst>
              <p:tags r:id="rId8"/>
            </p:custDataLst>
          </p:nvPr>
        </p:nvSpPr>
        <p:spPr>
          <a:xfrm>
            <a:off x="3251518" y="4490787"/>
            <a:ext cx="1535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improvement</a:t>
            </a:r>
            <a:endParaRPr lang="en-US" altLang="zh-CN" sz="2000" dirty="0"/>
          </a:p>
        </p:txBody>
      </p:sp>
      <p:sp>
        <p:nvSpPr>
          <p:cNvPr id="11" name="QB_6_AS.199_1#7bf18dc1e?vja=1&amp;pid=c929188b7&amp;color=0,0,0&amp;vtp=1"/>
          <p:cNvSpPr/>
          <p:nvPr>
            <p:custDataLst>
              <p:tags r:id="rId9"/>
            </p:custDataLst>
          </p:nvPr>
        </p:nvSpPr>
        <p:spPr>
          <a:xfrm>
            <a:off x="722376" y="4965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句意为：这学期他的历史和文学已经有很大的进步。此处为there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be句型，设空处在句中作主语，且空前有a和great修饰，应用可数名词单数，意为“改进处”。故填improvement。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fade">
                                      <p:cBhvr>
                                        <p:cTn id="12" dur="500"/>
                                        <p:tgtEl>
                                          <p:spTgt spid="5">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500"/>
                                        <p:tgtEl>
                                          <p:spTgt spid="5">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bg/>
                                          </p:spTgt>
                                        </p:tgtEl>
                                        <p:attrNameLst>
                                          <p:attrName>style.visibility</p:attrName>
                                        </p:attrNameLst>
                                      </p:cBhvr>
                                      <p:to>
                                        <p:strVal val="visible"/>
                                      </p:to>
                                    </p:set>
                                    <p:animEffect transition="in" filter="fade">
                                      <p:cBhvr>
                                        <p:cTn id="20" dur="500"/>
                                        <p:tgtEl>
                                          <p:spTgt spid="7">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fade">
                                      <p:cBhvr>
                                        <p:cTn id="23" dur="500"/>
                                        <p:tgtEl>
                                          <p:spTgt spid="7">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bg/>
                                          </p:spTgt>
                                        </p:tgtEl>
                                        <p:attrNameLst>
                                          <p:attrName>style.visibility</p:attrName>
                                        </p:attrNameLst>
                                      </p:cBhvr>
                                      <p:to>
                                        <p:strVal val="visible"/>
                                      </p:to>
                                    </p:set>
                                    <p:animEffect transition="in" filter="fade">
                                      <p:cBhvr>
                                        <p:cTn id="28" dur="500"/>
                                        <p:tgtEl>
                                          <p:spTgt spid="8">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Effect transition="in" filter="fade">
                                      <p:cBhvr>
                                        <p:cTn id="31" dur="500"/>
                                        <p:tgtEl>
                                          <p:spTgt spid="8">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0">
                                            <p:bg/>
                                          </p:spTgt>
                                        </p:tgtEl>
                                        <p:attrNameLst>
                                          <p:attrName>style.visibility</p:attrName>
                                        </p:attrNameLst>
                                      </p:cBhvr>
                                      <p:to>
                                        <p:strVal val="visible"/>
                                      </p:to>
                                    </p:set>
                                    <p:animEffect transition="in" filter="fade">
                                      <p:cBhvr>
                                        <p:cTn id="36" dur="500"/>
                                        <p:tgtEl>
                                          <p:spTgt spid="10">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0">
                                            <p:txEl>
                                              <p:pRg st="0" end="0"/>
                                            </p:txEl>
                                          </p:spTgt>
                                        </p:tgtEl>
                                        <p:attrNameLst>
                                          <p:attrName>style.visibility</p:attrName>
                                        </p:attrNameLst>
                                      </p:cBhvr>
                                      <p:to>
                                        <p:strVal val="visible"/>
                                      </p:to>
                                    </p:set>
                                    <p:animEffect transition="in" filter="fade">
                                      <p:cBhvr>
                                        <p:cTn id="39" dur="500"/>
                                        <p:tgtEl>
                                          <p:spTgt spid="10">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1">
                                            <p:bg/>
                                          </p:spTgt>
                                        </p:tgtEl>
                                        <p:attrNameLst>
                                          <p:attrName>style.visibility</p:attrName>
                                        </p:attrNameLst>
                                      </p:cBhvr>
                                      <p:to>
                                        <p:strVal val="visible"/>
                                      </p:to>
                                    </p:set>
                                    <p:animEffect transition="in" filter="fade">
                                      <p:cBhvr>
                                        <p:cTn id="44" dur="500"/>
                                        <p:tgtEl>
                                          <p:spTgt spid="11">
                                            <p:bg/>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1">
                                            <p:txEl>
                                              <p:pRg st="0" end="0"/>
                                            </p:txEl>
                                          </p:spTgt>
                                        </p:tgtEl>
                                        <p:attrNameLst>
                                          <p:attrName>style.visibility</p:attrName>
                                        </p:attrNameLst>
                                      </p:cBhvr>
                                      <p:to>
                                        <p:strVal val="visible"/>
                                      </p:to>
                                    </p:set>
                                    <p:animEffect transition="in" filter="fade">
                                      <p:cBhvr>
                                        <p:cTn id="47"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0_1#f9cf58a98?vja=1&amp;pid=c929188b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endParaRPr lang="en-US" altLang="zh-CN" sz="2000" dirty="0"/>
          </a:p>
        </p:txBody>
      </p:sp>
      <p:sp>
        <p:nvSpPr>
          <p:cNvPr id="3" name="QB_6_AN.201_1#f9cf58a98.blank?vja=1&amp;pid=c929188b7&amp;color=0,0,0&amp;vpa=95&amp;vtp=1"/>
          <p:cNvSpPr/>
          <p:nvPr/>
        </p:nvSpPr>
        <p:spPr>
          <a:xfrm>
            <a:off x="5443601" y="858012"/>
            <a:ext cx="719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notes</a:t>
            </a:r>
            <a:endParaRPr lang="en-US" altLang="zh-CN" sz="2000" dirty="0"/>
          </a:p>
        </p:txBody>
      </p:sp>
      <p:sp>
        <p:nvSpPr>
          <p:cNvPr id="4" name="QB_6_AS.202_1#f9cf58a98?vja=1&amp;pid=c929188b7&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意为“记笔记”。故填notes。</a:t>
            </a:r>
            <a:endParaRPr lang="en-US" altLang="zh-CN" sz="2200" dirty="0"/>
          </a:p>
        </p:txBody>
      </p:sp>
      <p:sp>
        <p:nvSpPr>
          <p:cNvPr id="5" name="QB_6_BD.203_1#3a45e0905?vja=1&amp;pid=c929188b7&amp;color=0,0,0&amp;vtp=1"/>
          <p:cNvSpPr/>
          <p:nvPr/>
        </p:nvSpPr>
        <p:spPr>
          <a:xfrm>
            <a:off x="722376" y="1752600"/>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endParaRPr lang="en-US" altLang="zh-CN" sz="2000" dirty="0"/>
          </a:p>
        </p:txBody>
      </p:sp>
      <p:sp>
        <p:nvSpPr>
          <p:cNvPr id="6" name="QB_6_AN.204_1#3a45e0905.blank?vja=1&amp;pid=c929188b7&amp;color=0,0,0&amp;vpa=96&amp;vtp=1"/>
          <p:cNvSpPr/>
          <p:nvPr/>
        </p:nvSpPr>
        <p:spPr>
          <a:xfrm>
            <a:off x="10696639" y="1714500"/>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000" dirty="0"/>
          </a:p>
        </p:txBody>
      </p:sp>
      <p:sp>
        <p:nvSpPr>
          <p:cNvPr id="7" name="QB_6_AS.205_1#3a45e0905?vja=1&amp;pid=c929188b7&amp;color=0,0,0&amp;vtp=1"/>
          <p:cNvSpPr/>
          <p:nvPr/>
        </p:nvSpPr>
        <p:spPr>
          <a:xfrm>
            <a:off x="722376" y="25527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感到好奇”。</a:t>
            </a:r>
            <a:endParaRPr lang="en-US" altLang="zh-CN" sz="2200" dirty="0"/>
          </a:p>
        </p:txBody>
      </p:sp>
      <p:sp>
        <p:nvSpPr>
          <p:cNvPr id="8" name="QB_6_BD.206_1#731a6d452?vja=1&amp;pid=c929188b7&amp;color=0,0,0&amp;vtp=1"/>
          <p:cNvSpPr/>
          <p:nvPr/>
        </p:nvSpPr>
        <p:spPr>
          <a:xfrm>
            <a:off x="722376" y="2971800"/>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reusing.</a:t>
            </a:r>
            <a:endParaRPr lang="en-US" altLang="zh-CN" sz="2000" dirty="0"/>
          </a:p>
        </p:txBody>
      </p:sp>
      <p:sp>
        <p:nvSpPr>
          <p:cNvPr id="9" name="QB_6_AN.207_1#731a6d452.blank?vja=1&amp;pid=c929188b7&amp;color=0,0,0&amp;vpa=97&amp;vtp=1"/>
          <p:cNvSpPr/>
          <p:nvPr/>
        </p:nvSpPr>
        <p:spPr>
          <a:xfrm>
            <a:off x="5481066" y="2921000"/>
            <a:ext cx="11398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strategies</a:t>
            </a:r>
            <a:endParaRPr lang="en-US" altLang="zh-CN" sz="2000" dirty="0"/>
          </a:p>
        </p:txBody>
      </p:sp>
      <p:sp>
        <p:nvSpPr>
          <p:cNvPr id="10" name="QB_6_AS.208_1#731a6d452?vja=1&amp;pid=c929188b7&amp;color=0,0,0&amp;vtp=1"/>
          <p:cNvSpPr/>
          <p:nvPr/>
        </p:nvSpPr>
        <p:spPr>
          <a:xfrm>
            <a:off x="722376" y="37719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句意为：循环经济采用一系列策略来改善环境，如回收和再利用。根据空前的a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of以及such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as后的例子可知，此处表示复数概念，应用名词复数形式。</a:t>
            </a:r>
            <a:endParaRPr lang="en-US" altLang="zh-CN" sz="2200" dirty="0"/>
          </a:p>
        </p:txBody>
      </p:sp>
      <p:sp>
        <p:nvSpPr>
          <p:cNvPr id="11" name="QB_6_BD.209_1#2cf7abacd?vja=1&amp;pid=c929188b7&amp;color=0,0,0&amp;vtp=1"/>
          <p:cNvSpPr/>
          <p:nvPr/>
        </p:nvSpPr>
        <p:spPr>
          <a:xfrm>
            <a:off x="722376" y="45923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p:txBody>
      </p:sp>
      <p:sp>
        <p:nvSpPr>
          <p:cNvPr id="12" name="QB_6_AN.210_1#2cf7abacd.blank?vja=1&amp;pid=c929188b7&amp;color=0,0,0&amp;vpa=98&amp;vtp=1"/>
          <p:cNvSpPr/>
          <p:nvPr/>
        </p:nvSpPr>
        <p:spPr>
          <a:xfrm>
            <a:off x="3544951" y="4541587"/>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endParaRPr lang="en-US" altLang="zh-CN" sz="2000" dirty="0"/>
          </a:p>
        </p:txBody>
      </p:sp>
      <p:sp>
        <p:nvSpPr>
          <p:cNvPr id="13" name="QB_6_AS.211_1#2cf7abacd?vja=1&amp;pid=c929188b7&amp;color=0,0,0&amp;vtp=1"/>
          <p:cNvSpPr/>
          <p:nvPr/>
        </p:nvSpPr>
        <p:spPr>
          <a:xfrm>
            <a:off x="722376" y="50165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sth为固定搭配，意为“盼望做某事”。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2_1#e6f3329bf?vja=1&amp;pid=c929188b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3" name="QB_6_AN.213_1#e6f3329bf.blank?vja=1&amp;pid=c929188b7&amp;color=0,0,0&amp;vpa=99&amp;vtp=1"/>
          <p:cNvSpPr/>
          <p:nvPr/>
        </p:nvSpPr>
        <p:spPr>
          <a:xfrm>
            <a:off x="2152714" y="858012"/>
            <a:ext cx="760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exists</a:t>
            </a:r>
            <a:endParaRPr lang="en-US" altLang="zh-CN" sz="2000" dirty="0"/>
          </a:p>
        </p:txBody>
      </p:sp>
      <p:sp>
        <p:nvSpPr>
          <p:cNvPr id="4" name="QB_6_AS.214_1#e6f3329bf?vja=1&amp;pid=c929188b7&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句意为：现在有一个棘手的问题，所以我们所有人都夜以继日地工作来解决这个问题。so前面的并列分句为there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be句式的变体，设空处作该分句的谓语，结合时间状语Now和so后面的并列分句中的时态可知，此处应用一般现在时，主语a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issue为单数，谓语用第三人称单数形式。故填exists。</a:t>
            </a:r>
            <a:endParaRPr lang="en-US" altLang="zh-CN" sz="2200" dirty="0"/>
          </a:p>
        </p:txBody>
      </p:sp>
      <p:sp>
        <p:nvSpPr>
          <p:cNvPr id="5" name="QB_6_BD.215_1#832664575?vja=1&amp;pid=c929188b7&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endParaRPr lang="en-US" altLang="zh-CN" sz="2000" dirty="0"/>
          </a:p>
        </p:txBody>
      </p:sp>
      <p:sp>
        <p:nvSpPr>
          <p:cNvPr id="6" name="QB_6_AN.216_1#832664575.blank?vja=1&amp;pid=c929188b7&amp;color=0,0,0&amp;vpa=100&amp;vtp=1"/>
          <p:cNvSpPr/>
          <p:nvPr/>
        </p:nvSpPr>
        <p:spPr>
          <a:xfrm>
            <a:off x="10192576" y="28778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B_6_AS.217_1#832664575?vja=1&amp;pid=c929188b7&amp;color=0,0,0&amp;vtp=1"/>
          <p:cNvSpPr/>
          <p:nvPr/>
        </p:nvSpPr>
        <p:spPr>
          <a:xfrm>
            <a:off x="722376" y="3721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句意为：他们预计下个月该产品的销售量会增加，而且他们的期望终于实现了。结合句意可知，设空处前后两个分句之间为并列关系，此处表示“和，并”，应用并列连词and连接。</a:t>
            </a:r>
            <a:endParaRPr lang="en-US" altLang="zh-CN" sz="2200" dirty="0"/>
          </a:p>
        </p:txBody>
      </p:sp>
      <p:sp>
        <p:nvSpPr>
          <p:cNvPr id="8" name="QB_6_BD.218_1#a7f1f0056?vja=1&amp;pid=c929188b7&amp;color=0,0,0&amp;vtp=1"/>
          <p:cNvSpPr/>
          <p:nvPr/>
        </p:nvSpPr>
        <p:spPr>
          <a:xfrm>
            <a:off x="722376" y="4541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2000" dirty="0"/>
          </a:p>
        </p:txBody>
      </p:sp>
      <p:sp>
        <p:nvSpPr>
          <p:cNvPr id="9" name="QB_6_AN.219_1#a7f1f0056.blank?vja=1&amp;pid=c929188b7&amp;color=0,0,0&amp;vpa=101&amp;vtp=1"/>
          <p:cNvSpPr/>
          <p:nvPr/>
        </p:nvSpPr>
        <p:spPr>
          <a:xfrm>
            <a:off x="2273364" y="4503487"/>
            <a:ext cx="677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10" name="QB_6_AS.220_1#a7f1f0056?vja=1&amp;pid=c929188b7&amp;color=0,0,0&amp;vtp=1"/>
          <p:cNvSpPr/>
          <p:nvPr/>
        </p:nvSpPr>
        <p:spPr>
          <a:xfrm>
            <a:off x="722376" y="4965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句意为：不管你的复习计划是什么，重要的是要坚持下去。No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matter____引导让步状语从句，设空处表示“什么”。故填what。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7b35d67da?vja=1&amp;pid=bee603d7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221_1#a18f2c586?sp=1&amp;vja=1&amp;pid=bee603d75&amp;color=0,0,0&amp;vtp=1"/>
          <p:cNvSpPr/>
          <p:nvPr/>
        </p:nvSpPr>
        <p:spPr>
          <a:xfrm>
            <a:off x="722376" y="1303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1.我特意选了这些植物，以给房间增添一些自然气息。</a:t>
            </a:r>
            <a:endParaRPr lang="en-US" altLang="zh-CN" sz="2000" dirty="0"/>
          </a:p>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endParaRPr lang="en-US" altLang="zh-CN" sz="2000" dirty="0"/>
          </a:p>
        </p:txBody>
      </p:sp>
      <p:sp>
        <p:nvSpPr>
          <p:cNvPr id="4" name="QB_6_AN.222_1#a18f2c586.blank?vja=1&amp;pid=bee603d75&amp;color=0,0,0&amp;vpa=102&amp;vtp=1"/>
          <p:cNvSpPr/>
          <p:nvPr/>
        </p:nvSpPr>
        <p:spPr>
          <a:xfrm>
            <a:off x="967486" y="1633287"/>
            <a:ext cx="23939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picked/chose/selected</a:t>
            </a:r>
            <a:endParaRPr lang="en-US" altLang="zh-CN" sz="2000" dirty="0"/>
          </a:p>
        </p:txBody>
      </p:sp>
      <p:sp>
        <p:nvSpPr>
          <p:cNvPr id="5" name="QB_6_AN.223_1#a18f2c586.blank?vja=1&amp;pid=bee603d75&amp;color=0,0,0&amp;vpa=103&amp;vtp=1"/>
          <p:cNvSpPr/>
          <p:nvPr/>
        </p:nvSpPr>
        <p:spPr>
          <a:xfrm>
            <a:off x="3582734" y="1645987"/>
            <a:ext cx="1084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these/the</a:t>
            </a:r>
            <a:endParaRPr lang="en-US" altLang="zh-CN" sz="2000" dirty="0"/>
          </a:p>
        </p:txBody>
      </p:sp>
      <p:sp>
        <p:nvSpPr>
          <p:cNvPr id="6" name="QB_6_AN.224_1#a18f2c586.blank?vja=1&amp;pid=bee603d75&amp;color=0,0,0&amp;vpa=104&amp;vtp=1"/>
          <p:cNvSpPr/>
          <p:nvPr/>
        </p:nvSpPr>
        <p:spPr>
          <a:xfrm>
            <a:off x="4851781" y="1633287"/>
            <a:ext cx="788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plants</a:t>
            </a:r>
            <a:endParaRPr lang="en-US" altLang="zh-CN" sz="2000" dirty="0"/>
          </a:p>
        </p:txBody>
      </p:sp>
      <p:sp>
        <p:nvSpPr>
          <p:cNvPr id="7" name="QB_6_AN.225_1#a18f2c586.blank?vja=1&amp;pid=bee603d75&amp;color=0,0,0&amp;vpa=105&amp;vtp=1"/>
          <p:cNvSpPr/>
          <p:nvPr/>
        </p:nvSpPr>
        <p:spPr>
          <a:xfrm>
            <a:off x="5841429" y="1633287"/>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
        <p:nvSpPr>
          <p:cNvPr id="8" name="QB_6_AN.226_1#a18f2c586.blank?vja=1&amp;pid=bee603d75&amp;color=0,0,0&amp;vpa=106&amp;vtp=1"/>
          <p:cNvSpPr/>
          <p:nvPr/>
        </p:nvSpPr>
        <p:spPr>
          <a:xfrm>
            <a:off x="6513576" y="1633287"/>
            <a:ext cx="846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design</a:t>
            </a:r>
            <a:endParaRPr lang="en-US" altLang="zh-CN" sz="2000" dirty="0"/>
          </a:p>
        </p:txBody>
      </p:sp>
      <p:sp>
        <p:nvSpPr>
          <p:cNvPr id="9" name="QB_6_BD.227_1#333ba8929?sp=1&amp;vja=1&amp;pid=bee603d75&amp;color=0,0,0&amp;vtp=1"/>
          <p:cNvSpPr/>
          <p:nvPr/>
        </p:nvSpPr>
        <p:spPr>
          <a:xfrm>
            <a:off x="722376" y="2471487"/>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2.在老师的帮助和他自己的努力下，汤姆终于实现了他的目标。（achieve）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0" name="QB_6_AN.228_1#333ba8929.blank?vja=1&amp;pid=bee603d75&amp;color=0,0,0&amp;vpa=107&amp;vtp=1"/>
          <p:cNvSpPr/>
          <p:nvPr/>
        </p:nvSpPr>
        <p:spPr>
          <a:xfrm>
            <a:off x="7095617" y="2814387"/>
            <a:ext cx="1085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achieved</a:t>
            </a:r>
            <a:endParaRPr lang="en-US" altLang="zh-CN" sz="2000" dirty="0"/>
          </a:p>
        </p:txBody>
      </p:sp>
      <p:sp>
        <p:nvSpPr>
          <p:cNvPr id="11" name="QB_6_AN.229_1#333ba8929.blank?vja=1&amp;pid=bee603d75&amp;color=0,0,0&amp;vpa=108&amp;vtp=1"/>
          <p:cNvSpPr/>
          <p:nvPr/>
        </p:nvSpPr>
        <p:spPr>
          <a:xfrm>
            <a:off x="8352917" y="2814387"/>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endParaRPr lang="en-US" altLang="zh-CN" sz="2000" dirty="0"/>
          </a:p>
        </p:txBody>
      </p:sp>
      <p:sp>
        <p:nvSpPr>
          <p:cNvPr id="12" name="QB_6_AN.230_1#333ba8929.blank?vja=1&amp;pid=bee603d75&amp;color=0,0,0&amp;vpa=109&amp;vtp=1"/>
          <p:cNvSpPr/>
          <p:nvPr/>
        </p:nvSpPr>
        <p:spPr>
          <a:xfrm>
            <a:off x="8975217" y="2801687"/>
            <a:ext cx="620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goal</a:t>
            </a:r>
            <a:endParaRPr lang="en-US" altLang="zh-CN" sz="2000" dirty="0"/>
          </a:p>
        </p:txBody>
      </p:sp>
      <p:sp>
        <p:nvSpPr>
          <p:cNvPr id="13" name="QB_6_BD.231_1#75fd633f5?sp=1&amp;vja=1&amp;pid=bee603d75&amp;color=0,0,0&amp;vtp=1"/>
          <p:cNvSpPr/>
          <p:nvPr/>
        </p:nvSpPr>
        <p:spPr>
          <a:xfrm>
            <a:off x="722376" y="32588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3.这个小男孩出于好奇把玩具拆开，看它是如何运转的，但他却组装不起来了。</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sz="2000" dirty="0"/>
          </a:p>
        </p:txBody>
      </p:sp>
      <p:sp>
        <p:nvSpPr>
          <p:cNvPr id="14" name="QB_6_AN.232_1#75fd633f5.blank?vja=1&amp;pid=bee603d75&amp;color=0,0,0&amp;vpa=110&amp;vtp=1"/>
          <p:cNvSpPr/>
          <p:nvPr/>
        </p:nvSpPr>
        <p:spPr>
          <a:xfrm>
            <a:off x="4445381" y="3601787"/>
            <a:ext cx="508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15" name="QB_6_AN.233_1#75fd633f5.blank?vja=1&amp;pid=bee603d75&amp;color=0,0,0&amp;vpa=111&amp;vtp=1"/>
          <p:cNvSpPr/>
          <p:nvPr/>
        </p:nvSpPr>
        <p:spPr>
          <a:xfrm>
            <a:off x="5070666" y="36017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6" name="QB_6_AN.234_1#75fd633f5.blank?vja=1&amp;pid=bee603d75&amp;color=0,0,0&amp;vpa=112&amp;vtp=1"/>
          <p:cNvSpPr/>
          <p:nvPr/>
        </p:nvSpPr>
        <p:spPr>
          <a:xfrm>
            <a:off x="5619750" y="3589087"/>
            <a:ext cx="1069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curiosity</a:t>
            </a:r>
            <a:endParaRPr lang="en-US" altLang="zh-CN" sz="2000" dirty="0"/>
          </a:p>
        </p:txBody>
      </p:sp>
      <p:sp>
        <p:nvSpPr>
          <p:cNvPr id="17" name="QB_6_BD.235_1#8611c9f78?sp=1&amp;vja=1&amp;pid=bee603d75&amp;color=0,0,0&amp;vtp=1"/>
          <p:cNvSpPr/>
          <p:nvPr/>
        </p:nvSpPr>
        <p:spPr>
          <a:xfrm>
            <a:off x="722376" y="44272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4.她渴望上顶尖大学，但又担心不能在高考中取得好成绩。（anxious）</a:t>
            </a:r>
            <a:endParaRPr lang="en-US" altLang="zh-CN" sz="2000" dirty="0"/>
          </a:p>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examination.</a:t>
            </a:r>
            <a:endParaRPr lang="en-US" altLang="zh-CN" sz="2000" dirty="0"/>
          </a:p>
        </p:txBody>
      </p:sp>
      <p:sp>
        <p:nvSpPr>
          <p:cNvPr id="18" name="QB_6_AN.236_1#8611c9f78.blank?vja=1&amp;pid=bee603d75&amp;color=0,0,0&amp;vpa=113&amp;vtp=1"/>
          <p:cNvSpPr/>
          <p:nvPr/>
        </p:nvSpPr>
        <p:spPr>
          <a:xfrm>
            <a:off x="1291590" y="4770187"/>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is/was</a:t>
            </a:r>
            <a:endParaRPr lang="en-US" altLang="zh-CN" sz="2000" dirty="0"/>
          </a:p>
        </p:txBody>
      </p:sp>
      <p:sp>
        <p:nvSpPr>
          <p:cNvPr id="19" name="QB_6_AN.237_1#8611c9f78.blank?vja=1&amp;pid=bee603d75&amp;color=0,0,0&amp;vpa=114&amp;vtp=1"/>
          <p:cNvSpPr/>
          <p:nvPr/>
        </p:nvSpPr>
        <p:spPr>
          <a:xfrm>
            <a:off x="2346579" y="4770187"/>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anxious</a:t>
            </a:r>
            <a:endParaRPr lang="en-US" altLang="zh-CN" sz="2000" dirty="0"/>
          </a:p>
        </p:txBody>
      </p:sp>
      <p:sp>
        <p:nvSpPr>
          <p:cNvPr id="20" name="QB_6_AN.238_1#8611c9f78.blank?vja=1&amp;pid=bee603d75&amp;color=0,0,0&amp;vpa=115&amp;vtp=1"/>
          <p:cNvSpPr/>
          <p:nvPr/>
        </p:nvSpPr>
        <p:spPr>
          <a:xfrm>
            <a:off x="3528568" y="47701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1" name="QB_6_AN.239_1#8611c9f78.blank?vja=1&amp;pid=bee603d75&amp;color=0,0,0&amp;vpa=116&amp;vtp=1"/>
          <p:cNvSpPr/>
          <p:nvPr/>
        </p:nvSpPr>
        <p:spPr>
          <a:xfrm>
            <a:off x="7443724" y="4770187"/>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anxious</a:t>
            </a:r>
            <a:endParaRPr lang="en-US" altLang="zh-CN" sz="2000" dirty="0"/>
          </a:p>
        </p:txBody>
      </p:sp>
      <p:sp>
        <p:nvSpPr>
          <p:cNvPr id="22" name="QB_6_AN.240_1#8611c9f78.blank?vja=1&amp;pid=bee603d75&amp;color=0,0,0&amp;vpa=117&amp;vtp=1"/>
          <p:cNvSpPr/>
          <p:nvPr/>
        </p:nvSpPr>
        <p:spPr>
          <a:xfrm>
            <a:off x="8625650" y="4770187"/>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4" grpId="0" animBg="1" build="p"/>
      <p:bldP spid="15" grpId="0" animBg="1" build="p"/>
      <p:bldP spid="16" grpId="0" animBg="1" build="p"/>
      <p:bldP spid="18" grpId="0" animBg="1" build="p"/>
      <p:bldP spid="19" grpId="0" animBg="1" build="p"/>
      <p:bldP spid="20" grpId="0" animBg="1" build="p"/>
      <p:bldP spid="21" grpId="0" animBg="1" build="p"/>
      <p:bldP spid="2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1_1#8f9536b3f?sp=1&amp;vja=1&amp;pid=bee603d75&amp;color=0,0,0&amp;vtp=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5.我的愿望是被梦想大学录取，未来为我们的社会作出贡献。（ambition）</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p:txBody>
      </p:sp>
      <p:sp>
        <p:nvSpPr>
          <p:cNvPr id="3" name="QB_6_AN.242_1#8f9536b3f.blank?vja=1&amp;pid=bee603d75&amp;color=0,0,0&amp;vpa=118&amp;vtp=1"/>
          <p:cNvSpPr/>
          <p:nvPr/>
        </p:nvSpPr>
        <p:spPr>
          <a:xfrm>
            <a:off x="681101" y="1230200"/>
            <a:ext cx="536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endParaRPr lang="en-US" altLang="zh-CN" sz="2000" dirty="0"/>
          </a:p>
        </p:txBody>
      </p:sp>
      <p:sp>
        <p:nvSpPr>
          <p:cNvPr id="4" name="QB_6_AN.243_1#8f9536b3f.blank?vja=1&amp;pid=bee603d75&amp;color=0,0,0&amp;vpa=119&amp;vtp=1"/>
          <p:cNvSpPr/>
          <p:nvPr/>
        </p:nvSpPr>
        <p:spPr>
          <a:xfrm>
            <a:off x="1371283" y="1242900"/>
            <a:ext cx="1084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ambition</a:t>
            </a:r>
            <a:endParaRPr lang="en-US" altLang="zh-CN" sz="2000" dirty="0"/>
          </a:p>
        </p:txBody>
      </p:sp>
      <p:sp>
        <p:nvSpPr>
          <p:cNvPr id="5" name="QB_6_AN.244_1#8f9536b3f.blank?vja=1&amp;pid=bee603d75&amp;color=0,0,0&amp;vpa=120&amp;vtp=1"/>
          <p:cNvSpPr/>
          <p:nvPr/>
        </p:nvSpPr>
        <p:spPr>
          <a:xfrm>
            <a:off x="2632964" y="1242900"/>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6" name="QB_6_AN.245_1#8f9536b3f.blank?vja=1&amp;pid=bee603d75&amp;color=0,0,0&amp;vpa=121&amp;vtp=1"/>
          <p:cNvSpPr/>
          <p:nvPr/>
        </p:nvSpPr>
        <p:spPr>
          <a:xfrm>
            <a:off x="3132646" y="1242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6_AN.246_1#8f9536b3f.blank?vja=1&amp;pid=bee603d75&amp;color=0,0,0&amp;vpa=122&amp;vtp=1"/>
          <p:cNvSpPr/>
          <p:nvPr/>
        </p:nvSpPr>
        <p:spPr>
          <a:xfrm>
            <a:off x="3683127" y="1242900"/>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dirty="0"/>
          </a:p>
        </p:txBody>
      </p:sp>
      <p:sp>
        <p:nvSpPr>
          <p:cNvPr id="8" name="QB_6_AN.247_1#8f9536b3f.blank?vja=1&amp;pid=bee603d75&amp;color=0,0,0&amp;vpa=123&amp;vtp=1"/>
          <p:cNvSpPr/>
          <p:nvPr/>
        </p:nvSpPr>
        <p:spPr>
          <a:xfrm>
            <a:off x="4309809" y="1242900"/>
            <a:ext cx="1069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admitted</a:t>
            </a:r>
            <a:endParaRPr lang="en-US" altLang="zh-CN" sz="2000" dirty="0"/>
          </a:p>
        </p:txBody>
      </p:sp>
      <p:sp>
        <p:nvSpPr>
          <p:cNvPr id="9" name="QB_6_AN.248_1#8f9536b3f.blank?vja=1&amp;pid=bee603d75&amp;color=0,0,0&amp;vpa=124&amp;vtp=1"/>
          <p:cNvSpPr/>
          <p:nvPr/>
        </p:nvSpPr>
        <p:spPr>
          <a:xfrm>
            <a:off x="5571490" y="1242900"/>
            <a:ext cx="844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to/into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65c3077e?vja=1&amp;pid=6cadbb508&amp;color=0,0,0&amp;vtp=1&amp;bt=1"/>
          <p:cNvSpPr/>
          <p:nvPr/>
        </p:nvSpPr>
        <p:spPr>
          <a:xfrm>
            <a:off x="722376" y="896112"/>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判断下列句子的基本结构并翻译句子。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1.Time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flies.(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smells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45</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dirty="0"/>
          </a:p>
        </p:txBody>
      </p:sp>
      <p:sp>
        <p:nvSpPr>
          <p:cNvPr id="5" name="QB_6_AN.250_1#465c3077e.bracket?vja=1&amp;pid=6cadbb508&amp;color=0,0,0&amp;vpa=125&amp;vtp=1"/>
          <p:cNvSpPr/>
          <p:nvPr/>
        </p:nvSpPr>
        <p:spPr>
          <a:xfrm>
            <a:off x="2124710" y="1277112"/>
            <a:ext cx="5095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SV</a:t>
            </a:r>
            <a:endParaRPr lang="en-US" altLang="zh-CN" sz="2000" dirty="0"/>
          </a:p>
        </p:txBody>
      </p:sp>
      <p:sp>
        <p:nvSpPr>
          <p:cNvPr id="6" name="QB_6_AN.251_1#465c3077e.blank?vja=1&amp;pid=6cadbb508&amp;color=0,0,0&amp;vpa=126&amp;vtp=1"/>
          <p:cNvSpPr/>
          <p:nvPr/>
        </p:nvSpPr>
        <p:spPr>
          <a:xfrm>
            <a:off x="731901" y="1620012"/>
            <a:ext cx="1454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时光飞逝。</a:t>
            </a:r>
            <a:endParaRPr lang="en-US" altLang="zh-CN" sz="2000" dirty="0"/>
          </a:p>
        </p:txBody>
      </p:sp>
      <p:sp>
        <p:nvSpPr>
          <p:cNvPr id="9" name="QB_6_AN.253_1#465c3077e.bracket?vja=1&amp;pid=6cadbb508&amp;color=0,0,0&amp;vpa=127&amp;vtp=1"/>
          <p:cNvSpPr/>
          <p:nvPr/>
        </p:nvSpPr>
        <p:spPr>
          <a:xfrm>
            <a:off x="3048064" y="2039112"/>
            <a:ext cx="6937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SVO</a:t>
            </a:r>
            <a:endParaRPr lang="en-US" altLang="zh-CN" sz="2000" dirty="0"/>
          </a:p>
        </p:txBody>
      </p:sp>
      <p:sp>
        <p:nvSpPr>
          <p:cNvPr id="10" name="QB_6_AN.254_1#465c3077e.blank?vja=1&amp;pid=6cadbb508&amp;color=0,0,0&amp;vpa=128&amp;vtp=1"/>
          <p:cNvSpPr/>
          <p:nvPr/>
        </p:nvSpPr>
        <p:spPr>
          <a:xfrm>
            <a:off x="731901" y="2382012"/>
            <a:ext cx="170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他喜欢阅读。</a:t>
            </a:r>
            <a:endParaRPr lang="en-US" altLang="zh-CN" sz="2000" dirty="0"/>
          </a:p>
        </p:txBody>
      </p:sp>
      <p:sp>
        <p:nvSpPr>
          <p:cNvPr id="13" name="QB_6_AN.256_1#465c3077e.bracket?vja=1&amp;pid=6cadbb508&amp;color=0,0,0&amp;vpa=129&amp;vtp=1"/>
          <p:cNvSpPr/>
          <p:nvPr/>
        </p:nvSpPr>
        <p:spPr>
          <a:xfrm>
            <a:off x="3686239" y="2801112"/>
            <a:ext cx="8636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SVOC</a:t>
            </a:r>
            <a:endParaRPr lang="en-US" altLang="zh-CN" sz="2000" dirty="0"/>
          </a:p>
        </p:txBody>
      </p:sp>
      <p:sp>
        <p:nvSpPr>
          <p:cNvPr id="14" name="QB_6_AN.257_1#465c3077e.blank?vja=1&amp;pid=6cadbb508&amp;color=0,0,0&amp;vpa=130&amp;vtp=1"/>
          <p:cNvSpPr/>
          <p:nvPr/>
        </p:nvSpPr>
        <p:spPr>
          <a:xfrm>
            <a:off x="731901" y="3144012"/>
            <a:ext cx="2724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太阳让我们感到温暖。</a:t>
            </a:r>
            <a:endParaRPr lang="en-US" altLang="zh-CN" sz="2000" dirty="0"/>
          </a:p>
        </p:txBody>
      </p:sp>
      <p:sp>
        <p:nvSpPr>
          <p:cNvPr id="17" name="QB_6_AN.259_1#465c3077e.bracket?vja=1&amp;pid=6cadbb508&amp;color=0,0,0&amp;vpa=131&amp;vtp=1"/>
          <p:cNvSpPr/>
          <p:nvPr/>
        </p:nvSpPr>
        <p:spPr>
          <a:xfrm>
            <a:off x="3640201" y="3563112"/>
            <a:ext cx="466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a:t>
            </a:r>
            <a:endParaRPr lang="en-US" altLang="zh-CN" sz="2000" dirty="0"/>
          </a:p>
        </p:txBody>
      </p:sp>
      <p:sp>
        <p:nvSpPr>
          <p:cNvPr id="18" name="QB_6_AN.260_1#465c3077e.blank?vja=1&amp;pid=6cadbb508&amp;color=0,0,0&amp;vpa=132&amp;vtp=1"/>
          <p:cNvSpPr/>
          <p:nvPr/>
        </p:nvSpPr>
        <p:spPr>
          <a:xfrm>
            <a:off x="731901" y="3906012"/>
            <a:ext cx="2216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晚饭闻起来很香。</a:t>
            </a:r>
            <a:endParaRPr lang="en-US" altLang="zh-CN" sz="2000" dirty="0"/>
          </a:p>
        </p:txBody>
      </p:sp>
      <p:sp>
        <p:nvSpPr>
          <p:cNvPr id="21" name="QB_6_AN.262_1#465c3077e.bracket?vja=1&amp;pid=6cadbb508&amp;color=0,0,0&amp;vpa=133&amp;vtp=1"/>
          <p:cNvSpPr/>
          <p:nvPr/>
        </p:nvSpPr>
        <p:spPr>
          <a:xfrm>
            <a:off x="4010089" y="4325112"/>
            <a:ext cx="660972"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SVA</a:t>
            </a:r>
            <a:endParaRPr lang="en-US" altLang="zh-CN" sz="2000" dirty="0"/>
          </a:p>
        </p:txBody>
      </p:sp>
      <p:sp>
        <p:nvSpPr>
          <p:cNvPr id="22" name="QB_6_AN.263_1#465c3077e.blank?vja=1&amp;pid=6cadbb508&amp;color=0,0,0&amp;vpa=134&amp;vtp=1"/>
          <p:cNvSpPr/>
          <p:nvPr/>
        </p:nvSpPr>
        <p:spPr>
          <a:xfrm>
            <a:off x="731901" y="4668012"/>
            <a:ext cx="2724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一轮红日从东方升起。</a:t>
            </a:r>
            <a:endParaRPr lang="en-US" altLang="zh-CN" sz="2000" dirty="0"/>
          </a:p>
        </p:txBody>
      </p:sp>
      <p:sp>
        <p:nvSpPr>
          <p:cNvPr id="25" name="QB_6_AN.265_1#465c3077e.bracket?vja=1&amp;pid=6cadbb508&amp;color=0,0,0&amp;vpa=135&amp;vtp=1"/>
          <p:cNvSpPr/>
          <p:nvPr/>
        </p:nvSpPr>
        <p:spPr>
          <a:xfrm>
            <a:off x="4824476" y="5087112"/>
            <a:ext cx="239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be句型/存现句</a:t>
            </a:r>
            <a:endParaRPr lang="en-US" altLang="zh-CN" sz="2000" dirty="0"/>
          </a:p>
        </p:txBody>
      </p:sp>
      <p:sp>
        <p:nvSpPr>
          <p:cNvPr id="26" name="QB_6_AN.266_1#465c3077e.blank?vja=1&amp;pid=6cadbb508&amp;color=0,0,0&amp;vpa=136&amp;vtp=1"/>
          <p:cNvSpPr/>
          <p:nvPr/>
        </p:nvSpPr>
        <p:spPr>
          <a:xfrm>
            <a:off x="757301" y="5430012"/>
            <a:ext cx="2724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我们班里有45个学生。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3">
                                            <p:bg/>
                                          </p:spTgt>
                                        </p:tgtEl>
                                        <p:attrNameLst>
                                          <p:attrName>style.visibility</p:attrName>
                                        </p:attrNameLst>
                                      </p:cBhvr>
                                      <p:to>
                                        <p:strVal val="visible"/>
                                      </p:to>
                                    </p:set>
                                    <p:animEffect transition="in" filter="fade">
                                      <p:cBhvr>
                                        <p:cTn id="39" dur="500"/>
                                        <p:tgtEl>
                                          <p:spTgt spid="1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xEl>
                                              <p:pRg st="0" end="0"/>
                                            </p:txEl>
                                          </p:spTgt>
                                        </p:tgtEl>
                                        <p:attrNameLst>
                                          <p:attrName>style.visibility</p:attrName>
                                        </p:attrNameLst>
                                      </p:cBhvr>
                                      <p:to>
                                        <p:strVal val="visible"/>
                                      </p:to>
                                    </p:set>
                                    <p:animEffect transition="in" filter="fade">
                                      <p:cBhvr>
                                        <p:cTn id="42" dur="500"/>
                                        <p:tgtEl>
                                          <p:spTgt spid="13">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fade">
                                      <p:cBhvr>
                                        <p:cTn id="47" dur="500"/>
                                        <p:tgtEl>
                                          <p:spTgt spid="14">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fade">
                                      <p:cBhvr>
                                        <p:cTn id="50" dur="500"/>
                                        <p:tgtEl>
                                          <p:spTgt spid="14">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7">
                                            <p:bg/>
                                          </p:spTgt>
                                        </p:tgtEl>
                                        <p:attrNameLst>
                                          <p:attrName>style.visibility</p:attrName>
                                        </p:attrNameLst>
                                      </p:cBhvr>
                                      <p:to>
                                        <p:strVal val="visible"/>
                                      </p:to>
                                    </p:set>
                                    <p:animEffect transition="in" filter="fade">
                                      <p:cBhvr>
                                        <p:cTn id="55" dur="500"/>
                                        <p:tgtEl>
                                          <p:spTgt spid="17">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7">
                                            <p:txEl>
                                              <p:pRg st="0" end="0"/>
                                            </p:txEl>
                                          </p:spTgt>
                                        </p:tgtEl>
                                        <p:attrNameLst>
                                          <p:attrName>style.visibility</p:attrName>
                                        </p:attrNameLst>
                                      </p:cBhvr>
                                      <p:to>
                                        <p:strVal val="visible"/>
                                      </p:to>
                                    </p:set>
                                    <p:animEffect transition="in" filter="fade">
                                      <p:cBhvr>
                                        <p:cTn id="58" dur="500"/>
                                        <p:tgtEl>
                                          <p:spTgt spid="17">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8">
                                            <p:bg/>
                                          </p:spTgt>
                                        </p:tgtEl>
                                        <p:attrNameLst>
                                          <p:attrName>style.visibility</p:attrName>
                                        </p:attrNameLst>
                                      </p:cBhvr>
                                      <p:to>
                                        <p:strVal val="visible"/>
                                      </p:to>
                                    </p:set>
                                    <p:animEffect transition="in" filter="fade">
                                      <p:cBhvr>
                                        <p:cTn id="63" dur="500"/>
                                        <p:tgtEl>
                                          <p:spTgt spid="18">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8">
                                            <p:txEl>
                                              <p:pRg st="0" end="0"/>
                                            </p:txEl>
                                          </p:spTgt>
                                        </p:tgtEl>
                                        <p:attrNameLst>
                                          <p:attrName>style.visibility</p:attrName>
                                        </p:attrNameLst>
                                      </p:cBhvr>
                                      <p:to>
                                        <p:strVal val="visible"/>
                                      </p:to>
                                    </p:set>
                                    <p:animEffect transition="in" filter="fade">
                                      <p:cBhvr>
                                        <p:cTn id="66" dur="500"/>
                                        <p:tgtEl>
                                          <p:spTgt spid="18">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1">
                                            <p:bg/>
                                          </p:spTgt>
                                        </p:tgtEl>
                                        <p:attrNameLst>
                                          <p:attrName>style.visibility</p:attrName>
                                        </p:attrNameLst>
                                      </p:cBhvr>
                                      <p:to>
                                        <p:strVal val="visible"/>
                                      </p:to>
                                    </p:set>
                                    <p:animEffect transition="in" filter="fade">
                                      <p:cBhvr>
                                        <p:cTn id="71" dur="500"/>
                                        <p:tgtEl>
                                          <p:spTgt spid="2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1">
                                            <p:txEl>
                                              <p:pRg st="0" end="0"/>
                                            </p:txEl>
                                          </p:spTgt>
                                        </p:tgtEl>
                                        <p:attrNameLst>
                                          <p:attrName>style.visibility</p:attrName>
                                        </p:attrNameLst>
                                      </p:cBhvr>
                                      <p:to>
                                        <p:strVal val="visible"/>
                                      </p:to>
                                    </p:set>
                                    <p:animEffect transition="in" filter="fade">
                                      <p:cBhvr>
                                        <p:cTn id="74" dur="500"/>
                                        <p:tgtEl>
                                          <p:spTgt spid="21">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2">
                                            <p:bg/>
                                          </p:spTgt>
                                        </p:tgtEl>
                                        <p:attrNameLst>
                                          <p:attrName>style.visibility</p:attrName>
                                        </p:attrNameLst>
                                      </p:cBhvr>
                                      <p:to>
                                        <p:strVal val="visible"/>
                                      </p:to>
                                    </p:set>
                                    <p:animEffect transition="in" filter="fade">
                                      <p:cBhvr>
                                        <p:cTn id="79" dur="500"/>
                                        <p:tgtEl>
                                          <p:spTgt spid="22">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2">
                                            <p:txEl>
                                              <p:pRg st="0" end="0"/>
                                            </p:txEl>
                                          </p:spTgt>
                                        </p:tgtEl>
                                        <p:attrNameLst>
                                          <p:attrName>style.visibility</p:attrName>
                                        </p:attrNameLst>
                                      </p:cBhvr>
                                      <p:to>
                                        <p:strVal val="visible"/>
                                      </p:to>
                                    </p:set>
                                    <p:animEffect transition="in" filter="fade">
                                      <p:cBhvr>
                                        <p:cTn id="82" dur="500"/>
                                        <p:tgtEl>
                                          <p:spTgt spid="22">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5">
                                            <p:bg/>
                                          </p:spTgt>
                                        </p:tgtEl>
                                        <p:attrNameLst>
                                          <p:attrName>style.visibility</p:attrName>
                                        </p:attrNameLst>
                                      </p:cBhvr>
                                      <p:to>
                                        <p:strVal val="visible"/>
                                      </p:to>
                                    </p:set>
                                    <p:animEffect transition="in" filter="fade">
                                      <p:cBhvr>
                                        <p:cTn id="87" dur="500"/>
                                        <p:tgtEl>
                                          <p:spTgt spid="2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5">
                                            <p:txEl>
                                              <p:pRg st="0" end="0"/>
                                            </p:txEl>
                                          </p:spTgt>
                                        </p:tgtEl>
                                        <p:attrNameLst>
                                          <p:attrName>style.visibility</p:attrName>
                                        </p:attrNameLst>
                                      </p:cBhvr>
                                      <p:to>
                                        <p:strVal val="visible"/>
                                      </p:to>
                                    </p:set>
                                    <p:animEffect transition="in" filter="fade">
                                      <p:cBhvr>
                                        <p:cTn id="90" dur="500"/>
                                        <p:tgtEl>
                                          <p:spTgt spid="2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6">
                                            <p:bg/>
                                          </p:spTgt>
                                        </p:tgtEl>
                                        <p:attrNameLst>
                                          <p:attrName>style.visibility</p:attrName>
                                        </p:attrNameLst>
                                      </p:cBhvr>
                                      <p:to>
                                        <p:strVal val="visible"/>
                                      </p:to>
                                    </p:set>
                                    <p:animEffect transition="in" filter="fade">
                                      <p:cBhvr>
                                        <p:cTn id="95" dur="500"/>
                                        <p:tgtEl>
                                          <p:spTgt spid="2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6">
                                            <p:txEl>
                                              <p:pRg st="0" end="0"/>
                                            </p:txEl>
                                          </p:spTgt>
                                        </p:tgtEl>
                                        <p:attrNameLst>
                                          <p:attrName>style.visibility</p:attrName>
                                        </p:attrNameLst>
                                      </p:cBhvr>
                                      <p:to>
                                        <p:strVal val="visible"/>
                                      </p:to>
                                    </p:set>
                                    <p:animEffect transition="in" filter="fade">
                                      <p:cBhvr>
                                        <p:cTn id="98"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9" grpId="0" animBg="1" build="p"/>
      <p:bldP spid="10" grpId="0" animBg="1" build="p"/>
      <p:bldP spid="13" grpId="0" animBg="1" build="p"/>
      <p:bldP spid="14" grpId="0" animBg="1" build="p"/>
      <p:bldP spid="17" grpId="0" animBg="1" build="p"/>
      <p:bldP spid="18" grpId="0" animBg="1" build="p"/>
      <p:bldP spid="21" grpId="0" animBg="1" build="p"/>
      <p:bldP spid="22" grpId="0" animBg="1" build="p"/>
      <p:bldP spid="25" grpId="0" animBg="1" build="p"/>
      <p:bldP spid="26"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7_1#bc1d98e47?sp=1&amp;vja=1&amp;pid=6cadbb508&amp;color=0,0,0&amp;vtp=1&amp;bt=1"/>
          <p:cNvSpPr/>
          <p:nvPr/>
        </p:nvSpPr>
        <p:spPr>
          <a:xfrm>
            <a:off x="722376" y="896112"/>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8.Would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dictionary?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000" dirty="0"/>
          </a:p>
        </p:txBody>
      </p:sp>
      <p:sp>
        <p:nvSpPr>
          <p:cNvPr id="4" name="QB_6_AN.268_1#bc1d98e47.bracket?vja=1&amp;pid=6cadbb508&amp;color=0,0,0&amp;vpa=137&amp;vtp=1"/>
          <p:cNvSpPr/>
          <p:nvPr/>
        </p:nvSpPr>
        <p:spPr>
          <a:xfrm>
            <a:off x="5446776" y="896112"/>
            <a:ext cx="8778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SVOA</a:t>
            </a:r>
            <a:endParaRPr lang="en-US" altLang="zh-CN" sz="2000" dirty="0"/>
          </a:p>
        </p:txBody>
      </p:sp>
      <p:sp>
        <p:nvSpPr>
          <p:cNvPr id="5" name="QB_6_AN.269_1#bc1d98e47.blank?vja=1&amp;pid=6cadbb508&amp;color=0,0,0&amp;vpa=138&amp;vtp=1"/>
          <p:cNvSpPr/>
          <p:nvPr/>
        </p:nvSpPr>
        <p:spPr>
          <a:xfrm>
            <a:off x="731901" y="1239012"/>
            <a:ext cx="2216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我非常想喝杯茶。</a:t>
            </a:r>
            <a:endParaRPr lang="en-US" altLang="zh-CN" sz="2000" dirty="0"/>
          </a:p>
        </p:txBody>
      </p:sp>
      <p:sp>
        <p:nvSpPr>
          <p:cNvPr id="8" name="QB_6_AN.271_1#bc1d98e47.bracket?vja=1&amp;pid=6cadbb508&amp;color=0,0,0&amp;vpa=139&amp;vtp=1"/>
          <p:cNvSpPr/>
          <p:nvPr/>
        </p:nvSpPr>
        <p:spPr>
          <a:xfrm>
            <a:off x="5742369" y="1658112"/>
            <a:ext cx="15271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a:t>
            </a:r>
            <a:endParaRPr lang="en-US" altLang="zh-CN" sz="2000" dirty="0"/>
          </a:p>
        </p:txBody>
      </p:sp>
      <p:sp>
        <p:nvSpPr>
          <p:cNvPr id="9" name="QB_6_AN.272_1#bc1d98e47.blank?vja=1&amp;pid=6cadbb508&amp;color=0,0,0&amp;vpa=140&amp;vtp=1"/>
          <p:cNvSpPr/>
          <p:nvPr/>
        </p:nvSpPr>
        <p:spPr>
          <a:xfrm>
            <a:off x="757301" y="2001012"/>
            <a:ext cx="3232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你能把那本字典递给我吗？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8" grpId="0" animBg="1" build="p"/>
      <p:bldP spid="9"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8eaff636b?vja=1&amp;pid=842763156&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endParaRPr lang="en-US" altLang="zh-CN" sz="2000" dirty="0"/>
          </a:p>
        </p:txBody>
      </p:sp>
      <p:sp>
        <p:nvSpPr>
          <p:cNvPr id="3" name="QB_6_AN.8_1#8eaff636b.blank?vja=1&amp;pid=842763156&amp;color=0,0,0&amp;vpa=3&amp;vtp=1"/>
          <p:cNvSpPr/>
          <p:nvPr/>
        </p:nvSpPr>
        <p:spPr>
          <a:xfrm>
            <a:off x="5527802" y="858012"/>
            <a:ext cx="1296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confidence</a:t>
            </a:r>
            <a:endParaRPr lang="en-US" altLang="zh-CN" sz="2000" dirty="0"/>
          </a:p>
        </p:txBody>
      </p:sp>
      <p:sp>
        <p:nvSpPr>
          <p:cNvPr id="4" name="QB_6_AS.9_1#8eaff636b?vja=1&amp;pid=842763156&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句意为：可能性是无限的，我相信你有能力对你的家庭、你的社区和我们的国家有所影响。设空处作动词have的宾语，应用名词。have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有信心</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；坚信</a:t>
            </a:r>
            <a:r>
              <a:rPr lang="en-US" altLang="zh-CN" sz="2000" b="0" i="0" dirty="0">
                <a:solidFill>
                  <a:srgbClr val="385723"/>
                </a:solidFill>
                <a:latin typeface="宋体" panose="02010600030101010101" pitchFamily="2" charset="-122"/>
                <a:ea typeface="宋体" panose="02010600030101010101" pitchFamily="2"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”。故填confidence。</a:t>
            </a:r>
            <a:endParaRPr lang="en-US" altLang="zh-CN" sz="2200" dirty="0"/>
          </a:p>
        </p:txBody>
      </p:sp>
      <p:sp>
        <p:nvSpPr>
          <p:cNvPr id="5" name="QB_6_BD.10_1#3045fba40?sp=1&amp;vja=1&amp;pid=842763156&amp;color=0,0,0&amp;vtp=1"/>
          <p:cNvSpPr/>
          <p:nvPr/>
        </p:nvSpPr>
        <p:spPr>
          <a:xfrm>
            <a:off x="722376" y="2915987"/>
            <a:ext cx="10753344" cy="114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［河北邢台一中2024高一月考</a:t>
            </a:r>
            <a:r>
              <a:rPr lang="en-US" altLang="zh-CN" sz="2000" b="0" i="0" baseline="30000" dirty="0">
                <a:solidFill>
                  <a:srgbClr val="000000"/>
                </a:solidFill>
                <a:latin typeface="仿宋" panose="02010609060101010101" pitchFamily="34" charset="-122"/>
                <a:ea typeface="仿宋" panose="02010609060101010101" pitchFamily="34" charset="-122"/>
                <a:cs typeface="仿宋" panose="02010609060101010101" pitchFamily="34" charset="-120"/>
              </a:rPr>
              <a:t>注</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a:t>
            </a:r>
            <a:endParaRPr lang="en-US" altLang="zh-CN" sz="2000" dirty="0"/>
          </a:p>
        </p:txBody>
      </p:sp>
      <p:sp>
        <p:nvSpPr>
          <p:cNvPr id="6" name="QB_6_AN.11_1#3045fba40.blank?vja=1&amp;pid=842763156&amp;color=0,0,0&amp;vpa=4&amp;vtp=1"/>
          <p:cNvSpPr/>
          <p:nvPr/>
        </p:nvSpPr>
        <p:spPr>
          <a:xfrm>
            <a:off x="7198678" y="2865187"/>
            <a:ext cx="930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anxiety</a:t>
            </a:r>
            <a:endParaRPr lang="en-US" altLang="zh-CN" sz="2000" dirty="0"/>
          </a:p>
        </p:txBody>
      </p:sp>
      <p:sp>
        <p:nvSpPr>
          <p:cNvPr id="7" name="QB_6_AS.12_1#3045fba40?vja=1&amp;pid=842763156&amp;color=0,0,0&amp;vtp=1"/>
          <p:cNvSpPr/>
          <p:nvPr/>
        </p:nvSpPr>
        <p:spPr>
          <a:xfrm>
            <a:off x="722376" y="397891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句意为：在新学校的第一天通常会引起许多焦虑，尤其是对孩子们来说。设空处作causes的宾语，应用anxious的名词形式anxiety，此处表示“焦虑”，结合空前的much可知，</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为不可数名词，</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应填anxiety。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fade">
                                      <p:cBhvr>
                                        <p:cTn id="3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73_1#bc326fead?vja=1&amp;pid=d2723f8d7&amp;color=0,0,0&amp;vtp=1&amp;bt=1"/>
          <p:cNvSpPr/>
          <p:nvPr/>
        </p:nvSpPr>
        <p:spPr>
          <a:xfrm>
            <a:off x="722376" y="900000"/>
            <a:ext cx="10753344" cy="5248656"/>
          </a:xfrm>
          <a:prstGeom prst="rect">
            <a:avLst/>
          </a:prstGeom>
          <a:noFill/>
        </p:spPr>
        <p:txBody>
          <a:bodyPr wrap="square" lIns="0" tIns="0" rIns="0" bIns="0" rtlCol="0" anchor="t"/>
          <a:lstStyle/>
          <a:p>
            <a:pPr algn="l">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（压力重的）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（最后期限）.Teachers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assignments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strengths.</a:t>
            </a:r>
            <a:endParaRPr lang="en-US" altLang="zh-CN" sz="2000" dirty="0"/>
          </a:p>
          <a:p>
            <a:pPr algn="just">
              <a:lnSpc>
                <a:spcPct val="125000"/>
              </a:lnSpc>
            </a:pPr>
            <a:endParaRPr lang="en-US" altLang="zh-CN" sz="2000" dirty="0"/>
          </a:p>
        </p:txBody>
      </p:sp>
      <p:sp>
        <p:nvSpPr>
          <p:cNvPr id="3" name="QM_6_AN.274_1#bc326fead.blank?vja=1&amp;pid=d2723f8d7&amp;color=0,0,0&amp;vpa=141&amp;vtp=1"/>
          <p:cNvSpPr/>
          <p:nvPr/>
        </p:nvSpPr>
        <p:spPr>
          <a:xfrm>
            <a:off x="5177346" y="1237058"/>
            <a:ext cx="3810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4" name="QM_6_AN.275_1#bc326fead.blank?vja=1&amp;pid=d2723f8d7&amp;color=0,0,0&amp;vpa=142&amp;vtp=1"/>
          <p:cNvSpPr/>
          <p:nvPr/>
        </p:nvSpPr>
        <p:spPr>
          <a:xfrm>
            <a:off x="6641465" y="2361770"/>
            <a:ext cx="6778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done</a:t>
            </a:r>
            <a:endParaRPr lang="en-US" altLang="zh-CN" sz="2000" dirty="0"/>
          </a:p>
        </p:txBody>
      </p:sp>
      <p:sp>
        <p:nvSpPr>
          <p:cNvPr id="5" name="QM_6_AN.276_1#bc326fead.blank?vja=1&amp;pid=d2723f8d7&amp;color=0,0,0&amp;vpa=143&amp;vtp=1"/>
          <p:cNvSpPr/>
          <p:nvPr/>
        </p:nvSpPr>
        <p:spPr>
          <a:xfrm>
            <a:off x="5344287" y="3098878"/>
            <a:ext cx="1296988"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manage</a:t>
            </a:r>
            <a:endParaRPr lang="en-US" altLang="zh-CN" sz="2000" dirty="0"/>
          </a:p>
        </p:txBody>
      </p:sp>
      <p:sp>
        <p:nvSpPr>
          <p:cNvPr id="6" name="QM_6_AN.277_1#bc326fead.blank?vja=1&amp;pid=d2723f8d7&amp;color=0,0,0&amp;vpa=144&amp;vtp=1"/>
          <p:cNvSpPr/>
          <p:nvPr/>
        </p:nvSpPr>
        <p:spPr>
          <a:xfrm>
            <a:off x="6821043" y="3861386"/>
            <a:ext cx="6905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tasks</a:t>
            </a:r>
            <a:endParaRPr lang="en-US" altLang="zh-CN" sz="2000" dirty="0"/>
          </a:p>
        </p:txBody>
      </p:sp>
      <p:sp>
        <p:nvSpPr>
          <p:cNvPr id="7" name="QM_6_AN.278_1#bc326fead.blank?vja=1&amp;pid=d2723f8d7&amp;color=0,0,0&amp;vpa=145&amp;vtp=1"/>
          <p:cNvSpPr/>
          <p:nvPr/>
        </p:nvSpPr>
        <p:spPr>
          <a:xfrm>
            <a:off x="1027176" y="4598494"/>
            <a:ext cx="928688"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smaller</a:t>
            </a:r>
            <a:endParaRPr lang="en-US" altLang="zh-CN" sz="2000" dirty="0"/>
          </a:p>
        </p:txBody>
      </p:sp>
      <p:sp>
        <p:nvSpPr>
          <p:cNvPr id="8" name="QM_6_AN.279_1#bc326fead.blank?vja=1&amp;pid=d2723f8d7&amp;color=0,0,0&amp;vpa=146&amp;vtp=1"/>
          <p:cNvSpPr/>
          <p:nvPr/>
        </p:nvSpPr>
        <p:spPr>
          <a:xfrm>
            <a:off x="7960678" y="4585794"/>
            <a:ext cx="9017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helpful</a:t>
            </a:r>
            <a:endParaRPr lang="en-US" altLang="zh-CN" sz="2000" dirty="0"/>
          </a:p>
        </p:txBody>
      </p:sp>
      <p:sp>
        <p:nvSpPr>
          <p:cNvPr id="9" name="QM_6_AN.280_1#bc326fead.blank?vja=1&amp;pid=d2723f8d7&amp;color=0,0,0&amp;vpa=147&amp;vtp=1"/>
          <p:cNvSpPr/>
          <p:nvPr/>
        </p:nvSpPr>
        <p:spPr>
          <a:xfrm>
            <a:off x="8730171" y="4960698"/>
            <a:ext cx="12541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that/which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fade">
                                      <p:cBhvr>
                                        <p:cTn id="22" dur="5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fade">
                                      <p:cBhvr>
                                        <p:cTn id="32" dur="500"/>
                                        <p:tgtEl>
                                          <p:spTgt spid="8">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73_1#bc326fead?vja=1&amp;pid=d2723f8d7&amp;color=0,0,0&amp;vtp=1&amp;bt=1"/>
          <p:cNvSpPr/>
          <p:nvPr/>
        </p:nvSpPr>
        <p:spPr>
          <a:xfrm>
            <a:off x="722376" y="900000"/>
            <a:ext cx="10753344" cy="1905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After-school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schoolwork.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endParaRPr lang="en-US" altLang="zh-CN" sz="2000" dirty="0"/>
          </a:p>
        </p:txBody>
      </p:sp>
      <p:sp>
        <p:nvSpPr>
          <p:cNvPr id="3" name="QM_6_EX.284_1#bc326fead?vja=1&amp;pid=d2723f8d7&amp;color=0,0,0&amp;vtp=1"/>
          <p:cNvSpPr/>
          <p:nvPr/>
        </p:nvSpPr>
        <p:spPr>
          <a:xfrm>
            <a:off x="722376" y="2827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本文是一篇说明文，主要介绍了刚上高中的学生会面临的挑战以及解决办法。</a:t>
            </a:r>
            <a:endParaRPr lang="en-US" altLang="zh-CN" sz="2000" dirty="0"/>
          </a:p>
        </p:txBody>
      </p:sp>
      <p:sp>
        <p:nvSpPr>
          <p:cNvPr id="4" name="QM_6_AN.281_1#bc326fead.blank?vja=1&amp;pid=d2723f8d7&amp;color=0,0,0&amp;vpa=148&amp;vtp=1"/>
          <p:cNvSpPr/>
          <p:nvPr/>
        </p:nvSpPr>
        <p:spPr>
          <a:xfrm>
            <a:off x="6832664" y="1242900"/>
            <a:ext cx="323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5" name="QM_6_AN.282_1#bc326fead.blank?vja=1&amp;pid=d2723f8d7&amp;color=0,0,0&amp;vpa=149&amp;vtp=1"/>
          <p:cNvSpPr/>
          <p:nvPr/>
        </p:nvSpPr>
        <p:spPr>
          <a:xfrm>
            <a:off x="3736086" y="1992200"/>
            <a:ext cx="930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equally</a:t>
            </a:r>
            <a:endParaRPr lang="en-US" altLang="zh-CN" sz="2000" dirty="0"/>
          </a:p>
        </p:txBody>
      </p:sp>
      <p:sp>
        <p:nvSpPr>
          <p:cNvPr id="6" name="QM_6_AN.283_1#bc326fead.blank?vja=1&amp;pid=d2723f8d7&amp;color=0,0,0&amp;vpa=150&amp;vtp=1"/>
          <p:cNvSpPr/>
          <p:nvPr/>
        </p:nvSpPr>
        <p:spPr>
          <a:xfrm>
            <a:off x="4492689" y="2373200"/>
            <a:ext cx="915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staying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85_1#b67de98fa?vja=1&amp;pid=bc326fea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286_1#b67de98fa.blank?vja=1&amp;pid=bc326fead&amp;color=0,0,0&amp;vpa=151&amp;vtp=1"/>
          <p:cNvSpPr/>
          <p:nvPr/>
        </p:nvSpPr>
        <p:spPr>
          <a:xfrm>
            <a:off x="897001" y="858012"/>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4" name="QB_7_AS.287_1#b67de98fa?vja=1&amp;pid=bc326fead&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句意为：从初中到高中的转变可能会给所有青少年带来压力。此处是固定搭配from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到</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5" name="QB_7_BD.288_1#b353b4075?vja=1&amp;pid=bc326fead&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7_AN.289_1#b353b4075.blank?vja=1&amp;pid=bc326fead&amp;color=0,0,0&amp;vpa=152&amp;vtp=1"/>
          <p:cNvSpPr/>
          <p:nvPr/>
        </p:nvSpPr>
        <p:spPr>
          <a:xfrm>
            <a:off x="935101" y="2115887"/>
            <a:ext cx="677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done</a:t>
            </a:r>
            <a:endParaRPr lang="en-US" altLang="zh-CN" sz="2000" dirty="0"/>
          </a:p>
        </p:txBody>
      </p:sp>
      <p:sp>
        <p:nvSpPr>
          <p:cNvPr id="7" name="QB_7_AS.290_1#b353b4075?vja=1&amp;pid=bc326fead&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句意为：在高中，保持足够的条理性来完成每件事可能是一件困难的事情。get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done为固定结构，表示“完成某事；让某事被做”，everything与do之间为逻辑上的被动关系，所以用过去分词作宾语补足语。故填done。</a:t>
            </a:r>
            <a:endParaRPr lang="en-US" altLang="zh-CN" sz="2200" dirty="0"/>
          </a:p>
        </p:txBody>
      </p:sp>
      <p:sp>
        <p:nvSpPr>
          <p:cNvPr id="8" name="QB_7_BD.291_1#7fc9d908f?vja=1&amp;pid=bc326fead&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292_1#7fc9d908f.blank?vja=1&amp;pid=bc326fead&amp;color=0,0,0&amp;vpa=153&amp;vtp=1"/>
          <p:cNvSpPr/>
          <p:nvPr/>
        </p:nvSpPr>
        <p:spPr>
          <a:xfrm>
            <a:off x="871601" y="3728787"/>
            <a:ext cx="1296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manage</a:t>
            </a:r>
            <a:endParaRPr lang="en-US" altLang="zh-CN" sz="2000" dirty="0"/>
          </a:p>
        </p:txBody>
      </p:sp>
      <p:sp>
        <p:nvSpPr>
          <p:cNvPr id="10" name="QB_7_AS.293_1#7fc9d908f?vja=1&amp;pid=bc326fead&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句意为：但老师和家长可以帮助青少年学习如何管理任务，让他们自己走上正轨。此处是“疑问词+不定式”结构作learn的宾语。故填to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manage。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94_1#59b2e4361?vja=1&amp;pid=bc326fea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295_1#59b2e4361.blank?vja=1&amp;pid=bc326fead&amp;color=0,0,0&amp;vpa=154&amp;vtp=1"/>
          <p:cNvSpPr/>
          <p:nvPr/>
        </p:nvSpPr>
        <p:spPr>
          <a:xfrm>
            <a:off x="922401" y="858012"/>
            <a:ext cx="690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tasks</a:t>
            </a:r>
            <a:endParaRPr lang="en-US" altLang="zh-CN" sz="2000" dirty="0"/>
          </a:p>
        </p:txBody>
      </p:sp>
      <p:sp>
        <p:nvSpPr>
          <p:cNvPr id="4" name="QB_7_AS.296_1#59b2e4361?vja=1&amp;pid=bc326fead&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作业和考试的增多，学生们可能会在不同的课上被布置任务，而且截止日期都相同。task意为“任务”，为可数名词，空前无修饰限定词，且结合语境可知，此处表示泛指的复数概念，表示不止一个任务，故用复数形式。</a:t>
            </a:r>
            <a:endParaRPr lang="en-US" altLang="zh-CN" sz="2200" dirty="0"/>
          </a:p>
        </p:txBody>
      </p:sp>
      <p:sp>
        <p:nvSpPr>
          <p:cNvPr id="5" name="QB_7_BD.297_1#20a469e58?vja=1&amp;pid=bc326fead&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298_1#20a469e58.blank?vja=1&amp;pid=bc326fead&amp;color=0,0,0&amp;vpa=155&amp;vtp=1"/>
          <p:cNvSpPr/>
          <p:nvPr/>
        </p:nvSpPr>
        <p:spPr>
          <a:xfrm>
            <a:off x="935101" y="2496887"/>
            <a:ext cx="928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smaller</a:t>
            </a:r>
            <a:endParaRPr lang="en-US" altLang="zh-CN" sz="2000" dirty="0"/>
          </a:p>
        </p:txBody>
      </p:sp>
      <p:sp>
        <p:nvSpPr>
          <p:cNvPr id="7" name="QB_7_AS.299_1#20a469e58?vja=1&amp;pid=bc326fead&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句意为：老师可以帮助他们将长期作业分解成更小、更容易管理的部分。根据空后的形容词比较级more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manageable和句意可知，设空处和more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manageable并列作定语，修饰名词pieces，表示“更小的”，所以应用形容词比较级。故填smaller。</a:t>
            </a:r>
            <a:endParaRPr lang="en-US" altLang="zh-CN" sz="2200" dirty="0"/>
          </a:p>
        </p:txBody>
      </p:sp>
      <p:sp>
        <p:nvSpPr>
          <p:cNvPr id="8" name="QB_7_BD.300_1#7549798bb?vja=1&amp;pid=bc326fead&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301_1#7549798bb.blank?vja=1&amp;pid=bc326fead&amp;color=0,0,0&amp;vpa=156&amp;vtp=1"/>
          <p:cNvSpPr/>
          <p:nvPr/>
        </p:nvSpPr>
        <p:spPr>
          <a:xfrm>
            <a:off x="884301" y="4109787"/>
            <a:ext cx="901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helpful</a:t>
            </a:r>
            <a:endParaRPr lang="en-US" altLang="zh-CN" sz="2000" dirty="0"/>
          </a:p>
        </p:txBody>
      </p:sp>
      <p:sp>
        <p:nvSpPr>
          <p:cNvPr id="10" name="QB_7_AS.302_1#7549798bb?vja=1&amp;pid=bc326fead&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可能有助于他们了解备考策略，并尝试使用可以增强他们学习优势的方法进行学习。分析句子结构可知，空前是系动词，所以设空处作表语，根据句意可知，此处表示“有帮助的”，应填help的形容词形式helpfu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3_1#09689ce5a?vja=1&amp;pid=bc326fead&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304_1#09689ce5a.blank?vja=1&amp;pid=bc326fead&amp;color=0,0,0&amp;vpa=157&amp;vtp=1"/>
          <p:cNvSpPr/>
          <p:nvPr/>
        </p:nvSpPr>
        <p:spPr>
          <a:xfrm>
            <a:off x="897001" y="858011"/>
            <a:ext cx="12541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that/which</a:t>
            </a:r>
            <a:endParaRPr lang="en-US" altLang="zh-CN" sz="2000" dirty="0"/>
          </a:p>
        </p:txBody>
      </p:sp>
      <p:sp>
        <p:nvSpPr>
          <p:cNvPr id="4" name="QB_7_AS.305_1#09689ce5a?vja=1&amp;pid=bc326fead&amp;color=0,0,0&amp;vtp=1"/>
          <p:cNvSpPr/>
          <p:nvPr/>
        </p:nvSpPr>
        <p:spPr>
          <a:xfrm>
            <a:off x="722376" y="13201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句意见上一题解析。设空处引导限制性定语从句，先行词是methods，指物，关系词在从句中作主语，应用关系代词that/which引导该从句。</a:t>
            </a:r>
            <a:endParaRPr lang="en-US" altLang="zh-CN" sz="2200" dirty="0"/>
          </a:p>
        </p:txBody>
      </p:sp>
      <p:sp>
        <p:nvSpPr>
          <p:cNvPr id="5" name="QB_7_BD.306_1#259238c63?vja=1&amp;pid=bc326fead&amp;color=0,0,0&amp;vtp=1"/>
          <p:cNvSpPr/>
          <p:nvPr/>
        </p:nvSpPr>
        <p:spPr>
          <a:xfrm>
            <a:off x="722376" y="2128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307_1#259238c63.blank?vja=1&amp;pid=bc326fead&amp;color=0,0,0&amp;vpa=158&amp;vtp=1"/>
          <p:cNvSpPr/>
          <p:nvPr/>
        </p:nvSpPr>
        <p:spPr>
          <a:xfrm>
            <a:off x="922401" y="2090486"/>
            <a:ext cx="32385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7" name="QB_7_AS.308_1#259238c63?vja=1&amp;pid=bc326fead&amp;color=0,0,0&amp;vtp=1"/>
          <p:cNvSpPr/>
          <p:nvPr/>
        </p:nvSpPr>
        <p:spPr>
          <a:xfrm>
            <a:off x="722376" y="25520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句意为：但是由于活动占用时间，青少年很难做其他事情。此处是固定结构“make+it+</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sth”，it在此结构中作形式宾语，不定式短语为真正的宾语。故填it。</a:t>
            </a:r>
            <a:endParaRPr lang="en-US" altLang="zh-CN" sz="2200" dirty="0"/>
          </a:p>
        </p:txBody>
      </p:sp>
      <p:sp>
        <p:nvSpPr>
          <p:cNvPr id="8" name="QB_7_BD.309_1#963dab995?vja=1&amp;pid=bc326fead&amp;color=0,0,0&amp;vtp=1"/>
          <p:cNvSpPr/>
          <p:nvPr/>
        </p:nvSpPr>
        <p:spPr>
          <a:xfrm>
            <a:off x="722376" y="3360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7_AN.310_1#963dab995.blank?vja=1&amp;pid=bc326fead&amp;color=0,0,0&amp;vpa=159&amp;vtp=1"/>
          <p:cNvSpPr/>
          <p:nvPr/>
        </p:nvSpPr>
        <p:spPr>
          <a:xfrm>
            <a:off x="935101" y="3309686"/>
            <a:ext cx="93027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equally</a:t>
            </a:r>
            <a:endParaRPr lang="en-US" altLang="zh-CN" sz="2000" dirty="0"/>
          </a:p>
        </p:txBody>
      </p:sp>
      <p:sp>
        <p:nvSpPr>
          <p:cNvPr id="10" name="QB_7_AS.311_1#963dab995?vja=1&amp;pid=bc326fead&amp;color=0,0,0&amp;vtp=1"/>
          <p:cNvSpPr/>
          <p:nvPr/>
        </p:nvSpPr>
        <p:spPr>
          <a:xfrm>
            <a:off x="722376" y="37839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句意为：高中生活同样既令人兴奋又充满挑战，但青少年可以通过与老师和父母保持联系来克服挑战并取得成功。分析句子结构可知，设空处修饰空后的形容词短语exciting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challenging，应用副词作状语。故填equally。</a:t>
            </a:r>
            <a:endParaRPr lang="en-US" altLang="zh-CN" sz="2200" dirty="0"/>
          </a:p>
        </p:txBody>
      </p:sp>
      <p:sp>
        <p:nvSpPr>
          <p:cNvPr id="11" name="QB_7_BD.312_1#4ee91f8ce?vja=1&amp;pid=bc326fead&amp;color=0,0,0&amp;vtp=1"/>
          <p:cNvSpPr/>
          <p:nvPr/>
        </p:nvSpPr>
        <p:spPr>
          <a:xfrm>
            <a:off x="722376" y="49733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12" name="QB_7_AN.313_1#4ee91f8ce.blank?vja=1&amp;pid=bc326fead&amp;color=0,0,0&amp;vpa=160&amp;vtp=1"/>
          <p:cNvSpPr/>
          <p:nvPr/>
        </p:nvSpPr>
        <p:spPr>
          <a:xfrm>
            <a:off x="998601" y="4922586"/>
            <a:ext cx="915988"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staying</a:t>
            </a:r>
            <a:endParaRPr lang="en-US" altLang="zh-CN" sz="2000" dirty="0"/>
          </a:p>
        </p:txBody>
      </p:sp>
      <p:sp>
        <p:nvSpPr>
          <p:cNvPr id="13" name="QB_7_AS.314_1#4ee91f8ce?vja=1&amp;pid=bc326fead&amp;color=0,0,0&amp;vtp=1"/>
          <p:cNvSpPr/>
          <p:nvPr/>
        </p:nvSpPr>
        <p:spPr>
          <a:xfrm>
            <a:off x="722376" y="53968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句意见上一题解析。设空处作介词by的宾语，stay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sb为动词短语，故应用动名词形式，by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sth意为“通过做某事”。故填staying。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a03ffb278.fixed?vja=1&amp;pid=714c74296&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a03ffb278.fixed?vja=1&amp;pid=714c74296&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a03ffb278.fixed?vja=1&amp;pid=714c74296&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a03ffb278.fixed?vja=1&amp;pid=714c74296&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15_1#1f47406b1?sp=1&amp;vja=1&amp;pid=dc803d7ed&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［安徽江南名校联盟2025高一期中］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September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fifth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Odyssey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endParaRPr lang="en-US" altLang="zh-CN" sz="20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15_2#1f47406b1?vja=1&amp;pid=dc803d7ed&amp;color=0,0,0&amp;mp=1&amp;vtp=1&amp;bt=1"/>
          <p:cNvSpPr/>
          <p:nvPr/>
        </p:nvSpPr>
        <p:spPr>
          <a:xfrm>
            <a:off x="722376" y="896112"/>
            <a:ext cx="10753344" cy="2667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overwhelming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（难以抗拒的）: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p:txBody>
      </p:sp>
      <p:sp>
        <p:nvSpPr>
          <p:cNvPr id="3" name="QM_6_EX.316_1#1f47406b1?vja=1&amp;pid=dc803d7ed&amp;color=0,0,0&amp;vtp=1"/>
          <p:cNvSpPr/>
          <p:nvPr/>
        </p:nvSpPr>
        <p:spPr>
          <a:xfrm>
            <a:off x="722376" y="3589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本文是一篇记叙文，主要讲述了作者上高中第一周的相关情况。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17_1#b180f9950?vja=1&amp;pid=1f47406b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18_1#b180f9950.bracket?vja=1&amp;pid=1f47406b1&amp;color=0,0,0&amp;vpa=161&amp;vtp=1"/>
          <p:cNvSpPr/>
          <p:nvPr/>
        </p:nvSpPr>
        <p:spPr>
          <a:xfrm>
            <a:off x="891863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17_2#b180f9950.choices?vja=1&amp;pid=1f47406b1&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868930" algn="l"/>
                <a:tab pos="5598160" algn="l"/>
                <a:tab pos="82384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A.Confused.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B.Anxious.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C.Excited.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D.Relaxed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319_1#b180f9950?vja=1&amp;pid=1f47406b1&amp;color=0,0,0&amp;vtp=1"/>
          <p:cNvSpPr/>
          <p:nvPr/>
        </p:nvSpPr>
        <p:spPr>
          <a:xfrm>
            <a:off x="722376" y="1727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week.”可知，作者迫切想要开启高中生活的第一周，由此可知，当高中生活即将开始时，作者感到很兴奋。故选C项。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0_1#3f073742a?vja=1&amp;pid=1f47406b1&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1_1#3f073742a.bracket?vja=1&amp;pid=1f47406b1&amp;color=0,0,0&amp;mp=1&amp;vpa=162&amp;vtp=1"/>
          <p:cNvSpPr/>
          <p:nvPr/>
        </p:nvSpPr>
        <p:spPr>
          <a:xfrm>
            <a:off x="79455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20_2#3f073742a.choices?vja=1&amp;pid=1f47406b1&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campus.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Jimmy.</a:t>
            </a:r>
            <a:endParaRPr lang="en-US" altLang="zh-CN" sz="2000" dirty="0"/>
          </a:p>
        </p:txBody>
      </p:sp>
      <p:sp>
        <p:nvSpPr>
          <p:cNvPr id="5" name="QC_7_AS.322_1#3f073742a?vja=1&amp;pid=1f47406b1&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late.”可知，在高中生活的第一天，作者虽然在校园里迷路了，但是得到了别人的帮助。故选B项。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ba45b13b5?vja=1&amp;pid=842763156&amp;color=0,0,0&amp;mp=1&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5.Talking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（frighten）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burned.</a:t>
            </a:r>
            <a:endParaRPr lang="en-US" altLang="zh-CN" sz="2000" dirty="0"/>
          </a:p>
        </p:txBody>
      </p:sp>
      <p:sp>
        <p:nvSpPr>
          <p:cNvPr id="3" name="QB_6_AN.14_1#ba45b13b5.blank?vja=1&amp;pid=842763156&amp;color=0,0,0&amp;mp=1&amp;vpa=5&amp;vtp=1"/>
          <p:cNvSpPr/>
          <p:nvPr/>
        </p:nvSpPr>
        <p:spPr>
          <a:xfrm>
            <a:off x="3516376" y="845312"/>
            <a:ext cx="1309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frightening</a:t>
            </a:r>
            <a:endParaRPr lang="en-US" altLang="zh-CN" sz="2000" dirty="0"/>
          </a:p>
        </p:txBody>
      </p:sp>
      <p:sp>
        <p:nvSpPr>
          <p:cNvPr id="4" name="QB_6_AS.15_1#ba45b13b5?vja=1&amp;pid=842763156&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谈论火灾是可怕的，因为没有人会喜欢想到有人受伤或东西被烧毁。此处应用形容词作表语。frightened意为“害怕的”，frightening意为“令人害怕的；可怕的”。结合句意可知，此处修饰事物，应填frighten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3_1#73c907635?vja=1&amp;pid=1f47406b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fifth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4_1#73c907635.bracket?vja=1&amp;pid=1f47406b1&amp;color=0,0,0&amp;vpa=163&amp;vtp=1"/>
          <p:cNvSpPr/>
          <p:nvPr/>
        </p:nvSpPr>
        <p:spPr>
          <a:xfrm>
            <a:off x="66755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23_2#73c907635.choices?vja=1&amp;pid=1f47406b1&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B.Forty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p:txBody>
      </p:sp>
      <p:sp>
        <p:nvSpPr>
          <p:cNvPr id="5" name="QC_7_AS.325_1#73c907635?vja=1&amp;pid=1f47406b1&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essays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AP-level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ESSAYS?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AP-level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anxious.”可知，在第五节课上让作者焦虑的是文学老师提出的要求。故选C项。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26_1#b7d7122cf?vja=1&amp;pid=1f47406b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27_1#b7d7122cf.bracket?vja=1&amp;pid=1f47406b1&amp;color=0,0,0&amp;vpa=164&amp;vtp=1"/>
          <p:cNvSpPr/>
          <p:nvPr/>
        </p:nvSpPr>
        <p:spPr>
          <a:xfrm>
            <a:off x="546265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26_2#b7d7122cf.choices?vja=1&amp;pid=1f47406b1&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p:txBody>
      </p:sp>
      <p:sp>
        <p:nvSpPr>
          <p:cNvPr id="5" name="QC_7_AS.328_1#b7d7122cf?vja=1&amp;pid=1f47406b1&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主旨大意题。通读全文，尤其是根据第一段内容“The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September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week.”可知，文章主要讲述了作者上高中第一周的详细情况，A项（我上高中的第一周）能概括文章主题，适合做本文的标题。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9_1#378904729?sp=1&amp;vja=1&amp;pid=dc803d7ed&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［江苏南京六校2025高一期中联考］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mindset”.Simply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（智力）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rejection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endParaRPr lang="en-US" altLang="zh-CN" sz="2000" dirty="0"/>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9_1#378904729?sp=1&amp;vja=1&amp;pid=dc803d7ed&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Barclays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careers—communicating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endParaRPr lang="en-US" altLang="zh-CN" sz="2000" dirty="0"/>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29_2#378904729?vja=1&amp;pid=dc803d7ed&amp;color=0,0,0&amp;vtp=1&amp;bt=1"/>
          <p:cNvSpPr/>
          <p:nvPr/>
        </p:nvSpPr>
        <p:spPr>
          <a:xfrm>
            <a:off x="722376" y="900000"/>
            <a:ext cx="10753344" cy="1524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tips.</a:t>
            </a:r>
            <a:endParaRPr lang="en-US" altLang="zh-CN" sz="2000" dirty="0"/>
          </a:p>
        </p:txBody>
      </p:sp>
      <p:sp>
        <p:nvSpPr>
          <p:cNvPr id="3" name="QM_6_EX.330_1#378904729?vja=1&amp;pid=dc803d7ed&amp;color=0,0,0&amp;vtp=1"/>
          <p:cNvSpPr/>
          <p:nvPr/>
        </p:nvSpPr>
        <p:spPr>
          <a:xfrm>
            <a:off x="722376" y="2445911"/>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本文是一篇说明文。文章主要介绍了父母应如何帮助孩子规划职业道路，如培养成长型思维、重视生活技能、思考长期目标等。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1_1#1af1f1c92?vja=1&amp;pid=37890472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2_1#1af1f1c92.bracket?vja=1&amp;pid=378904729&amp;color=0,0,0&amp;vpa=165&amp;vtp=1"/>
          <p:cNvSpPr/>
          <p:nvPr/>
        </p:nvSpPr>
        <p:spPr>
          <a:xfrm>
            <a:off x="526738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31_2#1af1f1c92.choices?vja=1&amp;pid=378904729&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unchanged.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a:t>
            </a:r>
            <a:endParaRPr lang="en-US" altLang="zh-CN" sz="2000" dirty="0"/>
          </a:p>
        </p:txBody>
      </p:sp>
      <p:sp>
        <p:nvSpPr>
          <p:cNvPr id="5" name="QC_7_AS.333_1#1af1f1c92?vja=1&amp;pid=378904729&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细节理解题。根据第三段中的“Simply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mindset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developed”可知，成长型思维模式强调孩子的能力是可以提升的。故选A项。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4_1#201264879?vja=1&amp;pid=37890472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5_1#201264879.bracket?vja=1&amp;pid=378904729&amp;color=0,0,0&amp;vpa=166&amp;vtp=1"/>
          <p:cNvSpPr/>
          <p:nvPr/>
        </p:nvSpPr>
        <p:spPr>
          <a:xfrm>
            <a:off x="98886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34_2#201264879.choices?vja=1&amp;pid=378904729&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643505" algn="l"/>
                <a:tab pos="5477510" algn="l"/>
                <a:tab pos="82607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A.Ignore.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B.Measure.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C.Perform.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D.Accept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336_1#201264879?vja=1&amp;pid=378904729&amp;color=0,0,0&amp;vtp=1"/>
          <p:cNvSpPr/>
          <p:nvPr/>
        </p:nvSpPr>
        <p:spPr>
          <a:xfrm>
            <a:off x="722376" y="1727200"/>
            <a:ext cx="10753344" cy="2324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词义猜测题。根据语境可知，画线词后的them指代上文中的“closed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interviews,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rejection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letters”，结合下文中的understand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failure和“suggesting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int”可知，后文指出要教孩子们正确看待“闭门羹、艰难的面试和拒绝信”之类的负面经历，不要把它们看作失败，而应将这些负面经历视为学习和成长的机会，也就是要接受这些负面经历。画线词的意思与accept相近，意为“接受”，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7_1#8e7ff1aa8?vja=1&amp;pid=37890472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38_1#8e7ff1aa8.bracket?vja=1&amp;pid=378904729&amp;color=0,0,0&amp;vpa=167&amp;vtp=1"/>
          <p:cNvSpPr/>
          <p:nvPr/>
        </p:nvSpPr>
        <p:spPr>
          <a:xfrm>
            <a:off x="69295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37_2#8e7ff1aa8.choices?vja=1&amp;pid=378904729&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endParaRPr lang="en-US" altLang="zh-CN" sz="2000" dirty="0"/>
          </a:p>
        </p:txBody>
      </p:sp>
      <p:sp>
        <p:nvSpPr>
          <p:cNvPr id="5" name="QC_7_AS.339_1#8e7ff1aa8?vja=1&amp;pid=378904729&amp;color=0,0,0&amp;vtp=1"/>
          <p:cNvSpPr/>
          <p:nvPr/>
        </p:nvSpPr>
        <p:spPr>
          <a:xfrm>
            <a:off x="722376" y="2870200"/>
            <a:ext cx="10753344" cy="2324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细节理解题。根据第五段中的“So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helpful.Barclays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careers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grounds.”可知，作者指出引导孩子思考各种生活技能大有裨益，而巴克莱生活技能项目认为与不同年代和背景的人共事是未来个人职业生涯中的重要技能，由此可知，作者会赞同“与来自不同背景的人相处是一项生活技能”这一观点。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0_1#1d5d5d0aa?vja=1&amp;pid=37890472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1_1#1d5d5d0aa.bracket?vja=1&amp;pid=378904729&amp;color=0,0,0&amp;vpa=168&amp;vtp=1"/>
          <p:cNvSpPr/>
          <p:nvPr/>
        </p:nvSpPr>
        <p:spPr>
          <a:xfrm>
            <a:off x="57611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40_2#1d5d5d0aa.choices?vja=1&amp;pid=378904729&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735580" algn="l"/>
                <a:tab pos="5306060" algn="l"/>
                <a:tab pos="82194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A.Children.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B.Parents.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C.Employers.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D.Teachers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342_1#1d5d5d0aa?vja=1&amp;pid=378904729&amp;color=0,0,0&amp;vtp=1"/>
          <p:cNvSpPr/>
          <p:nvPr/>
        </p:nvSpPr>
        <p:spPr>
          <a:xfrm>
            <a:off x="722376" y="1727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推理判断题。根据第一段内容“We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possibilities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start?”以及下文内容可知，文中多次提到父母如何指导孩子规划未来的职业道路，由此可推断，这篇文章的目标读者对象是父母。故选B项。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42_2#1d5d5d0aa?vja=1&amp;pid=378904729&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342_3#1d5d5d0aa?vja=1&amp;pid=37890472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409524"/>
            <a:ext cx="4882896" cy="37673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7_AS.342_4#1d5d5d0aa?vja=1&amp;pid=378904729&amp;color=0,0,0&amp;vtp=1"/>
          <p:cNvSpPr/>
          <p:nvPr/>
        </p:nvSpPr>
        <p:spPr>
          <a:xfrm>
            <a:off x="722376" y="5308424"/>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简单来说，成长型思维模式的核心观念是智力和能力是可以提升的，并且拥有这种观念的孩子将会努力寻找机会鞭策自己，他们明白，如果坚持不懈，就可能得到自己想要的东西。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15_2#ba45b13b5?vja=1&amp;pid=842763156&amp;color=0,0,0&amp;mp=1&amp;vtp=1&amp;bt=1"/>
          <p:cNvSpPr/>
          <p:nvPr/>
        </p:nvSpPr>
        <p:spPr>
          <a:xfrm>
            <a:off x="722376" y="900000"/>
            <a:ext cx="10753344" cy="2286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易混辨析</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-ing结尾与-ed结尾的形容词的区别</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-ing结尾的形容词作表语或定语时，多表示主语或被修饰词所具有的特征，基本含义是“令人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的”；-ed结尾的形容词多表示主语或被修饰词所处的状态，基本含义是“（感到）</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的”。如：</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exciting令人兴奋的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excited兴奋的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disappointing令人失望的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disappointed失望的；沮丧的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surprising使人惊讶的</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surprised惊讶的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7b7792363?vja=1&amp;pid=dc803d7ed&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7b7792363?vja=1&amp;pid=dc803d7ed&amp;color=0,0,0&amp;vtp=1"/>
          <p:cNvSpPr/>
          <p:nvPr/>
        </p:nvSpPr>
        <p:spPr>
          <a:xfrm>
            <a:off x="722376" y="1737184"/>
            <a:ext cx="10753344" cy="1905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1.equip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.使有知识和技能，使能够胜任</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2.develop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.加强；增强；（使）发展</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3.challenge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质疑或怀疑</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.挑战</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4.pursue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.追求，致力于</a:t>
            </a:r>
            <a:endParaRPr lang="en-US" altLang="zh-CN" sz="2000" dirty="0"/>
          </a:p>
        </p:txBody>
      </p:sp>
    </p:spTree>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3_1#1053b4bfa?vja=1&amp;pid=f952cc8ab&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endParaRPr lang="en-US" altLang="zh-CN" sz="2000" dirty="0"/>
          </a:p>
        </p:txBody>
      </p:sp>
    </p:spTree>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3_1#1053b4bfa?vja=1&amp;pid=f952cc8ab&amp;color=0,0,0&amp;vtp=1&amp;bt=1"/>
          <p:cNvSpPr/>
          <p:nvPr/>
        </p:nvSpPr>
        <p:spPr>
          <a:xfrm>
            <a:off x="722376" y="900000"/>
            <a:ext cx="10753344" cy="1905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cafés.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p:txBody>
      </p:sp>
      <p:sp>
        <p:nvSpPr>
          <p:cNvPr id="3" name="QM_6_EX.344_1#1053b4bfa?vja=1&amp;pid=f952cc8ab&amp;color=0,0,0&amp;vtp=1"/>
          <p:cNvSpPr/>
          <p:nvPr/>
        </p:nvSpPr>
        <p:spPr>
          <a:xfrm>
            <a:off x="722376" y="2827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本文是一篇记叙文。作者升入高中后对高中生活缺乏正确的认识，但在好朋友的帮助下，他端正了学习态度，感受到了学习的乐趣。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5_1#b0f2de21f.choices?vja=1&amp;pid=1053b4bfa&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57905" algn="l"/>
                <a:tab pos="6188710" algn="l"/>
                <a:tab pos="88068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A.absence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B.protection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C.difference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D.relief</a:t>
            </a:r>
            <a:endParaRPr lang="en-US" altLang="zh-CN" sz="2000" dirty="0"/>
          </a:p>
        </p:txBody>
      </p:sp>
      <p:sp>
        <p:nvSpPr>
          <p:cNvPr id="3" name="QC_7_AN.346_1#b0f2de21f.bracket?vja=1&amp;pid=1053b4bfa&amp;color=0,0,0&amp;vpa=169&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47_1#b0f2de21f?vja=1&amp;pid=1053b4bfa&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根据句中的since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以及下文的“It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surprising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school.”可知，身边的同学们都在努力学习，朋友们也不再经常放学后见面，作者注意到了这与初中的不同。故选C项。absence意为“缺席”；protection意为“保护”；relief意为“减轻”。</a:t>
            </a:r>
            <a:endParaRPr lang="en-US" altLang="zh-CN" sz="2200" dirty="0"/>
          </a:p>
        </p:txBody>
      </p:sp>
      <p:sp>
        <p:nvSpPr>
          <p:cNvPr id="5" name="QC_7_BD.348_1#52f812069.choices?vja=1&amp;pid=1053b4bfa&amp;color=0,0,0&amp;vtp=1"/>
          <p:cNvSpPr/>
          <p:nvPr/>
        </p:nvSpPr>
        <p:spPr>
          <a:xfrm>
            <a:off x="722376" y="2915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70605" algn="l"/>
                <a:tab pos="5972810" algn="l"/>
                <a:tab pos="85020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A.grades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B.affairs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C.debates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D.effects</a:t>
            </a:r>
            <a:endParaRPr lang="en-US" altLang="zh-CN" sz="2000" dirty="0"/>
          </a:p>
        </p:txBody>
      </p:sp>
      <p:sp>
        <p:nvSpPr>
          <p:cNvPr id="6" name="QC_7_AN.349_1#52f812069.bracket?vja=1&amp;pid=1053b4bfa&amp;color=0,0,0&amp;vpa=170&amp;vtp=1"/>
          <p:cNvSpPr/>
          <p:nvPr/>
        </p:nvSpPr>
        <p:spPr>
          <a:xfrm>
            <a:off x="1112901" y="2915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50_1#52f812069?vja=1&amp;pid=1053b4bfa&amp;color=0,0,0&amp;vtp=1"/>
          <p:cNvSpPr/>
          <p:nvPr/>
        </p:nvSpPr>
        <p:spPr>
          <a:xfrm>
            <a:off x="722376" y="3340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根据句中的trying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best以及下文“He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college.”可知，同学们努力的目的是取得好成绩，为考上理想的大学做准备。故选A项。affair意为“事务”；debate意为“辩论”；effect意为“效果”。</a:t>
            </a:r>
            <a:endParaRPr lang="en-US" altLang="zh-CN" sz="2200" dirty="0"/>
          </a:p>
        </p:txBody>
      </p:sp>
      <p:sp>
        <p:nvSpPr>
          <p:cNvPr id="8" name="QC_7_BD.351_1#5138e6590.choices?vja=1&amp;pid=1053b4bfa&amp;color=0,0,0&amp;vtp=1"/>
          <p:cNvSpPr/>
          <p:nvPr/>
        </p:nvSpPr>
        <p:spPr>
          <a:xfrm>
            <a:off x="722376" y="4922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30930" algn="l"/>
                <a:tab pos="5775960" algn="l"/>
                <a:tab pos="81749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A.explain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B.find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C.expect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D.remember</a:t>
            </a:r>
            <a:endParaRPr lang="en-US" altLang="zh-CN" sz="2000" dirty="0"/>
          </a:p>
        </p:txBody>
      </p:sp>
      <p:sp>
        <p:nvSpPr>
          <p:cNvPr id="9" name="QC_7_AN.352_1#5138e6590.bracket?vja=1&amp;pid=1053b4bfa&amp;color=0,0,0&amp;vpa=171&amp;vtp=1"/>
          <p:cNvSpPr/>
          <p:nvPr/>
        </p:nvSpPr>
        <p:spPr>
          <a:xfrm>
            <a:off x="1112901" y="4922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53_1#5138e6590?vja=1&amp;pid=1053b4bfa&amp;color=0,0,0&amp;vtp=1"/>
          <p:cNvSpPr/>
          <p:nvPr/>
        </p:nvSpPr>
        <p:spPr>
          <a:xfrm>
            <a:off x="722376" y="5346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根据句中的my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school可知，作者发现自己的朋友们和以前有所不同，他们现在不再愿意在放学后经常见面。故选B项。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4_1#1a8043e3a.choices?vja=1&amp;pid=1053b4bfa&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29330" algn="l"/>
                <a:tab pos="6068060" algn="l"/>
                <a:tab pos="85559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A.decide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B.imagine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C.explore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D.realise</a:t>
            </a:r>
            <a:endParaRPr lang="en-US" altLang="zh-CN" sz="2000" dirty="0"/>
          </a:p>
        </p:txBody>
      </p:sp>
      <p:sp>
        <p:nvSpPr>
          <p:cNvPr id="3" name="QC_7_AN.355_1#1a8043e3a.bracket?vja=1&amp;pid=1053b4bfa&amp;color=0,0,0&amp;vpa=172&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356_1#1a8043e3a?vja=1&amp;pid=1053b4bfa&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结合语境和空后的“perhaps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failed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”可知，作者看见同学们努力学习，朋友们放学后不再热衷于聚会，意识到自己的问题。故选D项。</a:t>
            </a:r>
            <a:endParaRPr lang="en-US" altLang="zh-CN" sz="2200" dirty="0"/>
          </a:p>
        </p:txBody>
      </p:sp>
      <p:sp>
        <p:nvSpPr>
          <p:cNvPr id="5" name="QC_7_BD.357_1#75284b7fb.choices?vja=1&amp;pid=1053b4bfa&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48405" algn="l"/>
                <a:tab pos="6493510" algn="l"/>
                <a:tab pos="86036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A.meaning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B.beginning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C.fact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D.future</a:t>
            </a:r>
            <a:endParaRPr lang="en-US" altLang="zh-CN" sz="2000" dirty="0"/>
          </a:p>
        </p:txBody>
      </p:sp>
      <p:sp>
        <p:nvSpPr>
          <p:cNvPr id="6" name="QC_7_AN.358_1#75284b7fb.bracket?vja=1&amp;pid=1053b4bfa&amp;color=0,0,0&amp;vpa=173&amp;vtp=1"/>
          <p:cNvSpPr/>
          <p:nvPr/>
        </p:nvSpPr>
        <p:spPr>
          <a:xfrm>
            <a:off x="1112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59_1#75284b7fb?vja=1&amp;pid=1053b4bfa&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可知，作者上高中后发现朋友们放学后不愿意经常见面了，后文提到作者和自己最好的朋友说了这件事后，作者意识到自己确实没有为考大学做准备，因此此处表示作者没能了解高中三年真正的意义是什么。故选A项。</a:t>
            </a:r>
            <a:endParaRPr lang="en-US" altLang="zh-CN" sz="2200" dirty="0"/>
          </a:p>
        </p:txBody>
      </p:sp>
      <p:sp>
        <p:nvSpPr>
          <p:cNvPr id="8" name="QC_7_BD.360_1#8ee019021.choices?vja=1&amp;pid=1053b4bfa&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10280" algn="l"/>
                <a:tab pos="5915660" algn="l"/>
                <a:tab pos="83591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B.clear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C.exact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D.formal</a:t>
            </a:r>
            <a:endParaRPr lang="en-US" altLang="zh-CN" sz="2000" dirty="0"/>
          </a:p>
        </p:txBody>
      </p:sp>
      <p:sp>
        <p:nvSpPr>
          <p:cNvPr id="9" name="QC_7_AN.361_1#8ee019021.bracket?vja=1&amp;pid=1053b4bfa&amp;color=0,0,0&amp;vpa=174&amp;vtp=1"/>
          <p:cNvSpPr/>
          <p:nvPr/>
        </p:nvSpPr>
        <p:spPr>
          <a:xfrm>
            <a:off x="1112901" y="3779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62_1#8ee019021?vja=1&amp;pid=1053b4bfa&amp;color=0,0,0&amp;vtp=1"/>
          <p:cNvSpPr/>
          <p:nvPr/>
        </p:nvSpPr>
        <p:spPr>
          <a:xfrm>
            <a:off x="722376" y="42037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failed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school.”以及下文“He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college.To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right.”可知，作者对高中三年的意义缺乏正确认识，这一点在他和朋友的谈话之后变得特别清楚。故选B项。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3_1#454053935.choices?vja=1&amp;pid=1053b4bfa&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35680" algn="l"/>
                <a:tab pos="5801360" algn="l"/>
                <a:tab pos="83718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A.annoyed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B.excited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C.concerned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D.frightened</a:t>
            </a:r>
            <a:endParaRPr lang="en-US" altLang="zh-CN" sz="2000" dirty="0"/>
          </a:p>
        </p:txBody>
      </p:sp>
      <p:sp>
        <p:nvSpPr>
          <p:cNvPr id="3" name="QC_7_AN.364_1#454053935.bracket?vja=1&amp;pid=1053b4bfa&amp;color=0,0,0&amp;vpa=175&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65_1#454053935?vja=1&amp;pid=1053b4bfa&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college并结合选项可知，因为作者没有计划为考大学做准备，所以朋友为他担心。故选C项。</a:t>
            </a:r>
            <a:endParaRPr lang="en-US" altLang="zh-CN" sz="2200" dirty="0"/>
          </a:p>
        </p:txBody>
      </p:sp>
      <p:sp>
        <p:nvSpPr>
          <p:cNvPr id="5" name="QC_7_BD.366_1#e5a75aa26.choices?vja=1&amp;pid=1053b4bfa&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32530" algn="l"/>
                <a:tab pos="6309360" algn="l"/>
                <a:tab pos="85813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A.preparing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B.searching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C.saving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D.leaving</a:t>
            </a:r>
            <a:endParaRPr lang="en-US" altLang="zh-CN" sz="2000" dirty="0"/>
          </a:p>
        </p:txBody>
      </p:sp>
      <p:sp>
        <p:nvSpPr>
          <p:cNvPr id="6" name="QC_7_AN.367_1#e5a75aa26.bracket?vja=1&amp;pid=1053b4bfa&amp;color=0,0,0&amp;vpa=176&amp;vtp=1"/>
          <p:cNvSpPr/>
          <p:nvPr/>
        </p:nvSpPr>
        <p:spPr>
          <a:xfrm>
            <a:off x="1112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68_1#e5a75aa26?vja=1&amp;pid=1053b4bfa&amp;color=0,0,0&amp;vtp=1"/>
          <p:cNvSpPr/>
          <p:nvPr/>
        </p:nvSpPr>
        <p:spPr>
          <a:xfrm>
            <a:off x="722376" y="2578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junior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.”并结合常识可知，同学们上了高中开始努力学习，所以此处指为考大学做好准备。故选A项。</a:t>
            </a:r>
            <a:endParaRPr lang="en-US" altLang="zh-CN" sz="2200" dirty="0"/>
          </a:p>
        </p:txBody>
      </p:sp>
      <p:sp>
        <p:nvSpPr>
          <p:cNvPr id="8" name="QC_7_BD.369_1#678a61bfa.choices?vja=1&amp;pid=1053b4bfa&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34080" algn="l"/>
                <a:tab pos="5788660" algn="l"/>
                <a:tab pos="83210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A.Slowly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B.Luckily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C.Strangely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D.Obviously</a:t>
            </a:r>
            <a:endParaRPr lang="en-US" altLang="zh-CN" sz="2000" dirty="0"/>
          </a:p>
        </p:txBody>
      </p:sp>
      <p:sp>
        <p:nvSpPr>
          <p:cNvPr id="9" name="QC_7_AN.370_1#678a61bfa.bracket?vja=1&amp;pid=1053b4bfa&amp;color=0,0,0&amp;vpa=177&amp;vtp=1"/>
          <p:cNvSpPr/>
          <p:nvPr/>
        </p:nvSpPr>
        <p:spPr>
          <a:xfrm>
            <a:off x="1112901" y="3779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71_1#678a61bfa?vja=1&amp;pid=1053b4bfa&amp;color=0,0,0&amp;vtp=1"/>
          <p:cNvSpPr/>
          <p:nvPr/>
        </p:nvSpPr>
        <p:spPr>
          <a:xfrm>
            <a:off x="722376" y="42037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me和“Also,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material.”可知，作者最好的朋友向作者解释为大学做准备的重要性并主动花时间陪作者一起学习和准备考试，这是件幸运的事。故选B项。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2_1#3132d9dc5.choices?vja=1&amp;pid=1053b4bfa&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38880" algn="l"/>
                <a:tab pos="6131560" algn="l"/>
                <a:tab pos="84988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B.time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C.sign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D.view</a:t>
            </a:r>
            <a:endParaRPr lang="en-US" altLang="zh-CN" sz="2000" dirty="0"/>
          </a:p>
        </p:txBody>
      </p:sp>
      <p:sp>
        <p:nvSpPr>
          <p:cNvPr id="3" name="QC_7_AN.373_1#3132d9dc5.bracket?vja=1&amp;pid=1053b4bfa&amp;color=0,0,0&amp;vpa=178&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374_1#3132d9dc5?vja=1&amp;pid=1053b4bfa&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college.To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right.”以及my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man可知，此处表示他能向我解释他的观点。point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view意为“观点；意见”。故选D项。</a:t>
            </a:r>
            <a:endParaRPr lang="en-US" altLang="zh-CN" sz="2200" dirty="0"/>
          </a:p>
        </p:txBody>
      </p:sp>
      <p:sp>
        <p:nvSpPr>
          <p:cNvPr id="5" name="QC_7_BD.375_1#7436cafc8.choices?vja=1&amp;pid=1053b4bfa&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38855" algn="l"/>
                <a:tab pos="5883910" algn="l"/>
                <a:tab pos="83813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A.add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C.miss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6" name="QC_7_AN.376_1#7436cafc8.bracket?vja=1&amp;pid=1053b4bfa&amp;color=0,0,0&amp;vpa=179&amp;vtp=1"/>
          <p:cNvSpPr/>
          <p:nvPr/>
        </p:nvSpPr>
        <p:spPr>
          <a:xfrm>
            <a:off x="1230503" y="2534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77_1#7436cafc8?vja=1&amp;pid=1053b4bfa&amp;color=0,0,0&amp;vtp=1"/>
          <p:cNvSpPr/>
          <p:nvPr/>
        </p:nvSpPr>
        <p:spPr>
          <a:xfrm>
            <a:off x="722376" y="2959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根据句中的he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sure可知，作者的朋友和作者一起学习和准备考试，以确保他们不会错过教科书中任何有意义的知识。add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to意为“总数是；结果是”；do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in意为“擅长”；miss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on意为“错失获利（或取乐等）的机会”；make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for意为“弥补”。故选C项。</a:t>
            </a:r>
            <a:endParaRPr lang="en-US" altLang="zh-CN" sz="2200" dirty="0"/>
          </a:p>
        </p:txBody>
      </p:sp>
      <p:sp>
        <p:nvSpPr>
          <p:cNvPr id="8" name="QC_7_BD.378_1#331b3fb1b.choices?vja=1&amp;pid=1053b4bfa&amp;color=0,0,0&amp;vtp=1"/>
          <p:cNvSpPr/>
          <p:nvPr/>
        </p:nvSpPr>
        <p:spPr>
          <a:xfrm>
            <a:off x="722376" y="4541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02380" algn="l"/>
                <a:tab pos="6131560" algn="l"/>
                <a:tab pos="84861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A.confident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B.pleased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C.worried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D.ashamed</a:t>
            </a:r>
            <a:endParaRPr lang="en-US" altLang="zh-CN" sz="2000" dirty="0"/>
          </a:p>
        </p:txBody>
      </p:sp>
      <p:sp>
        <p:nvSpPr>
          <p:cNvPr id="9" name="QC_7_AN.379_1#331b3fb1b.bracket?vja=1&amp;pid=1053b4bfa&amp;color=0,0,0&amp;vpa=180&amp;vtp=1"/>
          <p:cNvSpPr/>
          <p:nvPr/>
        </p:nvSpPr>
        <p:spPr>
          <a:xfrm>
            <a:off x="1239901" y="4541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80_1#331b3fb1b?vja=1&amp;pid=1053b4bfa&amp;color=0,0,0&amp;vtp=1"/>
          <p:cNvSpPr/>
          <p:nvPr/>
        </p:nvSpPr>
        <p:spPr>
          <a:xfrm>
            <a:off x="722376" y="4965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cafés.”可知，作者以往坚信阅读教科书不是愉快的事。be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意为“坚信</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；肯定</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1_1#6197a6f12.choices?vja=1&amp;pid=1053b4bfa&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65830" algn="l"/>
                <a:tab pos="5902960" algn="l"/>
                <a:tab pos="82003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A.focus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B.wisdom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C.source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D.experience</a:t>
            </a:r>
            <a:endParaRPr lang="en-US" altLang="zh-CN" sz="2000" dirty="0"/>
          </a:p>
        </p:txBody>
      </p:sp>
      <p:sp>
        <p:nvSpPr>
          <p:cNvPr id="3" name="QC_7_AN.382_1#6197a6f12.bracket?vja=1&amp;pid=1053b4bfa&amp;color=0,0,0&amp;vpa=181&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383_1#6197a6f12?vja=1&amp;pid=1053b4bfa&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textbooks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enjoyable.”和下文中的“Instead,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future.”可知，此处指作者通过朋友的帮助找到了学习的乐趣这一经历。focus意为“中心点”；wisdom意为“智慧”；source意为“来源”；experience意为“经历”。故选D项。</a:t>
            </a:r>
            <a:endParaRPr lang="en-US" altLang="zh-CN" sz="2200" dirty="0"/>
          </a:p>
        </p:txBody>
      </p:sp>
      <p:sp>
        <p:nvSpPr>
          <p:cNvPr id="5" name="QC_7_BD.384_1#dd0e711bc.choices?vja=1&amp;pid=1053b4bfa&amp;color=0,0,0&amp;vtp=1"/>
          <p:cNvSpPr/>
          <p:nvPr/>
        </p:nvSpPr>
        <p:spPr>
          <a:xfrm>
            <a:off x="722376" y="2915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91230" algn="l"/>
                <a:tab pos="5915660" algn="l"/>
                <a:tab pos="84924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A.suitable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B.enjoyable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C.changeable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D.admirable</a:t>
            </a:r>
            <a:endParaRPr lang="en-US" altLang="zh-CN" sz="2000" dirty="0"/>
          </a:p>
        </p:txBody>
      </p:sp>
      <p:sp>
        <p:nvSpPr>
          <p:cNvPr id="6" name="QC_7_AN.385_1#dd0e711bc.bracket?vja=1&amp;pid=1053b4bfa&amp;color=0,0,0&amp;vpa=182&amp;vtp=1"/>
          <p:cNvSpPr/>
          <p:nvPr/>
        </p:nvSpPr>
        <p:spPr>
          <a:xfrm>
            <a:off x="1239901" y="2915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386_1#dd0e711bc?vja=1&amp;pid=1053b4bfa&amp;color=0,0,0&amp;vtp=1"/>
          <p:cNvSpPr/>
          <p:nvPr/>
        </p:nvSpPr>
        <p:spPr>
          <a:xfrm>
            <a:off x="722376" y="3340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textbooks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enjoyable.”和空前的Instead可知，作者发现阅读教科书也可以给人带来愉快的感觉，enjoyable为复现词，上一句中的having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fun也是提示信息。故选B项。</a:t>
            </a:r>
            <a:endParaRPr lang="en-US" altLang="zh-CN" sz="2200" dirty="0"/>
          </a:p>
        </p:txBody>
      </p:sp>
      <p:sp>
        <p:nvSpPr>
          <p:cNvPr id="8" name="QC_7_BD.387_1#8342ea59f.choices?vja=1&amp;pid=1053b4bfa&amp;color=0,0,0&amp;vtp=1"/>
          <p:cNvSpPr/>
          <p:nvPr/>
        </p:nvSpPr>
        <p:spPr>
          <a:xfrm>
            <a:off x="722376" y="4541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56330" algn="l"/>
                <a:tab pos="6080760" algn="l"/>
                <a:tab pos="84924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D.run</a:t>
            </a:r>
            <a:endParaRPr lang="en-US" altLang="zh-CN" sz="2000" dirty="0"/>
          </a:p>
        </p:txBody>
      </p:sp>
      <p:sp>
        <p:nvSpPr>
          <p:cNvPr id="9" name="QC_7_AN.388_1#8342ea59f.bracket?vja=1&amp;pid=1053b4bfa&amp;color=0,0,0&amp;vpa=183&amp;vtp=1"/>
          <p:cNvSpPr/>
          <p:nvPr/>
        </p:nvSpPr>
        <p:spPr>
          <a:xfrm>
            <a:off x="1239901" y="4541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389_1#8342ea59f?vja=1&amp;pid=1053b4bfa&amp;color=0,0,0&amp;vtp=1"/>
          <p:cNvSpPr/>
          <p:nvPr/>
        </p:nvSpPr>
        <p:spPr>
          <a:xfrm>
            <a:off x="722376" y="4965700"/>
            <a:ext cx="10912475"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harder可知，作者现在更加努力学习以获取更多知识。故选C项。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bbe5a688.fixed?vja=1&amp;pid=a78e95009&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3_BD#cbbe5a688.fixed?vja=1&amp;pid=a78e95009&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cbbe5a688.fixed?vja=1&amp;pid=a78e95009&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建议用时：43分钟</a:t>
            </a:r>
            <a:endParaRPr lang="en-US" altLang="zh-CN" sz="2000" dirty="0"/>
          </a:p>
        </p:txBody>
      </p:sp>
    </p:spTree>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90_1#ed6fcffe8?vja=1&amp;pid=5beb23d5b&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［山东潍坊2025高一期中］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unimaginable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PNAS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Feigenson,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Hopkins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Stahl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Jersey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335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3-year-olds.“We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Feigenson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toys.</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（透明的）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unsurprised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toys.</a:t>
            </a:r>
            <a:endParaRPr lang="en-US" altLang="zh-CN" sz="20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2efa805b2?vja=1&amp;pid=84276315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endParaRPr lang="en-US" altLang="zh-CN" sz="2000" dirty="0"/>
          </a:p>
        </p:txBody>
      </p:sp>
      <p:sp>
        <p:nvSpPr>
          <p:cNvPr id="3" name="QB_6_AN.17_1#2efa805b2.blank?vja=1&amp;pid=842763156&amp;color=0,0,0&amp;vpa=6&amp;vtp=1"/>
          <p:cNvSpPr/>
          <p:nvPr/>
        </p:nvSpPr>
        <p:spPr>
          <a:xfrm>
            <a:off x="6262751" y="858012"/>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4" name="QB_6_AS.18_1#2efa805b2?vja=1&amp;pid=842763156&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句意为：玛丽在教我英语，作为交换，我教她汉语。in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exchange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意为“作为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的交换”。故填for。</a:t>
            </a:r>
            <a:endParaRPr lang="en-US" altLang="zh-CN" sz="2200" dirty="0"/>
          </a:p>
        </p:txBody>
      </p:sp>
      <p:sp>
        <p:nvSpPr>
          <p:cNvPr id="5" name="QB_6_BD.19_1#1c738ae52?vja=1&amp;pid=842763156&amp;color=0,0,0&amp;vtp=1"/>
          <p:cNvSpPr/>
          <p:nvPr/>
        </p:nvSpPr>
        <p:spPr>
          <a:xfrm>
            <a:off x="722376" y="2153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mobile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［广东东莞七校2024高一期中联考］</a:t>
            </a:r>
            <a:endParaRPr lang="en-US" altLang="zh-CN" sz="2000" dirty="0"/>
          </a:p>
        </p:txBody>
      </p:sp>
      <p:sp>
        <p:nvSpPr>
          <p:cNvPr id="6" name="QB_6_AN.20_1#1c738ae52.blank?vja=1&amp;pid=842763156&amp;color=0,0,0&amp;vpa=7&amp;vtp=1"/>
          <p:cNvSpPr/>
          <p:nvPr/>
        </p:nvSpPr>
        <p:spPr>
          <a:xfrm>
            <a:off x="8832787" y="2133667"/>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7" name="QB_6_AS.21_1#1c738ae52?vja=1&amp;pid=842763156&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句意为：研究显示，青少年在连续玩手机游戏一个小时后，很难集中精力</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于学业</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。concentrate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on为固定搭配，意为“集中精力于；专心致志于”。故填on。</a:t>
            </a:r>
            <a:endParaRPr lang="en-US" altLang="zh-CN" sz="2200" dirty="0"/>
          </a:p>
        </p:txBody>
      </p:sp>
      <p:sp>
        <p:nvSpPr>
          <p:cNvPr id="8" name="QB_6_BD.22_1#9ea1d1af2?vja=1&amp;pid=842763156&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workmates.</a:t>
            </a:r>
            <a:endParaRPr lang="en-US" altLang="zh-CN" sz="2000" dirty="0"/>
          </a:p>
        </p:txBody>
      </p:sp>
      <p:sp>
        <p:nvSpPr>
          <p:cNvPr id="9" name="QB_6_AN.23_1#9ea1d1af2.blank?vja=1&amp;pid=842763156&amp;color=0,0,0&amp;vpa=8&amp;vtp=1"/>
          <p:cNvSpPr/>
          <p:nvPr/>
        </p:nvSpPr>
        <p:spPr>
          <a:xfrm>
            <a:off x="6724714" y="37414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6_AS.24_1#9ea1d1af2?vja=1&amp;pid=842763156&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句意为：他已经工作了将近20年，所以他的资历比大多数同事都深。be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to为固定搭配，意为“比</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级别高”。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500"/>
                                        <p:tgtEl>
                                          <p:spTgt spid="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7">
                                            <p:bg/>
                                          </p:spTgt>
                                        </p:tgtEl>
                                        <p:attrNameLst>
                                          <p:attrName>style.visibility</p:attrName>
                                        </p:attrNameLst>
                                      </p:cBhvr>
                                      <p:to>
                                        <p:strVal val="visible"/>
                                      </p:to>
                                    </p:set>
                                    <p:animEffect transition="in" filter="fade">
                                      <p:cBhvr>
                                        <p:cTn id="28" dur="500"/>
                                        <p:tgtEl>
                                          <p:spTgt spid="7">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fade">
                                      <p:cBhvr>
                                        <p:cTn id="31" dur="500"/>
                                        <p:tgtEl>
                                          <p:spTgt spid="7">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bg/>
                                          </p:spTgt>
                                        </p:tgtEl>
                                        <p:attrNameLst>
                                          <p:attrName>style.visibility</p:attrName>
                                        </p:attrNameLst>
                                      </p:cBhvr>
                                      <p:to>
                                        <p:strVal val="visible"/>
                                      </p:to>
                                    </p:set>
                                    <p:animEffect transition="in" filter="fade">
                                      <p:cBhvr>
                                        <p:cTn id="36" dur="500"/>
                                        <p:tgtEl>
                                          <p:spTgt spid="9">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9">
                                            <p:txEl>
                                              <p:pRg st="0" end="0"/>
                                            </p:txEl>
                                          </p:spTgt>
                                        </p:tgtEl>
                                        <p:attrNameLst>
                                          <p:attrName>style.visibility</p:attrName>
                                        </p:attrNameLst>
                                      </p:cBhvr>
                                      <p:to>
                                        <p:strVal val="visible"/>
                                      </p:to>
                                    </p:set>
                                    <p:animEffect transition="in" filter="fade">
                                      <p:cBhvr>
                                        <p:cTn id="39" dur="500"/>
                                        <p:tgtEl>
                                          <p:spTgt spid="9">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0">
                                            <p:bg/>
                                          </p:spTgt>
                                        </p:tgtEl>
                                        <p:attrNameLst>
                                          <p:attrName>style.visibility</p:attrName>
                                        </p:attrNameLst>
                                      </p:cBhvr>
                                      <p:to>
                                        <p:strVal val="visible"/>
                                      </p:to>
                                    </p:set>
                                    <p:animEffect transition="in" filter="fade">
                                      <p:cBhvr>
                                        <p:cTn id="44" dur="500"/>
                                        <p:tgtEl>
                                          <p:spTgt spid="10">
                                            <p:bg/>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0">
                                            <p:txEl>
                                              <p:pRg st="0" end="0"/>
                                            </p:txEl>
                                          </p:spTgt>
                                        </p:tgtEl>
                                        <p:attrNameLst>
                                          <p:attrName>style.visibility</p:attrName>
                                        </p:attrNameLst>
                                      </p:cBhvr>
                                      <p:to>
                                        <p:strVal val="visible"/>
                                      </p:to>
                                    </p:set>
                                    <p:animEffect transition="in" filter="fade">
                                      <p:cBhvr>
                                        <p:cTn id="4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90_2#ed6fcffe8?vja=1&amp;pid=5beb23d5b&amp;color=0,0,0&amp;mp=1&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Feigenson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Shtulman,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Occidental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adds.“If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endParaRPr lang="en-US" altLang="zh-CN" sz="2000" dirty="0"/>
          </a:p>
        </p:txBody>
      </p:sp>
      <p:sp>
        <p:nvSpPr>
          <p:cNvPr id="3" name="QM_5_EX.391_1#ed6fcffe8?vja=1&amp;pid=5beb23d5b&amp;color=0,0,0&amp;vtp=1"/>
          <p:cNvSpPr/>
          <p:nvPr/>
        </p:nvSpPr>
        <p:spPr>
          <a:xfrm>
            <a:off x="722376" y="4731911"/>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本文是一篇说明文。文章介绍了一项关于幼儿对可能性认知反应的实验。实验结果表明，幼儿在面对意外情况时更容易记住信息。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2_1#70521b3d8?vja=1&amp;pid=ed6fcffe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93_1#70521b3d8.bracket?vja=1&amp;pid=ed6fcffe8&amp;color=0,0,0&amp;vpa=184&amp;vtp=1"/>
          <p:cNvSpPr/>
          <p:nvPr/>
        </p:nvSpPr>
        <p:spPr>
          <a:xfrm>
            <a:off x="512768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392_2#70521b3d8.choices?vja=1&amp;pid=ed6fcffe8&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possibilities.</a:t>
            </a:r>
            <a:endParaRPr lang="en-US" altLang="zh-CN" sz="2000" dirty="0"/>
          </a:p>
        </p:txBody>
      </p:sp>
      <p:sp>
        <p:nvSpPr>
          <p:cNvPr id="5" name="QC_6_AS.394_1#70521b3d8?vja=1&amp;pid=ed6fcffe8&amp;color=0,0,0&amp;vtp=1"/>
          <p:cNvSpPr/>
          <p:nvPr/>
        </p:nvSpPr>
        <p:spPr>
          <a:xfrm>
            <a:off x="722376" y="2870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ibilities并结合下文的实验内容可知，实验通过控制机器内奖励物的可见性，观察幼儿在“预期结果”与“意外结果”两种场景下的行为差异与记忆效果，重点在于研究幼儿在面对不同可能性时的认知反应。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5_1#fb5df0b44?vja=1&amp;pid=ed6fcffe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96_1#fb5df0b44.bracket?vja=1&amp;pid=ed6fcffe8&amp;color=0,0,0&amp;vpa=185&amp;vtp=1"/>
          <p:cNvSpPr/>
          <p:nvPr/>
        </p:nvSpPr>
        <p:spPr>
          <a:xfrm>
            <a:off x="81153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395_2#fb5df0b44.choices?vja=1&amp;pid=ed6fcffe8&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winning.</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endParaRPr lang="en-US" altLang="zh-CN" sz="2000" dirty="0"/>
          </a:p>
        </p:txBody>
      </p:sp>
      <p:sp>
        <p:nvSpPr>
          <p:cNvPr id="5" name="QC_6_AS.397_1#fb5df0b44?vja=1&amp;pid=ed6fcffe8&amp;color=0,0,0&amp;vtp=1"/>
          <p:cNvSpPr/>
          <p:nvPr/>
        </p:nvSpPr>
        <p:spPr>
          <a:xfrm>
            <a:off x="722376" y="2108200"/>
            <a:ext cx="10753344" cy="2324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词义猜测题。根据第三段中的“When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transparent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Blicks,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unsurprised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prize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forgot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name.”和even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Blicks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ys可知，当孩子们知道透明机器里有好几个“布利克”玩具时，他们对得到的奖品并不惊讶，且通常会忘记其名字。即使机器里只有一两个“布利克”玩具，孩子们对获得的奖品依然不感兴趣，记不住其名字。因此，画线词This指的是“孩子们对结果不感兴趣”。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8_1#3edd66a9b?vja=1&amp;pid=ed6fcffe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Blicks?(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399_1#3edd66a9b.bracket?vja=1&amp;pid=ed6fcffe8&amp;color=0,0,0&amp;vpa=186&amp;vtp=1"/>
          <p:cNvSpPr/>
          <p:nvPr/>
        </p:nvSpPr>
        <p:spPr>
          <a:xfrm>
            <a:off x="89027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398_2#3edd66a9b.choices?vja=1&amp;pid=ed6fcffe8&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662555" algn="l"/>
                <a:tab pos="5375910" algn="l"/>
                <a:tab pos="80511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A.Amazed.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B.Annoyed.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C.Satisfied.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D.Frightened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6_AS.400_1#3edd66a9b?vja=1&amp;pid=ed6fcffe8&amp;color=0,0,0&amp;vtp=1"/>
          <p:cNvSpPr/>
          <p:nvPr/>
        </p:nvSpPr>
        <p:spPr>
          <a:xfrm>
            <a:off x="722376" y="1727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细节理解题。根据倒数第二段中的“when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Blick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none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mouths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happens”可知，当孩子们从看似空无一物的机器中意外获得“布利克”玩具时，会感到惊讶。故选A项。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01_1#56eec29cf?vja=1&amp;pid=ed6fcffe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Shtulman’s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02_1#56eec29cf.bracket?vja=1&amp;pid=ed6fcffe8&amp;color=0,0,0&amp;vpa=187&amp;vtp=1"/>
          <p:cNvSpPr/>
          <p:nvPr/>
        </p:nvSpPr>
        <p:spPr>
          <a:xfrm>
            <a:off x="795870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401_2#56eec29cf.choices?vja=1&amp;pid=ed6fcffe8&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A.Offering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C.Providing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D.Surprising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endParaRPr lang="en-US" altLang="zh-CN" sz="2000" dirty="0"/>
          </a:p>
        </p:txBody>
      </p:sp>
      <p:sp>
        <p:nvSpPr>
          <p:cNvPr id="5" name="QC_6_AS.403_2#56eec29cf?htil=1&amp;vja=1&amp;pid=ed6fcffe8&amp;color=0,0,0&amp;vtp=1&amp;bt=1"/>
          <p:cNvSpPr/>
          <p:nvPr/>
        </p:nvSpPr>
        <p:spPr>
          <a:xfrm>
            <a:off x="722377" y="2854652"/>
            <a:ext cx="10598294" cy="1535087"/>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introducing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可知，他建议通过违背孩子的预期，通过让他们感到惊讶来激发其学习兴趣，从而让他们学得更好。故选D项</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bg/>
                                          </p:spTgt>
                                        </p:tgtEl>
                                        <p:attrNameLst>
                                          <p:attrName>style.visibility</p:attrName>
                                        </p:attrNameLst>
                                      </p:cBhvr>
                                      <p:to>
                                        <p:strVal val="visible"/>
                                      </p:to>
                                    </p:set>
                                    <p:animEffect transition="in" filter="fade">
                                      <p:cBhvr>
                                        <p:cTn id="13" dur="500"/>
                                        <p:tgtEl>
                                          <p:spTgt spid="5">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fade">
                                      <p:cBhvr>
                                        <p:cTn id="1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AS.403_1#56eec29cf?htil=1&amp;vja=1&amp;pid=ed6fcffe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2375" y="1935656"/>
            <a:ext cx="5847389" cy="3677539"/>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6_AS.403_2#56eec29cf?htil=1&amp;vja=1&amp;pid=ed6fcffe8&amp;color=0,0,0&amp;vtp=1&amp;bt=1"/>
          <p:cNvSpPr/>
          <p:nvPr/>
        </p:nvSpPr>
        <p:spPr>
          <a:xfrm>
            <a:off x="722376" y="900000"/>
            <a:ext cx="5367528" cy="411965"/>
          </a:xfrm>
          <a:prstGeom prst="rect">
            <a:avLst/>
          </a:prstGeom>
          <a:noFill/>
        </p:spPr>
        <p:txBody>
          <a:bodyPr wrap="square" lIns="0" tIns="0" rIns="0" bIns="0" rtlCol="0" anchor="t"/>
          <a:lstStyle/>
          <a:p>
            <a:pPr algn="l">
              <a:lnSpc>
                <a:spcPct val="125000"/>
              </a:lnSpc>
            </a:pPr>
            <a:r>
              <a:rPr lang="en-US" altLang="zh-CN" sz="2000" b="0"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文本解构</a:t>
            </a:r>
            <a:endParaRPr lang="en-US" altLang="zh-CN" sz="2200" dirty="0"/>
          </a:p>
        </p:txBody>
      </p:sp>
      <p:sp>
        <p:nvSpPr>
          <p:cNvPr id="4" name="QC_6_AS.403_3#56eec29cf?htil=1&amp;vja=1&amp;pid=ed6fcffe8&amp;color=0,0,0&amp;vtp=1"/>
          <p:cNvSpPr/>
          <p:nvPr/>
        </p:nvSpPr>
        <p:spPr>
          <a:xfrm>
            <a:off x="722375" y="1324446"/>
            <a:ext cx="9942311" cy="762000"/>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该文本符合“现象→实证→结论→应用”的科学类说明文的典型结构。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bg/>
                                          </p:spTgt>
                                        </p:tgtEl>
                                        <p:attrNameLst>
                                          <p:attrName>style.visibility</p:attrName>
                                        </p:attrNameLst>
                                      </p:cBhvr>
                                      <p:to>
                                        <p:strVal val="visible"/>
                                      </p:to>
                                    </p:set>
                                    <p:animEffect transition="in" filter="fade">
                                      <p:cBhvr>
                                        <p:cTn id="10" dur="500"/>
                                        <p:tgtEl>
                                          <p:spTgt spid="3">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04_1#2c8838b87?vja=1&amp;pid=10725199f&amp;color=0,0,0&amp;vtp=1&amp;bt=1"/>
          <p:cNvSpPr/>
          <p:nvPr/>
        </p:nvSpPr>
        <p:spPr>
          <a:xfrm>
            <a:off x="722376" y="900000"/>
            <a:ext cx="10753344" cy="5248656"/>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endParaRPr lang="en-US" altLang="zh-CN" sz="2000" dirty="0"/>
          </a:p>
          <a:p>
            <a:pPr algn="just">
              <a:lnSpc>
                <a:spcPct val="123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grateful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p:txBody>
      </p:sp>
      <p:sp>
        <p:nvSpPr>
          <p:cNvPr id="3" name="QM_5_AN.405_1#2c8838b87.blank?vja=1&amp;pid=10725199f&amp;color=0,0,0&amp;vpa=188&amp;vtp=1"/>
          <p:cNvSpPr/>
          <p:nvPr/>
        </p:nvSpPr>
        <p:spPr>
          <a:xfrm>
            <a:off x="6829806" y="1236804"/>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5_AN.406_1#2c8838b87.blank?vja=1&amp;pid=10725199f&amp;color=0,0,0&amp;vpa=189&amp;vtp=1"/>
          <p:cNvSpPr/>
          <p:nvPr/>
        </p:nvSpPr>
        <p:spPr>
          <a:xfrm>
            <a:off x="1405001" y="2361516"/>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5_AN.407_1#2c8838b87.blank?vja=1&amp;pid=10725199f&amp;color=0,0,0&amp;vpa=190&amp;vtp=1"/>
          <p:cNvSpPr/>
          <p:nvPr/>
        </p:nvSpPr>
        <p:spPr>
          <a:xfrm>
            <a:off x="2873439" y="3111324"/>
            <a:ext cx="3397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6" name="QM_5_AN.408_1#2c8838b87.blank?vja=1&amp;pid=10725199f&amp;color=0,0,0&amp;vpa=191&amp;vtp=1"/>
          <p:cNvSpPr/>
          <p:nvPr/>
        </p:nvSpPr>
        <p:spPr>
          <a:xfrm>
            <a:off x="6876796" y="3861132"/>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M_5_AN.409_1#2c8838b87.blank?vja=1&amp;pid=10725199f&amp;color=0,0,0&amp;vpa=192&amp;vtp=1"/>
          <p:cNvSpPr/>
          <p:nvPr/>
        </p:nvSpPr>
        <p:spPr>
          <a:xfrm>
            <a:off x="1268476" y="5735652"/>
            <a:ext cx="325438"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0_1#2c8838b87?vja=1&amp;pid=10725199f&amp;color=0,0,0&amp;mp=1&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rudely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thankful.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anymore.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teabags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endParaRPr lang="en-US" altLang="zh-CN" sz="2000" dirty="0"/>
          </a:p>
        </p:txBody>
      </p:sp>
      <p:sp>
        <p:nvSpPr>
          <p:cNvPr id="3" name="QM_5_EX.411_1#2c8838b87?vja=1&amp;pid=10725199f&amp;color=0,0,0&amp;vtp=1"/>
          <p:cNvSpPr/>
          <p:nvPr/>
        </p:nvSpPr>
        <p:spPr>
          <a:xfrm>
            <a:off x="722376" y="3589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本文是一篇说明文。文章介绍了一项研究，研究发现感恩可以让你更快乐。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2_1#55b480384?vja=1&amp;pid=2c8838b87&amp;color=0,0,0&amp;vtp=1&amp;bt=1"/>
          <p:cNvSpPr/>
          <p:nvPr/>
        </p:nvSpPr>
        <p:spPr>
          <a:xfrm>
            <a:off x="722376" y="896111"/>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13_1#55b480384.blank?vja=1&amp;pid=2c8838b87&amp;color=0,0,0&amp;vpa=193&amp;vtp=1"/>
          <p:cNvSpPr/>
          <p:nvPr/>
        </p:nvSpPr>
        <p:spPr>
          <a:xfrm>
            <a:off x="897001" y="858011"/>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B_6_AS.414_1#55b480384?vja=1&amp;pid=2c8838b87&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根据文章第一句“Everyone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ies.”可知，每个人在工作或学习中都会有不顺心的时候。空前一句和空后一句都是人们可能遇到的不顺心的事，设空处应与前后两句并列，也讲述人们遇到的不顺心的事。D项（在讨论中，你的同伴粗鲁地对你大喊大叫）符合语境。</a:t>
            </a:r>
            <a:endParaRPr lang="en-US" altLang="zh-CN" sz="2200" dirty="0"/>
          </a:p>
        </p:txBody>
      </p:sp>
      <p:sp>
        <p:nvSpPr>
          <p:cNvPr id="5" name="QB_6_BD.415_1#f67171069?vja=1&amp;pid=2c8838b87&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16_1#f67171069.blank?vja=1&amp;pid=2c8838b87&amp;color=0,0,0&amp;vpa=194&amp;vtp=1"/>
          <p:cNvSpPr/>
          <p:nvPr/>
        </p:nvSpPr>
        <p:spPr>
          <a:xfrm>
            <a:off x="897001" y="2877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6_AS.417_1#f67171069?vja=1&amp;pid=2c8838b87&amp;color=0,0,0&amp;vtp=1"/>
          <p:cNvSpPr/>
          <p:nvPr/>
        </p:nvSpPr>
        <p:spPr>
          <a:xfrm>
            <a:off x="722376" y="3340101"/>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上一段列举了一些不顺心的情况，再结合本段内容可知，本段是说在不顺心的情况下感恩可以让人快乐。A项（在那些时刻，一点感激之情会有所帮助）承接上文，并引出本段叙述的内容，故选A项。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8_1#9fdc2ce2a?vja=1&amp;pid=2c8838b87&amp;color=0,0,0&amp;vtp=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S.420_1#9fdc2ce2a?vja=1&amp;pid=2c8838b87&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troubled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minute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grateful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to.”提到下次当你被问题困扰时，花一分钟想想你生命中值得感激的人，E项（然后用一两句话来说明你为什么心存感激）承接上文，符合语境，故选E项。</a:t>
            </a:r>
            <a:endParaRPr lang="en-US" altLang="zh-CN" sz="2200" dirty="0"/>
          </a:p>
        </p:txBody>
      </p:sp>
      <p:sp>
        <p:nvSpPr>
          <p:cNvPr id="4" name="QB_6_AN.419_1#9fdc2ce2a.blank?vja=1&amp;pid=2c8838b87&amp;color=0,0,0&amp;vpa=195&amp;vtp=1"/>
          <p:cNvSpPr/>
          <p:nvPr/>
        </p:nvSpPr>
        <p:spPr>
          <a:xfrm>
            <a:off x="909701" y="861900"/>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736bb65f1?vja=1&amp;pid=84276315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9.Tomorrow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register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endParaRPr lang="en-US" altLang="zh-CN" sz="2000" dirty="0"/>
          </a:p>
        </p:txBody>
      </p:sp>
      <p:sp>
        <p:nvSpPr>
          <p:cNvPr id="3" name="QB_6_AN.26_1#736bb65f1.blank?vja=1&amp;pid=842763156&amp;color=0,0,0&amp;vpa=9&amp;vtp=1"/>
          <p:cNvSpPr/>
          <p:nvPr/>
        </p:nvSpPr>
        <p:spPr>
          <a:xfrm>
            <a:off x="3722497" y="858012"/>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4" name="QB_6_AS.27_1#736bb65f1?vja=1&amp;pid=842763156&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句意为：明天我要去进行新学年注册。register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for为固定搭配，意为“注册；报名参加”。故填for。</a:t>
            </a:r>
            <a:endParaRPr lang="en-US" altLang="zh-CN" sz="2200" dirty="0"/>
          </a:p>
        </p:txBody>
      </p:sp>
      <p:sp>
        <p:nvSpPr>
          <p:cNvPr id="5" name="QB_6_BD.28_1#df1471c6b?vja=1&amp;pid=842763156&amp;color=0,0,0&amp;vtp=1"/>
          <p:cNvSpPr/>
          <p:nvPr/>
        </p:nvSpPr>
        <p:spPr>
          <a:xfrm>
            <a:off x="722376" y="2153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p:txBody>
      </p:sp>
      <p:sp>
        <p:nvSpPr>
          <p:cNvPr id="6" name="QB_6_AN.29_1#df1471c6b.blank?vja=1&amp;pid=842763156&amp;color=0,0,0&amp;vpa=10&amp;vtp=1"/>
          <p:cNvSpPr/>
          <p:nvPr/>
        </p:nvSpPr>
        <p:spPr>
          <a:xfrm>
            <a:off x="9820339" y="2103187"/>
            <a:ext cx="1606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p:txBody>
      </p:sp>
      <p:sp>
        <p:nvSpPr>
          <p:cNvPr id="7" name="QB_6_AS.30_1#df1471c6b?vja=1&amp;pid=842763156&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句意为：他去过许多有趣的地方，但总有新鲜的东西要体验。“there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be+名词/代词+to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do”意为“有</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要做”，不定式短语作后置定语。故填to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21_1#7c51f6044?vja=1&amp;pid=2c8838b8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22_1#7c51f6044.blank?vja=1&amp;pid=2c8838b87&amp;color=0,0,0&amp;vpa=196&amp;vtp=1"/>
          <p:cNvSpPr/>
          <p:nvPr/>
        </p:nvSpPr>
        <p:spPr>
          <a:xfrm>
            <a:off x="909701"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B_6_AS.423_1#7c51f6044?vja=1&amp;pid=2c8838b87&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前讲到当有人为你做了对你有帮助的事，你会心生感激，下文举例说明生活中可能会帮助你的人。C项（我们每个人的生活中都有乐于助人的人）符合语境，引出下文具体可能有哪些人的例子，且C项中的someone与空后的It相呼应，此处It指代C项中提到的“某个人”。故选C项。</a:t>
            </a:r>
            <a:endParaRPr lang="en-US" altLang="zh-CN" sz="2200" dirty="0"/>
          </a:p>
        </p:txBody>
      </p:sp>
      <p:sp>
        <p:nvSpPr>
          <p:cNvPr id="5" name="QB_6_BD.424_1#b134828a8?vja=1&amp;pid=2c8838b87&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25_1#b134828a8.blank?vja=1&amp;pid=2c8838b87&amp;color=0,0,0&amp;vpa=197&amp;vtp=1"/>
          <p:cNvSpPr/>
          <p:nvPr/>
        </p:nvSpPr>
        <p:spPr>
          <a:xfrm>
            <a:off x="922401" y="2877887"/>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7" name="QB_6_AS.426_1#b134828a8?vja=1&amp;pid=2c8838b87&amp;color=0,0,0&amp;vtp=1"/>
          <p:cNvSpPr/>
          <p:nvPr/>
        </p:nvSpPr>
        <p:spPr>
          <a:xfrm>
            <a:off x="722376" y="3340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本段主要介绍了要记住那些帮助过你的人，而且要清楚你感激他们的原因，这样做有两个好处；设空处前的For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one引出了其中一个好处，由此可知，设空处应是说明第二个好处，F项（它也会让你和别人相处融洽，这样你就不会再感觉很孤独了）符合语境，故选F项。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7_1#f634c8807?vja=1&amp;pid=780f5e7a3&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［湖北荆州中学2025高一月考］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basketball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Ohio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（防守）.Unwillingly,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（球场）.Though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endParaRPr lang="en-US" altLang="zh-CN" sz="2000" dirty="0"/>
          </a:p>
        </p:txBody>
      </p:sp>
    </p:spTree>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7_2#f634c8807?vja=1&amp;pid=780f5e7a3&amp;color=0,0,0&amp;mp=1&amp;vtp=1&amp;bt=1"/>
          <p:cNvSpPr/>
          <p:nvPr/>
        </p:nvSpPr>
        <p:spPr>
          <a:xfrm>
            <a:off x="722376" y="896112"/>
            <a:ext cx="10753344" cy="2667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precious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championship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M_5_EX.428_1#f634c8807?vja=1&amp;pid=780f5e7a3&amp;color=0,0,0&amp;vtp=1"/>
          <p:cNvSpPr/>
          <p:nvPr/>
        </p:nvSpPr>
        <p:spPr>
          <a:xfrm>
            <a:off x="722376" y="3589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本文是一篇记叙文，讲述了作者从高中的篮球明星到大学的篮球队防守角色的转变。通过这一转变，作者不仅帮助球队赢得了冠军，还深刻认识到团队合作的重要性。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9_1#b40afbbad.choices?vja=1&amp;pid=f634c8807&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84905" algn="l"/>
                <a:tab pos="6176010" algn="l"/>
                <a:tab pos="85401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A.confident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B.excellent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C.anxious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D.inexpert</a:t>
            </a:r>
            <a:endParaRPr lang="en-US" altLang="zh-CN" sz="2000" dirty="0"/>
          </a:p>
        </p:txBody>
      </p:sp>
      <p:sp>
        <p:nvSpPr>
          <p:cNvPr id="3" name="QC_6_AN.430_1#b40afbbad.bracket?vja=1&amp;pid=f634c8807&amp;color=0,0,0&amp;vpa=198&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31_1#b40afbbad?vja=1&amp;pid=f634c8807&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warmly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praised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basketball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shooting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ability和But可知，作者去了大学后发现球队里的每一个人在自己的家乡都很优秀。excellent意为“优秀的”，故选B项。confident意为“自信的”；anxious意为“焦虑的”；inexpert意为“不熟练的”。</a:t>
            </a:r>
            <a:endParaRPr lang="en-US" altLang="zh-CN" sz="2200" dirty="0"/>
          </a:p>
        </p:txBody>
      </p:sp>
      <p:sp>
        <p:nvSpPr>
          <p:cNvPr id="5" name="QC_6_BD.432_1#4ba03d15e.choices?vja=1&amp;pid=f634c8807&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65830" algn="l"/>
                <a:tab pos="5953760" algn="l"/>
                <a:tab pos="84416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A.annoy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B.confuse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C.impress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D.frighten</a:t>
            </a:r>
            <a:endParaRPr lang="en-US" altLang="zh-CN" sz="2000" dirty="0"/>
          </a:p>
        </p:txBody>
      </p:sp>
      <p:sp>
        <p:nvSpPr>
          <p:cNvPr id="6" name="QC_6_AN.433_1#4ba03d15e.bracket?vja=1&amp;pid=f634c8807&amp;color=0,0,0&amp;vpa=199&amp;vtp=1"/>
          <p:cNvSpPr/>
          <p:nvPr/>
        </p:nvSpPr>
        <p:spPr>
          <a:xfrm>
            <a:off x="1112901" y="2534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34_1#4ba03d15e?vja=1&amp;pid=f634c8807&amp;color=0,0,0&amp;vtp=1"/>
          <p:cNvSpPr/>
          <p:nvPr/>
        </p:nvSpPr>
        <p:spPr>
          <a:xfrm>
            <a:off x="722376" y="2959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team和下文with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shooting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ability可知，为了成为篮球队中的先发球员，作者觉得要用自己的投篮能力来给教练留下深刻印象。impress意为“给</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留下深刻的好印象”，故选C项。annoy意为“使生气”；confuse意为“使困惑”；frighten意为“使害怕”。</a:t>
            </a:r>
            <a:endParaRPr lang="en-US" altLang="zh-CN" sz="2200" dirty="0"/>
          </a:p>
        </p:txBody>
      </p:sp>
      <p:sp>
        <p:nvSpPr>
          <p:cNvPr id="8" name="QC_6_BD.435_1#fc7551aed.choices?vja=1&amp;pid=f634c8807&amp;color=0,0,0&amp;vtp=1"/>
          <p:cNvSpPr/>
          <p:nvPr/>
        </p:nvSpPr>
        <p:spPr>
          <a:xfrm>
            <a:off x="722376" y="4541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03955" algn="l"/>
                <a:tab pos="6112510" algn="l"/>
                <a:tab pos="83559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A.naturally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B.already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C.partly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D.officially</a:t>
            </a:r>
            <a:endParaRPr lang="en-US" altLang="zh-CN" sz="2000" dirty="0"/>
          </a:p>
        </p:txBody>
      </p:sp>
      <p:sp>
        <p:nvSpPr>
          <p:cNvPr id="9" name="QC_6_AN.436_1#fc7551aed.bracket?vja=1&amp;pid=f634c8807&amp;color=0,0,0&amp;vpa=200&amp;vtp=1"/>
          <p:cNvSpPr/>
          <p:nvPr/>
        </p:nvSpPr>
        <p:spPr>
          <a:xfrm>
            <a:off x="1112901" y="4541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6_AS.437_1#fc7551aed?vja=1&amp;pid=f634c8807&amp;color=0,0,0&amp;vtp=1"/>
          <p:cNvSpPr/>
          <p:nvPr/>
        </p:nvSpPr>
        <p:spPr>
          <a:xfrm>
            <a:off x="722376" y="4965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defence可知，球队早已满是进攻球员。already意为“早已”，故选B项。naturally意为“自然地”；partly意为“部分地”；officially意为“官方地，正式地”。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8_1#f634e99c5.choices?vja=1&amp;pid=f634c8807&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00780" algn="l"/>
                <a:tab pos="6068060" algn="l"/>
                <a:tab pos="85496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A.focus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B.call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C.wait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3" name="QC_6_AN.439_1#f634e99c5.bracket?vja=1&amp;pid=f634c8807&amp;color=0,0,0&amp;vpa=201&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440_1#f634e99c5?vja=1&amp;pid=f634c8807&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根据上文full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attacking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players可知，球队已经满是进攻球员，所以需要专注于防守的人。focus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on意为“集中精力于”，故选A项。rely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on意为“依靠”。</a:t>
            </a:r>
            <a:endParaRPr lang="en-US" altLang="zh-CN" sz="2200" dirty="0"/>
          </a:p>
        </p:txBody>
      </p:sp>
      <p:sp>
        <p:nvSpPr>
          <p:cNvPr id="5" name="QC_6_BD.441_1#a1567c5cb.choices?vja=1&amp;pid=f634c8807&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61080" algn="l"/>
                <a:tab pos="6055360" algn="l"/>
                <a:tab pos="85623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A.decision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B.approach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D.solution</a:t>
            </a:r>
            <a:endParaRPr lang="en-US" altLang="zh-CN" sz="2000" dirty="0"/>
          </a:p>
        </p:txBody>
      </p:sp>
      <p:sp>
        <p:nvSpPr>
          <p:cNvPr id="6" name="QC_6_AN.442_1#a1567c5cb.bracket?vja=1&amp;pid=f634c8807&amp;color=0,0,0&amp;vpa=202&amp;vtp=1"/>
          <p:cNvSpPr/>
          <p:nvPr/>
        </p:nvSpPr>
        <p:spPr>
          <a:xfrm>
            <a:off x="1112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43_1#a1567c5cb?vja=1&amp;pid=f634c8807&amp;color=0,0,0&amp;vtp=1"/>
          <p:cNvSpPr/>
          <p:nvPr/>
        </p:nvSpPr>
        <p:spPr>
          <a:xfrm>
            <a:off x="722376" y="2578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根据上文“Unwillingly,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role”并结合下文语境可知，作者没想到自己的这个决定会在以后产生很大的影响。decision意为“决定”，故选A项。approach意为“方法”；comment意为“评论”；solution意为“解决办法”。</a:t>
            </a:r>
            <a:endParaRPr lang="en-US" altLang="zh-CN" sz="2200" dirty="0"/>
          </a:p>
        </p:txBody>
      </p:sp>
      <p:sp>
        <p:nvSpPr>
          <p:cNvPr id="8" name="QC_6_BD.444_1#3ba6f6695.choices?vja=1&amp;pid=f634c8807&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54730" algn="l"/>
                <a:tab pos="5902960" algn="l"/>
                <a:tab pos="83781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A.checking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B.packing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C.applying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D.preparing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9" name="QC_6_AN.445_1#3ba6f6695.bracket?vja=1&amp;pid=f634c8807&amp;color=0,0,0&amp;vpa=203&amp;vtp=1"/>
          <p:cNvSpPr/>
          <p:nvPr/>
        </p:nvSpPr>
        <p:spPr>
          <a:xfrm>
            <a:off x="1112901" y="3779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46_1#3ba6f6695?vja=1&amp;pid=f634c8807&amp;color=0,0,0&amp;vtp=1"/>
          <p:cNvSpPr/>
          <p:nvPr/>
        </p:nvSpPr>
        <p:spPr>
          <a:xfrm>
            <a:off x="722376" y="4203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Bucks,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coach”可知，在准备比赛的时候作者被教练叫了出去。prepare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做准备”，故选D项。check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in意为“托运；（为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）登记办理入住手续”；pack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up意为“收拾行装”；apply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for意为“申请”。</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47_1#cb8beb814.choices?vja=1&amp;pid=f634c8807&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49955" algn="l"/>
                <a:tab pos="5515610" algn="l"/>
                <a:tab pos="83813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A.courage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B.credit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C.responsibility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D.movement</a:t>
            </a:r>
            <a:endParaRPr lang="en-US" altLang="zh-CN" sz="2000" dirty="0"/>
          </a:p>
        </p:txBody>
      </p:sp>
      <p:sp>
        <p:nvSpPr>
          <p:cNvPr id="3" name="QC_6_AN.448_1#cb8beb814.bracket?vja=1&amp;pid=f634c8807&amp;color=0,0,0&amp;vpa=204&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49_1#cb8beb814?vja=1&amp;pid=f634c8807&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court和I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defence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role可知，教练让作者负责防守。responsibility意为“责任”，故选C项。courage意为“勇气”；credit意为“称赞，认可”；movement意为“活动”。</a:t>
            </a:r>
            <a:endParaRPr lang="en-US" altLang="zh-CN" sz="2200" dirty="0"/>
          </a:p>
        </p:txBody>
      </p:sp>
      <p:sp>
        <p:nvSpPr>
          <p:cNvPr id="5" name="QC_6_BD.450_1#546c6e8b2.choices?vja=1&amp;pid=f634c8807&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916680" algn="l"/>
                <a:tab pos="6233160" algn="l"/>
                <a:tab pos="86385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A.disappointed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B.satisfied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C.awkward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D.cheerful</a:t>
            </a:r>
            <a:endParaRPr lang="en-US" altLang="zh-CN" sz="2000" dirty="0"/>
          </a:p>
        </p:txBody>
      </p:sp>
      <p:sp>
        <p:nvSpPr>
          <p:cNvPr id="6" name="QC_6_AN.451_1#546c6e8b2.bracket?vja=1&amp;pid=f634c8807&amp;color=0,0,0&amp;vpa=205&amp;vtp=1"/>
          <p:cNvSpPr/>
          <p:nvPr/>
        </p:nvSpPr>
        <p:spPr>
          <a:xfrm>
            <a:off x="1112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52_1#546c6e8b2?vja=1&amp;pid=f634c8807&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根据上文内容可知，作者想成为先发球员，但教练只让作者防守，不能进攻，这让作者有点失望。disappointed意为“失望的”，故选A项。satisfied意为“满意的”；awkward意为“尴尬的”；cheerful意为“高兴的”。</a:t>
            </a:r>
            <a:endParaRPr lang="en-US" altLang="zh-CN" sz="2200" dirty="0"/>
          </a:p>
        </p:txBody>
      </p:sp>
      <p:sp>
        <p:nvSpPr>
          <p:cNvPr id="8" name="QC_6_BD.453_1#fe16007a5.choices?vja=1&amp;pid=f634c8807&amp;color=0,0,0&amp;vtp=1"/>
          <p:cNvSpPr/>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11855" algn="l"/>
                <a:tab pos="5769610" algn="l"/>
                <a:tab pos="81527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B.order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C.effort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D.exchange</a:t>
            </a:r>
            <a:endParaRPr lang="en-US" altLang="zh-CN" sz="2000" dirty="0"/>
          </a:p>
        </p:txBody>
      </p:sp>
      <p:sp>
        <p:nvSpPr>
          <p:cNvPr id="9" name="QC_6_AN.454_1#fe16007a5.bracket?vja=1&amp;pid=f634c8807&amp;color=0,0,0&amp;vpa=206&amp;vtp=1"/>
          <p:cNvSpPr/>
          <p:nvPr/>
        </p:nvSpPr>
        <p:spPr>
          <a:xfrm>
            <a:off x="1112901" y="4160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455_1#fe16007a5?vja=1&amp;pid=f634c8807&amp;color=0,0,0&amp;vtp=1"/>
          <p:cNvSpPr/>
          <p:nvPr/>
        </p:nvSpPr>
        <p:spPr>
          <a:xfrm>
            <a:off x="722376" y="4584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widen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gap及语境可知，此处是指为了扩大比分差距。in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sth意为“为了做某事”，故选C项。goal意为“目标”；order意为“命令”；exchange意为“交换”。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6_1#a54e2a4bd.choices?vja=1&amp;pid=f634c8807&amp;color=0,0,0&amp;vtp=1&amp;bt=1"/>
          <p:cNvSpPr/>
          <p:nvPr/>
        </p:nvSpPr>
        <p:spPr>
          <a:xfrm>
            <a:off x="722376" y="896111"/>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532505" algn="l"/>
                <a:tab pos="6277610" algn="l"/>
                <a:tab pos="8578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A.lecture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B.opportunity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C.request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D.strategy</a:t>
            </a:r>
            <a:endParaRPr lang="en-US" altLang="zh-CN" sz="2000" dirty="0"/>
          </a:p>
        </p:txBody>
      </p:sp>
      <p:sp>
        <p:nvSpPr>
          <p:cNvPr id="3" name="QC_6_AN.457_1#a54e2a4bd.bracket?vja=1&amp;pid=f634c8807&amp;color=0,0,0&amp;vpa=207&amp;vtp=1"/>
          <p:cNvSpPr/>
          <p:nvPr/>
        </p:nvSpPr>
        <p:spPr>
          <a:xfrm>
            <a:off x="1239901" y="896111"/>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58_1#a54e2a4bd?vja=1&amp;pid=f634c8807&amp;color=0,0,0&amp;vtp=1"/>
          <p:cNvSpPr/>
          <p:nvPr/>
        </p:nvSpPr>
        <p:spPr>
          <a:xfrm>
            <a:off x="722376" y="1320165"/>
            <a:ext cx="10753344" cy="1162177"/>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organise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attack.”可知，教练给了作者一个组织进攻的宝贵机会。opportunity意为“机会”，故选B项。lecture意为“讲座”；request意为“请求”；strategy意为“策略”。</a:t>
            </a:r>
            <a:endParaRPr lang="en-US" altLang="zh-CN" sz="2200" dirty="0"/>
          </a:p>
        </p:txBody>
      </p:sp>
      <p:sp>
        <p:nvSpPr>
          <p:cNvPr id="5" name="QC_6_BD.459_1#44867d215.choices?vja=1&amp;pid=f634c8807&amp;color=0,0,0&amp;vtp=1"/>
          <p:cNvSpPr/>
          <p:nvPr/>
        </p:nvSpPr>
        <p:spPr>
          <a:xfrm>
            <a:off x="722376" y="25095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713480" algn="l"/>
                <a:tab pos="6309360" algn="l"/>
                <a:tab pos="87528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A.kicked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B.dropped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C.caught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D.shot</a:t>
            </a:r>
            <a:endParaRPr lang="en-US" altLang="zh-CN" sz="2000" dirty="0"/>
          </a:p>
        </p:txBody>
      </p:sp>
      <p:sp>
        <p:nvSpPr>
          <p:cNvPr id="6" name="QC_6_AN.460_1#44867d215.bracket?vja=1&amp;pid=f634c8807&amp;color=0,0,0&amp;vpa=208&amp;vtp=1"/>
          <p:cNvSpPr/>
          <p:nvPr/>
        </p:nvSpPr>
        <p:spPr>
          <a:xfrm>
            <a:off x="1230503" y="2509586"/>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61_1#44867d215?vja=1&amp;pid=f634c8807&amp;color=0,0,0&amp;vtp=1"/>
          <p:cNvSpPr/>
          <p:nvPr/>
        </p:nvSpPr>
        <p:spPr>
          <a:xfrm>
            <a:off x="722376" y="29330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根据上文organise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attack及下文语境可知，教练让作者进攻，所以作者跑到球场中央把球投了出去。shoot意为“投篮”，故选D项。</a:t>
            </a:r>
            <a:endParaRPr lang="en-US" altLang="zh-CN" sz="2200" dirty="0"/>
          </a:p>
        </p:txBody>
      </p:sp>
      <p:sp>
        <p:nvSpPr>
          <p:cNvPr id="8" name="QC_6_BD.462_1#abc1eab4c.choices?vja=1&amp;pid=f634c8807&amp;color=0,0,0&amp;vtp=1"/>
          <p:cNvSpPr/>
          <p:nvPr/>
        </p:nvSpPr>
        <p:spPr>
          <a:xfrm>
            <a:off x="722376" y="37414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383280" algn="l"/>
                <a:tab pos="5915660" algn="l"/>
                <a:tab pos="85242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A.key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B.suitable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C.ordinary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D.formal</a:t>
            </a:r>
            <a:endParaRPr lang="en-US" altLang="zh-CN" sz="2000" dirty="0"/>
          </a:p>
        </p:txBody>
      </p:sp>
      <p:sp>
        <p:nvSpPr>
          <p:cNvPr id="9" name="QC_6_AN.463_1#abc1eab4c.bracket?vja=1&amp;pid=f634c8807&amp;color=0,0,0&amp;vpa=209&amp;vtp=1"/>
          <p:cNvSpPr/>
          <p:nvPr/>
        </p:nvSpPr>
        <p:spPr>
          <a:xfrm>
            <a:off x="1239901" y="3741486"/>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64_1#abc1eab4c?vja=1&amp;pid=f634c8807&amp;color=0,0,0&amp;vtp=1"/>
          <p:cNvSpPr/>
          <p:nvPr/>
        </p:nvSpPr>
        <p:spPr>
          <a:xfrm>
            <a:off x="722376" y="41649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championship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ours可知，作者的球队赢了，所以那是一个关键的三分球。key意为“关键的”，故选A项。</a:t>
            </a:r>
            <a:endParaRPr lang="en-US" altLang="zh-CN" sz="2200" dirty="0"/>
          </a:p>
        </p:txBody>
      </p:sp>
      <p:sp>
        <p:nvSpPr>
          <p:cNvPr id="11" name="QC_6_BD.465_1#9fd6cba09.choices?vja=1&amp;pid=f634c8807&amp;color=0,0,0&amp;vtp=1"/>
          <p:cNvSpPr/>
          <p:nvPr/>
        </p:nvSpPr>
        <p:spPr>
          <a:xfrm>
            <a:off x="722376" y="49733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757930" algn="l"/>
                <a:tab pos="6144260" algn="l"/>
                <a:tab pos="87210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A.explore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B.realise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C.organise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D.view</a:t>
            </a:r>
            <a:endParaRPr lang="en-US" altLang="zh-CN" sz="2000" dirty="0"/>
          </a:p>
        </p:txBody>
      </p:sp>
      <p:sp>
        <p:nvSpPr>
          <p:cNvPr id="12" name="QC_6_AN.466_1#9fd6cba09.bracket?vja=1&amp;pid=f634c8807&amp;color=0,0,0&amp;vpa=210&amp;vtp=1"/>
          <p:cNvSpPr/>
          <p:nvPr/>
        </p:nvSpPr>
        <p:spPr>
          <a:xfrm>
            <a:off x="1239901" y="4973386"/>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3" name="QC_6_AS.467_1#9fd6cba09?vja=1&amp;pid=f634c8807&amp;color=0,0,0&amp;vtp=1"/>
          <p:cNvSpPr/>
          <p:nvPr/>
        </p:nvSpPr>
        <p:spPr>
          <a:xfrm>
            <a:off x="722376" y="53968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teamwork及语境可知，作者通过这次篮球比赛开始意识到团队合作的重要性。realise意为“意识到”，故选B项。explore意为“探索”；view意为“以</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看待”。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8_1#c8fabce86.choices?vja=1&amp;pid=f634c8807&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89655" algn="l"/>
                <a:tab pos="6531610" algn="l"/>
                <a:tab pos="86988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B.Professional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C.Poor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D.Great</a:t>
            </a:r>
            <a:endParaRPr lang="en-US" altLang="zh-CN" sz="2000" dirty="0"/>
          </a:p>
        </p:txBody>
      </p:sp>
      <p:sp>
        <p:nvSpPr>
          <p:cNvPr id="3" name="QC_6_AN.469_1#c8fabce86.bracket?vja=1&amp;pid=f634c8807&amp;color=0,0,0&amp;vpa=211&amp;vtp=1"/>
          <p:cNvSpPr/>
          <p:nvPr/>
        </p:nvSpPr>
        <p:spPr>
          <a:xfrm>
            <a:off x="1239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70_1#c8fabce86?vja=1&amp;pid=f634c8807&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together”可知，差的球队可能会有一两个出色的球员；好的团队有五个人一起协作。poor意为“差的”，与good形成对比，故选C项。professional意为“专业的”。</a:t>
            </a:r>
            <a:endParaRPr lang="en-US" altLang="zh-CN" sz="2200" dirty="0"/>
          </a:p>
        </p:txBody>
      </p:sp>
      <p:sp>
        <p:nvSpPr>
          <p:cNvPr id="5" name="QC_6_BD.471_1#d12c3e50f.choices?vja=1&amp;pid=f634c8807&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64255" algn="l"/>
                <a:tab pos="6468110" algn="l"/>
                <a:tab pos="86607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A.present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B.improvement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C.power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D.honour</a:t>
            </a:r>
            <a:endParaRPr lang="en-US" altLang="zh-CN" sz="2000" dirty="0"/>
          </a:p>
        </p:txBody>
      </p:sp>
      <p:sp>
        <p:nvSpPr>
          <p:cNvPr id="6" name="QC_6_AN.472_1#d12c3e50f.bracket?vja=1&amp;pid=f634c8807&amp;color=0,0,0&amp;vpa=212&amp;vtp=1"/>
          <p:cNvSpPr/>
          <p:nvPr/>
        </p:nvSpPr>
        <p:spPr>
          <a:xfrm>
            <a:off x="1239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73_1#d12c3e50f?vja=1&amp;pid=f634c8807&amp;color=0,0,0&amp;vtp=1"/>
          <p:cNvSpPr/>
          <p:nvPr/>
        </p:nvSpPr>
        <p:spPr>
          <a:xfrm>
            <a:off x="722376" y="2959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own可知，当没有人在乎个人荣誉时，能取得的成就是令人惊叹的。honour意为“荣誉”，故选D项。present意为“礼物”；improvement意为“提高”；power意为“力量”。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74_1#7d7dc7597?vja=1&amp;pid=1b3e04aa8&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［山东济南2025高一开学考试］</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complicated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forefather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unlucky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rabbit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endParaRPr lang="en-US" altLang="zh-CN" sz="2000" dirty="0"/>
          </a:p>
        </p:txBody>
      </p:sp>
      <p:sp>
        <p:nvSpPr>
          <p:cNvPr id="3" name="QM_5_AN.475_1#7d7dc7597.blank?vja=1&amp;pid=1b3e04aa8&amp;color=0,0,0&amp;vpa=213&amp;vtp=1"/>
          <p:cNvSpPr/>
          <p:nvPr/>
        </p:nvSpPr>
        <p:spPr>
          <a:xfrm>
            <a:off x="7215886" y="1623900"/>
            <a:ext cx="1057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invented</a:t>
            </a:r>
            <a:endParaRPr lang="en-US" altLang="zh-CN" sz="2000" dirty="0"/>
          </a:p>
        </p:txBody>
      </p:sp>
      <p:sp>
        <p:nvSpPr>
          <p:cNvPr id="4" name="QM_5_AN.476_1#7d7dc7597.blank?vja=1&amp;pid=1b3e04aa8&amp;color=0,0,0&amp;vpa=214&amp;vtp=1"/>
          <p:cNvSpPr/>
          <p:nvPr/>
        </p:nvSpPr>
        <p:spPr>
          <a:xfrm>
            <a:off x="8186230" y="2004900"/>
            <a:ext cx="1098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centuries</a:t>
            </a:r>
            <a:endParaRPr lang="en-US" altLang="zh-CN" sz="2000" dirty="0"/>
          </a:p>
        </p:txBody>
      </p:sp>
      <p:sp>
        <p:nvSpPr>
          <p:cNvPr id="5" name="QM_5_AN.477_1#7d7dc7597.blank?vja=1&amp;pid=1b3e04aa8&amp;color=0,0,0&amp;vpa=215&amp;vtp=1"/>
          <p:cNvSpPr/>
          <p:nvPr/>
        </p:nvSpPr>
        <p:spPr>
          <a:xfrm>
            <a:off x="5988685" y="2754200"/>
            <a:ext cx="1338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influencing</a:t>
            </a:r>
            <a:endParaRPr lang="en-US" altLang="zh-CN" sz="2000" dirty="0"/>
          </a:p>
        </p:txBody>
      </p:sp>
      <p:sp>
        <p:nvSpPr>
          <p:cNvPr id="6" name="QM_5_AN.478_1#7d7dc7597.blank?vja=1&amp;pid=1b3e04aa8&amp;color=0,0,0&amp;vpa=216&amp;vtp=1"/>
          <p:cNvSpPr/>
          <p:nvPr/>
        </p:nvSpPr>
        <p:spPr>
          <a:xfrm>
            <a:off x="1868551" y="3528900"/>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creator</a:t>
            </a:r>
            <a:endParaRPr lang="en-US" altLang="zh-CN" sz="2000" dirty="0"/>
          </a:p>
        </p:txBody>
      </p:sp>
      <p:sp>
        <p:nvSpPr>
          <p:cNvPr id="7" name="QM_5_AN.479_1#7d7dc7597.blank?vja=1&amp;pid=1b3e04aa8&amp;color=0,0,0&amp;vpa=217&amp;vtp=1"/>
          <p:cNvSpPr/>
          <p:nvPr/>
        </p:nvSpPr>
        <p:spPr>
          <a:xfrm>
            <a:off x="9477947" y="3909900"/>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8" name="QM_5_AN.480_1#7d7dc7597.blank?vja=1&amp;pid=1b3e04aa8&amp;color=0,0,0&amp;vpa=218&amp;vtp=1"/>
          <p:cNvSpPr/>
          <p:nvPr/>
        </p:nvSpPr>
        <p:spPr>
          <a:xfrm>
            <a:off x="935101" y="4671900"/>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9" name="QM_5_AN.481_1#7d7dc7597.blank?vja=1&amp;pid=1b3e04aa8&amp;color=0,0,0&amp;vpa=219&amp;vtp=1"/>
          <p:cNvSpPr/>
          <p:nvPr/>
        </p:nvSpPr>
        <p:spPr>
          <a:xfrm>
            <a:off x="8088821" y="4671900"/>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82_1#7d7dc7597?vja=1&amp;pid=1b3e04aa8&amp;color=0,0,0&amp;mp=1&amp;vtp=1&amp;bt=1"/>
          <p:cNvSpPr/>
          <p:nvPr/>
        </p:nvSpPr>
        <p:spPr>
          <a:xfrm>
            <a:off x="722376" y="896112"/>
            <a:ext cx="10753344" cy="3048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Archaeological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（考古证据）</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Banpo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Shaanxi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adoption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Huzhou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2006.</a:t>
            </a:r>
            <a:endParaRPr lang="en-US" altLang="zh-CN" sz="2000" dirty="0"/>
          </a:p>
        </p:txBody>
      </p:sp>
      <p:sp>
        <p:nvSpPr>
          <p:cNvPr id="3" name="QM_5_AN.483_1#7d7dc7597.blank?vja=1&amp;pid=1b3e04aa8&amp;color=0,0,0&amp;mp=1&amp;vpa=220&amp;vtp=1"/>
          <p:cNvSpPr/>
          <p:nvPr/>
        </p:nvSpPr>
        <p:spPr>
          <a:xfrm>
            <a:off x="1443101" y="845312"/>
            <a:ext cx="1057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Actually</a:t>
            </a:r>
            <a:endParaRPr lang="en-US" altLang="zh-CN" sz="2000" dirty="0"/>
          </a:p>
        </p:txBody>
      </p:sp>
      <p:sp>
        <p:nvSpPr>
          <p:cNvPr id="4" name="QM_5_AN.484_1#7d7dc7597.blank?vja=1&amp;pid=1b3e04aa8&amp;color=0,0,0&amp;mp=1&amp;vpa=221&amp;vtp=1"/>
          <p:cNvSpPr/>
          <p:nvPr/>
        </p:nvSpPr>
        <p:spPr>
          <a:xfrm>
            <a:off x="8907907" y="1620012"/>
            <a:ext cx="649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used</a:t>
            </a:r>
            <a:endParaRPr lang="en-US" altLang="zh-CN" sz="2000" dirty="0"/>
          </a:p>
        </p:txBody>
      </p:sp>
      <p:sp>
        <p:nvSpPr>
          <p:cNvPr id="5" name="QM_5_AN.485_1#7d7dc7597.blank?vja=1&amp;pid=1b3e04aa8&amp;color=0,0,0&amp;mp=1&amp;vpa=222&amp;vtp=1"/>
          <p:cNvSpPr/>
          <p:nvPr/>
        </p:nvSpPr>
        <p:spPr>
          <a:xfrm>
            <a:off x="8750427" y="2750312"/>
            <a:ext cx="1211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000" dirty="0"/>
          </a:p>
        </p:txBody>
      </p:sp>
      <p:sp>
        <p:nvSpPr>
          <p:cNvPr id="6" name="QM_5_EX.486_1#7d7dc7597?vja=1&amp;pid=1b3e04aa8&amp;color=0,0,0&amp;vtp=1"/>
          <p:cNvSpPr/>
          <p:nvPr/>
        </p:nvSpPr>
        <p:spPr>
          <a:xfrm>
            <a:off x="722376" y="3970087"/>
            <a:ext cx="11010900" cy="381000"/>
          </a:xfrm>
          <a:prstGeom prst="rect">
            <a:avLst/>
          </a:prstGeom>
          <a:noFill/>
        </p:spPr>
        <p:txBody>
          <a:bodyPr wrap="square" lIns="0" tIns="0" rIns="0" bIns="0" rtlCol="0" anchor="t"/>
          <a:lstStyle/>
          <a:p>
            <a:pPr algn="l">
              <a:lnSpc>
                <a:spcPct val="125000"/>
              </a:lnSpc>
            </a:pPr>
            <a:r>
              <a:rPr lang="en-US" altLang="zh-CN" sz="2000" b="1"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本文是一篇说明文，主要介绍了毛笔的象征意义、历史以及对毛笔制作技艺的保护等。</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500"/>
                                        <p:tgtEl>
                                          <p:spTgt spid="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bg/>
                                          </p:spTgt>
                                        </p:tgtEl>
                                        <p:attrNameLst>
                                          <p:attrName>style.visibility</p:attrName>
                                        </p:attrNameLst>
                                      </p:cBhvr>
                                      <p:to>
                                        <p:strVal val="visible"/>
                                      </p:to>
                                    </p:set>
                                    <p:animEffect transition="in" filter="fade">
                                      <p:cBhvr>
                                        <p:cTn id="28" dur="500"/>
                                        <p:tgtEl>
                                          <p:spTgt spid="6">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fade">
                                      <p:cBhvr>
                                        <p:cTn id="31"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DIAGRAM_VIRTUALLY_FRAME" val="{&quot;height&quot;:386.44,&quot;left&quot;:56.879999999999995,&quot;top&quot;:67.56,&quot;width&quot;:846.72}"/>
</p:tagLst>
</file>

<file path=ppt/tags/tag11.xml><?xml version="1.0" encoding="utf-8"?>
<p:tagLst xmlns:p="http://schemas.openxmlformats.org/presentationml/2006/main">
  <p:tag name="KSO_WM_DIAGRAM_VIRTUALLY_FRAME" val="{&quot;height&quot;:386.44,&quot;left&quot;:56.879999999999995,&quot;top&quot;:67.56,&quot;width&quot;:846.72}"/>
</p:tagLst>
</file>

<file path=ppt/tags/tag12.xml><?xml version="1.0" encoding="utf-8"?>
<p:tagLst xmlns:p="http://schemas.openxmlformats.org/presentationml/2006/main">
  <p:tag name="KSO_WM_DIAGRAM_VIRTUALLY_FRAME" val="{&quot;height&quot;:386.44,&quot;left&quot;:56.879999999999995,&quot;top&quot;:67.56,&quot;width&quot;:846.72}"/>
</p:tagLst>
</file>

<file path=ppt/tags/tag13.xml><?xml version="1.0" encoding="utf-8"?>
<p:tagLst xmlns:p="http://schemas.openxmlformats.org/presentationml/2006/main">
  <p:tag name="KSO_WM_DIAGRAM_VIRTUALLY_FRAME" val="{&quot;height&quot;:386.44,&quot;left&quot;:56.879999999999995,&quot;top&quot;:67.56,&quot;width&quot;:846.72}"/>
</p:tagLst>
</file>

<file path=ppt/tags/tag14.xml><?xml version="1.0" encoding="utf-8"?>
<p:tagLst xmlns:p="http://schemas.openxmlformats.org/presentationml/2006/main">
  <p:tag name="KSO_WM_DIAGRAM_VIRTUALLY_FRAME" val="{&quot;height&quot;:386.44,&quot;left&quot;:56.879999999999995,&quot;top&quot;:67.56,&quot;width&quot;:846.72}"/>
</p:tagLst>
</file>

<file path=ppt/tags/tag15.xml><?xml version="1.0" encoding="utf-8"?>
<p:tagLst xmlns:p="http://schemas.openxmlformats.org/presentationml/2006/main">
  <p:tag name="KSO_WM_DIAGRAM_VIRTUALLY_FRAME" val="{&quot;height&quot;:383.44,&quot;left&quot;:56.879999999999995,&quot;top&quot;:70.56,&quot;width&quot;:846.72}"/>
</p:tagLst>
</file>

<file path=ppt/tags/tag16.xml><?xml version="1.0" encoding="utf-8"?>
<p:tagLst xmlns:p="http://schemas.openxmlformats.org/presentationml/2006/main">
  <p:tag name="KSO_WM_DIAGRAM_VIRTUALLY_FRAME" val="{&quot;height&quot;:383.44,&quot;left&quot;:56.879999999999995,&quot;top&quot;:70.56,&quot;width&quot;:846.72}"/>
</p:tagLst>
</file>

<file path=ppt/tags/tag17.xml><?xml version="1.0" encoding="utf-8"?>
<p:tagLst xmlns:p="http://schemas.openxmlformats.org/presentationml/2006/main">
  <p:tag name="KSO_WM_DIAGRAM_VIRTUALLY_FRAME" val="{&quot;height&quot;:383.44,&quot;left&quot;:56.879999999999995,&quot;top&quot;:70.56,&quot;width&quot;:846.72}"/>
</p:tagLst>
</file>

<file path=ppt/tags/tag18.xml><?xml version="1.0" encoding="utf-8"?>
<p:tagLst xmlns:p="http://schemas.openxmlformats.org/presentationml/2006/main">
  <p:tag name="KSO_WM_DIAGRAM_VIRTUALLY_FRAME" val="{&quot;height&quot;:383.44,&quot;left&quot;:56.879999999999995,&quot;top&quot;:70.56,&quot;width&quot;:846.72}"/>
</p:tagLst>
</file>

<file path=ppt/tags/tag19.xml><?xml version="1.0" encoding="utf-8"?>
<p:tagLst xmlns:p="http://schemas.openxmlformats.org/presentationml/2006/main">
  <p:tag name="KSO_WM_DIAGRAM_VIRTUALLY_FRAME" val="{&quot;height&quot;:383.44,&quot;left&quot;:56.879999999999995,&quot;top&quot;:70.56,&quot;width&quot;:846.7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DIAGRAM_VIRTUALLY_FRAME" val="{&quot;height&quot;:383.44,&quot;left&quot;:56.879999999999995,&quot;top&quot;:70.56,&quot;width&quot;:846.72}"/>
</p:tagLst>
</file>

<file path=ppt/tags/tag21.xml><?xml version="1.0" encoding="utf-8"?>
<p:tagLst xmlns:p="http://schemas.openxmlformats.org/presentationml/2006/main">
  <p:tag name="KSO_WM_DIAGRAM_VIRTUALLY_FRAME" val="{&quot;height&quot;:383.44,&quot;left&quot;:56.879999999999995,&quot;top&quot;:70.56,&quot;width&quot;:846.72}"/>
</p:tagLst>
</file>

<file path=ppt/tags/tag22.xml><?xml version="1.0" encoding="utf-8"?>
<p:tagLst xmlns:p="http://schemas.openxmlformats.org/presentationml/2006/main">
  <p:tag name="KSO_WM_DIAGRAM_VIRTUALLY_FRAME" val="{&quot;height&quot;:383.44,&quot;left&quot;:56.879999999999995,&quot;top&quot;:70.56,&quot;width&quot;:846.72}"/>
</p:tagLst>
</file>

<file path=ppt/tags/tag23.xml><?xml version="1.0" encoding="utf-8"?>
<p:tagLst xmlns:p="http://schemas.openxmlformats.org/presentationml/2006/main">
  <p:tag name="KSO_WM_DIAGRAM_VIRTUALLY_FRAME" val="{&quot;height&quot;:383.44,&quot;left&quot;:56.879999999999995,&quot;top&quot;:70.56,&quot;width&quot;:846.72}"/>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xml><?xml version="1.0" encoding="utf-8"?>
<p:tagLst xmlns:p="http://schemas.openxmlformats.org/presentationml/2006/main">
  <p:tag name="KSO_WM_DIAGRAM_VIRTUALLY_FRAME" val="{&quot;height&quot;:386.44,&quot;left&quot;:56.879999999999995,&quot;top&quot;:67.56,&quot;width&quot;:846.72}"/>
</p:tagLst>
</file>

<file path=ppt/tags/tag7.xml><?xml version="1.0" encoding="utf-8"?>
<p:tagLst xmlns:p="http://schemas.openxmlformats.org/presentationml/2006/main">
  <p:tag name="KSO_WM_DIAGRAM_VIRTUALLY_FRAME" val="{&quot;height&quot;:386.44,&quot;left&quot;:56.879999999999995,&quot;top&quot;:67.56,&quot;width&quot;:846.72}"/>
</p:tagLst>
</file>

<file path=ppt/tags/tag8.xml><?xml version="1.0" encoding="utf-8"?>
<p:tagLst xmlns:p="http://schemas.openxmlformats.org/presentationml/2006/main">
  <p:tag name="KSO_WM_DIAGRAM_VIRTUALLY_FRAME" val="{&quot;height&quot;:386.44,&quot;left&quot;:56.879999999999995,&quot;top&quot;:67.56,&quot;width&quot;:846.72}"/>
</p:tagLst>
</file>

<file path=ppt/tags/tag9.xml><?xml version="1.0" encoding="utf-8"?>
<p:tagLst xmlns:p="http://schemas.openxmlformats.org/presentationml/2006/main">
  <p:tag name="KSO_WM_DIAGRAM_VIRTUALLY_FRAME" val="{&quot;height&quot;:386.44,&quot;left&quot;:56.879999999999995,&quot;top&quot;:67.56,&quot;width&quot;:846.72}"/>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49741</Words>
  <Application>WPS 演示</Application>
  <PresentationFormat>宽屏</PresentationFormat>
  <Paragraphs>1330</Paragraphs>
  <Slides>107</Slides>
  <Notes>97</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107</vt:i4>
      </vt:variant>
    </vt:vector>
  </HeadingPairs>
  <TitlesOfParts>
    <vt:vector size="132"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仿宋</vt:lpstr>
      <vt:lpstr>仿宋</vt:lpstr>
      <vt:lpstr>Calibri</vt:lpstr>
      <vt:lpstr>Arial Unicode MS</vt:lpstr>
      <vt:lpstr>等线</vt:lpstr>
      <vt:lpstr>汉仪雅酷黑 75W</vt:lpstr>
      <vt:lpstr>汉仪太极体简</vt:lpstr>
      <vt:lpstr>等线 Light</vt:lpstr>
      <vt:lpstr>Calibri Light</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杨瑜</cp:lastModifiedBy>
  <cp:revision>17</cp:revision>
  <dcterms:created xsi:type="dcterms:W3CDTF">2025-05-09T11:26:00Z</dcterms:created>
  <dcterms:modified xsi:type="dcterms:W3CDTF">2025-05-12T06:54:40Z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7B8DDD5B039B48E6954412AA106C22B5_12</vt:lpwstr>
  </property>
  <property fmtid="{D5CDD505-2E9C-101B-9397-08002B2CF9AE}" pid="3" name="KSOProductBuildVer">
    <vt:lpwstr>2052-12.1.0.21171</vt:lpwstr>
  </property>
</Properties>
</file>