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60" r:id="rId7"/>
    <p:sldId id="382" r:id="rId8"/>
    <p:sldId id="261" r:id="rId9"/>
    <p:sldId id="263" r:id="rId10"/>
    <p:sldId id="264" r:id="rId11"/>
    <p:sldId id="383" r:id="rId12"/>
    <p:sldId id="266" r:id="rId13"/>
    <p:sldId id="384" r:id="rId14"/>
    <p:sldId id="268" r:id="rId15"/>
    <p:sldId id="269" r:id="rId16"/>
    <p:sldId id="270" r:id="rId17"/>
    <p:sldId id="271" r:id="rId18"/>
    <p:sldId id="273" r:id="rId19"/>
    <p:sldId id="274" r:id="rId20"/>
    <p:sldId id="275" r:id="rId21"/>
    <p:sldId id="276" r:id="rId22"/>
    <p:sldId id="388" r:id="rId23"/>
    <p:sldId id="277" r:id="rId24"/>
    <p:sldId id="278" r:id="rId25"/>
    <p:sldId id="279" r:id="rId26"/>
    <p:sldId id="281" r:id="rId27"/>
    <p:sldId id="282" r:id="rId28"/>
    <p:sldId id="283" r:id="rId29"/>
    <p:sldId id="284" r:id="rId30"/>
    <p:sldId id="285" r:id="rId31"/>
    <p:sldId id="286" r:id="rId32"/>
    <p:sldId id="287" r:id="rId33"/>
    <p:sldId id="288" r:id="rId34"/>
    <p:sldId id="385" r:id="rId35"/>
    <p:sldId id="289" r:id="rId36"/>
    <p:sldId id="290" r:id="rId37"/>
    <p:sldId id="291" r:id="rId38"/>
    <p:sldId id="292" r:id="rId39"/>
    <p:sldId id="293" r:id="rId40"/>
    <p:sldId id="294" r:id="rId41"/>
    <p:sldId id="296" r:id="rId42"/>
    <p:sldId id="297" r:id="rId43"/>
    <p:sldId id="298" r:id="rId44"/>
    <p:sldId id="299" r:id="rId45"/>
    <p:sldId id="300" r:id="rId46"/>
    <p:sldId id="301" r:id="rId47"/>
    <p:sldId id="302" r:id="rId48"/>
    <p:sldId id="303" r:id="rId49"/>
    <p:sldId id="305" r:id="rId50"/>
    <p:sldId id="306" r:id="rId51"/>
    <p:sldId id="307" r:id="rId52"/>
    <p:sldId id="308" r:id="rId53"/>
    <p:sldId id="309" r:id="rId54"/>
    <p:sldId id="310" r:id="rId55"/>
    <p:sldId id="312" r:id="rId56"/>
    <p:sldId id="314" r:id="rId57"/>
    <p:sldId id="315" r:id="rId58"/>
    <p:sldId id="316" r:id="rId59"/>
    <p:sldId id="317" r:id="rId60"/>
    <p:sldId id="389" r:id="rId61"/>
    <p:sldId id="319" r:id="rId62"/>
    <p:sldId id="320" r:id="rId63"/>
    <p:sldId id="321" r:id="rId64"/>
    <p:sldId id="322" r:id="rId65"/>
    <p:sldId id="323" r:id="rId66"/>
    <p:sldId id="324" r:id="rId67"/>
    <p:sldId id="326" r:id="rId68"/>
    <p:sldId id="38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 id="341" r:id="rId83"/>
    <p:sldId id="342" r:id="rId84"/>
    <p:sldId id="343" r:id="rId85"/>
    <p:sldId id="344" r:id="rId86"/>
    <p:sldId id="345" r:id="rId87"/>
    <p:sldId id="390" r:id="rId88"/>
    <p:sldId id="346" r:id="rId89"/>
    <p:sldId id="347" r:id="rId90"/>
    <p:sldId id="348" r:id="rId91"/>
    <p:sldId id="351" r:id="rId92"/>
    <p:sldId id="352" r:id="rId93"/>
    <p:sldId id="353" r:id="rId94"/>
    <p:sldId id="354" r:id="rId95"/>
    <p:sldId id="355" r:id="rId96"/>
    <p:sldId id="356" r:id="rId97"/>
    <p:sldId id="357" r:id="rId98"/>
    <p:sldId id="359" r:id="rId99"/>
    <p:sldId id="360" r:id="rId100"/>
    <p:sldId id="361" r:id="rId101"/>
    <p:sldId id="362" r:id="rId102"/>
    <p:sldId id="364" r:id="rId103"/>
    <p:sldId id="365" r:id="rId104"/>
    <p:sldId id="366" r:id="rId105"/>
    <p:sldId id="367" r:id="rId106"/>
    <p:sldId id="387" r:id="rId107"/>
    <p:sldId id="368" r:id="rId108"/>
    <p:sldId id="369" r:id="rId109"/>
    <p:sldId id="370" r:id="rId110"/>
    <p:sldId id="372" r:id="rId111"/>
    <p:sldId id="373" r:id="rId112"/>
    <p:sldId id="374" r:id="rId113"/>
    <p:sldId id="375" r:id="rId114"/>
    <p:sldId id="376" r:id="rId115"/>
    <p:sldId id="377" r:id="rId116"/>
    <p:sldId id="379" r:id="rId117"/>
    <p:sldId id="380" r:id="rId118"/>
    <p:sldId id="381" r:id="rId1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52" autoAdjust="0"/>
    <p:restoredTop sz="94610"/>
  </p:normalViewPr>
  <p:slideViewPr>
    <p:cSldViewPr snapToGrid="0" snapToObjects="1">
      <p:cViewPr varScale="1">
        <p:scale>
          <a:sx n="96" d="100"/>
          <a:sy n="96" d="100"/>
        </p:scale>
        <p:origin x="78" y="49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2" Type="http://schemas.openxmlformats.org/officeDocument/2006/relationships/tableStyles" Target="tableStyles.xml"/><Relationship Id="rId121" Type="http://schemas.openxmlformats.org/officeDocument/2006/relationships/viewProps" Target="viewProps.xml"/><Relationship Id="rId120" Type="http://schemas.openxmlformats.org/officeDocument/2006/relationships/presProps" Target="presProps.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a322222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刷课文改编填空</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ac76f415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5d38f04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e3056e2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43b9d12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127763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eaac9e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刷单元语法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13337b2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42421f7c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99d121da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1971022e41ece1ff777657#tid=681c8b240e521b0009d8e8f9#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77e82d5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刷阅读理解</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daab15c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刷7选5</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71663cde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刷完形填空</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83d715e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刷语法填空</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ebf37d8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刷应用文写作</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英语  必修第二册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a7f1afe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刷单句填空</a:t>
            </a:r>
            <a:endParaRPr lang="en-US" sz="28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281d687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338328"/>
            <a:ext cx="448056" cy="448056"/>
          </a:xfrm>
          <a:prstGeom prst="rect">
            <a:avLst/>
          </a:prstGeom>
        </p:spPr>
      </p:pic>
      <p:sp>
        <p:nvSpPr>
          <p:cNvPr id="4" name="MasterShapeName"/>
          <p:cNvSpPr/>
          <p:nvPr/>
        </p:nvSpPr>
        <p:spPr>
          <a:xfrm>
            <a:off x="1289304" y="310896"/>
            <a:ext cx="8842248" cy="521208"/>
          </a:xfrm>
          <a:prstGeom prst="rect">
            <a:avLst/>
          </a:prstGeom>
          <a:noFill/>
        </p:spPr>
        <p:txBody>
          <a:bodyPr wrap="square" lIns="0" tIns="0" rIns="0" bIns="0" rtlCol="0" anchor="ctr"/>
          <a:lstStyle/>
          <a:p>
            <a:pPr algn="l"/>
            <a:r>
              <a:rPr lang="en-US" sz="2800" b="1" i="0" dirty="0">
                <a:solidFill>
                  <a:srgbClr val="000000"/>
                </a:solidFill>
                <a:latin typeface="汉仪舒圆黑简体" pitchFamily="34" charset="0"/>
                <a:ea typeface="汉仪舒圆黑简体" pitchFamily="34" charset="-122"/>
                <a:cs typeface="汉仪舒圆黑简体" pitchFamily="34" charset="-120"/>
              </a:rPr>
              <a:t>刷单句表达</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4.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8.xml"/><Relationship Id="rId1" Type="http://schemas.openxmlformats.org/officeDocument/2006/relationships/image" Target="../media/image9.jpe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8.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9.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9.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9.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9.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0.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0.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0.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0.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0.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0.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1.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19508837?vja=1&amp;pid=281d6875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31_1#40000e7be?sp=1&amp;vja=1&amp;pid=281d6875b&amp;color=0,0,0&amp;vtp=1"/>
          <p:cNvSpPr/>
          <p:nvPr/>
        </p:nvSpPr>
        <p:spPr>
          <a:xfrm>
            <a:off x="722376" y="1303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1.移动支付的好处之一就是我们支付家庭账单很方便。（benefit;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household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bills.</a:t>
            </a:r>
            <a:endParaRPr lang="en-US" altLang="zh-CN" sz="2000" dirty="0"/>
          </a:p>
        </p:txBody>
      </p:sp>
      <p:sp>
        <p:nvSpPr>
          <p:cNvPr id="4" name="QB_6_AN.32_1#40000e7be.blank?vja=1&amp;pid=281d6875b&amp;color=0,0,0&amp;vpa=11&amp;vtp=1"/>
          <p:cNvSpPr/>
          <p:nvPr/>
        </p:nvSpPr>
        <p:spPr>
          <a:xfrm>
            <a:off x="719201" y="1645987"/>
            <a:ext cx="608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2000" dirty="0"/>
          </a:p>
        </p:txBody>
      </p:sp>
      <p:sp>
        <p:nvSpPr>
          <p:cNvPr id="5" name="QB_6_AN.33_1#40000e7be.blank?vja=1&amp;pid=281d6875b&amp;color=0,0,0&amp;vpa=12&amp;vtp=1"/>
          <p:cNvSpPr/>
          <p:nvPr/>
        </p:nvSpPr>
        <p:spPr>
          <a:xfrm>
            <a:off x="1458151" y="16459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6" name="QB_6_AN.34_1#40000e7be.blank?vja=1&amp;pid=281d6875b&amp;color=0,0,0&amp;vpa=13&amp;vtp=1"/>
          <p:cNvSpPr/>
          <p:nvPr/>
        </p:nvSpPr>
        <p:spPr>
          <a:xfrm>
            <a:off x="1981200" y="16459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7" name="QB_6_AN.35_1#40000e7be.blank?vja=1&amp;pid=281d6875b&amp;color=0,0,0&amp;vpa=14&amp;vtp=1"/>
          <p:cNvSpPr/>
          <p:nvPr/>
        </p:nvSpPr>
        <p:spPr>
          <a:xfrm>
            <a:off x="2631250" y="1645987"/>
            <a:ext cx="985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benefits</a:t>
            </a:r>
            <a:endParaRPr lang="en-US" altLang="zh-CN" sz="2000" dirty="0"/>
          </a:p>
        </p:txBody>
      </p:sp>
      <p:sp>
        <p:nvSpPr>
          <p:cNvPr id="8" name="QB_6_AN.36_1#40000e7be.blank?vja=1&amp;pid=281d6875b&amp;color=0,0,0&amp;vpa=15&amp;vtp=1"/>
          <p:cNvSpPr/>
          <p:nvPr/>
        </p:nvSpPr>
        <p:spPr>
          <a:xfrm>
            <a:off x="6771259" y="1645987"/>
            <a:ext cx="32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9" name="QB_6_AN.37_1#40000e7be.blank?vja=1&amp;pid=281d6875b&amp;color=0,0,0&amp;vpa=16&amp;vtp=1"/>
          <p:cNvSpPr/>
          <p:nvPr/>
        </p:nvSpPr>
        <p:spPr>
          <a:xfrm>
            <a:off x="7268909" y="16459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0" name="QB_6_AN.38_1#40000e7be.blank?vja=1&amp;pid=281d6875b&amp;color=0,0,0&amp;vpa=17&amp;vtp=1"/>
          <p:cNvSpPr/>
          <p:nvPr/>
        </p:nvSpPr>
        <p:spPr>
          <a:xfrm>
            <a:off x="7741095" y="1645987"/>
            <a:ext cx="1296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convenient</a:t>
            </a:r>
            <a:endParaRPr lang="en-US" altLang="zh-CN" sz="2000" dirty="0"/>
          </a:p>
        </p:txBody>
      </p:sp>
      <p:sp>
        <p:nvSpPr>
          <p:cNvPr id="11" name="QB_6_AN.39_1#40000e7be.blank?vja=1&amp;pid=281d6875b&amp;color=0,0,0&amp;vpa=18&amp;vtp=1"/>
          <p:cNvSpPr/>
          <p:nvPr/>
        </p:nvSpPr>
        <p:spPr>
          <a:xfrm>
            <a:off x="9178481" y="16459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2" name="QB_6_AN.40_1#40000e7be.blank?vja=1&amp;pid=281d6875b&amp;color=0,0,0&amp;vpa=19&amp;vtp=1"/>
          <p:cNvSpPr/>
          <p:nvPr/>
        </p:nvSpPr>
        <p:spPr>
          <a:xfrm>
            <a:off x="9777667" y="1645987"/>
            <a:ext cx="409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p:txBody>
      </p:sp>
      <p:sp>
        <p:nvSpPr>
          <p:cNvPr id="13" name="QB_6_AN.41_1#40000e7be.blank?vja=1&amp;pid=281d6875b&amp;color=0,0,0&amp;vpa=20&amp;vtp=1"/>
          <p:cNvSpPr/>
          <p:nvPr/>
        </p:nvSpPr>
        <p:spPr>
          <a:xfrm>
            <a:off x="10313353" y="16459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4" name="QB_6_AN.42_1#40000e7be.blank?vja=1&amp;pid=281d6875b&amp;color=0,0,0&amp;vpa=21&amp;vtp=1"/>
          <p:cNvSpPr/>
          <p:nvPr/>
        </p:nvSpPr>
        <p:spPr>
          <a:xfrm>
            <a:off x="10861739" y="16332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pay</a:t>
            </a:r>
            <a:endParaRPr lang="en-US" altLang="zh-CN" sz="2000" dirty="0"/>
          </a:p>
        </p:txBody>
      </p:sp>
      <p:sp>
        <p:nvSpPr>
          <p:cNvPr id="15" name="QB_6_BD.43_1#76e8fd9e1?sp=1&amp;vja=1&amp;pid=281d6875b&amp;color=0,0,0&amp;vtp=1"/>
          <p:cNvSpPr/>
          <p:nvPr/>
        </p:nvSpPr>
        <p:spPr>
          <a:xfrm>
            <a:off x="722376" y="24714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2.被困在电梯里有时会很可怕，尤其是没有人陪你的时候。（stuck;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endParaRPr lang="en-US" altLang="zh-CN" sz="2000" dirty="0"/>
          </a:p>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16" name="QB_6_AN.44_1#76e8fd9e1.blank?vja=1&amp;pid=281d6875b&amp;color=0,0,0&amp;vpa=22&amp;vtp=1"/>
          <p:cNvSpPr/>
          <p:nvPr/>
        </p:nvSpPr>
        <p:spPr>
          <a:xfrm>
            <a:off x="1973326" y="28016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being</a:t>
            </a:r>
            <a:endParaRPr lang="en-US" altLang="zh-CN" sz="2000" dirty="0"/>
          </a:p>
        </p:txBody>
      </p:sp>
      <p:sp>
        <p:nvSpPr>
          <p:cNvPr id="17" name="QB_6_AN.45_1#76e8fd9e1.blank?vja=1&amp;pid=281d6875b&amp;color=0,0,0&amp;vpa=23&amp;vtp=1"/>
          <p:cNvSpPr/>
          <p:nvPr/>
        </p:nvSpPr>
        <p:spPr>
          <a:xfrm>
            <a:off x="2889314" y="2814387"/>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stuck</a:t>
            </a:r>
            <a:endParaRPr lang="en-US" altLang="zh-CN" sz="2000" dirty="0"/>
          </a:p>
        </p:txBody>
      </p:sp>
      <p:sp>
        <p:nvSpPr>
          <p:cNvPr id="18" name="QB_6_AN.46_1#76e8fd9e1.blank?vja=1&amp;pid=281d6875b&amp;color=0,0,0&amp;vpa=24&amp;vtp=1"/>
          <p:cNvSpPr/>
          <p:nvPr/>
        </p:nvSpPr>
        <p:spPr>
          <a:xfrm>
            <a:off x="4819714" y="2814387"/>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19" name="QB_6_AN.47_1#76e8fd9e1.blank?vja=1&amp;pid=281d6875b&amp;color=0,0,0&amp;vpa=25&amp;vtp=1"/>
          <p:cNvSpPr/>
          <p:nvPr/>
        </p:nvSpPr>
        <p:spPr>
          <a:xfrm>
            <a:off x="5354701" y="2801687"/>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quite/very</a:t>
            </a:r>
            <a:endParaRPr lang="en-US" altLang="zh-CN" sz="2000" dirty="0"/>
          </a:p>
        </p:txBody>
      </p:sp>
      <p:sp>
        <p:nvSpPr>
          <p:cNvPr id="20" name="QB_6_AN.48_1#76e8fd9e1.blank?vja=1&amp;pid=281d6875b&amp;color=0,0,0&amp;vpa=26&amp;vtp=1"/>
          <p:cNvSpPr/>
          <p:nvPr/>
        </p:nvSpPr>
        <p:spPr>
          <a:xfrm>
            <a:off x="6727889" y="2801687"/>
            <a:ext cx="19145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scary/frightening</a:t>
            </a:r>
            <a:endParaRPr lang="en-US" altLang="zh-CN" sz="2000" dirty="0"/>
          </a:p>
        </p:txBody>
      </p:sp>
      <p:sp>
        <p:nvSpPr>
          <p:cNvPr id="21" name="QB_6_AN.49_1#76e8fd9e1.blank?vja=1&amp;pid=281d6875b&amp;color=0,0,0&amp;vpa=27&amp;vtp=1"/>
          <p:cNvSpPr/>
          <p:nvPr/>
        </p:nvSpPr>
        <p:spPr>
          <a:xfrm>
            <a:off x="706501" y="3182687"/>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keeps</a:t>
            </a:r>
            <a:endParaRPr lang="en-US" altLang="zh-CN" sz="2000" dirty="0"/>
          </a:p>
        </p:txBody>
      </p:sp>
      <p:sp>
        <p:nvSpPr>
          <p:cNvPr id="22" name="QB_6_AN.50_1#76e8fd9e1.blank?vja=1&amp;pid=281d6875b&amp;color=0,0,0&amp;vpa=28&amp;vtp=1"/>
          <p:cNvSpPr/>
          <p:nvPr/>
        </p:nvSpPr>
        <p:spPr>
          <a:xfrm>
            <a:off x="1620901" y="3182687"/>
            <a:ext cx="565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23" name="QB_6_AN.51_1#76e8fd9e1.blank?vja=1&amp;pid=281d6875b&amp;color=0,0,0&amp;vpa=29&amp;vtp=1"/>
          <p:cNvSpPr/>
          <p:nvPr/>
        </p:nvSpPr>
        <p:spPr>
          <a:xfrm>
            <a:off x="2370201" y="3182687"/>
            <a:ext cx="1114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company</a:t>
            </a:r>
            <a:endParaRPr lang="en-US" altLang="zh-CN" sz="2000" dirty="0"/>
          </a:p>
        </p:txBody>
      </p:sp>
      <p:sp>
        <p:nvSpPr>
          <p:cNvPr id="24" name="QB_6_BD.52_1#938f22d37?sp=1&amp;vja=1&amp;pid=281d6875b&amp;color=0,0,0&amp;vtp=1"/>
          <p:cNvSpPr/>
          <p:nvPr/>
        </p:nvSpPr>
        <p:spPr>
          <a:xfrm>
            <a:off x="722376" y="3639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3.在我看来，减少空气污染的关键是鼓励人们乘坐公共交通工具。（inspire）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endParaRPr lang="en-US" altLang="zh-CN" sz="2000" dirty="0"/>
          </a:p>
        </p:txBody>
      </p:sp>
      <p:sp>
        <p:nvSpPr>
          <p:cNvPr id="25" name="QB_6_AN.53_1#938f22d37.blank?vja=1&amp;pid=281d6875b&amp;color=0,0,0&amp;vpa=30&amp;vtp=1"/>
          <p:cNvSpPr/>
          <p:nvPr/>
        </p:nvSpPr>
        <p:spPr>
          <a:xfrm>
            <a:off x="6830124" y="39827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6" name="QB_6_AN.54_1#938f22d37.blank?vja=1&amp;pid=281d6875b&amp;color=0,0,0&amp;vpa=31&amp;vtp=1"/>
          <p:cNvSpPr/>
          <p:nvPr/>
        </p:nvSpPr>
        <p:spPr>
          <a:xfrm>
            <a:off x="7375144" y="3970087"/>
            <a:ext cx="873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a:t>
            </a:r>
            <a:endParaRPr lang="en-US" altLang="zh-CN" sz="2000" dirty="0"/>
          </a:p>
        </p:txBody>
      </p:sp>
      <p:sp>
        <p:nvSpPr>
          <p:cNvPr id="27" name="QB_6_AN.55_1#938f22d37.blank?vja=1&amp;pid=281d6875b&amp;color=0,0,0&amp;vpa=32&amp;vtp=1"/>
          <p:cNvSpPr/>
          <p:nvPr/>
        </p:nvSpPr>
        <p:spPr>
          <a:xfrm>
            <a:off x="8440865" y="3970087"/>
            <a:ext cx="860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p:txBody>
      </p:sp>
      <p:sp>
        <p:nvSpPr>
          <p:cNvPr id="28" name="QB_6_AN.56_1#938f22d37.blank?vja=1&amp;pid=281d6875b&amp;color=0,0,0&amp;vpa=33&amp;vtp=1"/>
          <p:cNvSpPr/>
          <p:nvPr/>
        </p:nvSpPr>
        <p:spPr>
          <a:xfrm>
            <a:off x="9481185" y="39827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9" name="QB_6_AN.57_1#938f22d37.blank?vja=1&amp;pid=281d6875b&amp;color=0,0,0&amp;vpa=34&amp;vtp=1"/>
          <p:cNvSpPr/>
          <p:nvPr/>
        </p:nvSpPr>
        <p:spPr>
          <a:xfrm>
            <a:off x="10038906" y="3982787"/>
            <a:ext cx="606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endParaRPr lang="en-US" altLang="zh-CN" sz="2000" dirty="0"/>
          </a:p>
        </p:txBody>
      </p:sp>
      <p:sp>
        <p:nvSpPr>
          <p:cNvPr id="30" name="QB_6_BD.58_1#016bd6511?sp=1&amp;vja=1&amp;pid=281d6875b&amp;color=0,0,0&amp;vtp=1"/>
          <p:cNvSpPr/>
          <p:nvPr/>
        </p:nvSpPr>
        <p:spPr>
          <a:xfrm>
            <a:off x="722376" y="48082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4.由于在生活中经历了许多困难，他看起来比实际年龄要老。（go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endParaRPr lang="en-US" altLang="zh-CN" sz="2000" dirty="0"/>
          </a:p>
        </p:txBody>
      </p:sp>
      <p:sp>
        <p:nvSpPr>
          <p:cNvPr id="31" name="QB_6_AN.59_1#016bd6511.blank?vja=1&amp;pid=281d6875b&amp;color=0,0,0&amp;vpa=35&amp;vtp=1"/>
          <p:cNvSpPr/>
          <p:nvPr/>
        </p:nvSpPr>
        <p:spPr>
          <a:xfrm>
            <a:off x="1751076" y="5151187"/>
            <a:ext cx="522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endParaRPr lang="en-US" altLang="zh-CN" sz="2000" dirty="0"/>
          </a:p>
        </p:txBody>
      </p:sp>
      <p:sp>
        <p:nvSpPr>
          <p:cNvPr id="32" name="QB_6_AN.60_1#016bd6511.blank?vja=1&amp;pid=281d6875b&amp;color=0,0,0&amp;vpa=36&amp;vtp=1"/>
          <p:cNvSpPr/>
          <p:nvPr/>
        </p:nvSpPr>
        <p:spPr>
          <a:xfrm>
            <a:off x="2436876" y="5138487"/>
            <a:ext cx="677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gone</a:t>
            </a:r>
            <a:endParaRPr lang="en-US" altLang="zh-CN" sz="2000" dirty="0"/>
          </a:p>
        </p:txBody>
      </p:sp>
      <p:sp>
        <p:nvSpPr>
          <p:cNvPr id="33" name="QB_6_AN.61_1#016bd6511.blank?vja=1&amp;pid=281d6875b&amp;color=0,0,0&amp;vpa=37&amp;vtp=1"/>
          <p:cNvSpPr/>
          <p:nvPr/>
        </p:nvSpPr>
        <p:spPr>
          <a:xfrm>
            <a:off x="3300476" y="5138487"/>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bg/>
                                          </p:spTgt>
                                        </p:tgtEl>
                                        <p:attrNameLst>
                                          <p:attrName>style.visibility</p:attrName>
                                        </p:attrNameLst>
                                      </p:cBhvr>
                                      <p:to>
                                        <p:strVal val="visible"/>
                                      </p:to>
                                    </p:set>
                                    <p:animEffect transition="in" filter="fade">
                                      <p:cBhvr>
                                        <p:cTn id="87" dur="500"/>
                                        <p:tgtEl>
                                          <p:spTgt spid="14">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4">
                                            <p:txEl>
                                              <p:pRg st="0" end="0"/>
                                            </p:txEl>
                                          </p:spTgt>
                                        </p:tgtEl>
                                        <p:attrNameLst>
                                          <p:attrName>style.visibility</p:attrName>
                                        </p:attrNameLst>
                                      </p:cBhvr>
                                      <p:to>
                                        <p:strVal val="visible"/>
                                      </p:to>
                                    </p:set>
                                    <p:animEffect transition="in" filter="fade">
                                      <p:cBhvr>
                                        <p:cTn id="90" dur="500"/>
                                        <p:tgtEl>
                                          <p:spTgt spid="14">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19">
                                            <p:bg/>
                                          </p:spTgt>
                                        </p:tgtEl>
                                        <p:attrNameLst>
                                          <p:attrName>style.visibility</p:attrName>
                                        </p:attrNameLst>
                                      </p:cBhvr>
                                      <p:to>
                                        <p:strVal val="visible"/>
                                      </p:to>
                                    </p:set>
                                    <p:animEffect transition="in" filter="fade">
                                      <p:cBhvr>
                                        <p:cTn id="119" dur="500"/>
                                        <p:tgtEl>
                                          <p:spTgt spid="19">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9">
                                            <p:txEl>
                                              <p:pRg st="0" end="0"/>
                                            </p:txEl>
                                          </p:spTgt>
                                        </p:tgtEl>
                                        <p:attrNameLst>
                                          <p:attrName>style.visibility</p:attrName>
                                        </p:attrNameLst>
                                      </p:cBhvr>
                                      <p:to>
                                        <p:strVal val="visible"/>
                                      </p:to>
                                    </p:set>
                                    <p:animEffect transition="in" filter="fade">
                                      <p:cBhvr>
                                        <p:cTn id="122" dur="500"/>
                                        <p:tgtEl>
                                          <p:spTgt spid="19">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0">
                                            <p:bg/>
                                          </p:spTgt>
                                        </p:tgtEl>
                                        <p:attrNameLst>
                                          <p:attrName>style.visibility</p:attrName>
                                        </p:attrNameLst>
                                      </p:cBhvr>
                                      <p:to>
                                        <p:strVal val="visible"/>
                                      </p:to>
                                    </p:set>
                                    <p:animEffect transition="in" filter="fade">
                                      <p:cBhvr>
                                        <p:cTn id="127" dur="500"/>
                                        <p:tgtEl>
                                          <p:spTgt spid="20">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0">
                                            <p:txEl>
                                              <p:pRg st="0" end="0"/>
                                            </p:txEl>
                                          </p:spTgt>
                                        </p:tgtEl>
                                        <p:attrNameLst>
                                          <p:attrName>style.visibility</p:attrName>
                                        </p:attrNameLst>
                                      </p:cBhvr>
                                      <p:to>
                                        <p:strVal val="visible"/>
                                      </p:to>
                                    </p:set>
                                    <p:animEffect transition="in" filter="fade">
                                      <p:cBhvr>
                                        <p:cTn id="130" dur="500"/>
                                        <p:tgtEl>
                                          <p:spTgt spid="20">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1">
                                            <p:bg/>
                                          </p:spTgt>
                                        </p:tgtEl>
                                        <p:attrNameLst>
                                          <p:attrName>style.visibility</p:attrName>
                                        </p:attrNameLst>
                                      </p:cBhvr>
                                      <p:to>
                                        <p:strVal val="visible"/>
                                      </p:to>
                                    </p:set>
                                    <p:animEffect transition="in" filter="fade">
                                      <p:cBhvr>
                                        <p:cTn id="135" dur="500"/>
                                        <p:tgtEl>
                                          <p:spTgt spid="21">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1">
                                            <p:txEl>
                                              <p:pRg st="0" end="0"/>
                                            </p:txEl>
                                          </p:spTgt>
                                        </p:tgtEl>
                                        <p:attrNameLst>
                                          <p:attrName>style.visibility</p:attrName>
                                        </p:attrNameLst>
                                      </p:cBhvr>
                                      <p:to>
                                        <p:strVal val="visible"/>
                                      </p:to>
                                    </p:set>
                                    <p:animEffect transition="in" filter="fade">
                                      <p:cBhvr>
                                        <p:cTn id="138" dur="500"/>
                                        <p:tgtEl>
                                          <p:spTgt spid="21">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2">
                                            <p:bg/>
                                          </p:spTgt>
                                        </p:tgtEl>
                                        <p:attrNameLst>
                                          <p:attrName>style.visibility</p:attrName>
                                        </p:attrNameLst>
                                      </p:cBhvr>
                                      <p:to>
                                        <p:strVal val="visible"/>
                                      </p:to>
                                    </p:set>
                                    <p:animEffect transition="in" filter="fade">
                                      <p:cBhvr>
                                        <p:cTn id="143" dur="500"/>
                                        <p:tgtEl>
                                          <p:spTgt spid="22">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2">
                                            <p:txEl>
                                              <p:pRg st="0" end="0"/>
                                            </p:txEl>
                                          </p:spTgt>
                                        </p:tgtEl>
                                        <p:attrNameLst>
                                          <p:attrName>style.visibility</p:attrName>
                                        </p:attrNameLst>
                                      </p:cBhvr>
                                      <p:to>
                                        <p:strVal val="visible"/>
                                      </p:to>
                                    </p:set>
                                    <p:animEffect transition="in" filter="fade">
                                      <p:cBhvr>
                                        <p:cTn id="146" dur="500"/>
                                        <p:tgtEl>
                                          <p:spTgt spid="22">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3">
                                            <p:bg/>
                                          </p:spTgt>
                                        </p:tgtEl>
                                        <p:attrNameLst>
                                          <p:attrName>style.visibility</p:attrName>
                                        </p:attrNameLst>
                                      </p:cBhvr>
                                      <p:to>
                                        <p:strVal val="visible"/>
                                      </p:to>
                                    </p:set>
                                    <p:animEffect transition="in" filter="fade">
                                      <p:cBhvr>
                                        <p:cTn id="151" dur="500"/>
                                        <p:tgtEl>
                                          <p:spTgt spid="23">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3">
                                            <p:txEl>
                                              <p:pRg st="0" end="0"/>
                                            </p:txEl>
                                          </p:spTgt>
                                        </p:tgtEl>
                                        <p:attrNameLst>
                                          <p:attrName>style.visibility</p:attrName>
                                        </p:attrNameLst>
                                      </p:cBhvr>
                                      <p:to>
                                        <p:strVal val="visible"/>
                                      </p:to>
                                    </p:set>
                                    <p:animEffect transition="in" filter="fade">
                                      <p:cBhvr>
                                        <p:cTn id="154" dur="500"/>
                                        <p:tgtEl>
                                          <p:spTgt spid="23">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5">
                                            <p:bg/>
                                          </p:spTgt>
                                        </p:tgtEl>
                                        <p:attrNameLst>
                                          <p:attrName>style.visibility</p:attrName>
                                        </p:attrNameLst>
                                      </p:cBhvr>
                                      <p:to>
                                        <p:strVal val="visible"/>
                                      </p:to>
                                    </p:set>
                                    <p:animEffect transition="in" filter="fade">
                                      <p:cBhvr>
                                        <p:cTn id="159" dur="500"/>
                                        <p:tgtEl>
                                          <p:spTgt spid="25">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5">
                                            <p:txEl>
                                              <p:pRg st="0" end="0"/>
                                            </p:txEl>
                                          </p:spTgt>
                                        </p:tgtEl>
                                        <p:attrNameLst>
                                          <p:attrName>style.visibility</p:attrName>
                                        </p:attrNameLst>
                                      </p:cBhvr>
                                      <p:to>
                                        <p:strVal val="visible"/>
                                      </p:to>
                                    </p:set>
                                    <p:animEffect transition="in" filter="fade">
                                      <p:cBhvr>
                                        <p:cTn id="162" dur="500"/>
                                        <p:tgtEl>
                                          <p:spTgt spid="25">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6">
                                            <p:bg/>
                                          </p:spTgt>
                                        </p:tgtEl>
                                        <p:attrNameLst>
                                          <p:attrName>style.visibility</p:attrName>
                                        </p:attrNameLst>
                                      </p:cBhvr>
                                      <p:to>
                                        <p:strVal val="visible"/>
                                      </p:to>
                                    </p:set>
                                    <p:animEffect transition="in" filter="fade">
                                      <p:cBhvr>
                                        <p:cTn id="167" dur="500"/>
                                        <p:tgtEl>
                                          <p:spTgt spid="26">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6">
                                            <p:txEl>
                                              <p:pRg st="0" end="0"/>
                                            </p:txEl>
                                          </p:spTgt>
                                        </p:tgtEl>
                                        <p:attrNameLst>
                                          <p:attrName>style.visibility</p:attrName>
                                        </p:attrNameLst>
                                      </p:cBhvr>
                                      <p:to>
                                        <p:strVal val="visible"/>
                                      </p:to>
                                    </p:set>
                                    <p:animEffect transition="in" filter="fade">
                                      <p:cBhvr>
                                        <p:cTn id="170" dur="500"/>
                                        <p:tgtEl>
                                          <p:spTgt spid="26">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7">
                                            <p:bg/>
                                          </p:spTgt>
                                        </p:tgtEl>
                                        <p:attrNameLst>
                                          <p:attrName>style.visibility</p:attrName>
                                        </p:attrNameLst>
                                      </p:cBhvr>
                                      <p:to>
                                        <p:strVal val="visible"/>
                                      </p:to>
                                    </p:set>
                                    <p:animEffect transition="in" filter="fade">
                                      <p:cBhvr>
                                        <p:cTn id="175" dur="500"/>
                                        <p:tgtEl>
                                          <p:spTgt spid="27">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7">
                                            <p:txEl>
                                              <p:pRg st="0" end="0"/>
                                            </p:txEl>
                                          </p:spTgt>
                                        </p:tgtEl>
                                        <p:attrNameLst>
                                          <p:attrName>style.visibility</p:attrName>
                                        </p:attrNameLst>
                                      </p:cBhvr>
                                      <p:to>
                                        <p:strVal val="visible"/>
                                      </p:to>
                                    </p:set>
                                    <p:animEffect transition="in" filter="fade">
                                      <p:cBhvr>
                                        <p:cTn id="178" dur="500"/>
                                        <p:tgtEl>
                                          <p:spTgt spid="27">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8">
                                            <p:bg/>
                                          </p:spTgt>
                                        </p:tgtEl>
                                        <p:attrNameLst>
                                          <p:attrName>style.visibility</p:attrName>
                                        </p:attrNameLst>
                                      </p:cBhvr>
                                      <p:to>
                                        <p:strVal val="visible"/>
                                      </p:to>
                                    </p:set>
                                    <p:animEffect transition="in" filter="fade">
                                      <p:cBhvr>
                                        <p:cTn id="183" dur="500"/>
                                        <p:tgtEl>
                                          <p:spTgt spid="28">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8">
                                            <p:txEl>
                                              <p:pRg st="0" end="0"/>
                                            </p:txEl>
                                          </p:spTgt>
                                        </p:tgtEl>
                                        <p:attrNameLst>
                                          <p:attrName>style.visibility</p:attrName>
                                        </p:attrNameLst>
                                      </p:cBhvr>
                                      <p:to>
                                        <p:strVal val="visible"/>
                                      </p:to>
                                    </p:set>
                                    <p:animEffect transition="in" filter="fade">
                                      <p:cBhvr>
                                        <p:cTn id="186" dur="500"/>
                                        <p:tgtEl>
                                          <p:spTgt spid="28">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29">
                                            <p:bg/>
                                          </p:spTgt>
                                        </p:tgtEl>
                                        <p:attrNameLst>
                                          <p:attrName>style.visibility</p:attrName>
                                        </p:attrNameLst>
                                      </p:cBhvr>
                                      <p:to>
                                        <p:strVal val="visible"/>
                                      </p:to>
                                    </p:set>
                                    <p:animEffect transition="in" filter="fade">
                                      <p:cBhvr>
                                        <p:cTn id="191" dur="500"/>
                                        <p:tgtEl>
                                          <p:spTgt spid="29">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29">
                                            <p:txEl>
                                              <p:pRg st="0" end="0"/>
                                            </p:txEl>
                                          </p:spTgt>
                                        </p:tgtEl>
                                        <p:attrNameLst>
                                          <p:attrName>style.visibility</p:attrName>
                                        </p:attrNameLst>
                                      </p:cBhvr>
                                      <p:to>
                                        <p:strVal val="visible"/>
                                      </p:to>
                                    </p:set>
                                    <p:animEffect transition="in" filter="fade">
                                      <p:cBhvr>
                                        <p:cTn id="194" dur="500"/>
                                        <p:tgtEl>
                                          <p:spTgt spid="29">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1">
                                            <p:bg/>
                                          </p:spTgt>
                                        </p:tgtEl>
                                        <p:attrNameLst>
                                          <p:attrName>style.visibility</p:attrName>
                                        </p:attrNameLst>
                                      </p:cBhvr>
                                      <p:to>
                                        <p:strVal val="visible"/>
                                      </p:to>
                                    </p:set>
                                    <p:animEffect transition="in" filter="fade">
                                      <p:cBhvr>
                                        <p:cTn id="199" dur="500"/>
                                        <p:tgtEl>
                                          <p:spTgt spid="31">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1">
                                            <p:txEl>
                                              <p:pRg st="0" end="0"/>
                                            </p:txEl>
                                          </p:spTgt>
                                        </p:tgtEl>
                                        <p:attrNameLst>
                                          <p:attrName>style.visibility</p:attrName>
                                        </p:attrNameLst>
                                      </p:cBhvr>
                                      <p:to>
                                        <p:strVal val="visible"/>
                                      </p:to>
                                    </p:set>
                                    <p:animEffect transition="in" filter="fade">
                                      <p:cBhvr>
                                        <p:cTn id="202" dur="500"/>
                                        <p:tgtEl>
                                          <p:spTgt spid="31">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2">
                                            <p:bg/>
                                          </p:spTgt>
                                        </p:tgtEl>
                                        <p:attrNameLst>
                                          <p:attrName>style.visibility</p:attrName>
                                        </p:attrNameLst>
                                      </p:cBhvr>
                                      <p:to>
                                        <p:strVal val="visible"/>
                                      </p:to>
                                    </p:set>
                                    <p:animEffect transition="in" filter="fade">
                                      <p:cBhvr>
                                        <p:cTn id="207" dur="500"/>
                                        <p:tgtEl>
                                          <p:spTgt spid="32">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2">
                                            <p:txEl>
                                              <p:pRg st="0" end="0"/>
                                            </p:txEl>
                                          </p:spTgt>
                                        </p:tgtEl>
                                        <p:attrNameLst>
                                          <p:attrName>style.visibility</p:attrName>
                                        </p:attrNameLst>
                                      </p:cBhvr>
                                      <p:to>
                                        <p:strVal val="visible"/>
                                      </p:to>
                                    </p:set>
                                    <p:animEffect transition="in" filter="fade">
                                      <p:cBhvr>
                                        <p:cTn id="210" dur="500"/>
                                        <p:tgtEl>
                                          <p:spTgt spid="32">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3">
                                            <p:bg/>
                                          </p:spTgt>
                                        </p:tgtEl>
                                        <p:attrNameLst>
                                          <p:attrName>style.visibility</p:attrName>
                                        </p:attrNameLst>
                                      </p:cBhvr>
                                      <p:to>
                                        <p:strVal val="visible"/>
                                      </p:to>
                                    </p:set>
                                    <p:animEffect transition="in" filter="fade">
                                      <p:cBhvr>
                                        <p:cTn id="215" dur="500"/>
                                        <p:tgtEl>
                                          <p:spTgt spid="33">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3">
                                            <p:txEl>
                                              <p:pRg st="0" end="0"/>
                                            </p:txEl>
                                          </p:spTgt>
                                        </p:tgtEl>
                                        <p:attrNameLst>
                                          <p:attrName>style.visibility</p:attrName>
                                        </p:attrNameLst>
                                      </p:cBhvr>
                                      <p:to>
                                        <p:strVal val="visible"/>
                                      </p:to>
                                    </p:set>
                                    <p:animEffect transition="in" filter="fade">
                                      <p:cBhvr>
                                        <p:cTn id="218"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P spid="13" grpId="0" animBg="1" build="p"/>
      <p:bldP spid="14" grpId="0" animBg="1" build="p"/>
      <p:bldP spid="16" grpId="0" animBg="1" build="p"/>
      <p:bldP spid="17" grpId="0" animBg="1" build="p"/>
      <p:bldP spid="18" grpId="0" animBg="1" build="p"/>
      <p:bldP spid="19" grpId="0" animBg="1" build="p"/>
      <p:bldP spid="20" grpId="0" animBg="1" build="p"/>
      <p:bldP spid="21" grpId="0" animBg="1" build="p"/>
      <p:bldP spid="22" grpId="0" animBg="1" build="p"/>
      <p:bldP spid="23" grpId="0" animBg="1" build="p"/>
      <p:bldP spid="25" grpId="0" animBg="1" build="p"/>
      <p:bldP spid="26" grpId="0" animBg="1" build="p"/>
      <p:bldP spid="27" grpId="0" animBg="1" build="p"/>
      <p:bldP spid="28" grpId="0" animBg="1" build="p"/>
      <p:bldP spid="29" grpId="0" animBg="1" build="p"/>
      <p:bldP spid="31" grpId="0" animBg="1" build="p"/>
      <p:bldP spid="32" grpId="0" animBg="1" build="p"/>
      <p:bldP spid="33"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9_1#714309042?vja=1&amp;pid=71663cdef&amp;color=0,0,0&amp;vtp=1&amp;bt=1"/>
          <p:cNvSpPr/>
          <p:nvPr/>
        </p:nvSpPr>
        <p:spPr>
          <a:xfrm>
            <a:off x="722376" y="896112"/>
            <a:ext cx="10753344" cy="4191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［广东深圳外国语学校2024高一段测］</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nebuliser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（雾化器）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nebuliser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nebuliser.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Danielle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telephoned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（发电机）.So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Alice’s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Danielle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Danielle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2000" dirty="0"/>
          </a:p>
        </p:txBody>
      </p:sp>
    </p:spTree>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9_2#714309042?vja=1&amp;pid=71663cdef&amp;color=0,0,0&amp;mp=1&amp;vtp=1&amp;bt=1"/>
          <p:cNvSpPr/>
          <p:nvPr/>
        </p:nvSpPr>
        <p:spPr>
          <a:xfrm>
            <a:off x="722376" y="900000"/>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Danielle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endParaRPr lang="en-US" altLang="zh-CN" sz="2000" dirty="0"/>
          </a:p>
        </p:txBody>
      </p:sp>
      <p:sp>
        <p:nvSpPr>
          <p:cNvPr id="3" name="QM_5_EX.470_1#714309042?vja=1&amp;pid=71663cdef&amp;color=0,0,0&amp;vtp=1"/>
          <p:cNvSpPr/>
          <p:nvPr/>
        </p:nvSpPr>
        <p:spPr>
          <a:xfrm>
            <a:off x="722376" y="2445911"/>
            <a:ext cx="10753344" cy="1143000"/>
          </a:xfrm>
          <a:prstGeom prst="rect">
            <a:avLst/>
          </a:prstGeom>
          <a:noFill/>
        </p:spPr>
        <p:txBody>
          <a:bodyPr wrap="square" lIns="0" tIns="0" rIns="0" bIns="0" rtlCol="0" anchor="t"/>
          <a:lstStyle/>
          <a:p>
            <a:pPr algn="l">
              <a:lnSpc>
                <a:spcPct val="125000"/>
              </a:lnSpc>
            </a:pPr>
            <a:r>
              <a:rPr lang="en-US" altLang="zh-CN" sz="2000" b="1"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记叙文。作者所在的地区遭受了一场暴风雨的袭击，一个叫艾丽斯的人需要使用雾化器治疗，但是因为断电无法启动雾化器，所以她的女儿求助于作者。作者将求助信息发布到网上后，一名叫丹妮尔的热心人将自己的发电机及时送到了艾丽斯的家中，帮她渡过了难关。</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1_1#80b67a434.choices?vja=1&amp;pid=714309042&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929380" algn="l"/>
                <a:tab pos="6385560" algn="l"/>
                <a:tab pos="84988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A.Independently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B.Voluntarily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C.Luckily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D.Effectively</a:t>
            </a:r>
            <a:endParaRPr lang="en-US" altLang="zh-CN" sz="2000" dirty="0"/>
          </a:p>
        </p:txBody>
      </p:sp>
      <p:sp>
        <p:nvSpPr>
          <p:cNvPr id="3" name="QC_6_AN.472_1#80b67a434.bracket?vja=1&amp;pid=714309042&amp;color=0,0,0&amp;vpa=221&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473_1#80b67a434?vja=1&amp;pid=714309042&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injuries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lost可知，此处指“幸运的是，没有人员伤亡”。故选C项。</a:t>
            </a:r>
            <a:endParaRPr lang="en-US" altLang="zh-CN" sz="2200" dirty="0"/>
          </a:p>
        </p:txBody>
      </p:sp>
      <p:sp>
        <p:nvSpPr>
          <p:cNvPr id="5" name="QC_6_BD.474_1#058c1ce03.choices?vja=1&amp;pid=714309042&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21405" algn="l"/>
                <a:tab pos="5896610" algn="l"/>
                <a:tab pos="80702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A.necessary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B.anxious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C.typical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D.overwhelmed</a:t>
            </a:r>
            <a:endParaRPr lang="en-US" altLang="zh-CN" sz="2000" dirty="0"/>
          </a:p>
        </p:txBody>
      </p:sp>
      <p:sp>
        <p:nvSpPr>
          <p:cNvPr id="6" name="QC_6_AN.475_1#058c1ce03.bracket?vja=1&amp;pid=714309042&amp;color=0,0,0&amp;vpa=222&amp;vtp=1"/>
          <p:cNvSpPr/>
          <p:nvPr/>
        </p:nvSpPr>
        <p:spPr>
          <a:xfrm>
            <a:off x="1112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6_AS.476_1#058c1ce03?vja=1&amp;pid=714309042&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nebuliser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storm.”可知，艾丽斯需要使用雾化器治疗，但是现在无法启动雾化器，所以她的女儿很担心。故选B项。</a:t>
            </a:r>
            <a:endParaRPr lang="en-US" altLang="zh-CN" sz="2200" dirty="0"/>
          </a:p>
        </p:txBody>
      </p:sp>
      <p:sp>
        <p:nvSpPr>
          <p:cNvPr id="8" name="QC_6_BD.477_1#e7737af0e.choices?vja=1&amp;pid=714309042&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43655" algn="l"/>
                <a:tab pos="6772910" algn="l"/>
                <a:tab pos="8876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A.treatment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B.information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D.joy</a:t>
            </a:r>
            <a:endParaRPr lang="en-US" altLang="zh-CN" sz="2000" dirty="0"/>
          </a:p>
        </p:txBody>
      </p:sp>
      <p:sp>
        <p:nvSpPr>
          <p:cNvPr id="9" name="QC_6_AN.478_1#e7737af0e.bracket?vja=1&amp;pid=714309042&amp;color=0,0,0&amp;vpa=223&amp;vtp=1"/>
          <p:cNvSpPr/>
          <p:nvPr/>
        </p:nvSpPr>
        <p:spPr>
          <a:xfrm>
            <a:off x="1112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479_1#e7737af0e?vja=1&amp;pid=714309042&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nebuliser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oxygen及She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ill可知，艾丽斯生病了，正在用雾化器治疗。故选A项。</a:t>
            </a:r>
            <a:endParaRPr lang="en-US" altLang="zh-CN" sz="2200" dirty="0"/>
          </a:p>
        </p:txBody>
      </p:sp>
      <p:sp>
        <p:nvSpPr>
          <p:cNvPr id="11" name="QC_6_BD.480_1#a096ff5a1.choices?vja=1&amp;pid=714309042&amp;color=0,0,0&amp;vtp=1"/>
          <p:cNvSpPr/>
          <p:nvPr/>
        </p:nvSpPr>
        <p:spPr>
          <a:xfrm>
            <a:off x="722376" y="46431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07130" algn="l"/>
                <a:tab pos="6195060" algn="l"/>
                <a:tab pos="85940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A.memory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B.bravery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C.money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D.power</a:t>
            </a:r>
            <a:endParaRPr lang="en-US" altLang="zh-CN" sz="2000" dirty="0"/>
          </a:p>
        </p:txBody>
      </p:sp>
      <p:sp>
        <p:nvSpPr>
          <p:cNvPr id="12" name="QC_6_AN.481_1#a096ff5a1.bracket?vja=1&amp;pid=714309042&amp;color=0,0,0&amp;vpa=224&amp;vtp=1"/>
          <p:cNvSpPr/>
          <p:nvPr/>
        </p:nvSpPr>
        <p:spPr>
          <a:xfrm>
            <a:off x="1112901" y="46431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482_1#a096ff5a1?vja=1&amp;pid=714309042&amp;color=0,0,0&amp;vtp=1"/>
          <p:cNvSpPr/>
          <p:nvPr/>
        </p:nvSpPr>
        <p:spPr>
          <a:xfrm>
            <a:off x="722376" y="506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company以及use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power可知，此处指暴风雨过后，艾丽斯所在的地方断电了，她无法启动雾化器了。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3_1#aa058a4ba.choices?vja=1&amp;pid=714309042&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16605" algn="l"/>
                <a:tab pos="5718810" algn="l"/>
                <a:tab pos="8082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B.contact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C.protect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D.recommend</a:t>
            </a:r>
            <a:endParaRPr lang="en-US" altLang="zh-CN" sz="2000" dirty="0"/>
          </a:p>
        </p:txBody>
      </p:sp>
      <p:sp>
        <p:nvSpPr>
          <p:cNvPr id="3" name="QC_6_AN.484_1#aa058a4ba.bracket?vja=1&amp;pid=714309042&amp;color=0,0,0&amp;vpa=225&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85_1#aa058a4ba?vja=1&amp;pid=714309042&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company及常识可知，没有电，作者应是联系电力公司。故选B项。</a:t>
            </a:r>
            <a:endParaRPr lang="en-US" altLang="zh-CN" sz="2200" dirty="0"/>
          </a:p>
        </p:txBody>
      </p:sp>
      <p:sp>
        <p:nvSpPr>
          <p:cNvPr id="5" name="QC_6_BD.486_1#daa45cb4d.choices?vja=1&amp;pid=714309042&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13430" algn="l"/>
                <a:tab pos="5801360" algn="l"/>
                <a:tab pos="82130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A.run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B.design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C.repair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D.transport</a:t>
            </a:r>
            <a:endParaRPr lang="en-US" altLang="zh-CN" sz="2000" dirty="0"/>
          </a:p>
        </p:txBody>
      </p:sp>
      <p:sp>
        <p:nvSpPr>
          <p:cNvPr id="6" name="QC_6_AN.487_1#daa45cb4d.bracket?vja=1&amp;pid=714309042&amp;color=0,0,0&amp;vpa=226&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6_AS.488_1#daa45cb4d?vja=1&amp;pid=714309042&amp;color=0,0,0&amp;vtp=1"/>
          <p:cNvSpPr/>
          <p:nvPr/>
        </p:nvSpPr>
        <p:spPr>
          <a:xfrm>
            <a:off x="722376" y="2578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nebuliser以及下文it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start可知，此处指使雾化器启动。故选A项</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QC_6_AS.488_1#daa45cb4d?vja=1&amp;pid=714309042&amp;color=0,0,0&amp;vtp=1"/>
          <p:cNvSpPr/>
          <p:nvPr/>
        </p:nvSpPr>
        <p:spPr>
          <a:xfrm>
            <a:off x="722376" y="1315830"/>
            <a:ext cx="10753344" cy="1562100"/>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run熟词生义</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.跑</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.（使）运转，运行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92_1#3489fa631.choices?vja=1&amp;pid=714309042&amp;color=0,0,0&amp;vtp=1&amp;bt=1"/>
          <p:cNvSpPr/>
          <p:nvPr/>
        </p:nvSpPr>
        <p:spPr>
          <a:xfrm>
            <a:off x="722376" y="2347225"/>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43655" algn="l"/>
                <a:tab pos="6315710" algn="l"/>
                <a:tab pos="86226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A.programme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B.difficulty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C.number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D.damage</a:t>
            </a:r>
            <a:endParaRPr lang="en-US" altLang="zh-CN" sz="2000" dirty="0"/>
          </a:p>
        </p:txBody>
      </p:sp>
      <p:sp>
        <p:nvSpPr>
          <p:cNvPr id="3" name="QC_6_AN.493_1#3489fa631.bracket?vja=1&amp;pid=714309042&amp;color=0,0,0&amp;vpa=228&amp;vtp=1"/>
          <p:cNvSpPr/>
          <p:nvPr/>
        </p:nvSpPr>
        <p:spPr>
          <a:xfrm>
            <a:off x="1112901" y="2347225"/>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494_1#3489fa631?vja=1&amp;pid=714309042&amp;color=0,0,0&amp;vtp=1"/>
          <p:cNvSpPr/>
          <p:nvPr/>
        </p:nvSpPr>
        <p:spPr>
          <a:xfrm>
            <a:off x="722376" y="2771913"/>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上文提到经过一系列的尝试，艾丽斯依然无法启动雾化器，故此处指作者决定把艾丽斯面临的困难发布到网上。</a:t>
            </a:r>
            <a:endParaRPr lang="en-US" altLang="zh-CN" sz="2200" dirty="0"/>
          </a:p>
        </p:txBody>
      </p:sp>
      <p:sp>
        <p:nvSpPr>
          <p:cNvPr id="5" name="QC_6_BD.495_1#b359b4013.choices?vja=1&amp;pid=714309042&amp;color=0,0,0&amp;vtp=1"/>
          <p:cNvSpPr/>
          <p:nvPr/>
        </p:nvSpPr>
        <p:spPr>
          <a:xfrm>
            <a:off x="722376" y="3605100"/>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96005" algn="l"/>
                <a:tab pos="6099810" algn="l"/>
                <a:tab pos="86925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A.recipe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B.shelter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C.address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D.idea</a:t>
            </a:r>
            <a:endParaRPr lang="en-US" altLang="zh-CN" sz="2000" dirty="0"/>
          </a:p>
        </p:txBody>
      </p:sp>
      <p:sp>
        <p:nvSpPr>
          <p:cNvPr id="6" name="QC_6_AN.496_1#b359b4013.bracket?vja=1&amp;pid=714309042&amp;color=0,0,0&amp;vpa=229&amp;vtp=1"/>
          <p:cNvSpPr/>
          <p:nvPr/>
        </p:nvSpPr>
        <p:spPr>
          <a:xfrm>
            <a:off x="1112901" y="3605100"/>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6_AS.497_1#b359b4013?vja=1&amp;pid=714309042&amp;color=0,0,0&amp;vtp=1"/>
          <p:cNvSpPr/>
          <p:nvPr/>
        </p:nvSpPr>
        <p:spPr>
          <a:xfrm>
            <a:off x="722376" y="4029213"/>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根据下文Danielle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house可知，作者给了她艾丽斯的地址。故选C项。</a:t>
            </a:r>
            <a:endParaRPr lang="en-US" altLang="zh-CN" sz="2200" dirty="0"/>
          </a:p>
        </p:txBody>
      </p:sp>
      <p:sp>
        <p:nvSpPr>
          <p:cNvPr id="8" name="QC_6_BD.498_1#d2836f98d.choices?vja=1&amp;pid=714309042&amp;color=0,0,0&amp;vtp=1"/>
          <p:cNvSpPr/>
          <p:nvPr/>
        </p:nvSpPr>
        <p:spPr>
          <a:xfrm>
            <a:off x="722376" y="4448313"/>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70630" algn="l"/>
                <a:tab pos="6322060" algn="l"/>
                <a:tab pos="87083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A.loaded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B.created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C.chose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D.sold</a:t>
            </a:r>
            <a:endParaRPr lang="en-US" altLang="zh-CN" sz="2000" dirty="0"/>
          </a:p>
        </p:txBody>
      </p:sp>
      <p:sp>
        <p:nvSpPr>
          <p:cNvPr id="9" name="QC_6_AN.499_1#d2836f98d.bracket?vja=1&amp;pid=714309042&amp;color=0,0,0&amp;vpa=230&amp;vtp=1"/>
          <p:cNvSpPr/>
          <p:nvPr/>
        </p:nvSpPr>
        <p:spPr>
          <a:xfrm>
            <a:off x="1239901" y="4448313"/>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6_AS.500_1#d2836f98d?vja=1&amp;pid=714309042&amp;color=0,0,0&amp;vtp=1"/>
          <p:cNvSpPr/>
          <p:nvPr/>
        </p:nvSpPr>
        <p:spPr>
          <a:xfrm>
            <a:off x="722376" y="4867413"/>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根据下文Danielle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there可知，丹妮尔开车把发电机给艾丽斯送去了，所以应该是把发电机装在了车上。故选A项。load意为“把</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装上”。</a:t>
            </a:r>
            <a:endParaRPr lang="en-US" altLang="zh-CN" sz="2200" dirty="0"/>
          </a:p>
        </p:txBody>
      </p:sp>
      <p:sp>
        <p:nvSpPr>
          <p:cNvPr id="11" name="QC_6_BD.489_1#57f57cb08.choices?vja=1&amp;pid=714309042&amp;color=0,0,0&amp;vtp=1"/>
          <p:cNvSpPr/>
          <p:nvPr/>
        </p:nvSpPr>
        <p:spPr>
          <a:xfrm>
            <a:off x="722376" y="1095294"/>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22980" algn="l"/>
                <a:tab pos="6080760" algn="l"/>
                <a:tab pos="86004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A.began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B.decided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C.refused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D.failed</a:t>
            </a:r>
            <a:endParaRPr lang="en-US" altLang="zh-CN" sz="2000" dirty="0"/>
          </a:p>
        </p:txBody>
      </p:sp>
      <p:sp>
        <p:nvSpPr>
          <p:cNvPr id="12" name="QC_6_AN.490_1#57f57cb08.bracket?vja=1&amp;pid=714309042&amp;color=0,0,0&amp;vpa=227&amp;vtp=1"/>
          <p:cNvSpPr/>
          <p:nvPr/>
        </p:nvSpPr>
        <p:spPr>
          <a:xfrm>
            <a:off x="1112901" y="1095294"/>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6_AS.491_1#57f57cb08?vja=1&amp;pid=714309042&amp;color=0,0,0&amp;vtp=1"/>
          <p:cNvSpPr/>
          <p:nvPr/>
        </p:nvSpPr>
        <p:spPr>
          <a:xfrm>
            <a:off x="722376" y="1519407"/>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根据表示转折的副词However以及下文“Immediately,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Danielle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telephoned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generator.”可知，雾化器未能启动，故选D项。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animEffect transition="in" filter="fade">
                                      <p:cBhvr>
                                        <p:cTn id="7" dur="500"/>
                                        <p:tgtEl>
                                          <p:spTgt spid="1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500"/>
                                        <p:tgtEl>
                                          <p:spTgt spid="1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bg/>
                                          </p:spTgt>
                                        </p:tgtEl>
                                        <p:attrNameLst>
                                          <p:attrName>style.visibility</p:attrName>
                                        </p:attrNameLst>
                                      </p:cBhvr>
                                      <p:to>
                                        <p:strVal val="visible"/>
                                      </p:to>
                                    </p:set>
                                    <p:animEffect transition="in" filter="fade">
                                      <p:cBhvr>
                                        <p:cTn id="15" dur="500"/>
                                        <p:tgtEl>
                                          <p:spTgt spid="1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fade">
                                      <p:cBhvr>
                                        <p:cTn id="18" dur="500"/>
                                        <p:tgtEl>
                                          <p:spTgt spid="1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bg/>
                                          </p:spTgt>
                                        </p:tgtEl>
                                        <p:attrNameLst>
                                          <p:attrName>style.visibility</p:attrName>
                                        </p:attrNameLst>
                                      </p:cBhvr>
                                      <p:to>
                                        <p:strVal val="visible"/>
                                      </p:to>
                                    </p:set>
                                    <p:animEffect transition="in" filter="fade">
                                      <p:cBhvr>
                                        <p:cTn id="31" dur="500"/>
                                        <p:tgtEl>
                                          <p:spTgt spid="4">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fade">
                                      <p:cBhvr>
                                        <p:cTn id="42" dur="500"/>
                                        <p:tgtEl>
                                          <p:spTgt spid="6">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Effect transition="in" filter="fade">
                                      <p:cBhvr>
                                        <p:cTn id="47" dur="500"/>
                                        <p:tgtEl>
                                          <p:spTgt spid="7">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xEl>
                                              <p:pRg st="0" end="0"/>
                                            </p:txEl>
                                          </p:spTgt>
                                        </p:tgtEl>
                                        <p:attrNameLst>
                                          <p:attrName>style.visibility</p:attrName>
                                        </p:attrNameLst>
                                      </p:cBhvr>
                                      <p:to>
                                        <p:strVal val="visible"/>
                                      </p:to>
                                    </p:set>
                                    <p:animEffect transition="in" filter="fade">
                                      <p:cBhvr>
                                        <p:cTn id="50" dur="500"/>
                                        <p:tgtEl>
                                          <p:spTgt spid="7">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01_1#c01f87c7c.choices?vja=1&amp;pid=714309042&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97630" algn="l"/>
                <a:tab pos="6207760" algn="l"/>
                <a:tab pos="85178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A.recovered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B.agreed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C.started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D.adapted</a:t>
            </a:r>
            <a:endParaRPr lang="en-US" altLang="zh-CN" sz="2000" dirty="0"/>
          </a:p>
        </p:txBody>
      </p:sp>
      <p:sp>
        <p:nvSpPr>
          <p:cNvPr id="3" name="QC_6_AN.502_1#c01f87c7c.bracket?vja=1&amp;pid=714309042&amp;color=0,0,0&amp;mp=1&amp;vpa=231&amp;vtp=1"/>
          <p:cNvSpPr/>
          <p:nvPr/>
        </p:nvSpPr>
        <p:spPr>
          <a:xfrm>
            <a:off x="1230503"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AS.503_1#c01f87c7c?vja=1&amp;pid=714309042&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根据下文“Finally,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Danielle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there.”及语境可知，下文提到丹妮尔找到了艾丽斯的家，故此处指在她出发前，她给发电机加了油，确保它能正常运转。故选C项。</a:t>
            </a:r>
            <a:endParaRPr lang="en-US" altLang="zh-CN" sz="2200" dirty="0"/>
          </a:p>
        </p:txBody>
      </p:sp>
      <p:sp>
        <p:nvSpPr>
          <p:cNvPr id="5" name="QC_6_BD.504_1#5a25ff937.choices?vja=1&amp;pid=714309042&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37305" algn="l"/>
                <a:tab pos="6049010" algn="l"/>
                <a:tab pos="87179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A.morning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B.noon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C.afternoon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D.night</a:t>
            </a:r>
            <a:endParaRPr lang="en-US" altLang="zh-CN" sz="2000" dirty="0"/>
          </a:p>
        </p:txBody>
      </p:sp>
      <p:sp>
        <p:nvSpPr>
          <p:cNvPr id="6" name="QC_6_AN.505_1#5a25ff937.bracket?vja=1&amp;pid=714309042&amp;color=0,0,0&amp;vpa=232&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506_1#5a25ff937?vja=1&amp;pid=714309042&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根据上文“Finally,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Danielle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there.”及“The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Alice’s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texted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me.”可知，发电机是晚上8点送到的，第二天早上艾丽斯的女儿感谢作者，故此处指艾丽斯前一天晚上睡得很好。故选D项。</a:t>
            </a:r>
            <a:endParaRPr lang="en-US" altLang="zh-CN" sz="2200" dirty="0"/>
          </a:p>
        </p:txBody>
      </p:sp>
      <p:sp>
        <p:nvSpPr>
          <p:cNvPr id="8" name="QC_6_BD.507_1#42de0a109.choices?vja=1&amp;pid=714309042&amp;color=0,0,0&amp;vtp=1"/>
          <p:cNvSpPr/>
          <p:nvPr/>
        </p:nvSpPr>
        <p:spPr>
          <a:xfrm>
            <a:off x="722376" y="4160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97630" algn="l"/>
                <a:tab pos="6144260" algn="l"/>
                <a:tab pos="85305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A.sadness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B.fear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C.relief</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D.stress</a:t>
            </a:r>
            <a:endParaRPr lang="en-US" altLang="zh-CN" sz="2000" dirty="0"/>
          </a:p>
        </p:txBody>
      </p:sp>
      <p:sp>
        <p:nvSpPr>
          <p:cNvPr id="9" name="QC_6_AN.508_1#42de0a109.bracket?vja=1&amp;pid=714309042&amp;color=0,0,0&amp;vpa=233&amp;vtp=1"/>
          <p:cNvSpPr/>
          <p:nvPr/>
        </p:nvSpPr>
        <p:spPr>
          <a:xfrm>
            <a:off x="1239901" y="41605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0" name="QC_6_AS.509_1#42de0a109?vja=1&amp;pid=714309042&amp;color=0,0,0&amp;vtp=1"/>
          <p:cNvSpPr/>
          <p:nvPr/>
        </p:nvSpPr>
        <p:spPr>
          <a:xfrm>
            <a:off x="722376" y="4584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slept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____可知，艾丽斯晚上睡得很好，作者应是松了口气。故选C项。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10_1#d4ba9898c.choices?vja=1&amp;pid=714309042&amp;color=0,0,0&amp;mp=1&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465830" algn="l"/>
                <a:tab pos="5864860" algn="l"/>
                <a:tab pos="81622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A.sign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B.reach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C.come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D.look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endParaRPr lang="en-US" altLang="zh-CN" sz="2000" dirty="0"/>
          </a:p>
        </p:txBody>
      </p:sp>
      <p:sp>
        <p:nvSpPr>
          <p:cNvPr id="3" name="QC_6_AN.511_1#d4ba9898c.bracket?vja=1&amp;pid=714309042&amp;color=0,0,0&amp;mp=1&amp;vpa=234&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AS.512_1#d4ba9898c?vja=1&amp;pid=714309042&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根据前文叙述可知，艾丽斯需要雾化器治疗，她的女儿求助于作者，作者帮助她联系到了热心人，渡过了难关。根据空前的as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announcer可知，作者是电台播音员，所以有很多人也像艾丽斯的女儿一样向作者寻求帮助，故选B项。</a:t>
            </a:r>
            <a:endParaRPr lang="en-US" altLang="zh-CN" sz="2200" dirty="0"/>
          </a:p>
        </p:txBody>
      </p:sp>
      <p:sp>
        <p:nvSpPr>
          <p:cNvPr id="5" name="QC_6_BD.513_1#498bcd8a8.choices?vja=1&amp;pid=714309042&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338830" algn="l"/>
                <a:tab pos="5623560" algn="l"/>
                <a:tab pos="84035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A.angry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B.nervous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C.disappointed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D.passionate</a:t>
            </a:r>
            <a:endParaRPr lang="en-US" altLang="zh-CN" sz="2000" dirty="0"/>
          </a:p>
        </p:txBody>
      </p:sp>
      <p:sp>
        <p:nvSpPr>
          <p:cNvPr id="6" name="QC_6_AN.514_1#498bcd8a8.bracket?vja=1&amp;pid=714309042&amp;color=0,0,0&amp;vpa=235&amp;vtp=1"/>
          <p:cNvSpPr/>
          <p:nvPr/>
        </p:nvSpPr>
        <p:spPr>
          <a:xfrm>
            <a:off x="1239901" y="2534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6_AS.515_1#498bcd8a8?vja=1&amp;pid=714309042&amp;color=0,0,0&amp;vtp=1"/>
          <p:cNvSpPr/>
          <p:nvPr/>
        </p:nvSpPr>
        <p:spPr>
          <a:xfrm>
            <a:off x="722376" y="2959100"/>
            <a:ext cx="10841038" cy="419100"/>
          </a:xfrm>
          <a:prstGeom prst="rect">
            <a:avLst/>
          </a:prstGeom>
          <a:noFill/>
        </p:spPr>
        <p:txBody>
          <a:bodyPr wrap="square" lIns="0" tIns="0" rIns="0" bIns="0" rtlCol="0" anchor="t"/>
          <a:lstStyle/>
          <a:p>
            <a:pPr algn="l">
              <a:lnSpc>
                <a:spcPct val="125000"/>
              </a:lnSpc>
            </a:pPr>
            <a:r>
              <a:rPr lang="en-US" altLang="zh-CN" sz="2200" b="1" i="0" spc="-10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10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10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根据上文丹妮尔联系作者并积极帮助艾丽斯可知，丹妮尔是一个助人为乐的热心人。故选D项。</a:t>
            </a:r>
            <a:endParaRPr lang="en-US" altLang="zh-CN" sz="22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6_1#c33eb7b8d?vja=1&amp;pid=83d715eaf&amp;color=0,0,0&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［山东济宁2025联考］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Zenghouyi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7.48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groundbreaking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appeared.</a:t>
            </a:r>
            <a:endParaRPr lang="en-US" altLang="zh-CN" sz="2000" dirty="0"/>
          </a:p>
        </p:txBody>
      </p:sp>
      <p:sp>
        <p:nvSpPr>
          <p:cNvPr id="3" name="QM_5_AN.517_1#c33eb7b8d.blank?vja=1&amp;pid=83d715eaf&amp;color=0,0,0&amp;vpa=236&amp;vtp=1"/>
          <p:cNvSpPr/>
          <p:nvPr/>
        </p:nvSpPr>
        <p:spPr>
          <a:xfrm>
            <a:off x="7379145" y="1230200"/>
            <a:ext cx="1350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endParaRPr lang="en-US" altLang="zh-CN" sz="2000" dirty="0"/>
          </a:p>
        </p:txBody>
      </p:sp>
      <p:sp>
        <p:nvSpPr>
          <p:cNvPr id="4" name="QM_5_AN.518_1#c33eb7b8d.blank?vja=1&amp;pid=83d715eaf&amp;color=0,0,0&amp;vpa=237&amp;vtp=1"/>
          <p:cNvSpPr/>
          <p:nvPr/>
        </p:nvSpPr>
        <p:spPr>
          <a:xfrm>
            <a:off x="7856601" y="1623900"/>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attached</a:t>
            </a:r>
            <a:endParaRPr lang="en-US" altLang="zh-CN" sz="2000" dirty="0"/>
          </a:p>
        </p:txBody>
      </p:sp>
      <p:sp>
        <p:nvSpPr>
          <p:cNvPr id="5" name="QM_5_AN.519_1#c33eb7b8d.blank?vja=1&amp;pid=83d715eaf&amp;color=0,0,0&amp;vpa=238&amp;vtp=1"/>
          <p:cNvSpPr/>
          <p:nvPr/>
        </p:nvSpPr>
        <p:spPr>
          <a:xfrm>
            <a:off x="10595039" y="2385900"/>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means</a:t>
            </a:r>
            <a:endParaRPr lang="en-US" altLang="zh-CN" sz="2000" dirty="0"/>
          </a:p>
        </p:txBody>
      </p:sp>
      <p:sp>
        <p:nvSpPr>
          <p:cNvPr id="6" name="QM_5_AN.520_1#c33eb7b8d.blank?vja=1&amp;pid=83d715eaf&amp;color=0,0,0&amp;vpa=239&amp;vtp=1"/>
          <p:cNvSpPr/>
          <p:nvPr/>
        </p:nvSpPr>
        <p:spPr>
          <a:xfrm>
            <a:off x="7391273" y="2754200"/>
            <a:ext cx="1241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depending</a:t>
            </a:r>
            <a:endParaRPr lang="en-US" altLang="zh-CN" sz="2000" dirty="0"/>
          </a:p>
        </p:txBody>
      </p:sp>
      <p:sp>
        <p:nvSpPr>
          <p:cNvPr id="7" name="QM_5_AN.521_1#c33eb7b8d.blank?vja=1&amp;pid=83d715eaf&amp;color=0,0,0&amp;vpa=240&amp;vtp=1"/>
          <p:cNvSpPr/>
          <p:nvPr/>
        </p:nvSpPr>
        <p:spPr>
          <a:xfrm>
            <a:off x="4960049" y="3135200"/>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discovery</a:t>
            </a:r>
            <a:endParaRPr lang="en-US" altLang="zh-CN" sz="2000" dirty="0"/>
          </a:p>
        </p:txBody>
      </p:sp>
      <p:sp>
        <p:nvSpPr>
          <p:cNvPr id="8" name="QM_5_AN.522_1#c33eb7b8d.blank?vja=1&amp;pid=83d715eaf&amp;color=0,0,0&amp;vpa=241&amp;vtp=1"/>
          <p:cNvSpPr/>
          <p:nvPr/>
        </p:nvSpPr>
        <p:spPr>
          <a:xfrm>
            <a:off x="935101" y="3909900"/>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23_1#c33eb7b8d?vja=1&amp;pid=83d715eaf&amp;color=0,0,0&amp;mp=1&amp;vtp=1&amp;bt=1"/>
          <p:cNvSpPr/>
          <p:nvPr/>
        </p:nvSpPr>
        <p:spPr>
          <a:xfrm>
            <a:off x="722376" y="896112"/>
            <a:ext cx="10753344" cy="3048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Zenghouyi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unearthed.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Wuhan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commemorate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35th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anniversary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symphonic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Zenghouyi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miracle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rituals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bronze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endParaRPr lang="en-US" altLang="zh-CN" sz="2000" dirty="0"/>
          </a:p>
        </p:txBody>
      </p:sp>
      <p:sp>
        <p:nvSpPr>
          <p:cNvPr id="3" name="QM_5_AN.524_1#c33eb7b8d.blank?vja=1&amp;pid=83d715eaf&amp;color=0,0,0&amp;mp=1&amp;vpa=242&amp;vtp=1"/>
          <p:cNvSpPr/>
          <p:nvPr/>
        </p:nvSpPr>
        <p:spPr>
          <a:xfrm>
            <a:off x="8100187" y="858012"/>
            <a:ext cx="704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a:t>
            </a:r>
            <a:endParaRPr lang="en-US" altLang="zh-CN" sz="2000" dirty="0"/>
          </a:p>
        </p:txBody>
      </p:sp>
      <p:sp>
        <p:nvSpPr>
          <p:cNvPr id="4" name="QM_5_AN.525_1#c33eb7b8d.blank?vja=1&amp;pid=83d715eaf&amp;color=0,0,0&amp;mp=1&amp;vpa=243&amp;vtp=1"/>
          <p:cNvSpPr/>
          <p:nvPr/>
        </p:nvSpPr>
        <p:spPr>
          <a:xfrm>
            <a:off x="3493453" y="2001012"/>
            <a:ext cx="159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recorded</a:t>
            </a:r>
            <a:endParaRPr lang="en-US" altLang="zh-CN" sz="2000" dirty="0"/>
          </a:p>
        </p:txBody>
      </p:sp>
      <p:sp>
        <p:nvSpPr>
          <p:cNvPr id="5" name="QM_5_AN.526_1#c33eb7b8d.blank?vja=1&amp;pid=83d715eaf&amp;color=0,0,0&amp;mp=1&amp;vpa=244&amp;vtp=1"/>
          <p:cNvSpPr/>
          <p:nvPr/>
        </p:nvSpPr>
        <p:spPr>
          <a:xfrm>
            <a:off x="4602226" y="2382012"/>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mark</a:t>
            </a:r>
            <a:endParaRPr lang="en-US" altLang="zh-CN" sz="2000" dirty="0"/>
          </a:p>
        </p:txBody>
      </p:sp>
      <p:sp>
        <p:nvSpPr>
          <p:cNvPr id="6" name="QM_5_AN.527_1#c33eb7b8d.blank?vja=1&amp;pid=83d715eaf&amp;color=0,0,0&amp;mp=1&amp;vpa=245&amp;vtp=1"/>
          <p:cNvSpPr/>
          <p:nvPr/>
        </p:nvSpPr>
        <p:spPr>
          <a:xfrm>
            <a:off x="5280406" y="2763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M_5_EX.528_1#c33eb7b8d?vja=1&amp;pid=83d715eaf&amp;color=0,0,0&amp;vtp=1"/>
          <p:cNvSpPr/>
          <p:nvPr/>
        </p:nvSpPr>
        <p:spPr>
          <a:xfrm>
            <a:off x="722376" y="3970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本文是一篇说明文。文章主要介绍了曾侯乙编钟这一中国战国时期的大型乐器，包括其尺寸、特点、演奏历史以及它对于研究中国古代音乐方面的重要性。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2_1#1b3e17304?sp=1&amp;vja=1&amp;pid=281d6875b&amp;color=0,0,0&amp;vtp=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5.截至目前，英国的旧形象——成千上万的红色电话亭已经因为手机而被拆除。（remove）</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B_6_AN.63_1#1b3e17304.blank?vja=1&amp;pid=281d6875b&amp;color=0,0,0&amp;vpa=38&amp;vtp=1"/>
          <p:cNvSpPr/>
          <p:nvPr/>
        </p:nvSpPr>
        <p:spPr>
          <a:xfrm>
            <a:off x="8714931" y="1242900"/>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4" name="QB_6_AN.64_1#1b3e17304.blank?vja=1&amp;pid=281d6875b&amp;color=0,0,0&amp;vpa=39&amp;vtp=1"/>
          <p:cNvSpPr/>
          <p:nvPr/>
        </p:nvSpPr>
        <p:spPr>
          <a:xfrm>
            <a:off x="9502585" y="1242900"/>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endParaRPr lang="en-US" altLang="zh-CN" sz="2000" dirty="0"/>
          </a:p>
        </p:txBody>
      </p:sp>
      <p:sp>
        <p:nvSpPr>
          <p:cNvPr id="5" name="QB_6_AN.65_1#1b3e17304.blank?vja=1&amp;pid=281d6875b&amp;color=0,0,0&amp;vpa=40&amp;vtp=1"/>
          <p:cNvSpPr/>
          <p:nvPr/>
        </p:nvSpPr>
        <p:spPr>
          <a:xfrm>
            <a:off x="10341039" y="1242900"/>
            <a:ext cx="1071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removed</a:t>
            </a:r>
            <a:endParaRPr lang="en-US" altLang="zh-CN" sz="2000" dirty="0"/>
          </a:p>
        </p:txBody>
      </p:sp>
      <p:sp>
        <p:nvSpPr>
          <p:cNvPr id="6" name="QB_6_AN.66_1#1b3e17304.blank?vja=1&amp;pid=281d6875b&amp;color=0,0,0&amp;vpa=41&amp;vtp=1"/>
          <p:cNvSpPr/>
          <p:nvPr/>
        </p:nvSpPr>
        <p:spPr>
          <a:xfrm>
            <a:off x="719201" y="1623900"/>
            <a:ext cx="1747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to/because</a:t>
            </a:r>
            <a:endParaRPr lang="en-US" altLang="zh-CN" sz="2000" dirty="0"/>
          </a:p>
        </p:txBody>
      </p:sp>
      <p:sp>
        <p:nvSpPr>
          <p:cNvPr id="7" name="QB_6_AN.67_1#1b3e17304.blank?vja=1&amp;pid=281d6875b&amp;color=0,0,0&amp;vpa=42&amp;vtp=1"/>
          <p:cNvSpPr/>
          <p:nvPr/>
        </p:nvSpPr>
        <p:spPr>
          <a:xfrm>
            <a:off x="2598801" y="1623900"/>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8" name="QB_6_AN.68_1#1b3e17304.blank?vja=1&amp;pid=281d6875b&amp;color=0,0,0&amp;vpa=43&amp;vtp=1"/>
          <p:cNvSpPr/>
          <p:nvPr/>
        </p:nvSpPr>
        <p:spPr>
          <a:xfrm>
            <a:off x="3119501" y="1623900"/>
            <a:ext cx="887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mobile</a:t>
            </a:r>
            <a:endParaRPr lang="en-US" altLang="zh-CN" sz="2000" dirty="0"/>
          </a:p>
        </p:txBody>
      </p:sp>
      <p:sp>
        <p:nvSpPr>
          <p:cNvPr id="9" name="QB_6_AN.69_1#1b3e17304.blank?vja=1&amp;pid=281d6875b&amp;color=0,0,0&amp;vpa=44&amp;vtp=1"/>
          <p:cNvSpPr/>
          <p:nvPr/>
        </p:nvSpPr>
        <p:spPr>
          <a:xfrm>
            <a:off x="4122801" y="1611200"/>
            <a:ext cx="903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phones</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9_1#744317919?vja=1&amp;pid=c33eb7b8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3" name="QB_6_AN.530_1#744317919.blank?vja=1&amp;pid=c33eb7b8d&amp;color=0,0,0&amp;vpa=246&amp;vtp=1"/>
          <p:cNvSpPr/>
          <p:nvPr/>
        </p:nvSpPr>
        <p:spPr>
          <a:xfrm>
            <a:off x="909701" y="845312"/>
            <a:ext cx="1350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endParaRPr lang="en-US" altLang="zh-CN" sz="2000" dirty="0"/>
          </a:p>
        </p:txBody>
      </p:sp>
      <p:sp>
        <p:nvSpPr>
          <p:cNvPr id="4" name="QB_6_AS.531_1#744317919?vja=1&amp;pid=c33eb7b8d&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句意为：这套编钟特别大。设空处修饰形容词large，应用副词作状语，意为“特别，尤其”。故填particularly。</a:t>
            </a:r>
            <a:endParaRPr lang="en-US" altLang="zh-CN" sz="2200" dirty="0"/>
          </a:p>
        </p:txBody>
      </p:sp>
      <p:sp>
        <p:nvSpPr>
          <p:cNvPr id="5" name="QB_6_BD.532_1#2e04c0d46?vja=1&amp;pid=c33eb7b8d&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6" name="QB_6_AN.533_1#2e04c0d46.blank?vja=1&amp;pid=c33eb7b8d&amp;color=0,0,0&amp;vpa=247&amp;vtp=1"/>
          <p:cNvSpPr/>
          <p:nvPr/>
        </p:nvSpPr>
        <p:spPr>
          <a:xfrm>
            <a:off x="884301" y="2115887"/>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attached</a:t>
            </a:r>
            <a:endParaRPr lang="en-US" altLang="zh-CN" sz="2000" dirty="0"/>
          </a:p>
        </p:txBody>
      </p:sp>
      <p:sp>
        <p:nvSpPr>
          <p:cNvPr id="7" name="QB_6_AS.534_1#2e04c0d46?vja=1&amp;pid=c33eb7b8d&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句意为：其钟架长7.48米，高2.65米，有65件编钟附在上面。此处为“with+宾语+宾补”复合结构，设空处作宾补，attach与bells为逻辑上的被动关系，应用过去分词作宾补。故填attached。</a:t>
            </a:r>
            <a:endParaRPr lang="en-US" altLang="zh-CN" sz="2200" dirty="0"/>
          </a:p>
        </p:txBody>
      </p:sp>
      <p:sp>
        <p:nvSpPr>
          <p:cNvPr id="8" name="QB_6_BD.535_1#7b8af98c1?vja=1&amp;pid=c33eb7b8d&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536_1#7b8af98c1.blank?vja=1&amp;pid=c33eb7b8d&amp;color=0,0,0&amp;vpa=248&amp;vtp=1"/>
          <p:cNvSpPr/>
          <p:nvPr/>
        </p:nvSpPr>
        <p:spPr>
          <a:xfrm>
            <a:off x="922401" y="3360487"/>
            <a:ext cx="831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means</a:t>
            </a:r>
            <a:endParaRPr lang="en-US" altLang="zh-CN" sz="2000" dirty="0"/>
          </a:p>
        </p:txBody>
      </p:sp>
      <p:sp>
        <p:nvSpPr>
          <p:cNvPr id="10" name="QB_6_AS.537_1#7b8af98c1?vja=1&amp;pid=c33eb7b8d&amp;color=0,0,0&amp;vtp=1"/>
          <p:cNvSpPr/>
          <p:nvPr/>
        </p:nvSpPr>
        <p:spPr>
          <a:xfrm>
            <a:off x="722376" y="3822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句意为：它们独特的椭圆形设计意味着每一件钟可以根据敲击的位置发出两种不同的音调。设空处在主句中作谓语，结合句意可知，此处陈述客观事实，应用一般现在时；主语Their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design为单数，谓语动词也应用第三人称单数形式。故填means。</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8_1#2364ad3d5?vja=1&amp;pid=c33eb7b8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6_AN.539_1#2364ad3d5.blank?vja=1&amp;pid=c33eb7b8d&amp;color=0,0,0&amp;vpa=249&amp;vtp=1"/>
          <p:cNvSpPr/>
          <p:nvPr/>
        </p:nvSpPr>
        <p:spPr>
          <a:xfrm>
            <a:off x="909701" y="845312"/>
            <a:ext cx="1241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depending</a:t>
            </a:r>
            <a:endParaRPr lang="en-US" altLang="zh-CN" sz="2000" dirty="0"/>
          </a:p>
        </p:txBody>
      </p:sp>
      <p:sp>
        <p:nvSpPr>
          <p:cNvPr id="4" name="QB_6_AS.540_1#2364ad3d5?vja=1&amp;pid=c33eb7b8d&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句意见上一题解析。that引导的宾语从句中已有谓语can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produce，且其与设空处之间无连词连接，设空处应用非谓语动词作状语，depend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on与each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bell之间为逻辑上的主动关系，故用现在分词形式。故填depending。</a:t>
            </a:r>
            <a:endParaRPr lang="en-US" altLang="zh-CN" sz="2200" dirty="0"/>
          </a:p>
        </p:txBody>
      </p:sp>
      <p:sp>
        <p:nvSpPr>
          <p:cNvPr id="5" name="QB_6_BD.541_1#8315c11b3?vja=1&amp;pid=c33eb7b8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6_AN.542_1#8315c11b3.blank?vja=1&amp;pid=c33eb7b8d&amp;color=0,0,0&amp;vpa=250&amp;vtp=1"/>
          <p:cNvSpPr/>
          <p:nvPr/>
        </p:nvSpPr>
        <p:spPr>
          <a:xfrm>
            <a:off x="871601" y="2484187"/>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discovery</a:t>
            </a:r>
            <a:endParaRPr lang="en-US" altLang="zh-CN" sz="2000" dirty="0"/>
          </a:p>
        </p:txBody>
      </p:sp>
      <p:sp>
        <p:nvSpPr>
          <p:cNvPr id="7" name="QB_6_AS.543_1#8315c11b3?vja=1&amp;pid=c33eb7b8d&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对于中国古代音乐的研究来说是一项开创性的发现，因为在这件乐器出现之前，人们认为古希腊是七声音阶最早出现的地方。主句为主系表结构，设空处在主句中作表语，且被不定冠词a和形容词groundbreaking修饰，应用可数名词单数。故填discovery。</a:t>
            </a:r>
            <a:endParaRPr lang="en-US" altLang="zh-CN" sz="2200" dirty="0"/>
          </a:p>
        </p:txBody>
      </p:sp>
      <p:sp>
        <p:nvSpPr>
          <p:cNvPr id="8" name="QB_6_BD.544_1#eb3a09c62?vja=1&amp;pid=c33eb7b8d&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9" name="QB_6_AN.545_1#eb3a09c62.blank?vja=1&amp;pid=c33eb7b8d&amp;color=0,0,0&amp;vpa=251&amp;vtp=1"/>
          <p:cNvSpPr/>
          <p:nvPr/>
        </p:nvSpPr>
        <p:spPr>
          <a:xfrm>
            <a:off x="935101" y="4122487"/>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10" name="QB_6_AS.546_1#eb3a09c62?vja=1&amp;pid=c33eb7b8d&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句意见上一题解析。分析句子结构可知，that引导的宾语从句为主系表结构，设空处引导表语从句，结合句意可知，引导词在从句中作地点状语，表示“（在）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的地方”，应用where引导该从句。故填where。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47_1#e5dbdbf33?vja=1&amp;pid=c33eb7b8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6_AN.548_1#e5dbdbf33.blank?vja=1&amp;pid=c33eb7b8d&amp;color=0,0,0&amp;vpa=252&amp;vtp=1"/>
          <p:cNvSpPr/>
          <p:nvPr/>
        </p:nvSpPr>
        <p:spPr>
          <a:xfrm>
            <a:off x="922401" y="858012"/>
            <a:ext cx="704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a:t>
            </a:r>
            <a:endParaRPr lang="en-US" altLang="zh-CN" sz="2000" dirty="0"/>
          </a:p>
        </p:txBody>
      </p:sp>
      <p:sp>
        <p:nvSpPr>
          <p:cNvPr id="4" name="QB_6_AS.549_1#e5dbdbf33?vja=1&amp;pid=c33eb7b8d&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句意为：自出土以来，曾侯乙编钟已经被演奏过三次。分析句子成分并结合句意及have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played可知，设空处表示“自从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以来”，应用since引导时间状语从句。故填since。</a:t>
            </a:r>
            <a:endParaRPr lang="en-US" altLang="zh-CN" sz="2200" dirty="0"/>
          </a:p>
        </p:txBody>
      </p:sp>
      <p:sp>
        <p:nvSpPr>
          <p:cNvPr id="5" name="QB_6_BD.550_1#f0fd0a33e?vja=1&amp;pid=c33eb7b8d&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6" name="QB_6_AN.551_1#f0fd0a33e.blank?vja=1&amp;pid=c33eb7b8d&amp;color=0,0,0&amp;vpa=253&amp;vtp=1"/>
          <p:cNvSpPr/>
          <p:nvPr/>
        </p:nvSpPr>
        <p:spPr>
          <a:xfrm>
            <a:off x="922401" y="2115887"/>
            <a:ext cx="1593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recorded</a:t>
            </a:r>
            <a:endParaRPr lang="en-US" altLang="zh-CN" sz="2000" dirty="0"/>
          </a:p>
        </p:txBody>
      </p:sp>
      <p:sp>
        <p:nvSpPr>
          <p:cNvPr id="7" name="QB_6_AS.552_1#f0fd0a33e?vja=1&amp;pid=c33eb7b8d&amp;color=0,0,0&amp;vtp=1"/>
          <p:cNvSpPr/>
          <p:nvPr/>
        </p:nvSpPr>
        <p:spPr>
          <a:xfrm>
            <a:off x="722376" y="2578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句意为：第三次是在1997年被采音录制，后来被剪入一场交响乐的演奏，以纪念香港回归中国。本句为包含which引导的定语从句的主从复合句，设空处在主句中作谓语，动词record与主语The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third之间是被动关系，根据时间状语in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1997可知，应用一般过去时的被动语态；主语为单数概念，谓语动词也应用第三人称单数形式。</a:t>
            </a:r>
            <a:endParaRPr lang="en-US" altLang="zh-CN" sz="2200" dirty="0"/>
          </a:p>
        </p:txBody>
      </p:sp>
      <p:sp>
        <p:nvSpPr>
          <p:cNvPr id="8" name="QB_6_BD.553_1#e7ed705eb?vja=1&amp;pid=c33eb7b8d&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9" name="QB_6_AN.554_1#e7ed705eb.blank?vja=1&amp;pid=c33eb7b8d&amp;color=0,0,0&amp;vpa=254&amp;vtp=1"/>
          <p:cNvSpPr/>
          <p:nvPr/>
        </p:nvSpPr>
        <p:spPr>
          <a:xfrm>
            <a:off x="884301" y="4122487"/>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mark</a:t>
            </a:r>
            <a:endParaRPr lang="en-US" altLang="zh-CN" sz="2000" dirty="0"/>
          </a:p>
        </p:txBody>
      </p:sp>
      <p:sp>
        <p:nvSpPr>
          <p:cNvPr id="10" name="QB_6_AS.555_1#e7ed705eb?vja=1&amp;pid=c33eb7b8d&amp;color=0,0,0&amp;vtp=1"/>
          <p:cNvSpPr/>
          <p:nvPr/>
        </p:nvSpPr>
        <p:spPr>
          <a:xfrm>
            <a:off x="722376" y="4584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句意见上一题解析。根据句意可知，此处表示目的，作目的状语，应用动词不定式。故填to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mark。</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6_1#af65d47d8?vja=1&amp;pid=c33eb7b8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557_1#af65d47d8.blank?vja=1&amp;pid=c33eb7b8d&amp;color=0,0,0&amp;vpa=255&amp;vtp=1"/>
          <p:cNvSpPr/>
          <p:nvPr/>
        </p:nvSpPr>
        <p:spPr>
          <a:xfrm>
            <a:off x="1062101" y="858012"/>
            <a:ext cx="296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6_AS.558_1#af65d47d8?vja=1&amp;pid=c33eb7b8d&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曾侯乙编钟是一个奇迹，不仅因为它们让我们了解了古代中国的礼仪和音乐，还因为它们展示了（当时）最高水平的青铜铸造技艺。miracle为可数名词，结合句意可知，此处表示“一个奇迹”，为泛指，且miracle的发音以辅音音素开头，应用不定冠词a修饰。故填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5" name="QM_5_BD.559_1#1c63f3f4e?colgroup=41&amp;vja=1&amp;pid=ebf37d883&amp;color=0,0,0&amp;vtp=1&amp;bt=1"/>
          <p:cNvGraphicFramePr>
            <a:graphicFrameLocks noGrp="1"/>
          </p:cNvGraphicFramePr>
          <p:nvPr/>
        </p:nvGraphicFramePr>
        <p:xfrm>
          <a:off x="722376" y="896112"/>
          <a:ext cx="10735056" cy="2044700"/>
        </p:xfrm>
        <a:graphic>
          <a:graphicData uri="http://schemas.openxmlformats.org/drawingml/2006/table">
            <a:tbl>
              <a:tblPr/>
              <a:tblGrid>
                <a:gridCol w="10735056"/>
              </a:tblGrid>
              <a:tr h="2044700">
                <a:tc>
                  <a:txBody>
                    <a:bodyPr/>
                    <a:lstStyle/>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你校英语网站正在开展以Online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Safety为题的讨论。请你写一篇短文发表在该网站上，内容包括：</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1.你对网络安全的认识；</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2.关于如何保持网络安全的建议。</a:t>
                      </a:r>
                      <a:endParaRPr lang="en-US" altLang="zh-CN" sz="1200" dirty="0"/>
                    </a:p>
                    <a:p>
                      <a:pPr algn="l" hangingPunct="0">
                        <a:lnSpc>
                          <a:spcPct val="130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注意：写作词数应为80个左右。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59_2#1c63f3f4e?sp=1&amp;vja=1&amp;pid=ebf37d883&amp;color=0,0,0&amp;mp=1&amp;vtp=1&amp;bt=1"/>
          <p:cNvSpPr/>
          <p:nvPr/>
        </p:nvSpPr>
        <p:spPr>
          <a:xfrm>
            <a:off x="722376" y="900000"/>
            <a:ext cx="10747248" cy="4191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cybercriminals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latinLnBrk="1">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cheated.1.</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（随着因特网的发展和普及）,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latinLnBrk="1">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2000" dirty="0"/>
          </a:p>
          <a:p>
            <a:pPr algn="just" latinLnBrk="1">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（保护我们的隐私）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（泄露我们自己的个人信息）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latinLnBrk="1">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anti-virus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software.4.</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（最后但同样重要的一点）,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Internet.5.</a:t>
            </a:r>
            <a:r>
              <a:rPr lang="en-US" altLang="zh-CN" sz="200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（在网上不是表现粗鲁的借口）.We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just" latinLnBrk="1">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cyberbullying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endParaRPr lang="en-US" altLang="zh-CN" sz="2000" dirty="0"/>
          </a:p>
        </p:txBody>
      </p:sp>
      <p:sp>
        <p:nvSpPr>
          <p:cNvPr id="3" name="QM_5_AN.560_1#1c63f3f4e.blank?vja=1&amp;pid=ebf37d883&amp;color=0,0,0&amp;mp=1&amp;vpa=256&amp;vtp=1"/>
          <p:cNvSpPr/>
          <p:nvPr/>
        </p:nvSpPr>
        <p:spPr>
          <a:xfrm>
            <a:off x="716280" y="1600789"/>
            <a:ext cx="10753344" cy="381000"/>
          </a:xfrm>
          <a:prstGeom prst="rect">
            <a:avLst/>
          </a:prstGeom>
          <a:noFill/>
        </p:spPr>
        <p:txBody>
          <a:bodyPr wrap="square" lIns="0" tIns="0" rIns="0" bIns="0" rtlCol="0" anchor="t"/>
          <a:lstStyle/>
          <a:p>
            <a:pP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With</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Internet</a:t>
            </a:r>
            <a:endParaRPr lang="en-US" altLang="zh-CN" sz="2000" dirty="0"/>
          </a:p>
        </p:txBody>
      </p:sp>
      <p:sp>
        <p:nvSpPr>
          <p:cNvPr id="4" name="QM_5_AN.561_1#1c63f3f4e.blank?vja=1&amp;pid=ebf37d883&amp;color=0,0,0&amp;mp=1&amp;vpa=257&amp;vtp=1"/>
          <p:cNvSpPr/>
          <p:nvPr/>
        </p:nvSpPr>
        <p:spPr>
          <a:xfrm>
            <a:off x="3633467" y="2682578"/>
            <a:ext cx="2239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privacy</a:t>
            </a:r>
            <a:endParaRPr lang="en-US" altLang="zh-CN" sz="2000" dirty="0"/>
          </a:p>
        </p:txBody>
      </p:sp>
      <p:sp>
        <p:nvSpPr>
          <p:cNvPr id="5" name="QM_5_AN.562_1#1c63f3f4e.blank?vja=1&amp;pid=ebf37d883&amp;color=0,0,0&amp;mp=1&amp;vpa=258&amp;vtp=1"/>
          <p:cNvSpPr/>
          <p:nvPr/>
        </p:nvSpPr>
        <p:spPr>
          <a:xfrm>
            <a:off x="722376" y="2732273"/>
            <a:ext cx="10747248" cy="795003"/>
          </a:xfrm>
          <a:prstGeom prst="rect">
            <a:avLst/>
          </a:prstGeom>
          <a:noFill/>
        </p:spPr>
        <p:txBody>
          <a:bodyPr wrap="square" lIns="0" tIns="0" rIns="0" bIns="0" rtlCol="0" anchor="t"/>
          <a:lstStyle/>
          <a:p>
            <a:pP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give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2000" dirty="0"/>
          </a:p>
        </p:txBody>
      </p:sp>
      <p:sp>
        <p:nvSpPr>
          <p:cNvPr id="6" name="QM_5_AN.563_1#1c63f3f4e.blank?vja=1&amp;pid=ebf37d883&amp;color=0,0,0&amp;mp=1&amp;vpa=259&amp;vtp=1"/>
          <p:cNvSpPr/>
          <p:nvPr/>
        </p:nvSpPr>
        <p:spPr>
          <a:xfrm>
            <a:off x="8664570" y="3533816"/>
            <a:ext cx="2112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least</a:t>
            </a:r>
            <a:endParaRPr lang="en-US" altLang="zh-CN" sz="2000" dirty="0"/>
          </a:p>
        </p:txBody>
      </p:sp>
      <p:sp>
        <p:nvSpPr>
          <p:cNvPr id="7" name="QM_5_AN.564_1#1c63f3f4e.blank?vja=1&amp;pid=ebf37d883&amp;color=0,0,0&amp;mp=1&amp;vpa=260&amp;vtp=1"/>
          <p:cNvSpPr/>
          <p:nvPr/>
        </p:nvSpPr>
        <p:spPr>
          <a:xfrm>
            <a:off x="722376" y="3887969"/>
            <a:ext cx="10747248" cy="381000"/>
          </a:xfrm>
          <a:prstGeom prst="rect">
            <a:avLst/>
          </a:prstGeom>
          <a:noFill/>
        </p:spPr>
        <p:txBody>
          <a:bodyPr wrap="square" lIns="0" tIns="0" rIns="0" bIns="0" rtlCol="0" anchor="t"/>
          <a:lstStyle/>
          <a:p>
            <a:pP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online/on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excuse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rudeness/being</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rude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70_1#6c4273153?vja=1&amp;pid=a3222227d&amp;color=0,0,0&amp;vtp=1&amp;bt=1"/>
          <p:cNvSpPr/>
          <p:nvPr/>
        </p:nvSpPr>
        <p:spPr>
          <a:xfrm>
            <a:off x="722376" y="896112"/>
            <a:ext cx="10753344" cy="3810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Tchamani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Birmingham</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（unfortunate）,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endParaRPr lang="en-US" altLang="zh-CN" sz="2000" dirty="0"/>
          </a:p>
        </p:txBody>
      </p:sp>
      <p:sp>
        <p:nvSpPr>
          <p:cNvPr id="3" name="QM_6_AN.71_1#6c4273153.blank?vja=1&amp;pid=a3222227d&amp;color=0,0,0&amp;vpa=45&amp;vtp=1"/>
          <p:cNvSpPr/>
          <p:nvPr/>
        </p:nvSpPr>
        <p:spPr>
          <a:xfrm>
            <a:off x="4328795" y="1607312"/>
            <a:ext cx="224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changed</a:t>
            </a:r>
            <a:endParaRPr lang="en-US" altLang="zh-CN" sz="2000" dirty="0"/>
          </a:p>
        </p:txBody>
      </p:sp>
      <p:sp>
        <p:nvSpPr>
          <p:cNvPr id="4" name="QM_6_AN.72_1#6c4273153.blank?vja=1&amp;pid=a3222227d&amp;color=0,0,0&amp;vpa=46&amp;vtp=1"/>
          <p:cNvSpPr/>
          <p:nvPr/>
        </p:nvSpPr>
        <p:spPr>
          <a:xfrm>
            <a:off x="7945692" y="1988312"/>
            <a:ext cx="1606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Unfortunately</a:t>
            </a:r>
            <a:endParaRPr lang="en-US" altLang="zh-CN" sz="2000" dirty="0"/>
          </a:p>
        </p:txBody>
      </p:sp>
      <p:sp>
        <p:nvSpPr>
          <p:cNvPr id="5" name="QM_6_AN.73_1#6c4273153.blank?vja=1&amp;pid=a3222227d&amp;color=0,0,0&amp;vpa=47&amp;vtp=1"/>
          <p:cNvSpPr/>
          <p:nvPr/>
        </p:nvSpPr>
        <p:spPr>
          <a:xfrm>
            <a:off x="10696639" y="2382012"/>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bored</a:t>
            </a:r>
            <a:endParaRPr lang="en-US" altLang="zh-CN" sz="2000" dirty="0"/>
          </a:p>
        </p:txBody>
      </p:sp>
      <p:sp>
        <p:nvSpPr>
          <p:cNvPr id="6" name="QM_6_AN.74_1#6c4273153.blank?vja=1&amp;pid=a3222227d&amp;color=0,0,0&amp;vpa=48&amp;vtp=1"/>
          <p:cNvSpPr/>
          <p:nvPr/>
        </p:nvSpPr>
        <p:spPr>
          <a:xfrm>
            <a:off x="9957753" y="2750312"/>
            <a:ext cx="508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got</a:t>
            </a:r>
            <a:endParaRPr lang="en-US" altLang="zh-CN" sz="2000" dirty="0"/>
          </a:p>
        </p:txBody>
      </p:sp>
      <p:sp>
        <p:nvSpPr>
          <p:cNvPr id="7" name="QM_6_AN.75_1#6c4273153.blank?vja=1&amp;pid=a3222227d&amp;color=0,0,0&amp;vpa=49&amp;vtp=1"/>
          <p:cNvSpPr/>
          <p:nvPr/>
        </p:nvSpPr>
        <p:spPr>
          <a:xfrm>
            <a:off x="1405001" y="3512312"/>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8" name="QM_6_AN.76_1#6c4273153.blank?vja=1&amp;pid=a3222227d&amp;color=0,0,0&amp;vpa=50&amp;vtp=1"/>
          <p:cNvSpPr/>
          <p:nvPr/>
        </p:nvSpPr>
        <p:spPr>
          <a:xfrm>
            <a:off x="8990076" y="3525012"/>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9" name="QM_6_AN.77_1#6c4273153.blank?vja=1&amp;pid=a3222227d&amp;color=0,0,0&amp;vpa=51&amp;vtp=1"/>
          <p:cNvSpPr/>
          <p:nvPr/>
        </p:nvSpPr>
        <p:spPr>
          <a:xfrm>
            <a:off x="2247964" y="4287012"/>
            <a:ext cx="1071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who/that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78_1#6c4273153?vja=1&amp;pid=a3222227d&amp;color=0,0,0&amp;mp=1&amp;vtp=1&amp;bt=1"/>
          <p:cNvSpPr/>
          <p:nvPr/>
        </p:nvSpPr>
        <p:spPr>
          <a:xfrm>
            <a:off x="722376" y="900000"/>
            <a:ext cx="10753344" cy="2286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divide.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p:txBody>
      </p:sp>
      <p:sp>
        <p:nvSpPr>
          <p:cNvPr id="3" name="QM_6_AN.79_1#6c4273153.blank?vja=1&amp;pid=a3222227d&amp;color=0,0,0&amp;mp=1&amp;vpa=52&amp;vtp=1"/>
          <p:cNvSpPr/>
          <p:nvPr/>
        </p:nvSpPr>
        <p:spPr>
          <a:xfrm>
            <a:off x="3176334" y="1242900"/>
            <a:ext cx="760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belief</a:t>
            </a:r>
            <a:endParaRPr lang="en-US" altLang="zh-CN" sz="2000" dirty="0"/>
          </a:p>
        </p:txBody>
      </p:sp>
      <p:sp>
        <p:nvSpPr>
          <p:cNvPr id="4" name="QM_6_AN.80_1#6c4273153.blank?vja=1&amp;pid=a3222227d&amp;color=0,0,0&amp;mp=1&amp;vpa=53&amp;vtp=1"/>
          <p:cNvSpPr/>
          <p:nvPr/>
        </p:nvSpPr>
        <p:spPr>
          <a:xfrm>
            <a:off x="3157982" y="1992200"/>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5" name="QM_6_AN.81_1#6c4273153.blank?vja=1&amp;pid=a3222227d&amp;color=0,0,0&amp;mp=1&amp;vpa=54&amp;vtp=1"/>
          <p:cNvSpPr/>
          <p:nvPr/>
        </p:nvSpPr>
        <p:spPr>
          <a:xfrm>
            <a:off x="2168589" y="2373200"/>
            <a:ext cx="1114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Thinking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2_1#fc27c77f2?vja=1&amp;pid=6c4273153&amp;color=0,0,0&amp;vtp=1&amp;bt=1"/>
          <p:cNvSpPr/>
          <p:nvPr/>
        </p:nvSpPr>
        <p:spPr>
          <a:xfrm>
            <a:off x="722376" y="896111"/>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dirty="0"/>
          </a:p>
        </p:txBody>
      </p:sp>
      <p:sp>
        <p:nvSpPr>
          <p:cNvPr id="3" name="QB_7_AN.83_1#fc27c77f2.blank?vja=1&amp;pid=6c4273153&amp;color=0,0,0&amp;vpa=55&amp;vtp=1"/>
          <p:cNvSpPr/>
          <p:nvPr/>
        </p:nvSpPr>
        <p:spPr>
          <a:xfrm>
            <a:off x="909701" y="845311"/>
            <a:ext cx="22431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changed</a:t>
            </a:r>
            <a:endParaRPr lang="en-US" altLang="zh-CN" sz="2000" dirty="0"/>
          </a:p>
        </p:txBody>
      </p:sp>
      <p:sp>
        <p:nvSpPr>
          <p:cNvPr id="4" name="QB_7_AS.84_1#fc27c77f2?vja=1&amp;pid=6c4273153&amp;color=0,0,0&amp;vtp=1"/>
          <p:cNvSpPr/>
          <p:nvPr/>
        </p:nvSpPr>
        <p:spPr>
          <a:xfrm>
            <a:off x="722376" y="13068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此处强调网络普及带来的影响，且主语lives与动词change之间为被动关系，应用现在完成时的被动语态，故填have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changed。</a:t>
            </a:r>
            <a:endParaRPr lang="en-US" altLang="zh-CN" sz="2200" dirty="0"/>
          </a:p>
        </p:txBody>
      </p:sp>
      <p:sp>
        <p:nvSpPr>
          <p:cNvPr id="5" name="QB_7_BD.85_1#dc0b2bfbe?vja=1&amp;pid=6c4273153&amp;color=0,0,0&amp;vtp=1"/>
          <p:cNvSpPr/>
          <p:nvPr/>
        </p:nvSpPr>
        <p:spPr>
          <a:xfrm>
            <a:off x="722376" y="21031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6" name="QB_7_AN.86_1#dc0b2bfbe.blank?vja=1&amp;pid=6c4273153&amp;color=0,0,0&amp;vpa=56&amp;vtp=1"/>
          <p:cNvSpPr/>
          <p:nvPr/>
        </p:nvSpPr>
        <p:spPr>
          <a:xfrm>
            <a:off x="909701" y="2052386"/>
            <a:ext cx="160655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Unfortunately</a:t>
            </a:r>
            <a:endParaRPr lang="en-US" altLang="zh-CN" sz="2000" dirty="0"/>
          </a:p>
        </p:txBody>
      </p:sp>
      <p:sp>
        <p:nvSpPr>
          <p:cNvPr id="7" name="QB_7_AS.87_1#dc0b2bfbe?vja=1&amp;pid=6c4273153&amp;color=0,0,0&amp;vtp=1"/>
          <p:cNvSpPr/>
          <p:nvPr/>
        </p:nvSpPr>
        <p:spPr>
          <a:xfrm>
            <a:off x="722376" y="2513394"/>
            <a:ext cx="10753344"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设空处修饰整个句子，应用副词，故填Unfortunately，意为“不幸的是”。</a:t>
            </a:r>
            <a:endParaRPr lang="en-US" altLang="zh-CN" sz="2200" dirty="0"/>
          </a:p>
        </p:txBody>
      </p:sp>
      <p:sp>
        <p:nvSpPr>
          <p:cNvPr id="8" name="QB_7_BD.88_1#31d41a85d?vja=1&amp;pid=6c4273153&amp;color=0,0,0&amp;vtp=1"/>
          <p:cNvSpPr/>
          <p:nvPr/>
        </p:nvSpPr>
        <p:spPr>
          <a:xfrm>
            <a:off x="722376" y="2920999"/>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89_1#31d41a85d.blank?vja=1&amp;pid=6c4273153&amp;color=0,0,0&amp;vpa=57&amp;vtp=1"/>
          <p:cNvSpPr/>
          <p:nvPr/>
        </p:nvSpPr>
        <p:spPr>
          <a:xfrm>
            <a:off x="897001" y="2882899"/>
            <a:ext cx="762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bored</a:t>
            </a:r>
            <a:endParaRPr lang="en-US" altLang="zh-CN" sz="2000" dirty="0"/>
          </a:p>
        </p:txBody>
      </p:sp>
      <p:sp>
        <p:nvSpPr>
          <p:cNvPr id="10" name="QB_7_AS.90_1#31d41a85d?vja=1&amp;pid=6c4273153&amp;color=0,0,0&amp;vtp=1"/>
          <p:cNvSpPr/>
          <p:nvPr/>
        </p:nvSpPr>
        <p:spPr>
          <a:xfrm>
            <a:off x="722376" y="33388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设空处与lonely并列作连系动词felt的表语，表示主语的状态，应用形容词。根据语境可知，此处指人“无聊的”，应用bored。</a:t>
            </a:r>
            <a:endParaRPr lang="en-US" altLang="zh-CN" sz="2200" dirty="0"/>
          </a:p>
        </p:txBody>
      </p:sp>
      <p:sp>
        <p:nvSpPr>
          <p:cNvPr id="11" name="QB_7_BD.91_1#ddb6feca0?vja=1&amp;pid=6c4273153&amp;color=0,0,0&amp;vtp=1"/>
          <p:cNvSpPr/>
          <p:nvPr/>
        </p:nvSpPr>
        <p:spPr>
          <a:xfrm>
            <a:off x="722376" y="41351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12" name="QB_7_AN.92_1#ddb6feca0.blank?vja=1&amp;pid=6c4273153&amp;color=0,0,0&amp;vpa=58&amp;vtp=1"/>
          <p:cNvSpPr/>
          <p:nvPr/>
        </p:nvSpPr>
        <p:spPr>
          <a:xfrm>
            <a:off x="897001" y="4084386"/>
            <a:ext cx="5080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got</a:t>
            </a:r>
            <a:endParaRPr lang="en-US" altLang="zh-CN" sz="2000" dirty="0"/>
          </a:p>
        </p:txBody>
      </p:sp>
      <p:sp>
        <p:nvSpPr>
          <p:cNvPr id="13" name="QB_7_AS.93_1#ddb6feca0?vja=1&amp;pid=6c4273153&amp;color=0,0,0&amp;vtp=1"/>
          <p:cNvSpPr/>
          <p:nvPr/>
        </p:nvSpPr>
        <p:spPr>
          <a:xfrm>
            <a:off x="722376" y="4545394"/>
            <a:ext cx="10753344"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此处是定语从句的谓语动词，且叙述的是过去的事情，所以应用一般过去时。故填got。</a:t>
            </a:r>
            <a:endParaRPr lang="en-US" altLang="zh-CN" sz="2200" dirty="0"/>
          </a:p>
        </p:txBody>
      </p:sp>
      <p:sp>
        <p:nvSpPr>
          <p:cNvPr id="14" name="QB_7_BD.94_1#fcc406f5d?vja=1&amp;pid=6c4273153&amp;color=0,0,0&amp;vtp=1"/>
          <p:cNvSpPr/>
          <p:nvPr/>
        </p:nvSpPr>
        <p:spPr>
          <a:xfrm>
            <a:off x="722376" y="4952999"/>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5" name="QB_7_AN.95_1#fcc406f5d.blank?vja=1&amp;pid=6c4273153&amp;color=0,0,0&amp;vpa=59&amp;vtp=1"/>
          <p:cNvSpPr/>
          <p:nvPr/>
        </p:nvSpPr>
        <p:spPr>
          <a:xfrm>
            <a:off x="897001" y="4902199"/>
            <a:ext cx="10144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2000" dirty="0"/>
          </a:p>
        </p:txBody>
      </p:sp>
      <p:sp>
        <p:nvSpPr>
          <p:cNvPr id="16" name="QB_7_AS.96_1#fcc406f5d?vja=1&amp;pid=6c4273153&amp;color=0,0,0&amp;vtp=1"/>
          <p:cNvSpPr/>
          <p:nvPr/>
        </p:nvSpPr>
        <p:spPr>
          <a:xfrm>
            <a:off x="722376" y="53708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设空处作状语，且空后有介词by，inspire与主语she之间是逻辑上的被动关系，所以应用过去分词。故填Inspired。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7_1#b0f6f2fdd?vja=1&amp;pid=6c4273153&amp;color=0,0,0&amp;vtp=1&amp;bt=1"/>
          <p:cNvSpPr/>
          <p:nvPr/>
        </p:nvSpPr>
        <p:spPr>
          <a:xfrm>
            <a:off x="722376" y="896111"/>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3" name="QB_7_AN.98_1#b0f6f2fdd.blank?vja=1&amp;pid=6c4273153&amp;color=0,0,0&amp;vpa=60&amp;vtp=1"/>
          <p:cNvSpPr/>
          <p:nvPr/>
        </p:nvSpPr>
        <p:spPr>
          <a:xfrm>
            <a:off x="935101" y="858011"/>
            <a:ext cx="4238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sz="2000" dirty="0"/>
          </a:p>
        </p:txBody>
      </p:sp>
      <p:sp>
        <p:nvSpPr>
          <p:cNvPr id="4" name="QB_7_AS.99_1#b0f6f2fdd?vja=1&amp;pid=6c4273153&amp;color=0,0,0&amp;vtp=1"/>
          <p:cNvSpPr/>
          <p:nvPr/>
        </p:nvSpPr>
        <p:spPr>
          <a:xfrm>
            <a:off x="722376" y="13068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club是可数名词，此处泛指“一个信息技术俱乐部”，应用不定冠词修饰；IT的发音以元音音素开头，应用不定冠词an。</a:t>
            </a:r>
            <a:endParaRPr lang="en-US" altLang="zh-CN" sz="2200" dirty="0"/>
          </a:p>
        </p:txBody>
      </p:sp>
      <p:sp>
        <p:nvSpPr>
          <p:cNvPr id="5" name="QB_7_BD.100_1#8bc7f53e9?vja=1&amp;pid=6c4273153&amp;color=0,0,0&amp;vtp=1"/>
          <p:cNvSpPr/>
          <p:nvPr/>
        </p:nvSpPr>
        <p:spPr>
          <a:xfrm>
            <a:off x="722376" y="21031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101_1#8bc7f53e9.blank?vja=1&amp;pid=6c4273153&amp;color=0,0,0&amp;vpa=61&amp;vtp=1"/>
          <p:cNvSpPr/>
          <p:nvPr/>
        </p:nvSpPr>
        <p:spPr>
          <a:xfrm>
            <a:off x="922401" y="2065086"/>
            <a:ext cx="107156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who/that</a:t>
            </a:r>
            <a:endParaRPr lang="en-US" altLang="zh-CN" sz="2000" dirty="0"/>
          </a:p>
        </p:txBody>
      </p:sp>
      <p:sp>
        <p:nvSpPr>
          <p:cNvPr id="7" name="QB_7_AS.102_1#8bc7f53e9?vja=1&amp;pid=6c4273153&amp;color=0,0,0&amp;vtp=1"/>
          <p:cNvSpPr/>
          <p:nvPr/>
        </p:nvSpPr>
        <p:spPr>
          <a:xfrm>
            <a:off x="722376" y="25133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分析句子结构可知，设空处引导限制性定语从句，先行词为an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woman，指人，关系词在从句中作主语，故用关系代词who或that引导。</a:t>
            </a:r>
            <a:endParaRPr lang="en-US" altLang="zh-CN" sz="2200" dirty="0"/>
          </a:p>
        </p:txBody>
      </p:sp>
      <p:sp>
        <p:nvSpPr>
          <p:cNvPr id="8" name="QB_7_BD.103_1#04d21c8f7?vja=1&amp;pid=6c4273153&amp;color=0,0,0&amp;vtp=1"/>
          <p:cNvSpPr/>
          <p:nvPr/>
        </p:nvSpPr>
        <p:spPr>
          <a:xfrm>
            <a:off x="722376" y="33096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9" name="QB_7_AN.104_1#04d21c8f7.blank?vja=1&amp;pid=6c4273153&amp;color=0,0,0&amp;vpa=62&amp;vtp=1"/>
          <p:cNvSpPr/>
          <p:nvPr/>
        </p:nvSpPr>
        <p:spPr>
          <a:xfrm>
            <a:off x="897001" y="3271586"/>
            <a:ext cx="7604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belief</a:t>
            </a:r>
            <a:endParaRPr lang="en-US" altLang="zh-CN" sz="2000" dirty="0"/>
          </a:p>
        </p:txBody>
      </p:sp>
      <p:sp>
        <p:nvSpPr>
          <p:cNvPr id="10" name="QB_7_AS.105_1#04d21c8f7?vja=1&amp;pid=6c4273153&amp;color=0,0,0&amp;vtp=1"/>
          <p:cNvSpPr/>
          <p:nvPr/>
        </p:nvSpPr>
        <p:spPr>
          <a:xfrm>
            <a:off x="722376" y="37198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此处作动词holds的宾语，设空处前有不定冠词a和形容词strong修饰，应用名词单数形式。故填belief。</a:t>
            </a:r>
            <a:endParaRPr lang="en-US" altLang="zh-CN" sz="2200" dirty="0"/>
          </a:p>
        </p:txBody>
      </p:sp>
      <p:sp>
        <p:nvSpPr>
          <p:cNvPr id="11" name="QB_7_BD.106_1#8d0fff3ce?vja=1&amp;pid=6c4273153&amp;color=0,0,0&amp;vtp=1"/>
          <p:cNvSpPr/>
          <p:nvPr/>
        </p:nvSpPr>
        <p:spPr>
          <a:xfrm>
            <a:off x="722376" y="4516186"/>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12" name="QB_7_AN.107_1#8d0fff3ce.blank?vja=1&amp;pid=6c4273153&amp;color=0,0,0&amp;vpa=63&amp;vtp=1"/>
          <p:cNvSpPr/>
          <p:nvPr/>
        </p:nvSpPr>
        <p:spPr>
          <a:xfrm>
            <a:off x="909701" y="4465386"/>
            <a:ext cx="973138"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endParaRPr lang="en-US" altLang="zh-CN" sz="2000" dirty="0"/>
          </a:p>
        </p:txBody>
      </p:sp>
      <p:sp>
        <p:nvSpPr>
          <p:cNvPr id="13" name="QB_7_AS.108_1#8d0fff3ce?vja=1&amp;pid=6c4273153&amp;color=0,0,0&amp;vtp=1"/>
          <p:cNvSpPr/>
          <p:nvPr/>
        </p:nvSpPr>
        <p:spPr>
          <a:xfrm>
            <a:off x="722376" y="4926394"/>
            <a:ext cx="10753344"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through为固定搭配，意为“经历，经受”。</a:t>
            </a:r>
            <a:endParaRPr lang="en-US" altLang="zh-CN" sz="2200" dirty="0"/>
          </a:p>
        </p:txBody>
      </p:sp>
      <p:sp>
        <p:nvSpPr>
          <p:cNvPr id="14" name="QB_7_BD.109_1#b2992a368?vja=1&amp;pid=6c4273153&amp;color=0,0,0&amp;vtp=1"/>
          <p:cNvSpPr/>
          <p:nvPr/>
        </p:nvSpPr>
        <p:spPr>
          <a:xfrm>
            <a:off x="722376" y="5333999"/>
            <a:ext cx="10753344" cy="368808"/>
          </a:xfrm>
          <a:prstGeom prst="rect">
            <a:avLst/>
          </a:prstGeom>
          <a:noFill/>
        </p:spPr>
        <p:txBody>
          <a:bodyPr wrap="square" lIns="0" tIns="0" rIns="0" bIns="0" rtlCol="0" anchor="t"/>
          <a:lstStyle/>
          <a:p>
            <a:pPr algn="l">
              <a:lnSpc>
                <a:spcPct val="121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15" name="QB_7_AN.110_1#b2992a368.blank?vja=1&amp;pid=6c4273153&amp;color=0,0,0&amp;vpa=64&amp;vtp=1"/>
          <p:cNvSpPr/>
          <p:nvPr/>
        </p:nvSpPr>
        <p:spPr>
          <a:xfrm>
            <a:off x="1036701" y="5283199"/>
            <a:ext cx="1114425"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Thinking</a:t>
            </a:r>
            <a:endParaRPr lang="en-US" altLang="zh-CN" sz="2000" dirty="0"/>
          </a:p>
        </p:txBody>
      </p:sp>
      <p:sp>
        <p:nvSpPr>
          <p:cNvPr id="16" name="QB_7_AS.111_1#b2992a368?vja=1&amp;pid=6c4273153&amp;color=0,0,0&amp;vtp=1"/>
          <p:cNvSpPr/>
          <p:nvPr/>
        </p:nvSpPr>
        <p:spPr>
          <a:xfrm>
            <a:off x="722376" y="5751894"/>
            <a:ext cx="10753344"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此处在句中作主语，表示抽象性的动作，应用动名词形式。故填Thinking。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12_1#bf31f4aea?vja=1&amp;pid=ac76f415c&amp;color=0,0,0&amp;vtp=1&amp;bt=1"/>
          <p:cNvSpPr/>
          <p:nvPr/>
        </p:nvSpPr>
        <p:spPr>
          <a:xfrm>
            <a:off x="722376" y="900000"/>
            <a:ext cx="10753344" cy="419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［浙江杭州二中2025期末］</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input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（验证码）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unavoidable.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fool?</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CAPTCHA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Automated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（自动程序）,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（骗子）</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endParaRPr lang="en-US" altLang="zh-CN" sz="2000" dirty="0"/>
          </a:p>
        </p:txBody>
      </p:sp>
      <p:sp>
        <p:nvSpPr>
          <p:cNvPr id="3" name="QM_6_AN.113_1#bf31f4aea.blank?vja=1&amp;pid=ac76f415c&amp;color=0,0,0&amp;vpa=65&amp;vtp=1"/>
          <p:cNvSpPr/>
          <p:nvPr/>
        </p:nvSpPr>
        <p:spPr>
          <a:xfrm>
            <a:off x="4526598" y="1611200"/>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having</a:t>
            </a:r>
            <a:endParaRPr lang="en-US" altLang="zh-CN" sz="2000" dirty="0"/>
          </a:p>
        </p:txBody>
      </p:sp>
      <p:sp>
        <p:nvSpPr>
          <p:cNvPr id="4" name="QM_6_AN.114_1#bf31f4aea.blank?vja=1&amp;pid=ac76f415c&amp;color=0,0,0&amp;vpa=66&amp;vtp=1"/>
          <p:cNvSpPr/>
          <p:nvPr/>
        </p:nvSpPr>
        <p:spPr>
          <a:xfrm>
            <a:off x="6478397" y="2385900"/>
            <a:ext cx="452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a:t>
            </a:r>
            <a:endParaRPr lang="en-US" altLang="zh-CN" sz="2000" dirty="0"/>
          </a:p>
        </p:txBody>
      </p:sp>
      <p:sp>
        <p:nvSpPr>
          <p:cNvPr id="5" name="QM_6_AN.115_1#bf31f4aea.blank?vja=1&amp;pid=ac76f415c&amp;color=0,0,0&amp;vpa=67&amp;vtp=1"/>
          <p:cNvSpPr/>
          <p:nvPr/>
        </p:nvSpPr>
        <p:spPr>
          <a:xfrm>
            <a:off x="10950639" y="3147900"/>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6" name="QM_6_AN.116_1#bf31f4aea.blank?vja=1&amp;pid=ac76f415c&amp;color=0,0,0&amp;vpa=68&amp;vtp=1"/>
          <p:cNvSpPr/>
          <p:nvPr/>
        </p:nvSpPr>
        <p:spPr>
          <a:xfrm>
            <a:off x="5705221" y="3909900"/>
            <a:ext cx="1225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whether/if</a:t>
            </a:r>
            <a:endParaRPr lang="en-US" altLang="zh-CN" sz="2000" dirty="0"/>
          </a:p>
        </p:txBody>
      </p:sp>
      <p:sp>
        <p:nvSpPr>
          <p:cNvPr id="7" name="QM_6_AN.117_1#bf31f4aea.blank?vja=1&amp;pid=ac76f415c&amp;color=0,0,0&amp;vpa=69&amp;vtp=1"/>
          <p:cNvSpPr/>
          <p:nvPr/>
        </p:nvSpPr>
        <p:spPr>
          <a:xfrm>
            <a:off x="3910076" y="4671900"/>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misuse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fade">
                                      <p:cBhvr>
                                        <p:cTn id="31" dur="500"/>
                                        <p:tgtEl>
                                          <p:spTgt spid="6">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bg/>
                                          </p:spTgt>
                                        </p:tgtEl>
                                        <p:attrNameLst>
                                          <p:attrName>style.visibility</p:attrName>
                                        </p:attrNameLst>
                                      </p:cBhvr>
                                      <p:to>
                                        <p:strVal val="visible"/>
                                      </p:to>
                                    </p:set>
                                    <p:animEffect transition="in" filter="fade">
                                      <p:cBhvr>
                                        <p:cTn id="36" dur="500"/>
                                        <p:tgtEl>
                                          <p:spTgt spid="7">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18_1#bf31f4aea?vja=1&amp;pid=ac76f415c&amp;color=0,0,0&amp;mp=1&amp;vtp=1&amp;bt=1"/>
          <p:cNvSpPr/>
          <p:nvPr/>
        </p:nvSpPr>
        <p:spPr>
          <a:xfrm>
            <a:off x="722376" y="896112"/>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CAPTCHA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reCAPTCHA,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CAPTCHA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annotation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（标注）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labourers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reCAPTCHA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distorted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（变形的）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verification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paper-copy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endParaRPr lang="en-US" altLang="zh-CN" sz="2000" dirty="0"/>
          </a:p>
        </p:txBody>
      </p:sp>
      <p:sp>
        <p:nvSpPr>
          <p:cNvPr id="3" name="QM_6_AN.119_1#bf31f4aea.blank?vja=1&amp;pid=ac76f415c&amp;color=0,0,0&amp;mp=1&amp;vpa=70&amp;vtp=1"/>
          <p:cNvSpPr/>
          <p:nvPr/>
        </p:nvSpPr>
        <p:spPr>
          <a:xfrm>
            <a:off x="6570155" y="858012"/>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p:txBody>
      </p:sp>
      <p:sp>
        <p:nvSpPr>
          <p:cNvPr id="4" name="QM_6_AN.120_1#bf31f4aea.blank?vja=1&amp;pid=ac76f415c&amp;color=0,0,0&amp;mp=1&amp;vpa=71&amp;vtp=1"/>
          <p:cNvSpPr/>
          <p:nvPr/>
        </p:nvSpPr>
        <p:spPr>
          <a:xfrm>
            <a:off x="5718239" y="1239012"/>
            <a:ext cx="162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launched</a:t>
            </a:r>
            <a:endParaRPr lang="en-US" altLang="zh-CN" sz="2000" dirty="0"/>
          </a:p>
        </p:txBody>
      </p:sp>
      <p:sp>
        <p:nvSpPr>
          <p:cNvPr id="5" name="QM_6_AN.121_1#bf31f4aea.blank?vja=1&amp;pid=ac76f415c&amp;color=0,0,0&amp;mp=1&amp;vpa=72&amp;vtp=1"/>
          <p:cNvSpPr/>
          <p:nvPr/>
        </p:nvSpPr>
        <p:spPr>
          <a:xfrm>
            <a:off x="7806944" y="1620012"/>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6" name="QM_6_AN.122_1#bf31f4aea.blank?vja=1&amp;pid=ac76f415c&amp;color=0,0,0&amp;mp=1&amp;vpa=73&amp;vtp=1"/>
          <p:cNvSpPr/>
          <p:nvPr/>
        </p:nvSpPr>
        <p:spPr>
          <a:xfrm>
            <a:off x="10468039" y="2382012"/>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scanner</a:t>
            </a:r>
            <a:endParaRPr lang="en-US" altLang="zh-CN" sz="2000" dirty="0"/>
          </a:p>
        </p:txBody>
      </p:sp>
      <p:sp>
        <p:nvSpPr>
          <p:cNvPr id="7" name="QM_6_AN.123_1#bf31f4aea.blank?vja=1&amp;pid=ac76f415c&amp;color=0,0,0&amp;mp=1&amp;vpa=74&amp;vtp=1"/>
          <p:cNvSpPr/>
          <p:nvPr/>
        </p:nvSpPr>
        <p:spPr>
          <a:xfrm>
            <a:off x="6129655" y="3512312"/>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manually</a:t>
            </a:r>
            <a:endParaRPr lang="en-US" altLang="zh-CN" sz="2000" dirty="0"/>
          </a:p>
        </p:txBody>
      </p:sp>
      <p:sp>
        <p:nvSpPr>
          <p:cNvPr id="8" name="QM_6_EX.124_1#bf31f4aea?vja=1&amp;pid=ac76f415c&amp;color=0,0,0&amp;vtp=1"/>
          <p:cNvSpPr/>
          <p:nvPr/>
        </p:nvSpPr>
        <p:spPr>
          <a:xfrm>
            <a:off x="722376" y="4351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本文是一篇说明文。文章主要介绍了随着因特网的发展，登录网站时需要输入验证码已成为不可避免的事情，同时还介绍了验证码的发展历程和作用。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25_1#34a2dbb5c?vja=1&amp;pid=bf31f4ae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126_1#34a2dbb5c.blank?vja=1&amp;pid=bf31f4aea&amp;color=0,0,0&amp;vpa=75&amp;vtp=1"/>
          <p:cNvSpPr/>
          <p:nvPr/>
        </p:nvSpPr>
        <p:spPr>
          <a:xfrm>
            <a:off x="897001" y="845312"/>
            <a:ext cx="874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having</a:t>
            </a:r>
            <a:endParaRPr lang="en-US" altLang="zh-CN" sz="2000" dirty="0"/>
          </a:p>
        </p:txBody>
      </p:sp>
      <p:sp>
        <p:nvSpPr>
          <p:cNvPr id="4" name="QB_7_AS.127_1#34a2dbb5c?vja=1&amp;pid=bf31f4aea&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句意为：随着因特网的发展，当你登录网站时必须输入验证码已变得不可避免。分析句子成分可知，本句为主从复合句，主句的主语为____to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input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verification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code，此处表示一般的、多次性的行为，故应用动名词形式。</a:t>
            </a:r>
            <a:endParaRPr lang="en-US" altLang="zh-CN" sz="2200" dirty="0"/>
          </a:p>
        </p:txBody>
      </p:sp>
      <p:sp>
        <p:nvSpPr>
          <p:cNvPr id="5" name="QB_7_BD.128_1#ae5e83960?vja=1&amp;pid=bf31f4aea&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6" name="QB_7_AN.129_1#ae5e83960.blank?vja=1&amp;pid=bf31f4aea&amp;color=0,0,0&amp;vpa=76&amp;vtp=1"/>
          <p:cNvSpPr/>
          <p:nvPr/>
        </p:nvSpPr>
        <p:spPr>
          <a:xfrm>
            <a:off x="922401" y="2496887"/>
            <a:ext cx="452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Or</a:t>
            </a:r>
            <a:endParaRPr lang="en-US" altLang="zh-CN" sz="2000" dirty="0"/>
          </a:p>
        </p:txBody>
      </p:sp>
      <p:sp>
        <p:nvSpPr>
          <p:cNvPr id="7" name="QB_7_AS.130_1#ae5e83960?vja=1&amp;pid=bf31f4aea&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句意为：或者你是否曾经被要求在九个不同的方块中点击公交车（图像），感觉自己像是被当成了傻瓜？根据句意可知，设空处前后部分为选择关系，因此应用连词or连接，且设空处位于句首，故填Or。</a:t>
            </a:r>
            <a:endParaRPr lang="en-US" altLang="zh-CN" sz="2200" dirty="0"/>
          </a:p>
        </p:txBody>
      </p:sp>
      <p:sp>
        <p:nvSpPr>
          <p:cNvPr id="8" name="QB_7_BD.131_1#de30a6f95?vja=1&amp;pid=bf31f4aea&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132_1#de30a6f95.blank?vja=1&amp;pid=bf31f4aea&amp;color=0,0,0&amp;vpa=77&amp;vtp=1"/>
          <p:cNvSpPr/>
          <p:nvPr/>
        </p:nvSpPr>
        <p:spPr>
          <a:xfrm>
            <a:off x="897001" y="41224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0" name="QB_7_AS.133_1#de30a6f95?vja=1&amp;pid=bf31f4aea&amp;color=0,0,0&amp;vtp=1"/>
          <p:cNvSpPr/>
          <p:nvPr/>
        </p:nvSpPr>
        <p:spPr>
          <a:xfrm>
            <a:off x="722376" y="45847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句意为：这种包括数字、文本和图像的验证方法被称为CAPTCHA系统（验证码系统），全称是Completely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Automated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Apart，即全自动区分计算机和人类的图灵测试。system在此意为“系统”，为可数名词，结合空后which引导的定语从句可知，此处表特指，应用定冠词the修饰。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34_1#58756def9?vja=1&amp;pid=bf31f4ae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135_1#58756def9.blank?vja=1&amp;pid=bf31f4aea&amp;color=0,0,0&amp;vpa=78&amp;vtp=1"/>
          <p:cNvSpPr/>
          <p:nvPr/>
        </p:nvSpPr>
        <p:spPr>
          <a:xfrm>
            <a:off x="909701" y="858012"/>
            <a:ext cx="1225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whether/if</a:t>
            </a:r>
            <a:endParaRPr lang="en-US" altLang="zh-CN" sz="2000" dirty="0"/>
          </a:p>
        </p:txBody>
      </p:sp>
      <p:sp>
        <p:nvSpPr>
          <p:cNvPr id="4" name="QB_7_AS.136_1#58756def9?vja=1&amp;pid=bf31f4aea&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它通过给出一些对人类来说容易完成、但对自动程序来说不可能完成的任务来核实用户是否是人类，这阻止了骗子使用自动程序滥用网站。设空处引导宾语从句，且从句中不缺少成分，结合句意可知，此处表示“是否”，须用连接词whether或if引导该从句。</a:t>
            </a:r>
            <a:endParaRPr lang="en-US" altLang="zh-CN" sz="2200" dirty="0"/>
          </a:p>
        </p:txBody>
      </p:sp>
      <p:sp>
        <p:nvSpPr>
          <p:cNvPr id="5" name="QB_7_BD.137_1#5340986d3?vja=1&amp;pid=bf31f4aea&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138_1#5340986d3.blank?vja=1&amp;pid=bf31f4aea&amp;color=0,0,0&amp;vpa=79&amp;vtp=1"/>
          <p:cNvSpPr/>
          <p:nvPr/>
        </p:nvSpPr>
        <p:spPr>
          <a:xfrm>
            <a:off x="922401" y="2496887"/>
            <a:ext cx="1211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misuse</a:t>
            </a:r>
            <a:endParaRPr lang="en-US" altLang="zh-CN" sz="2000" dirty="0"/>
          </a:p>
        </p:txBody>
      </p:sp>
      <p:sp>
        <p:nvSpPr>
          <p:cNvPr id="7" name="QB_7_AS.139_1#5340986d3?vja=1&amp;pid=bf31f4aea&amp;color=0,0,0&amp;vtp=1"/>
          <p:cNvSpPr/>
          <p:nvPr/>
        </p:nvSpPr>
        <p:spPr>
          <a:xfrm>
            <a:off x="722376" y="2959100"/>
            <a:ext cx="10753344" cy="847587"/>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sth为固定搭配，意为“使用某物做某事”，此处应用动词不定式作宾语补足语。故填to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misuse。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a51a1bcaa.fixed?vja=1&amp;pid=0d2825655&amp;color=100,146,38&amp;vtp=1"/>
          <p:cNvSpPr/>
          <p:nvPr/>
        </p:nvSpPr>
        <p:spPr>
          <a:xfrm>
            <a:off x="5367528" y="1106424"/>
            <a:ext cx="1453896" cy="795528"/>
          </a:xfrm>
          <a:prstGeom prst="rect">
            <a:avLst/>
          </a:prstGeom>
          <a:noFill/>
        </p:spPr>
        <p:txBody>
          <a:bodyPr wrap="square" lIns="0" tIns="0" rIns="0" bIns="0" rtlCol="0" anchor="ctr"/>
          <a:lstStyle/>
          <a:p>
            <a:pPr algn="ctr">
              <a:lnSpc>
                <a:spcPct val="130000"/>
              </a:lnSpc>
            </a:pPr>
            <a:r>
              <a:rPr lang="en-US" altLang="zh-CN" sz="2000" b="1" i="0" dirty="0">
                <a:solidFill>
                  <a:srgbClr val="649226"/>
                </a:solidFill>
                <a:latin typeface="Times New Roman" panose="02020603050405020304" pitchFamily="34" charset="0"/>
                <a:ea typeface="微软雅黑" panose="020B0503020204020204" pitchFamily="34" charset="-122"/>
                <a:cs typeface="Times New Roman" panose="02020603050405020304" pitchFamily="34" charset="-120"/>
              </a:rPr>
              <a:t>必修第二册</a:t>
            </a:r>
            <a:endParaRPr lang="en-US" altLang="zh-CN" sz="2000" dirty="0"/>
          </a:p>
        </p:txBody>
      </p:sp>
      <p:sp>
        <p:nvSpPr>
          <p:cNvPr id="3" name="C_2_BD#a51a1bcaa.fixed?vja=1&amp;pid=0d2825655&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Unit</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Internet</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QB_7_AS.139_1#5340986d3?vja=1&amp;pid=bf31f4aea&amp;color=0,0,0&amp;vtp=1"/>
          <p:cNvSpPr/>
          <p:nvPr/>
        </p:nvSpPr>
        <p:spPr>
          <a:xfrm>
            <a:off x="722376" y="1507987"/>
            <a:ext cx="10753344" cy="2324100"/>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关键点拨</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利用构词法推测生词词义</a:t>
            </a:r>
            <a:endParaRPr lang="en-US" altLang="zh-CN" sz="22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该题所给的提示词较为陌生，可能会对解题造成一定的干扰。misuse这个词实际是由前缀mis-加上词根use构成的，前缀mis-在此表示“错误地”，由此可推知misuse这个词表示“错误地使用”，即“误用”。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0_1#41ba21537?vja=1&amp;pid=bf31f4ae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41_1#41ba21537.blank?vja=1&amp;pid=bf31f4aea&amp;color=0,0,0&amp;vpa=80&amp;vtp=1"/>
          <p:cNvSpPr/>
          <p:nvPr/>
        </p:nvSpPr>
        <p:spPr>
          <a:xfrm>
            <a:off x="909701" y="858012"/>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2000" dirty="0"/>
          </a:p>
        </p:txBody>
      </p:sp>
      <p:sp>
        <p:nvSpPr>
          <p:cNvPr id="4" name="QB_7_AS.142_1#41ba21537?vja=1&amp;pid=bf31f4aea&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句意为：对于人类来说，验证码系统听起来完全是正面的。human为可数名词，且设空处前无限定词修饰，故应用复数形式。故填humans。</a:t>
            </a:r>
            <a:endParaRPr lang="en-US" altLang="zh-CN" sz="2200" dirty="0"/>
          </a:p>
        </p:txBody>
      </p:sp>
      <p:sp>
        <p:nvSpPr>
          <p:cNvPr id="5" name="QB_7_BD.143_1#453ea2678?vja=1&amp;pid=bf31f4aea&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6" name="QB_7_AN.144_1#453ea2678.blank?vja=1&amp;pid=bf31f4aea&amp;color=0,0,0&amp;vpa=81&amp;vtp=1"/>
          <p:cNvSpPr/>
          <p:nvPr/>
        </p:nvSpPr>
        <p:spPr>
          <a:xfrm>
            <a:off x="909701" y="2115887"/>
            <a:ext cx="162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launched</a:t>
            </a:r>
            <a:endParaRPr lang="en-US" altLang="zh-CN" sz="2000" dirty="0"/>
          </a:p>
        </p:txBody>
      </p:sp>
      <p:sp>
        <p:nvSpPr>
          <p:cNvPr id="7" name="QB_7_AS.145_1#453ea2678?vja=1&amp;pid=bf31f4aea&amp;color=0,0,0&amp;vtp=1"/>
          <p:cNvSpPr/>
          <p:nvPr/>
        </p:nvSpPr>
        <p:spPr>
          <a:xfrm>
            <a:off x="722376" y="25781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句意为：然而，自从2007年推出免费的验证码服务reCAPTCHA以来，人们可能一直在免费充当“数据标注工作人员”。设空处在ever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since引导的时间状语从句中作谓语，根据in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2007可知，此处描述过去发生的事情，应用一般过去时；主语reCAPTCHA和launch之间是被动关系，应用被动语态；主语为单数概念，助动词用was。故填was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launched。</a:t>
            </a:r>
            <a:endParaRPr lang="en-US" altLang="zh-CN" sz="2200" dirty="0"/>
          </a:p>
        </p:txBody>
      </p:sp>
      <p:sp>
        <p:nvSpPr>
          <p:cNvPr id="8" name="QB_7_BD.146_1#e25e83bb7?vja=1&amp;pid=bf31f4aea&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147_1#e25e83bb7.blank?vja=1&amp;pid=bf31f4aea&amp;color=0,0,0&amp;vpa=82&amp;vtp=1"/>
          <p:cNvSpPr/>
          <p:nvPr/>
        </p:nvSpPr>
        <p:spPr>
          <a:xfrm>
            <a:off x="909701" y="41224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0" name="QB_7_AS.148_1#e25e83bb7?vja=1&amp;pid=bf31f4aea&amp;color=0,0,0&amp;vtp=1"/>
          <p:cNvSpPr/>
          <p:nvPr/>
        </p:nvSpPr>
        <p:spPr>
          <a:xfrm>
            <a:off x="722376" y="4584700"/>
            <a:ext cx="10753344" cy="419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free为固定短语，意为“免费”。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49_1#ca4b44f14?vja=1&amp;pid=bf31f4ae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p:txBody>
      </p:sp>
      <p:sp>
        <p:nvSpPr>
          <p:cNvPr id="3" name="QB_7_AN.150_1#ca4b44f14.blank?vja=1&amp;pid=bf31f4aea&amp;color=0,0,0&amp;vpa=83&amp;vtp=1"/>
          <p:cNvSpPr/>
          <p:nvPr/>
        </p:nvSpPr>
        <p:spPr>
          <a:xfrm>
            <a:off x="922401" y="858012"/>
            <a:ext cx="958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scanner</a:t>
            </a:r>
            <a:endParaRPr lang="en-US" altLang="zh-CN" sz="2000" dirty="0"/>
          </a:p>
        </p:txBody>
      </p:sp>
      <p:sp>
        <p:nvSpPr>
          <p:cNvPr id="4" name="QB_7_AS.151_1#ca4b44f14?vja=1&amp;pid=bf31f4aea&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例如，reCAPTCHA向用户展示一个可以被扫描仪识别的单词和一个无法被识别的单词，比如报纸上一个变形的单词。设空处作介词by的宾语，且被不定冠词a修饰，应用可数名词单数，结合句意可知，此处表示“扫描仪”。故填scanner。</a:t>
            </a:r>
            <a:endParaRPr lang="en-US" altLang="zh-CN" sz="2200" dirty="0"/>
          </a:p>
        </p:txBody>
      </p:sp>
      <p:sp>
        <p:nvSpPr>
          <p:cNvPr id="5" name="QB_7_BD.152_1#2b87ef34f?vja=1&amp;pid=bf31f4aea&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6" name="QB_7_AN.153_1#2b87ef34f.blank?vja=1&amp;pid=bf31f4aea&amp;color=0,0,0&amp;vpa=84&amp;vtp=1"/>
          <p:cNvSpPr/>
          <p:nvPr/>
        </p:nvSpPr>
        <p:spPr>
          <a:xfrm>
            <a:off x="1024001" y="2484187"/>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manually</a:t>
            </a:r>
            <a:endParaRPr lang="en-US" altLang="zh-CN" sz="2000" dirty="0"/>
          </a:p>
        </p:txBody>
      </p:sp>
      <p:sp>
        <p:nvSpPr>
          <p:cNvPr id="7" name="QB_7_AS.154_1#2b87ef34f?vja=1&amp;pid=bf31f4aea&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句意为：因此，通过回答验证问题，用户正在手动地将纸质材料转化为数字文本。设空处修饰动词transforming，应用副词，作状语。故填manually。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12d9e40c.fixed?vja=1&amp;pid=3293609f2&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912d9e40c.fixed?vja=1&amp;pid=3293609f2&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912d9e40c.fixed?vja=1&amp;pid=3293609f2&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912d9e40c.fixed?vja=1&amp;pid=3293609f2&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5_1#da026b5fa?sp=1&amp;vja=1&amp;pid=5d38f04c8&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［河北邯郸五校2025高一期中联考］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unsurprising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W3Techs,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49.2%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Japanese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French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55_2#da026b5fa?vja=1&amp;pid=5d38f04c8&amp;color=0,0,0&amp;vtp=1&amp;bt=1"/>
          <p:cNvSpPr/>
          <p:nvPr/>
        </p:nvSpPr>
        <p:spPr>
          <a:xfrm>
            <a:off x="722376" y="900000"/>
            <a:ext cx="10753344" cy="4462272"/>
          </a:xfrm>
          <a:prstGeom prst="rect">
            <a:avLst/>
          </a:prstGeom>
          <a:noFill/>
        </p:spPr>
        <p:txBody>
          <a:bodyPr wrap="square" lIns="0" tIns="0" rIns="0" bIns="0" rtlCol="0" anchor="t"/>
          <a:lstStyle/>
          <a:p>
            <a:pPr algn="just">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inclusivity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（包容性）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exclusivity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（数字鸿沟）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marginalised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（使边缘化）.</a:t>
            </a:r>
            <a:endParaRPr lang="en-US" altLang="zh-CN" sz="2000" dirty="0"/>
          </a:p>
          <a:p>
            <a:pPr algn="just">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endParaRPr lang="en-US" altLang="zh-CN" sz="2000" dirty="0"/>
          </a:p>
          <a:p>
            <a:pPr algn="just">
              <a:lnSpc>
                <a:spcPct val="122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multilingualism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endParaRPr lang="en-US" altLang="zh-CN" sz="2000" dirty="0"/>
          </a:p>
        </p:txBody>
      </p:sp>
      <p:sp>
        <p:nvSpPr>
          <p:cNvPr id="3" name="QM_6_EX.156_1#da026b5fa?vja=1&amp;pid=5d38f04c8&amp;color=0,0,0&amp;vtp=1"/>
          <p:cNvSpPr/>
          <p:nvPr/>
        </p:nvSpPr>
        <p:spPr>
          <a:xfrm>
            <a:off x="722376" y="5392311"/>
            <a:ext cx="10753344" cy="743712"/>
          </a:xfrm>
          <a:prstGeom prst="rect">
            <a:avLst/>
          </a:prstGeom>
          <a:noFill/>
        </p:spPr>
        <p:txBody>
          <a:bodyPr wrap="square" lIns="0" tIns="0" rIns="0" bIns="0" rtlCol="0" anchor="t"/>
          <a:lstStyle/>
          <a:p>
            <a:pPr algn="l">
              <a:lnSpc>
                <a:spcPct val="122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本文是一篇说明文。文章主要介绍了因特网上语言的使用，解释了英语作为主要语言的原因，并指出了促进未来因特网语言多样性的必要性。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57_1#6876c49b8?vja=1&amp;pid=da026b5f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58_1#6876c49b8.bracket?vja=1&amp;pid=da026b5fa&amp;color=0,0,0&amp;vpa=85&amp;vtp=1"/>
          <p:cNvSpPr/>
          <p:nvPr/>
        </p:nvSpPr>
        <p:spPr>
          <a:xfrm>
            <a:off x="9972993"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57_2#6876c49b8.choices?vja=1&amp;pid=da026b5fa&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564130" algn="l"/>
                <a:tab pos="5674360" algn="l"/>
                <a:tab pos="85305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A.49.2%.</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D.5.8</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159_1#6876c49b8?vja=1&amp;pid=da026b5fa&amp;color=0,0,0&amp;vtp=1"/>
          <p:cNvSpPr/>
          <p:nvPr/>
        </p:nvSpPr>
        <p:spPr>
          <a:xfrm>
            <a:off x="722376" y="1727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细节理解题。根据第一段中的“However,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language.”可知，世界上约有16%的人说英语。故选B项。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0_1#88729d433?vja=1&amp;pid=da026b5f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1_1#88729d433.bracket?vja=1&amp;pid=da026b5fa&amp;color=0,0,0&amp;vpa=86&amp;vtp=1"/>
          <p:cNvSpPr/>
          <p:nvPr/>
        </p:nvSpPr>
        <p:spPr>
          <a:xfrm>
            <a:off x="8605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0_2#88729d433.choices?vja=1&amp;pid=da026b5fa&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p:txBody>
      </p:sp>
      <p:sp>
        <p:nvSpPr>
          <p:cNvPr id="5" name="QC_7_AS.162_1#88729d433?vja=1&amp;pid=da026b5fa&amp;color=0,0,0&amp;vtp=1"/>
          <p:cNvSpPr/>
          <p:nvPr/>
        </p:nvSpPr>
        <p:spPr>
          <a:xfrm>
            <a:off x="722376" y="2870200"/>
            <a:ext cx="10753344" cy="2324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细节理解题。根据第三段中的“Firstly,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English-speaking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speakers.Secondly,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 once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leader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establish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language.”可知，因特网是在英语国家发展起来的，许多因特网的早期用户也是说英语的人，且美国过去在技术和创造方面处于全球领先地位，使得英语成为因特网的主要语言。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3_1#43c6b1131?vja=1&amp;pid=da026b5f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4_1#43c6b1131.bracket?vja=1&amp;pid=da026b5fa&amp;color=0,0,0&amp;vpa=87&amp;vtp=1"/>
          <p:cNvSpPr/>
          <p:nvPr/>
        </p:nvSpPr>
        <p:spPr>
          <a:xfrm>
            <a:off x="9547289"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63_2#43c6b1131.choices?vja=1&amp;pid=da026b5fa&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2000" dirty="0"/>
          </a:p>
        </p:txBody>
      </p:sp>
      <p:sp>
        <p:nvSpPr>
          <p:cNvPr id="5" name="QC_7_AS.165_1#43c6b1131?vja=1&amp;pid=da026b5fa&amp;color=0,0,0&amp;vtp=1"/>
          <p:cNvSpPr/>
          <p:nvPr/>
        </p:nvSpPr>
        <p:spPr>
          <a:xfrm>
            <a:off x="722376" y="2870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未来因特网的发展方向是更多样化、更包容的，同时多语言教育的发展也将弥合数字语言鸿沟，让更多的人参与全球数字经济。由此可知，在未来，更多的语言将在因特网上使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66_1#184a8c336?vja=1&amp;pid=da026b5fa&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67_1#184a8c336.bracket?vja=1&amp;pid=da026b5fa&amp;color=0,0,0&amp;vpa=88&amp;vtp=1"/>
          <p:cNvSpPr/>
          <p:nvPr/>
        </p:nvSpPr>
        <p:spPr>
          <a:xfrm>
            <a:off x="45339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66_2#184a8c336.choices?vja=1&amp;pid=da026b5fa&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endParaRPr lang="en-US" altLang="zh-CN" sz="2000" dirty="0"/>
          </a:p>
        </p:txBody>
      </p:sp>
      <p:sp>
        <p:nvSpPr>
          <p:cNvPr id="5" name="QC_7_AS.168_1#184a8c336?vja=1&amp;pid=da026b5fa&amp;color=0,0,0&amp;vtp=1"/>
          <p:cNvSpPr/>
          <p:nvPr/>
        </p:nvSpPr>
        <p:spPr>
          <a:xfrm>
            <a:off x="722376" y="2870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文章首先介绍了因特网上存在多种语言，并且英语占比最大，然后解释了英语成为因特网主要语言的原因；接着阐述了因特网语言的使用在线上和线下的影响；最后展望未来因特网语言的发展方向，呼吁通过促进多语言教育建设更加多样化和更具包容性的因特网。因此，D项（促进因特网上的语言多样化的重要意义）能够概括本文内容，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3a531bef.fixed?vja=1&amp;pid=3293609f2&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01</a:t>
            </a:r>
            <a:endParaRPr lang="en-US" altLang="zh-CN" sz="7200" dirty="0"/>
          </a:p>
        </p:txBody>
      </p:sp>
      <p:sp>
        <p:nvSpPr>
          <p:cNvPr id="3" name="C_4#73a531bef.fixed?vja=1&amp;pid=3293609f2&amp;color=255,255,255&amp;vtp=1"/>
          <p:cNvSpPr/>
          <p:nvPr/>
        </p:nvSpPr>
        <p:spPr>
          <a:xfrm>
            <a:off x="0" y="3157728"/>
            <a:ext cx="12188952" cy="1310640"/>
          </a:xfrm>
          <a:prstGeom prst="rect">
            <a:avLst/>
          </a:prstGeom>
          <a:noFill/>
        </p:spPr>
        <p:txBody>
          <a:bodyPr wrap="square" lIns="0" tIns="0" rIns="0" bIns="0" rtlCol="0" anchor="ctr"/>
          <a:lstStyle/>
          <a:p>
            <a:pPr algn="ctr">
              <a:lnSpc>
                <a:spcPct val="100000"/>
              </a:lnSpc>
            </a:pP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Speaking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Thinking</a:t>
            </a:r>
            <a:endParaRPr lang="en-US" altLang="zh-CN" sz="4300" dirty="0"/>
          </a:p>
        </p:txBody>
      </p:sp>
      <p:pic>
        <p:nvPicPr>
          <p:cNvPr id="4" name="C_4#73a531bef.fixed?vja=1&amp;pid=3293609f2&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73a531bef.fixed?vja=1&amp;pid=3293609f2&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e864ae98d?vja=1&amp;pid=5d38f04c8&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e864ae98d?vja=1&amp;pid=5d38f04c8&amp;color=0,0,0&amp;vtp=1"/>
          <p:cNvSpPr/>
          <p:nvPr/>
        </p:nvSpPr>
        <p:spPr>
          <a:xfrm>
            <a:off x="722376" y="1737184"/>
            <a:ext cx="10753344" cy="1905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1.take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占去（地方、时间、注意力等）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2.lead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导致；通向</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3.have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能够获得/使用（资源或机会）</a:t>
            </a:r>
            <a:endParaRPr lang="en-US" altLang="zh-CN" sz="2000">
              <a:solidFill>
                <a:prstClr val="black"/>
              </a:solidFill>
            </a:endParaRPr>
          </a:p>
          <a:p>
            <a:pPr lvl="0">
              <a:lnSpc>
                <a:spcPct val="125000"/>
              </a:lnSpc>
            </a:pPr>
            <a:endParaRPr lang="en-US" altLang="zh-CN" sz="20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9_1#a5ded3b4f?sp=1&amp;vja=1&amp;pid=5d38f04c8&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［广东广州执信中学2024高一月考］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day-to-day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chocolate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abstracted.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cutting-edge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（最前沿的）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stores—Victoria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Beckham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iPads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abstraction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old-fashioned.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69_1#a5ded3b4f?sp=1&amp;vja=1&amp;pid=5d38f04c8&amp;color=0,0,0&amp;vtp=1&amp;bt=1"/>
          <p:cNvSpPr/>
          <p:nvPr/>
        </p:nvSpPr>
        <p:spPr>
          <a:xfrm>
            <a:off x="722376" y="900000"/>
            <a:ext cx="10753344" cy="4191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（眨眼睛）</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time-honoured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fatness—represent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fastenings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handwritten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cinema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tickets—is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pebble.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endParaRPr lang="en-US" altLang="zh-CN" sz="2000" dirty="0"/>
          </a:p>
        </p:txBody>
      </p:sp>
      <p:sp>
        <p:nvSpPr>
          <p:cNvPr id="3" name="QM_6_EX.170_1#a5ded3b4f?vja=1&amp;pid=5d38f04c8&amp;color=0,0,0&amp;vtp=1"/>
          <p:cNvSpPr/>
          <p:nvPr/>
        </p:nvSpPr>
        <p:spPr>
          <a:xfrm>
            <a:off x="722376" y="5113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本文是一篇议论文。随着电子商务的发展，支付方式发生变化，传统钱包逐渐被取代。在瞬息万变的现代世界里，作者感到不安。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1_1#b7a2a79e4?vja=1&amp;pid=a5ded3b4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2_1#b7a2a79e4.bracket?vja=1&amp;pid=a5ded3b4f&amp;color=0,0,0&amp;vpa=89&amp;vtp=1"/>
          <p:cNvSpPr/>
          <p:nvPr/>
        </p:nvSpPr>
        <p:spPr>
          <a:xfrm>
            <a:off x="4760976"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71_2#b7a2a79e4.choices?vja=1&amp;pid=a5ded3b4f&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fattened.</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endParaRPr lang="en-US" altLang="zh-CN" sz="2000" dirty="0"/>
          </a:p>
        </p:txBody>
      </p:sp>
      <p:sp>
        <p:nvSpPr>
          <p:cNvPr id="5" name="QC_7_AS.173_1#b7a2a79e4?vja=1&amp;pid=a5ded3b4f&amp;color=0,0,0&amp;vtp=1"/>
          <p:cNvSpPr/>
          <p:nvPr/>
        </p:nvSpPr>
        <p:spPr>
          <a:xfrm>
            <a:off x="722376" y="21082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细节理解题。根据第一段第一句“The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extinction.”可知，钱包正在消失。故选A项。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73_2#b7a2a79e4?vja=1&amp;pid=a5ded3b4f&amp;color=0,0,0&amp;mp=1&amp;vtp=1&amp;bt=1"/>
          <p:cNvSpPr/>
          <p:nvPr/>
        </p:nvSpPr>
        <p:spPr>
          <a:xfrm>
            <a:off x="722376" y="900000"/>
            <a:ext cx="10753344" cy="2286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利用语义转换解细节理解题</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在细节理解题中，选项中往往不会直接出现原文中的信息，而是借助同义转换、概念解析、归纳事实等方法对原文信息进行适当变换。如把一些词汇或表达进行同义替换、词性转换等。解答此类题目时，首先应根据题干的信息确定原文关键内容所在的位置，然后找到关键信息，在选项中寻找与原文关键信息最相近的表达，如同义词、近义词等，最后代入题干，判断所选答案是否正确。如本题A项中的disappearing呼应原文中的h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extinction，表示“正在消失”。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4_1#1ea3c3c9e?vja=1&amp;pid=a5ded3b4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5_1#1ea3c3c9e.bracket?vja=1&amp;pid=a5ded3b4f&amp;color=0,0,0&amp;vpa=90&amp;vtp=1"/>
          <p:cNvSpPr/>
          <p:nvPr/>
        </p:nvSpPr>
        <p:spPr>
          <a:xfrm>
            <a:off x="701522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174_2#1ea3c3c9e.choices?vja=1&amp;pid=a5ded3b4f&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B.Spending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fading.</a:t>
            </a:r>
            <a:endParaRPr lang="en-US" altLang="zh-CN" sz="2000" dirty="0"/>
          </a:p>
        </p:txBody>
      </p:sp>
      <p:sp>
        <p:nvSpPr>
          <p:cNvPr id="5" name="QC_7_AS.176_1#1ea3c3c9e?vja=1&amp;pid=a5ded3b4f&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abstraction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uneasy和“But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us.Isn’t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weird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blink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eye?”可知，支付方式的变化使现金逐渐消失，取而代之的是快捷的数码支付，作者认为人们挣钱不容易，而花钱却可能只在转瞬之间，对此感到不安。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77_1#f840f4b49?vja=1&amp;pid=a5ded3b4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78_1#f840f4b49.bracket?vja=1&amp;pid=a5ded3b4f&amp;color=0,0,0&amp;vpa=91&amp;vtp=1"/>
          <p:cNvSpPr/>
          <p:nvPr/>
        </p:nvSpPr>
        <p:spPr>
          <a:xfrm>
            <a:off x="8044180"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BD.177_2#f840f4b49.choices?vja=1&amp;pid=a5ded3b4f&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everybody’s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time-honoured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economists.</a:t>
            </a:r>
            <a:endParaRPr lang="en-US" altLang="zh-CN" sz="2000" dirty="0"/>
          </a:p>
        </p:txBody>
      </p:sp>
      <p:sp>
        <p:nvSpPr>
          <p:cNvPr id="5" name="QC_7_AS.179_1#f840f4b49?vja=1&amp;pid=a5ded3b4f&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environment.”可知，作者认为钱包的逐渐消失代表了一个时代环境的变化。故选A项。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80_1#191cffe2a?vja=1&amp;pid=a5ded3b4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181_1#191cffe2a.bracket?vja=1&amp;pid=a5ded3b4f&amp;color=0,0,0&amp;vpa=92&amp;vtp=1"/>
          <p:cNvSpPr/>
          <p:nvPr/>
        </p:nvSpPr>
        <p:spPr>
          <a:xfrm>
            <a:off x="71565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180_2#191cffe2a.choices?vja=1&amp;pid=a5ded3b4f&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reluctant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insecure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ever-changing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2000" dirty="0"/>
          </a:p>
        </p:txBody>
      </p:sp>
      <p:sp>
        <p:nvSpPr>
          <p:cNvPr id="5" name="QC_7_AS.182_1#191cffe2a?vja=1&amp;pid=a5ded3b4f&amp;color=0,0,0&amp;vtp=1"/>
          <p:cNvSpPr/>
          <p:nvPr/>
        </p:nvSpPr>
        <p:spPr>
          <a:xfrm>
            <a:off x="722376" y="2870200"/>
            <a:ext cx="10753344" cy="2324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推理判断题。根据最后一段第二句“What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bothers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vironment.”可知，传统钱包的消失代表着实体环境的变化，后面作者提到塑料、纸张、金银、手写的电话号码和打印的电影票等等，这些实体都逐渐消失了，取而代之的是智能手机或平板电脑，我们也不再翻阅纸张，不再窥探角落，而是左右移动手指，我们也不再数硬币了。而这些变化让作者感到不安和困惑。由此推断作者在瞬息万变的现代世界中有一种不安全感。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2_2#191cffe2a?vja=1&amp;pid=a5ded3b4f&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182_3#191cffe2a?vja=1&amp;pid=a5ded3b4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6181344" cy="25420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182_4#191cffe2a?vja=1&amp;pid=a5ded3b4f&amp;color=0,0,0&amp;vtp=1"/>
          <p:cNvSpPr/>
          <p:nvPr/>
        </p:nvSpPr>
        <p:spPr>
          <a:xfrm>
            <a:off x="722376" y="40892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这种购物方式——你递上钞票，清点找回的零钱——现在只在我们购买最普通的零售商品时能够看见，比如从街头小店里买一块巧克力或一品脱牛奶。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3_1#130e9d13f?vja=1&amp;pid=7e3056e2f&amp;color=0,0,0&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［全国新课标Ⅰ2024年1月·浙江］</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anytime.3.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Amanda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Bindman.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self-motivated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endParaRPr lang="en-US" altLang="zh-CN" sz="2000" dirty="0"/>
          </a:p>
        </p:txBody>
      </p:sp>
      <p:sp>
        <p:nvSpPr>
          <p:cNvPr id="3" name="QM_6_AN.184_1#130e9d13f.blank?vja=1&amp;pid=7e3056e2f&amp;color=0,0,0&amp;vpa=93&amp;vtp=1"/>
          <p:cNvSpPr/>
          <p:nvPr/>
        </p:nvSpPr>
        <p:spPr>
          <a:xfrm>
            <a:off x="7160324" y="1242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M_6_AN.185_1#130e9d13f.blank?vja=1&amp;pid=7e3056e2f&amp;color=0,0,0&amp;vpa=94&amp;vtp=1"/>
          <p:cNvSpPr/>
          <p:nvPr/>
        </p:nvSpPr>
        <p:spPr>
          <a:xfrm>
            <a:off x="9199563" y="1623900"/>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5" name="QM_6_AN.186_1#130e9d13f.blank?vja=1&amp;pid=7e3056e2f&amp;color=0,0,0&amp;vpa=95&amp;vtp=1"/>
          <p:cNvSpPr/>
          <p:nvPr/>
        </p:nvSpPr>
        <p:spPr>
          <a:xfrm>
            <a:off x="1776476" y="2766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b3222935?vja=1&amp;pid=a7f1afe5d&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1.Polar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bears—like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animals—should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photographed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（distant）.</a:t>
            </a:r>
            <a:r>
              <a:rPr lang="en-US" altLang="zh-CN" sz="2000">
                <a:solidFill>
                  <a:srgbClr val="000000"/>
                </a:solidFill>
                <a:latin typeface="仿宋" panose="02010609060101010101" pitchFamily="34" charset="-122"/>
                <a:ea typeface="仿宋" panose="02010609060101010101" pitchFamily="34" charset="-122"/>
                <a:cs typeface="仿宋" panose="02010609060101010101" pitchFamily="34" charset="-120"/>
              </a:rPr>
              <a:t>［浙江·改编］</a:t>
            </a:r>
            <a:endParaRPr lang="en-US" altLang="zh-CN" sz="2000" dirty="0"/>
          </a:p>
        </p:txBody>
      </p:sp>
      <p:sp>
        <p:nvSpPr>
          <p:cNvPr id="4" name="QB_6_AN.2_1#0b3222935.blank?vja=1&amp;pid=a7f1afe5d&amp;color=0,0,0&amp;vpa=1&amp;vtp=1"/>
          <p:cNvSpPr/>
          <p:nvPr/>
        </p:nvSpPr>
        <p:spPr>
          <a:xfrm>
            <a:off x="9057640" y="1239012"/>
            <a:ext cx="10144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distance</a:t>
            </a:r>
            <a:endParaRPr lang="en-US" altLang="zh-CN" sz="2000" dirty="0"/>
          </a:p>
        </p:txBody>
      </p:sp>
      <p:sp>
        <p:nvSpPr>
          <p:cNvPr id="5" name="QB_6_AS.3_1#a70f3faf9?vja=1&amp;pid=a7f1afe5d&amp;color=0,0,0&amp;vtp=1"/>
          <p:cNvSpPr/>
          <p:nvPr/>
        </p:nvSpPr>
        <p:spPr>
          <a:xfrm>
            <a:off x="722376" y="2082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句意为：像所有的野生动物一样，给北极熊拍照也应该保持安全距离。设空处在介词后作宾语，且有不定冠词a和形容词safe修饰，应用名词，from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distance意为“离一段距离”。故填distance。</a:t>
            </a:r>
            <a:endParaRPr lang="en-US" altLang="zh-CN" sz="2200" dirty="0"/>
          </a:p>
        </p:txBody>
      </p:sp>
      <p:sp>
        <p:nvSpPr>
          <p:cNvPr id="6" name="QB_6_BD.4_1#53d43d907?vja=1&amp;pid=a7f1afe5d&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endParaRPr lang="en-US" altLang="zh-CN" sz="2000" dirty="0"/>
          </a:p>
        </p:txBody>
      </p:sp>
      <p:sp>
        <p:nvSpPr>
          <p:cNvPr id="7" name="QB_6_AN.5_1#53d43d907.blank?vja=1&amp;pid=a7f1afe5d&amp;color=0,0,0&amp;vpa=2&amp;vtp=1"/>
          <p:cNvSpPr/>
          <p:nvPr/>
        </p:nvSpPr>
        <p:spPr>
          <a:xfrm>
            <a:off x="935101" y="3246187"/>
            <a:ext cx="10572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Chatting</a:t>
            </a:r>
            <a:endParaRPr lang="en-US" altLang="zh-CN" sz="2000" dirty="0"/>
          </a:p>
        </p:txBody>
      </p:sp>
      <p:sp>
        <p:nvSpPr>
          <p:cNvPr id="8" name="QB_6_AS.6_1#53d43d907?vja=1&amp;pid=a7f1afe5d&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句意为：和你的好朋友聊天是一种缓解焦虑的好方法。____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friends作句子主语，此处表示经常的、一般性的动作，应用动名词形式，且设空处位于句首，首字母应大写。故填Chatting。</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87_1#130e9d13f?vja=1&amp;pid=7e3056e2f&amp;color=0,0,0&amp;mp=1&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in-person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boards.</a:t>
            </a:r>
            <a:endParaRPr lang="en-US" altLang="zh-CN" sz="2000" dirty="0"/>
          </a:p>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Jessica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undergraduate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organize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concepts.</a:t>
            </a:r>
            <a:endParaRPr lang="en-US" altLang="zh-CN" sz="2000" dirty="0"/>
          </a:p>
        </p:txBody>
      </p:sp>
      <p:sp>
        <p:nvSpPr>
          <p:cNvPr id="3" name="QM_6_AN.188_1#130e9d13f.blank?vja=1&amp;pid=7e3056e2f&amp;color=0,0,0&amp;mp=1&amp;vpa=96&amp;vtp=1"/>
          <p:cNvSpPr/>
          <p:nvPr/>
        </p:nvSpPr>
        <p:spPr>
          <a:xfrm>
            <a:off x="7032625" y="1242900"/>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6_AN.189_1#130e9d13f.blank?vja=1&amp;pid=7e3056e2f&amp;color=0,0,0&amp;mp=1&amp;vpa=97&amp;vtp=1"/>
          <p:cNvSpPr/>
          <p:nvPr/>
        </p:nvSpPr>
        <p:spPr>
          <a:xfrm>
            <a:off x="1417701" y="2766900"/>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90_1#130e9d13f?vja=1&amp;pid=7e3056e2f&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deadlines.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Davidson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endParaRPr lang="en-US" altLang="zh-CN" sz="2000" dirty="0"/>
          </a:p>
        </p:txBody>
      </p:sp>
      <p:sp>
        <p:nvSpPr>
          <p:cNvPr id="3" name="QM_6_EX.191_1#130e9d13f?vja=1&amp;pid=7e3056e2f&amp;color=0,0,0&amp;vtp=1"/>
          <p:cNvSpPr/>
          <p:nvPr/>
        </p:nvSpPr>
        <p:spPr>
          <a:xfrm>
            <a:off x="722376" y="3589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本文是一篇说明文。文章采访了一些学生和教授，他们给出了关于进行在线学习的一些建议。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2_1#6bb035219?vja=1&amp;pid=130e9d13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3_1#6bb035219.blank?vja=1&amp;pid=130e9d13f&amp;color=0,0,0&amp;vpa=98&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4" name="QB_7_AS.194_1#6bb035219?vja=1&amp;pid=130e9d13f&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可知，在过去的几年里，在线学习已成为大学生活的重要组成部分，G项（一项调查发现，29%的大学生注册了在线课程）为上文观点提供了数据支撑，说明在线课程在大学中的普及程度，符合语境。故选G项。</a:t>
            </a:r>
            <a:endParaRPr lang="en-US" altLang="zh-CN" sz="2200" dirty="0"/>
          </a:p>
        </p:txBody>
      </p:sp>
      <p:sp>
        <p:nvSpPr>
          <p:cNvPr id="5" name="QB_7_BD.195_1#de1835a9c?vja=1&amp;pid=130e9d13f&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196_1#de1835a9c.blank?vja=1&amp;pid=130e9d13f&amp;color=0,0,0&amp;vpa=99&amp;vtp=1"/>
          <p:cNvSpPr/>
          <p:nvPr/>
        </p:nvSpPr>
        <p:spPr>
          <a:xfrm>
            <a:off x="922401" y="2877887"/>
            <a:ext cx="325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sz="2000" dirty="0"/>
          </a:p>
        </p:txBody>
      </p:sp>
      <p:sp>
        <p:nvSpPr>
          <p:cNvPr id="7" name="QB_7_AS.197_1#de1835a9c?vja=1&amp;pid=130e9d13f&amp;color=0,0,0&amp;vtp=1"/>
          <p:cNvSpPr/>
          <p:nvPr/>
        </p:nvSpPr>
        <p:spPr>
          <a:xfrm>
            <a:off x="722376" y="3340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上文对在线课程提出疑问，空后一句提到了本文的主要内容，即关于在线课程的建议，F项（如果你参加了在线课程，你能做些什么来确保获得最好的成绩？）承接上文，与上文两个问句一起引出空后内容，符合语境。故选F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98_1#2a96b66a5?vja=1&amp;pid=130e9d13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199_1#2a96b66a5.blank?vja=1&amp;pid=130e9d13f&amp;color=0,0,0&amp;vpa=100&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B_7_AS.200_1#2a96b66a5?vja=1&amp;pid=130e9d13f&amp;color=0,0,0&amp;vtp=1"/>
          <p:cNvSpPr/>
          <p:nvPr/>
        </p:nvSpPr>
        <p:spPr>
          <a:xfrm>
            <a:off x="722376" y="13208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由上文“The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anytime.”可知，在线学习具备的优势是可以让你随时随地学习；结合空后的many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chedule可知，学习进度很容易滞后，这是产生的问题，所以前后文内容形成了转折，A项（但这并不意味着没有最后期限）与上文“可以随时随地学习”构成转折关系，同时呼应下文的“学习进度落后”，符合语境。故选A项。</a:t>
            </a:r>
            <a:endParaRPr lang="en-US" altLang="zh-CN" sz="2200" dirty="0"/>
          </a:p>
        </p:txBody>
      </p:sp>
      <p:sp>
        <p:nvSpPr>
          <p:cNvPr id="5" name="QB_7_BD.201_1#f2935f4ad?vja=1&amp;pid=130e9d13f&amp;color=0,0,0&amp;vtp=1"/>
          <p:cNvSpPr/>
          <p:nvPr/>
        </p:nvSpPr>
        <p:spPr>
          <a:xfrm>
            <a:off x="722376" y="3296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202_1#f2935f4ad.blank?vja=1&amp;pid=130e9d13f&amp;color=0,0,0&amp;vpa=101&amp;vtp=1"/>
          <p:cNvSpPr/>
          <p:nvPr/>
        </p:nvSpPr>
        <p:spPr>
          <a:xfrm>
            <a:off x="897001" y="3258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B_7_AS.203_1#f2935f4ad?vja=1&amp;pid=130e9d13f&amp;color=0,0,0&amp;vtp=1"/>
          <p:cNvSpPr/>
          <p:nvPr/>
        </p:nvSpPr>
        <p:spPr>
          <a:xfrm>
            <a:off x="722376" y="3721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由下文“He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grades.”可知，设空处应提及He指代的人名，D项（亚历克斯·戴维森教授在面授和在线的课程中教授相同的课程）能引起下文，下文中的He指代D项中的Professor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Alex</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Davidson，符合语境。故选D项。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04_1#92c8f8a5f?vja=1&amp;pid=130e9d13f&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7_AN.205_1#92c8f8a5f.blank?vja=1&amp;pid=130e9d13f&amp;color=0,0,0&amp;vpa=102&amp;vtp=1"/>
          <p:cNvSpPr/>
          <p:nvPr/>
        </p:nvSpPr>
        <p:spPr>
          <a:xfrm>
            <a:off x="909701" y="858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7_AS.206_1#92c8f8a5f?vja=1&amp;pid=130e9d13f&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spc="-5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设空处位于本段段首，是本段的主题句。由下文可知，设空处应是与人们之间互动有关的话题，故E项（人们对在线课程的主要抱怨是其缺乏人与人之间的互动）能概括本段内容。故选E项。</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6_BD#bc3a5584b?vja=1&amp;pid=7e3056e2f&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900000"/>
            <a:ext cx="521208" cy="704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6#bc3a5584b?vja=1&amp;pid=7e3056e2f&amp;color=0,0,0&amp;vtp=1"/>
          <p:cNvSpPr/>
          <p:nvPr/>
        </p:nvSpPr>
        <p:spPr>
          <a:xfrm>
            <a:off x="722376" y="1737184"/>
            <a:ext cx="10753344" cy="2286000"/>
          </a:xfrm>
          <a:prstGeom prst="rect">
            <a:avLst/>
          </a:prstGeom>
          <a:noFill/>
        </p:spPr>
        <p:txBody>
          <a:bodyPr wrap="square" lIns="0" tIns="0" rIns="0" bIns="0" rtlCol="0" anchor="t"/>
          <a:lstStyle/>
          <a:p>
            <a:pPr algn="l">
              <a:lnSpc>
                <a:spcPct val="125000"/>
              </a:lnSpc>
            </a:pPr>
            <a:r>
              <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核心词汇</a:t>
            </a:r>
            <a:endParaRPr lang="en-US" altLang="zh-CN" sz="20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1.fall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schedule进度落后</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2.end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告终；以</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结束</a:t>
            </a:r>
            <a:endParaRPr lang="en-US" altLang="zh-CN" sz="2000">
              <a:solidFill>
                <a:prstClr val="black"/>
              </a:solidFill>
            </a:endParaRPr>
          </a:p>
          <a:p>
            <a:pPr lvl="0">
              <a:lnSpc>
                <a:spcPct val="125000"/>
              </a:lnSpc>
            </a:pPr>
            <a:r>
              <a:rPr lang="en-US" altLang="zh-CN" sz="20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熟词生义</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.容易；舒适</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生义：</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a:t>
            </a:r>
            <a:r>
              <a:rPr lang="en-US" altLang="zh-CN" sz="200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容易些</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.减轻；缓解</a:t>
            </a:r>
            <a:endParaRPr lang="en-US" altLang="zh-CN" sz="2000"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877886a08.fixed?vja=1&amp;pid=5be3d1e83&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877886a08.fixed?vja=1&amp;pid=5be3d1e83&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877886a08.fixed?vja=1&amp;pid=5be3d1e83&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877886a08.fixed?vja=1&amp;pid=5be3d1e83&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Ⅰ</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Vocabulary</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&amp;</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Grammar</a:t>
            </a:r>
            <a:endParaRPr lang="en-US" altLang="zh-CN" sz="28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e577c74f?vja=1&amp;pid=a43b9d129&amp;color=0,0,0&amp;vtp=1&amp;bt=1"/>
          <p:cNvSpPr/>
          <p:nvPr/>
        </p:nvSpPr>
        <p:spPr>
          <a:xfrm>
            <a:off x="722376" y="896112"/>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gn="just">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1.According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allergies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（过敏反应）</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endParaRPr lang="en-US" altLang="zh-CN" sz="2000" dirty="0"/>
          </a:p>
        </p:txBody>
      </p:sp>
      <p:sp>
        <p:nvSpPr>
          <p:cNvPr id="4" name="QB_6_AN.208_1#3e577c74f.blank?vja=1&amp;pid=a43b9d129&amp;color=0,0,0&amp;vpa=103&amp;vtp=1"/>
          <p:cNvSpPr/>
          <p:nvPr/>
        </p:nvSpPr>
        <p:spPr>
          <a:xfrm>
            <a:off x="1797114" y="1607312"/>
            <a:ext cx="13509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endParaRPr lang="en-US" altLang="zh-CN" sz="2000" dirty="0"/>
          </a:p>
        </p:txBody>
      </p:sp>
      <p:sp>
        <p:nvSpPr>
          <p:cNvPr id="5" name="QB_6_AS.209_1#858577c5d?vja=1&amp;pid=a43b9d129&amp;color=0,0,0&amp;vtp=1"/>
          <p:cNvSpPr/>
          <p:nvPr/>
        </p:nvSpPr>
        <p:spPr>
          <a:xfrm>
            <a:off x="722376" y="2082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句意为：根据最近的一项研究，食物过敏正变得越来越普遍，尤其是在儿童中。设空处应用副词particularly修饰介词短语among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children，意为“尤其”。</a:t>
            </a:r>
            <a:endParaRPr lang="en-US" altLang="zh-CN" sz="2200" dirty="0"/>
          </a:p>
        </p:txBody>
      </p:sp>
      <p:sp>
        <p:nvSpPr>
          <p:cNvPr id="6" name="QB_6_BD.210_1#c1cb6810e?vja=1&amp;pid=a43b9d129&amp;color=0,0,0&amp;vtp=1"/>
          <p:cNvSpPr/>
          <p:nvPr/>
        </p:nvSpPr>
        <p:spPr>
          <a:xfrm>
            <a:off x="722376" y="2915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2000" dirty="0"/>
          </a:p>
        </p:txBody>
      </p:sp>
      <p:sp>
        <p:nvSpPr>
          <p:cNvPr id="7" name="QB_6_AN.211_1#c1cb6810e.blank?vja=1&amp;pid=a43b9d129&amp;color=0,0,0&amp;vpa=104&amp;vtp=1"/>
          <p:cNvSpPr/>
          <p:nvPr/>
        </p:nvSpPr>
        <p:spPr>
          <a:xfrm>
            <a:off x="6122734" y="2865187"/>
            <a:ext cx="1028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pressure</a:t>
            </a:r>
            <a:endParaRPr lang="en-US" altLang="zh-CN" sz="2000" dirty="0"/>
          </a:p>
        </p:txBody>
      </p:sp>
      <p:sp>
        <p:nvSpPr>
          <p:cNvPr id="8" name="QB_6_AS.212_1#c1cb6810e?vja=1&amp;pid=a43b9d129&amp;color=0,0,0&amp;vtp=1"/>
          <p:cNvSpPr/>
          <p:nvPr/>
        </p:nvSpPr>
        <p:spPr>
          <a:xfrm>
            <a:off x="722376" y="3721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句意为：首先，明确了解是什么导致你有压力，然后采取措施应对压力。设空处作leads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to的宾语，前有形容词性物主代词your修饰，应用名词，后文的it指代此处，故此处的pressure作不可数名词，故填pressure。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3_1#2bfc4365b?vja=1&amp;pid=a43b9d12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3.Obviously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blog.</a:t>
            </a:r>
            <a:endParaRPr lang="en-US" altLang="zh-CN" sz="2000" dirty="0"/>
          </a:p>
        </p:txBody>
      </p:sp>
      <p:sp>
        <p:nvSpPr>
          <p:cNvPr id="3" name="QB_6_AN.214_1#2bfc4365b.blank?vja=1&amp;pid=a43b9d129&amp;color=0,0,0&amp;vpa=105&amp;vtp=1"/>
          <p:cNvSpPr/>
          <p:nvPr/>
        </p:nvSpPr>
        <p:spPr>
          <a:xfrm>
            <a:off x="6108764" y="845312"/>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privacy</a:t>
            </a:r>
            <a:endParaRPr lang="en-US" altLang="zh-CN" sz="2000" dirty="0"/>
          </a:p>
        </p:txBody>
      </p:sp>
      <p:sp>
        <p:nvSpPr>
          <p:cNvPr id="4" name="QB_6_AS.215_1#2bfc4365b?vja=1&amp;pid=a43b9d129&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句意为：很明显，他在博客里泄露了朋友的大量隐私。设空处应使用private的名词形式作宾语，privacy为不可数名词，意为“隐私”。故填privacy。</a:t>
            </a:r>
            <a:endParaRPr lang="en-US" altLang="zh-CN" sz="2200" dirty="0"/>
          </a:p>
        </p:txBody>
      </p:sp>
      <p:sp>
        <p:nvSpPr>
          <p:cNvPr id="5" name="QB_6_BD.216_1#81460c828?vja=1&amp;pid=a43b9d129&amp;color=0,0,0&amp;vtp=1"/>
          <p:cNvSpPr/>
          <p:nvPr/>
        </p:nvSpPr>
        <p:spPr>
          <a:xfrm>
            <a:off x="722376" y="2153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supermarkets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weekends.</a:t>
            </a:r>
            <a:endParaRPr lang="en-US" altLang="zh-CN" sz="2000" dirty="0"/>
          </a:p>
        </p:txBody>
      </p:sp>
      <p:sp>
        <p:nvSpPr>
          <p:cNvPr id="6" name="QB_6_AN.217_1#81460c828.blank?vja=1&amp;pid=a43b9d129&amp;color=0,0,0&amp;vpa=106&amp;vtp=1"/>
          <p:cNvSpPr/>
          <p:nvPr/>
        </p:nvSpPr>
        <p:spPr>
          <a:xfrm>
            <a:off x="9826689" y="2115887"/>
            <a:ext cx="366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2000" dirty="0"/>
          </a:p>
        </p:txBody>
      </p:sp>
      <p:sp>
        <p:nvSpPr>
          <p:cNvPr id="7" name="QB_6_AS.218_1#81460c828?vja=1&amp;pid=a43b9d129&amp;color=0,0,0&amp;vtp=1"/>
          <p:cNvSpPr/>
          <p:nvPr/>
        </p:nvSpPr>
        <p:spPr>
          <a:xfrm>
            <a:off x="722376" y="2959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句意为：为了吸引更多的顾客，许多超市通常在周末打折出售商品。at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discount意为“打折”，为固定搭配，故填at。</a:t>
            </a:r>
            <a:endParaRPr lang="en-US" altLang="zh-CN" sz="2200" dirty="0"/>
          </a:p>
        </p:txBody>
      </p:sp>
      <p:sp>
        <p:nvSpPr>
          <p:cNvPr id="8" name="QB_6_BD.219_1#fdc06198e?vja=1&amp;pid=a43b9d129&amp;color=0,0,0&amp;vtp=1"/>
          <p:cNvSpPr/>
          <p:nvPr/>
        </p:nvSpPr>
        <p:spPr>
          <a:xfrm>
            <a:off x="722376" y="37795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5.Geography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mapping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endParaRPr lang="en-US" altLang="zh-CN" sz="2000" dirty="0"/>
          </a:p>
        </p:txBody>
      </p:sp>
      <p:sp>
        <p:nvSpPr>
          <p:cNvPr id="9" name="QB_6_AN.220_1#fdc06198e.blank?vja=1&amp;pid=a43b9d129&amp;color=0,0,0&amp;vpa=107&amp;vtp=1"/>
          <p:cNvSpPr/>
          <p:nvPr/>
        </p:nvSpPr>
        <p:spPr>
          <a:xfrm>
            <a:off x="2234375" y="3741487"/>
            <a:ext cx="944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defined</a:t>
            </a:r>
            <a:endParaRPr lang="en-US" altLang="zh-CN" sz="2000" dirty="0"/>
          </a:p>
        </p:txBody>
      </p:sp>
      <p:sp>
        <p:nvSpPr>
          <p:cNvPr id="10" name="QB_6_AS.221_1#fdc06198e?vja=1&amp;pid=a43b9d129&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句意为：地理学被定义为对地球的研究，一直专注于地图。但绘制地图并不总是那么容易。define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定义为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”。句中已有谓语has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had，设空处应用非谓语动词，Geography和define之间为逻辑上的被动关系，故用过去分词作后置定语。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2_1#b5170b4bf?vja=1&amp;pid=a43b9d12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2000" dirty="0"/>
          </a:p>
        </p:txBody>
      </p:sp>
      <p:sp>
        <p:nvSpPr>
          <p:cNvPr id="3" name="QB_6_AN.223_1#b5170b4bf.blank?vja=1&amp;pid=a43b9d129&amp;color=0,0,0&amp;vpa=108&amp;vtp=1"/>
          <p:cNvSpPr/>
          <p:nvPr/>
        </p:nvSpPr>
        <p:spPr>
          <a:xfrm>
            <a:off x="5310251" y="858012"/>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4" name="QB_6_AS.224_1#b5170b4bf?vja=1&amp;pid=a43b9d129&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句意为：未来，人工智能将持续跟踪你的健康状况。keep</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of为固定搭配，意为“了解</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的动态”。</a:t>
            </a:r>
            <a:endParaRPr lang="en-US" altLang="zh-CN" sz="2200" dirty="0"/>
          </a:p>
        </p:txBody>
      </p:sp>
      <p:sp>
        <p:nvSpPr>
          <p:cNvPr id="5" name="QB_6_BD.225_1#f56e3228c?vja=1&amp;pid=a43b9d129&amp;color=0,0,0&amp;vtp=1"/>
          <p:cNvSpPr/>
          <p:nvPr/>
        </p:nvSpPr>
        <p:spPr>
          <a:xfrm>
            <a:off x="722376" y="2153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［福建三明一中2024高一期中］</a:t>
            </a:r>
            <a:endParaRPr lang="en-US" altLang="zh-CN" sz="2000" dirty="0"/>
          </a:p>
        </p:txBody>
      </p:sp>
      <p:sp>
        <p:nvSpPr>
          <p:cNvPr id="6" name="QB_6_AN.226_1#f56e3228c.blank?vja=1&amp;pid=a43b9d129&amp;color=0,0,0&amp;vpa=109&amp;vtp=1"/>
          <p:cNvSpPr/>
          <p:nvPr/>
        </p:nvSpPr>
        <p:spPr>
          <a:xfrm>
            <a:off x="4940364" y="2115887"/>
            <a:ext cx="635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2000" dirty="0"/>
          </a:p>
        </p:txBody>
      </p:sp>
      <p:sp>
        <p:nvSpPr>
          <p:cNvPr id="7" name="QB_6_AS.227_1#f56e3228c?vja=1&amp;pid=a43b9d129&amp;color=0,0,0&amp;vtp=1"/>
          <p:cNvSpPr/>
          <p:nvPr/>
        </p:nvSpPr>
        <p:spPr>
          <a:xfrm>
            <a:off x="722376" y="29591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句意为：他给了我一些我不太熟悉的参考书。此处为“介词+关系代词”引导的定语从句，be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sth意为“熟悉某事物”，which指代先行词reference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books，在从句中作介词with的宾语。故填with。</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c0c4dc4ed?vja=1&amp;pid=a7f1afe5d&amp;color=0,0,0&amp;vtp=1"/>
          <p:cNvSpPr/>
          <p:nvPr/>
        </p:nvSpPr>
        <p:spPr>
          <a:xfrm>
            <a:off x="722376" y="9000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endParaRPr lang="en-US" altLang="zh-CN" sz="2000" dirty="0"/>
          </a:p>
        </p:txBody>
      </p:sp>
      <p:sp>
        <p:nvSpPr>
          <p:cNvPr id="3" name="QB_6_AS.9_1#c0c4dc4ed?vja=1&amp;pid=a7f1afe5d&amp;color=0,0,0&amp;vtp=1"/>
          <p:cNvSpPr/>
          <p:nvPr/>
        </p:nvSpPr>
        <p:spPr>
          <a:xfrm>
            <a:off x="722376" y="1701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句意为：如果您能尽早与我联系，我将不胜感激。at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earliest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convenience意为“尽快（书信用语）”。</a:t>
            </a:r>
            <a:endParaRPr lang="en-US" altLang="zh-CN" sz="2200" dirty="0"/>
          </a:p>
        </p:txBody>
      </p:sp>
      <p:sp>
        <p:nvSpPr>
          <p:cNvPr id="4" name="QB_6_AN.8_1#c0c4dc4ed.blank?vja=1&amp;pid=a7f1afe5d&amp;color=0,0,0&amp;vpa=3&amp;vtp=1"/>
          <p:cNvSpPr/>
          <p:nvPr/>
        </p:nvSpPr>
        <p:spPr>
          <a:xfrm>
            <a:off x="9960039" y="861900"/>
            <a:ext cx="1452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convenience</a:t>
            </a:r>
            <a:endParaRPr lang="en-US" altLang="zh-CN" sz="2000" dirty="0"/>
          </a:p>
        </p:txBody>
      </p:sp>
      <p:sp>
        <p:nvSpPr>
          <p:cNvPr id="5" name="QB_6_BD.10_1#bd292bc97?vja=1&amp;pid=a7f1afe5d&amp;color=0,0,0&amp;vtp=1&amp;bt=1"/>
          <p:cNvSpPr/>
          <p:nvPr/>
        </p:nvSpPr>
        <p:spPr>
          <a:xfrm>
            <a:off x="722376" y="2604029"/>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4.MyHomework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（update）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endParaRPr lang="en-US" altLang="zh-CN" sz="2000" dirty="0"/>
          </a:p>
        </p:txBody>
      </p:sp>
      <p:sp>
        <p:nvSpPr>
          <p:cNvPr id="6" name="QB_6_AN.11_1#bd292bc97.blank?vja=1&amp;pid=a7f1afe5d&amp;color=0,0,0&amp;vpa=4&amp;vtp=1"/>
          <p:cNvSpPr/>
          <p:nvPr/>
        </p:nvSpPr>
        <p:spPr>
          <a:xfrm>
            <a:off x="4997514" y="2553229"/>
            <a:ext cx="987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updated</a:t>
            </a:r>
            <a:endParaRPr lang="en-US" altLang="zh-CN" sz="2000" dirty="0"/>
          </a:p>
        </p:txBody>
      </p:sp>
      <p:sp>
        <p:nvSpPr>
          <p:cNvPr id="7" name="QB_6_AS.12_1#bd292bc97?vja=1&amp;pid=a7f1afe5d&amp;color=0,0,0&amp;vtp=1"/>
          <p:cNvSpPr/>
          <p:nvPr/>
        </p:nvSpPr>
        <p:spPr>
          <a:xfrm>
            <a:off x="722376" y="3028717"/>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句意为：MyHomework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Planner是一个更新的应用程序，来替代以前的版本。分析句子成分并结合句意可知，此处作定语，修饰名词app，应用非谓语形式；update与app之间是逻辑上的被动关系，故应用过去分词，表示“更新的”。</a:t>
            </a:r>
            <a:endParaRPr lang="en-US" altLang="zh-CN" sz="2200" dirty="0"/>
          </a:p>
        </p:txBody>
      </p:sp>
      <p:sp>
        <p:nvSpPr>
          <p:cNvPr id="8" name="QB_6_BD.13_1#266dd90c1?vja=1&amp;pid=a7f1afe5d&amp;color=0,0,0&amp;vtp=1"/>
          <p:cNvSpPr/>
          <p:nvPr/>
        </p:nvSpPr>
        <p:spPr>
          <a:xfrm>
            <a:off x="722376" y="4242904"/>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2000" dirty="0"/>
          </a:p>
        </p:txBody>
      </p:sp>
      <p:sp>
        <p:nvSpPr>
          <p:cNvPr id="9" name="QB_6_AN.14_1#266dd90c1.blank?vja=1&amp;pid=a7f1afe5d&amp;color=0,0,0&amp;vpa=5&amp;vtp=1"/>
          <p:cNvSpPr/>
          <p:nvPr/>
        </p:nvSpPr>
        <p:spPr>
          <a:xfrm>
            <a:off x="6261164" y="4204804"/>
            <a:ext cx="1182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beneficial</a:t>
            </a:r>
            <a:endParaRPr lang="en-US" altLang="zh-CN" sz="2000" dirty="0"/>
          </a:p>
        </p:txBody>
      </p:sp>
      <p:sp>
        <p:nvSpPr>
          <p:cNvPr id="10" name="QB_6_AS.15_1#266dd90c1?vja=1&amp;pid=a7f1afe5d&amp;color=0,0,0&amp;vtp=1"/>
          <p:cNvSpPr/>
          <p:nvPr/>
        </p:nvSpPr>
        <p:spPr>
          <a:xfrm>
            <a:off x="722376" y="5048017"/>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句意为：人们普遍认为骑自行车对我们的健康和环境大有裨益。分析句子结构可知，设空处在主语从句中作表语，其前有副词highly修饰，设空处应用形容词；固定短语be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to意为“对</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有益”。故填beneficial。</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27_2#f56e3228c?vja=1&amp;pid=a43b9d129&amp;color=0,0,0&amp;mp=1&amp;vtp=1&amp;bt=1"/>
          <p:cNvSpPr/>
          <p:nvPr/>
        </p:nvSpPr>
        <p:spPr>
          <a:xfrm>
            <a:off x="722376" y="900000"/>
            <a:ext cx="10753344" cy="3429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方法总结</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“介词+关系代词”引导定语从句时确定介词的方法</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（1）根据先行词的习惯搭配。如：</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motherland.他们永远也不会忘记7月1日香港回归的那一天。（on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（2）根据定语从句中谓语动词或形容词的习惯搭配。如：</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comes.他来自香港。</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（3）根据定语从句的意义。如：</a:t>
            </a:r>
            <a:endParaRPr lang="en-US" altLang="zh-CN" sz="20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tiger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killed.武松是打死老虎的那个人。（表示“被某人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”，用by）</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8_1#3e7aa17fc?vja=1&amp;pid=a43b9d129&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2000" dirty="0"/>
          </a:p>
        </p:txBody>
      </p:sp>
      <p:sp>
        <p:nvSpPr>
          <p:cNvPr id="3" name="QB_6_AN.229_1#3e7aa17fc.blank?vja=1&amp;pid=a43b9d129&amp;color=0,0,0&amp;vpa=110&amp;vtp=1"/>
          <p:cNvSpPr/>
          <p:nvPr/>
        </p:nvSpPr>
        <p:spPr>
          <a:xfrm>
            <a:off x="7926388" y="845312"/>
            <a:ext cx="99555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targeted</a:t>
            </a:r>
            <a:endParaRPr lang="en-US" altLang="zh-CN" sz="2000" dirty="0"/>
          </a:p>
        </p:txBody>
      </p:sp>
      <p:sp>
        <p:nvSpPr>
          <p:cNvPr id="4" name="QB_6_AS.230_1#3e7aa17fc?vja=1&amp;pid=a43b9d129&amp;color=0,0,0&amp;vtp=1"/>
          <p:cNvSpPr/>
          <p:nvPr/>
        </p:nvSpPr>
        <p:spPr>
          <a:xfrm>
            <a:off x="722376" y="17018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句意为：我们很可能获得专门针对我们的特别折扣和促销活动。分析句子结构可知，句中已有谓语，设空处应用非谓语形式，target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at意为“将</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对准（某群体）”，此处target与其逻辑主语special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discounts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promotion之间是被动关系，故设空处应用过去分词作定语，故填targeted。</a:t>
            </a:r>
            <a:endParaRPr lang="en-US" altLang="zh-CN" sz="2200" dirty="0"/>
          </a:p>
        </p:txBody>
      </p:sp>
      <p:sp>
        <p:nvSpPr>
          <p:cNvPr id="5" name="QB_6_BD.231_1#a21dbb263?vja=1&amp;pid=a43b9d129&amp;color=0,0,0&amp;vtp=1"/>
          <p:cNvSpPr/>
          <p:nvPr/>
        </p:nvSpPr>
        <p:spPr>
          <a:xfrm>
            <a:off x="722376" y="3296987"/>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a:t>
            </a:r>
            <a:endParaRPr lang="en-US" altLang="zh-CN" sz="2000" dirty="0"/>
          </a:p>
        </p:txBody>
      </p:sp>
      <p:sp>
        <p:nvSpPr>
          <p:cNvPr id="6" name="QB_6_AN.232_1#a21dbb263.blank?vja=1&amp;pid=a43b9d129&amp;color=0,0,0&amp;vpa=111&amp;vtp=1"/>
          <p:cNvSpPr/>
          <p:nvPr/>
        </p:nvSpPr>
        <p:spPr>
          <a:xfrm>
            <a:off x="4744784" y="3246187"/>
            <a:ext cx="15763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participate</a:t>
            </a:r>
            <a:endParaRPr lang="en-US" altLang="zh-CN" sz="2000" dirty="0"/>
          </a:p>
        </p:txBody>
      </p:sp>
      <p:sp>
        <p:nvSpPr>
          <p:cNvPr id="7" name="QB_6_AS.233_1#a21dbb263?vja=1&amp;pid=a43b9d129&amp;color=0,0,0&amp;vtp=1"/>
          <p:cNvSpPr/>
          <p:nvPr/>
        </p:nvSpPr>
        <p:spPr>
          <a:xfrm>
            <a:off x="722376" y="4102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句意为：因为要参加一个重要的班会，这个周末我不能和你一起去郊游了。此处为“with+宾语+宾补”的复合结构，____in作宾语补足语，结合空后内容可知，participate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in的动作尚未发生，因此应用不定式，此处为主动形式表被动含义。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34_1#c3da3b0e0?vja=1&amp;pid=a43b9d129&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endParaRPr lang="en-US" altLang="zh-CN" sz="2000" dirty="0"/>
          </a:p>
        </p:txBody>
      </p:sp>
      <p:sp>
        <p:nvSpPr>
          <p:cNvPr id="3" name="QB_6_AN.235_1#c3da3b0e0.blank?vja=1&amp;pid=a43b9d129&amp;color=0,0,0&amp;vpa=112&amp;vtp=1"/>
          <p:cNvSpPr/>
          <p:nvPr/>
        </p:nvSpPr>
        <p:spPr>
          <a:xfrm>
            <a:off x="5276342" y="858012"/>
            <a:ext cx="804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sz="2000" dirty="0"/>
          </a:p>
        </p:txBody>
      </p:sp>
      <p:sp>
        <p:nvSpPr>
          <p:cNvPr id="4" name="QB_6_AS.236_1#c3da3b0e0?vja=1&amp;pid=a43b9d129&amp;color=0,0,0&amp;vtp=1"/>
          <p:cNvSpPr/>
          <p:nvPr/>
        </p:nvSpPr>
        <p:spPr>
          <a:xfrm>
            <a:off x="722376" y="1701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choice是定语从句，修饰表示抽象地点的先行词situation，关系词在定语从句中作地点状语，所以应用关系副词where引导该从句。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60627602?vja=1&amp;pid=a127763b9&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根据提示补全句子。</a:t>
            </a:r>
            <a:endParaRPr lang="en-US" altLang="zh-CN" sz="2000" dirty="0"/>
          </a:p>
        </p:txBody>
      </p:sp>
      <p:sp>
        <p:nvSpPr>
          <p:cNvPr id="3" name="QB_6_BD.237_1#70db099b9?sp=1&amp;vja=1&amp;pid=a127763b9&amp;color=0,0,0&amp;vtp=1"/>
          <p:cNvSpPr/>
          <p:nvPr/>
        </p:nvSpPr>
        <p:spPr>
          <a:xfrm>
            <a:off x="722376" y="13030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1.你越注重细节，你在考试中的失误就会越少。（“the+比较级，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the+比较级”结构）</a:t>
            </a:r>
            <a:endParaRPr lang="en-US" altLang="zh-CN" sz="2000" dirty="0"/>
          </a:p>
          <a:p>
            <a:pPr algn="just">
              <a:lnSpc>
                <a:spcPct val="125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endParaRPr lang="en-US" altLang="zh-CN" sz="2000" dirty="0"/>
          </a:p>
        </p:txBody>
      </p:sp>
      <p:sp>
        <p:nvSpPr>
          <p:cNvPr id="4" name="QB_6_AN.238_1#70db099b9.blank?vja=1&amp;pid=a127763b9&amp;color=0,0,0&amp;vpa=113&amp;vtp=1"/>
          <p:cNvSpPr/>
          <p:nvPr/>
        </p:nvSpPr>
        <p:spPr>
          <a:xfrm>
            <a:off x="731901" y="1645987"/>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5" name="QB_6_AN.239_1#70db099b9.blank?vja=1&amp;pid=a127763b9&amp;color=0,0,0&amp;vpa=114&amp;vtp=1"/>
          <p:cNvSpPr/>
          <p:nvPr/>
        </p:nvSpPr>
        <p:spPr>
          <a:xfrm>
            <a:off x="1510157" y="1645987"/>
            <a:ext cx="704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2000" dirty="0"/>
          </a:p>
        </p:txBody>
      </p:sp>
      <p:sp>
        <p:nvSpPr>
          <p:cNvPr id="6" name="QB_6_AN.240_1#70db099b9.blank?vja=1&amp;pid=a127763b9&amp;color=0,0,0&amp;vpa=115&amp;vtp=1"/>
          <p:cNvSpPr/>
          <p:nvPr/>
        </p:nvSpPr>
        <p:spPr>
          <a:xfrm>
            <a:off x="2415413" y="1633287"/>
            <a:ext cx="5651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7" name="QB_6_AN.241_1#70db099b9.blank?vja=1&amp;pid=a127763b9&amp;color=0,0,0&amp;vpa=116&amp;vtp=1"/>
          <p:cNvSpPr/>
          <p:nvPr/>
        </p:nvSpPr>
        <p:spPr>
          <a:xfrm>
            <a:off x="3206369" y="16332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pay</a:t>
            </a:r>
            <a:endParaRPr lang="en-US" altLang="zh-CN" sz="2000" dirty="0"/>
          </a:p>
        </p:txBody>
      </p:sp>
      <p:sp>
        <p:nvSpPr>
          <p:cNvPr id="8" name="QB_6_AN.242_1#70db099b9.blank?vja=1&amp;pid=a127763b9&amp;color=0,0,0&amp;vpa=117&amp;vtp=1"/>
          <p:cNvSpPr/>
          <p:nvPr/>
        </p:nvSpPr>
        <p:spPr>
          <a:xfrm>
            <a:off x="3971925" y="1645987"/>
            <a:ext cx="1069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attention</a:t>
            </a:r>
            <a:endParaRPr lang="en-US" altLang="zh-CN" sz="2000" dirty="0"/>
          </a:p>
        </p:txBody>
      </p:sp>
      <p:sp>
        <p:nvSpPr>
          <p:cNvPr id="9" name="QB_6_AN.243_1#70db099b9.blank?vja=1&amp;pid=a127763b9&amp;color=0,0,0&amp;vpa=118&amp;vtp=1"/>
          <p:cNvSpPr/>
          <p:nvPr/>
        </p:nvSpPr>
        <p:spPr>
          <a:xfrm>
            <a:off x="5232781" y="16459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N.244_1#70db099b9.blank?vja=1&amp;pid=a127763b9&amp;color=0,0,0&amp;vpa=119&amp;vtp=1"/>
          <p:cNvSpPr/>
          <p:nvPr/>
        </p:nvSpPr>
        <p:spPr>
          <a:xfrm>
            <a:off x="5769674" y="1645987"/>
            <a:ext cx="844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details</a:t>
            </a:r>
            <a:endParaRPr lang="en-US" altLang="zh-CN" sz="2000" dirty="0"/>
          </a:p>
        </p:txBody>
      </p:sp>
      <p:sp>
        <p:nvSpPr>
          <p:cNvPr id="11" name="QB_6_BD.245_1#3efcc24b7?sp=1&amp;vja=1&amp;pid=a127763b9&amp;color=0,0,0&amp;vtp=1"/>
          <p:cNvSpPr/>
          <p:nvPr/>
        </p:nvSpPr>
        <p:spPr>
          <a:xfrm>
            <a:off x="722376" y="2471487"/>
            <a:ext cx="10753344" cy="2286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2.事实上，30岁以下的网民占大多数。（account）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netizens.</a:t>
            </a:r>
            <a:endPar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3.请牢记，没有人喜欢被取笑。</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 ___ ______ 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 ____ ______ ____ 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4.作为客人，打翻了杯子使她感到很难过。直到今天，这件事仍让她苦恼。（upset）</a:t>
            </a:r>
            <a:endParaRPr lang="en-US" altLang="zh-CN" sz="2000">
              <a:solidFill>
                <a:prstClr val="black"/>
              </a:solidFill>
            </a:endParaRPr>
          </a:p>
          <a:p>
            <a:pPr lvl="0">
              <a:lnSpc>
                <a:spcPct val="125000"/>
              </a:lnSpc>
            </a:pP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_________ ____ 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_______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sz="2000" dirty="0"/>
          </a:p>
        </p:txBody>
      </p:sp>
      <p:sp>
        <p:nvSpPr>
          <p:cNvPr id="12" name="QB_6_AN.246_1#3efcc24b7.blank?vja=1&amp;pid=a127763b9&amp;color=0,0,0&amp;vpa=120&amp;vtp=1"/>
          <p:cNvSpPr/>
          <p:nvPr/>
        </p:nvSpPr>
        <p:spPr>
          <a:xfrm>
            <a:off x="2668016" y="2814387"/>
            <a:ext cx="762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a:t>
            </a:r>
            <a:endParaRPr lang="en-US" altLang="zh-CN" sz="2000" dirty="0"/>
          </a:p>
        </p:txBody>
      </p:sp>
      <p:sp>
        <p:nvSpPr>
          <p:cNvPr id="13" name="QB_6_AN.247_1#3efcc24b7.blank?vja=1&amp;pid=a127763b9&amp;color=0,0,0&amp;vpa=121&amp;vtp=1"/>
          <p:cNvSpPr/>
          <p:nvPr/>
        </p:nvSpPr>
        <p:spPr>
          <a:xfrm>
            <a:off x="3569716" y="2801687"/>
            <a:ext cx="731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thirty</a:t>
            </a:r>
            <a:endParaRPr lang="en-US" altLang="zh-CN" sz="2000" dirty="0"/>
          </a:p>
        </p:txBody>
      </p:sp>
      <p:sp>
        <p:nvSpPr>
          <p:cNvPr id="14" name="QB_6_AN.248_1#3efcc24b7.blank?vja=1&amp;pid=a127763b9&amp;color=0,0,0&amp;vpa=122&amp;vtp=1"/>
          <p:cNvSpPr/>
          <p:nvPr/>
        </p:nvSpPr>
        <p:spPr>
          <a:xfrm>
            <a:off x="4458716" y="2814387"/>
            <a:ext cx="973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account</a:t>
            </a:r>
            <a:endParaRPr lang="en-US" altLang="zh-CN" sz="2000" dirty="0"/>
          </a:p>
        </p:txBody>
      </p:sp>
      <p:sp>
        <p:nvSpPr>
          <p:cNvPr id="15" name="QB_6_AN.249_1#3efcc24b7.blank?vja=1&amp;pid=a127763b9&amp;color=0,0,0&amp;vpa=123&amp;vtp=1"/>
          <p:cNvSpPr/>
          <p:nvPr/>
        </p:nvSpPr>
        <p:spPr>
          <a:xfrm>
            <a:off x="5601716" y="2814387"/>
            <a:ext cx="479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2000" dirty="0"/>
          </a:p>
        </p:txBody>
      </p:sp>
      <p:sp>
        <p:nvSpPr>
          <p:cNvPr id="17" name="QB_6_AN.251_1#3efcc24b7.blank?vja=1&amp;pid=a127763b9&amp;color=0,0,0&amp;vpa=124&amp;vtp=1"/>
          <p:cNvSpPr/>
          <p:nvPr/>
        </p:nvSpPr>
        <p:spPr>
          <a:xfrm>
            <a:off x="1455801" y="3563687"/>
            <a:ext cx="11699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keep/bear</a:t>
            </a:r>
            <a:endParaRPr lang="en-US" altLang="zh-CN" sz="2000" dirty="0"/>
          </a:p>
        </p:txBody>
      </p:sp>
      <p:sp>
        <p:nvSpPr>
          <p:cNvPr id="18" name="QB_6_AN.252_1#3efcc24b7.blank?vja=1&amp;pid=a127763b9&amp;color=0,0,0&amp;vpa=125&amp;vtp=1"/>
          <p:cNvSpPr/>
          <p:nvPr/>
        </p:nvSpPr>
        <p:spPr>
          <a:xfrm>
            <a:off x="2751201" y="35763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2000" dirty="0"/>
          </a:p>
        </p:txBody>
      </p:sp>
      <p:sp>
        <p:nvSpPr>
          <p:cNvPr id="19" name="QB_6_AN.253_1#3efcc24b7.blank?vja=1&amp;pid=a127763b9&amp;color=0,0,0&amp;vpa=126&amp;vtp=1"/>
          <p:cNvSpPr/>
          <p:nvPr/>
        </p:nvSpPr>
        <p:spPr>
          <a:xfrm>
            <a:off x="3284601" y="3576387"/>
            <a:ext cx="7048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2000" dirty="0"/>
          </a:p>
        </p:txBody>
      </p:sp>
      <p:sp>
        <p:nvSpPr>
          <p:cNvPr id="20" name="QB_6_AN.254_1#3efcc24b7.blank?vja=1&amp;pid=a127763b9&amp;color=0,0,0&amp;vpa=127&amp;vtp=1"/>
          <p:cNvSpPr/>
          <p:nvPr/>
        </p:nvSpPr>
        <p:spPr>
          <a:xfrm>
            <a:off x="4173601" y="3576387"/>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21" name="QB_6_AN.255_1#3efcc24b7.blank?vja=1&amp;pid=a127763b9&amp;color=0,0,0&amp;vpa=128&amp;vtp=1"/>
          <p:cNvSpPr/>
          <p:nvPr/>
        </p:nvSpPr>
        <p:spPr>
          <a:xfrm>
            <a:off x="6404039" y="357638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22" name="QB_6_AN.256_1#3efcc24b7.blank?vja=1&amp;pid=a127763b9&amp;color=0,0,0&amp;vpa=129&amp;vtp=1"/>
          <p:cNvSpPr/>
          <p:nvPr/>
        </p:nvSpPr>
        <p:spPr>
          <a:xfrm>
            <a:off x="6950139" y="3576387"/>
            <a:ext cx="423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endParaRPr lang="en-US" altLang="zh-CN" sz="2000" dirty="0"/>
          </a:p>
        </p:txBody>
      </p:sp>
      <p:sp>
        <p:nvSpPr>
          <p:cNvPr id="23" name="QB_6_AN.257_1#3efcc24b7.blank?vja=1&amp;pid=a127763b9&amp;color=0,0,0&amp;vpa=130&amp;vtp=1"/>
          <p:cNvSpPr/>
          <p:nvPr/>
        </p:nvSpPr>
        <p:spPr>
          <a:xfrm>
            <a:off x="7559739" y="3576387"/>
            <a:ext cx="733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24" name="QB_6_AN.258_1#3efcc24b7.blank?vja=1&amp;pid=a127763b9&amp;color=0,0,0&amp;vpa=131&amp;vtp=1"/>
          <p:cNvSpPr/>
          <p:nvPr/>
        </p:nvSpPr>
        <p:spPr>
          <a:xfrm>
            <a:off x="8423339" y="3576387"/>
            <a:ext cx="522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fun</a:t>
            </a:r>
            <a:endParaRPr lang="en-US" altLang="zh-CN" sz="2000" dirty="0"/>
          </a:p>
        </p:txBody>
      </p:sp>
      <p:sp>
        <p:nvSpPr>
          <p:cNvPr id="25" name="QB_6_AN.259_1#3efcc24b7.blank?vja=1&amp;pid=a127763b9&amp;color=0,0,0&amp;vpa=132&amp;vtp=1"/>
          <p:cNvSpPr/>
          <p:nvPr/>
        </p:nvSpPr>
        <p:spPr>
          <a:xfrm>
            <a:off x="9058339" y="3576387"/>
            <a:ext cx="3952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2000" dirty="0"/>
          </a:p>
        </p:txBody>
      </p:sp>
      <p:sp>
        <p:nvSpPr>
          <p:cNvPr id="27" name="QB_6_AN.261_1#3efcc24b7.blank?vja=1&amp;pid=a127763b9&amp;color=0,0,0&amp;vpa=133&amp;vtp=1"/>
          <p:cNvSpPr/>
          <p:nvPr/>
        </p:nvSpPr>
        <p:spPr>
          <a:xfrm>
            <a:off x="2093976" y="4325687"/>
            <a:ext cx="1112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upsetting</a:t>
            </a:r>
            <a:endParaRPr lang="en-US" altLang="zh-CN" sz="2000" dirty="0"/>
          </a:p>
        </p:txBody>
      </p:sp>
      <p:sp>
        <p:nvSpPr>
          <p:cNvPr id="28" name="QB_6_AN.262_1#3efcc24b7.blank?vja=1&amp;pid=a127763b9&amp;color=0,0,0&amp;vpa=134&amp;vtp=1"/>
          <p:cNvSpPr/>
          <p:nvPr/>
        </p:nvSpPr>
        <p:spPr>
          <a:xfrm>
            <a:off x="3351276" y="4338387"/>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29" name="QB_6_AN.263_1#3efcc24b7.blank?vja=1&amp;pid=a127763b9&amp;color=0,0,0&amp;vpa=135&amp;vtp=1"/>
          <p:cNvSpPr/>
          <p:nvPr/>
        </p:nvSpPr>
        <p:spPr>
          <a:xfrm>
            <a:off x="4024376" y="43256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cup</a:t>
            </a:r>
            <a:endParaRPr lang="en-US" altLang="zh-CN" sz="2000" dirty="0"/>
          </a:p>
        </p:txBody>
      </p:sp>
      <p:sp>
        <p:nvSpPr>
          <p:cNvPr id="30" name="QB_6_AN.264_1#3efcc24b7.blank?vja=1&amp;pid=a127763b9&amp;color=0,0,0&amp;vpa=136&amp;vtp=1"/>
          <p:cNvSpPr/>
          <p:nvPr/>
        </p:nvSpPr>
        <p:spPr>
          <a:xfrm>
            <a:off x="5888101" y="4325687"/>
            <a:ext cx="719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upset</a:t>
            </a:r>
            <a:endParaRPr lang="en-US" altLang="zh-CN" sz="2000" dirty="0"/>
          </a:p>
        </p:txBody>
      </p:sp>
      <p:sp>
        <p:nvSpPr>
          <p:cNvPr id="31" name="QB_6_AN.265_1#3efcc24b7.blank?vja=1&amp;pid=a127763b9&amp;color=0,0,0&amp;vpa=137&amp;vtp=1"/>
          <p:cNvSpPr/>
          <p:nvPr/>
        </p:nvSpPr>
        <p:spPr>
          <a:xfrm>
            <a:off x="8105839" y="43256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upsets</a:t>
            </a:r>
            <a:endParaRPr lang="en-US" altLang="zh-CN" sz="2000" dirty="0"/>
          </a:p>
        </p:txBody>
      </p:sp>
      <p:sp>
        <p:nvSpPr>
          <p:cNvPr id="32" name="QB_6_BD.266_1#d807a56cc?sp=1&amp;vja=1&amp;pid=a127763b9&amp;color=0,0,0&amp;vtp=1"/>
          <p:cNvSpPr/>
          <p:nvPr/>
        </p:nvSpPr>
        <p:spPr>
          <a:xfrm>
            <a:off x="722376" y="4782887"/>
            <a:ext cx="10753344" cy="1143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5.虽然我十年前买的洗衣机没有很多功能，但它现在仍然运转良好。（function）</a:t>
            </a:r>
            <a:endParaRPr lang="en-US" altLang="zh-CN" sz="2000" dirty="0"/>
          </a:p>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3" name="QB_6_AN.267_1#d807a56cc.blank?vja=1&amp;pid=a127763b9&amp;color=0,0,0&amp;vpa=138&amp;vtp=1"/>
          <p:cNvSpPr/>
          <p:nvPr/>
        </p:nvSpPr>
        <p:spPr>
          <a:xfrm>
            <a:off x="6828282" y="5125787"/>
            <a:ext cx="92570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doesn’t</a:t>
            </a:r>
            <a:endParaRPr lang="en-US" altLang="zh-CN" sz="2000" dirty="0"/>
          </a:p>
        </p:txBody>
      </p:sp>
      <p:sp>
        <p:nvSpPr>
          <p:cNvPr id="34" name="QB_6_AN.268_1#d807a56cc.blank?vja=1&amp;pid=a127763b9&amp;color=0,0,0&amp;vpa=139&amp;vtp=1"/>
          <p:cNvSpPr/>
          <p:nvPr/>
        </p:nvSpPr>
        <p:spPr>
          <a:xfrm>
            <a:off x="7928991" y="5125787"/>
            <a:ext cx="6635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endParaRPr lang="en-US" altLang="zh-CN" sz="2000" dirty="0"/>
          </a:p>
        </p:txBody>
      </p:sp>
      <p:sp>
        <p:nvSpPr>
          <p:cNvPr id="35" name="QB_6_AN.269_1#d807a56cc.blank?vja=1&amp;pid=a127763b9&amp;color=0,0,0&amp;vpa=140&amp;vtp=1"/>
          <p:cNvSpPr/>
          <p:nvPr/>
        </p:nvSpPr>
        <p:spPr>
          <a:xfrm>
            <a:off x="8737600" y="5113087"/>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many</a:t>
            </a:r>
            <a:endParaRPr lang="en-US" altLang="zh-CN" sz="2000" dirty="0"/>
          </a:p>
        </p:txBody>
      </p:sp>
      <p:sp>
        <p:nvSpPr>
          <p:cNvPr id="36" name="QB_6_AN.270_1#d807a56cc.blank?vja=1&amp;pid=a127763b9&amp;color=0,0,0&amp;vpa=141&amp;vtp=1"/>
          <p:cNvSpPr/>
          <p:nvPr/>
        </p:nvSpPr>
        <p:spPr>
          <a:xfrm>
            <a:off x="9647809" y="5125787"/>
            <a:ext cx="1127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functions</a:t>
            </a:r>
            <a:endParaRPr lang="en-US" altLang="zh-CN" sz="2000" dirty="0"/>
          </a:p>
        </p:txBody>
      </p:sp>
      <p:sp>
        <p:nvSpPr>
          <p:cNvPr id="37" name="QB_6_AN.271_1#d807a56cc.blank?vja=1&amp;pid=a127763b9&amp;color=0,0,0&amp;vpa=142&amp;vtp=1"/>
          <p:cNvSpPr/>
          <p:nvPr/>
        </p:nvSpPr>
        <p:spPr>
          <a:xfrm>
            <a:off x="1224026" y="5494087"/>
            <a:ext cx="1352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functioning</a:t>
            </a:r>
            <a:endParaRPr lang="en-US" altLang="zh-CN" sz="2000" dirty="0"/>
          </a:p>
        </p:txBody>
      </p:sp>
      <p:sp>
        <p:nvSpPr>
          <p:cNvPr id="38" name="QB_6_AN.272_1#d807a56cc.blank?vja=1&amp;pid=a127763b9&amp;color=0,0,0&amp;vpa=143&amp;vtp=1"/>
          <p:cNvSpPr/>
          <p:nvPr/>
        </p:nvSpPr>
        <p:spPr>
          <a:xfrm>
            <a:off x="2735326" y="5506787"/>
            <a:ext cx="620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4">
                                            <p:bg/>
                                          </p:spTgt>
                                        </p:tgtEl>
                                        <p:attrNameLst>
                                          <p:attrName>style.visibility</p:attrName>
                                        </p:attrNameLst>
                                      </p:cBhvr>
                                      <p:to>
                                        <p:strVal val="visible"/>
                                      </p:to>
                                    </p:set>
                                    <p:animEffect transition="in" filter="fade">
                                      <p:cBhvr>
                                        <p:cTn id="151" dur="500"/>
                                        <p:tgtEl>
                                          <p:spTgt spid="24">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4">
                                            <p:txEl>
                                              <p:pRg st="0" end="0"/>
                                            </p:txEl>
                                          </p:spTgt>
                                        </p:tgtEl>
                                        <p:attrNameLst>
                                          <p:attrName>style.visibility</p:attrName>
                                        </p:attrNameLst>
                                      </p:cBhvr>
                                      <p:to>
                                        <p:strVal val="visible"/>
                                      </p:to>
                                    </p:set>
                                    <p:animEffect transition="in" filter="fade">
                                      <p:cBhvr>
                                        <p:cTn id="154" dur="500"/>
                                        <p:tgtEl>
                                          <p:spTgt spid="24">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5">
                                            <p:bg/>
                                          </p:spTgt>
                                        </p:tgtEl>
                                        <p:attrNameLst>
                                          <p:attrName>style.visibility</p:attrName>
                                        </p:attrNameLst>
                                      </p:cBhvr>
                                      <p:to>
                                        <p:strVal val="visible"/>
                                      </p:to>
                                    </p:set>
                                    <p:animEffect transition="in" filter="fade">
                                      <p:cBhvr>
                                        <p:cTn id="159" dur="500"/>
                                        <p:tgtEl>
                                          <p:spTgt spid="25">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5">
                                            <p:txEl>
                                              <p:pRg st="0" end="0"/>
                                            </p:txEl>
                                          </p:spTgt>
                                        </p:tgtEl>
                                        <p:attrNameLst>
                                          <p:attrName>style.visibility</p:attrName>
                                        </p:attrNameLst>
                                      </p:cBhvr>
                                      <p:to>
                                        <p:strVal val="visible"/>
                                      </p:to>
                                    </p:set>
                                    <p:animEffect transition="in" filter="fade">
                                      <p:cBhvr>
                                        <p:cTn id="162" dur="500"/>
                                        <p:tgtEl>
                                          <p:spTgt spid="25">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8">
                                            <p:bg/>
                                          </p:spTgt>
                                        </p:tgtEl>
                                        <p:attrNameLst>
                                          <p:attrName>style.visibility</p:attrName>
                                        </p:attrNameLst>
                                      </p:cBhvr>
                                      <p:to>
                                        <p:strVal val="visible"/>
                                      </p:to>
                                    </p:set>
                                    <p:animEffect transition="in" filter="fade">
                                      <p:cBhvr>
                                        <p:cTn id="175" dur="500"/>
                                        <p:tgtEl>
                                          <p:spTgt spid="28">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8">
                                            <p:txEl>
                                              <p:pRg st="0" end="0"/>
                                            </p:txEl>
                                          </p:spTgt>
                                        </p:tgtEl>
                                        <p:attrNameLst>
                                          <p:attrName>style.visibility</p:attrName>
                                        </p:attrNameLst>
                                      </p:cBhvr>
                                      <p:to>
                                        <p:strVal val="visible"/>
                                      </p:to>
                                    </p:set>
                                    <p:animEffect transition="in" filter="fade">
                                      <p:cBhvr>
                                        <p:cTn id="178" dur="500"/>
                                        <p:tgtEl>
                                          <p:spTgt spid="28">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29">
                                            <p:bg/>
                                          </p:spTgt>
                                        </p:tgtEl>
                                        <p:attrNameLst>
                                          <p:attrName>style.visibility</p:attrName>
                                        </p:attrNameLst>
                                      </p:cBhvr>
                                      <p:to>
                                        <p:strVal val="visible"/>
                                      </p:to>
                                    </p:set>
                                    <p:animEffect transition="in" filter="fade">
                                      <p:cBhvr>
                                        <p:cTn id="183" dur="500"/>
                                        <p:tgtEl>
                                          <p:spTgt spid="29">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29">
                                            <p:txEl>
                                              <p:pRg st="0" end="0"/>
                                            </p:txEl>
                                          </p:spTgt>
                                        </p:tgtEl>
                                        <p:attrNameLst>
                                          <p:attrName>style.visibility</p:attrName>
                                        </p:attrNameLst>
                                      </p:cBhvr>
                                      <p:to>
                                        <p:strVal val="visible"/>
                                      </p:to>
                                    </p:set>
                                    <p:animEffect transition="in" filter="fade">
                                      <p:cBhvr>
                                        <p:cTn id="186" dur="500"/>
                                        <p:tgtEl>
                                          <p:spTgt spid="29">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0">
                                            <p:bg/>
                                          </p:spTgt>
                                        </p:tgtEl>
                                        <p:attrNameLst>
                                          <p:attrName>style.visibility</p:attrName>
                                        </p:attrNameLst>
                                      </p:cBhvr>
                                      <p:to>
                                        <p:strVal val="visible"/>
                                      </p:to>
                                    </p:set>
                                    <p:animEffect transition="in" filter="fade">
                                      <p:cBhvr>
                                        <p:cTn id="191" dur="500"/>
                                        <p:tgtEl>
                                          <p:spTgt spid="30">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0">
                                            <p:txEl>
                                              <p:pRg st="0" end="0"/>
                                            </p:txEl>
                                          </p:spTgt>
                                        </p:tgtEl>
                                        <p:attrNameLst>
                                          <p:attrName>style.visibility</p:attrName>
                                        </p:attrNameLst>
                                      </p:cBhvr>
                                      <p:to>
                                        <p:strVal val="visible"/>
                                      </p:to>
                                    </p:set>
                                    <p:animEffect transition="in" filter="fade">
                                      <p:cBhvr>
                                        <p:cTn id="194" dur="500"/>
                                        <p:tgtEl>
                                          <p:spTgt spid="30">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1">
                                            <p:bg/>
                                          </p:spTgt>
                                        </p:tgtEl>
                                        <p:attrNameLst>
                                          <p:attrName>style.visibility</p:attrName>
                                        </p:attrNameLst>
                                      </p:cBhvr>
                                      <p:to>
                                        <p:strVal val="visible"/>
                                      </p:to>
                                    </p:set>
                                    <p:animEffect transition="in" filter="fade">
                                      <p:cBhvr>
                                        <p:cTn id="199" dur="500"/>
                                        <p:tgtEl>
                                          <p:spTgt spid="31">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1">
                                            <p:txEl>
                                              <p:pRg st="0" end="0"/>
                                            </p:txEl>
                                          </p:spTgt>
                                        </p:tgtEl>
                                        <p:attrNameLst>
                                          <p:attrName>style.visibility</p:attrName>
                                        </p:attrNameLst>
                                      </p:cBhvr>
                                      <p:to>
                                        <p:strVal val="visible"/>
                                      </p:to>
                                    </p:set>
                                    <p:animEffect transition="in" filter="fade">
                                      <p:cBhvr>
                                        <p:cTn id="202" dur="500"/>
                                        <p:tgtEl>
                                          <p:spTgt spid="31">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4">
                                            <p:bg/>
                                          </p:spTgt>
                                        </p:tgtEl>
                                        <p:attrNameLst>
                                          <p:attrName>style.visibility</p:attrName>
                                        </p:attrNameLst>
                                      </p:cBhvr>
                                      <p:to>
                                        <p:strVal val="visible"/>
                                      </p:to>
                                    </p:set>
                                    <p:animEffect transition="in" filter="fade">
                                      <p:cBhvr>
                                        <p:cTn id="215" dur="500"/>
                                        <p:tgtEl>
                                          <p:spTgt spid="34">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4">
                                            <p:txEl>
                                              <p:pRg st="0" end="0"/>
                                            </p:txEl>
                                          </p:spTgt>
                                        </p:tgtEl>
                                        <p:attrNameLst>
                                          <p:attrName>style.visibility</p:attrName>
                                        </p:attrNameLst>
                                      </p:cBhvr>
                                      <p:to>
                                        <p:strVal val="visible"/>
                                      </p:to>
                                    </p:set>
                                    <p:animEffect transition="in" filter="fade">
                                      <p:cBhvr>
                                        <p:cTn id="218" dur="500"/>
                                        <p:tgtEl>
                                          <p:spTgt spid="34">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5">
                                            <p:bg/>
                                          </p:spTgt>
                                        </p:tgtEl>
                                        <p:attrNameLst>
                                          <p:attrName>style.visibility</p:attrName>
                                        </p:attrNameLst>
                                      </p:cBhvr>
                                      <p:to>
                                        <p:strVal val="visible"/>
                                      </p:to>
                                    </p:set>
                                    <p:animEffect transition="in" filter="fade">
                                      <p:cBhvr>
                                        <p:cTn id="223" dur="500"/>
                                        <p:tgtEl>
                                          <p:spTgt spid="35">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5">
                                            <p:txEl>
                                              <p:pRg st="0" end="0"/>
                                            </p:txEl>
                                          </p:spTgt>
                                        </p:tgtEl>
                                        <p:attrNameLst>
                                          <p:attrName>style.visibility</p:attrName>
                                        </p:attrNameLst>
                                      </p:cBhvr>
                                      <p:to>
                                        <p:strVal val="visible"/>
                                      </p:to>
                                    </p:set>
                                    <p:animEffect transition="in" filter="fade">
                                      <p:cBhvr>
                                        <p:cTn id="226" dur="500"/>
                                        <p:tgtEl>
                                          <p:spTgt spid="35">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6">
                                            <p:bg/>
                                          </p:spTgt>
                                        </p:tgtEl>
                                        <p:attrNameLst>
                                          <p:attrName>style.visibility</p:attrName>
                                        </p:attrNameLst>
                                      </p:cBhvr>
                                      <p:to>
                                        <p:strVal val="visible"/>
                                      </p:to>
                                    </p:set>
                                    <p:animEffect transition="in" filter="fade">
                                      <p:cBhvr>
                                        <p:cTn id="231" dur="500"/>
                                        <p:tgtEl>
                                          <p:spTgt spid="36">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6">
                                            <p:txEl>
                                              <p:pRg st="0" end="0"/>
                                            </p:txEl>
                                          </p:spTgt>
                                        </p:tgtEl>
                                        <p:attrNameLst>
                                          <p:attrName>style.visibility</p:attrName>
                                        </p:attrNameLst>
                                      </p:cBhvr>
                                      <p:to>
                                        <p:strVal val="visible"/>
                                      </p:to>
                                    </p:set>
                                    <p:animEffect transition="in" filter="fade">
                                      <p:cBhvr>
                                        <p:cTn id="234" dur="500"/>
                                        <p:tgtEl>
                                          <p:spTgt spid="36">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7">
                                            <p:bg/>
                                          </p:spTgt>
                                        </p:tgtEl>
                                        <p:attrNameLst>
                                          <p:attrName>style.visibility</p:attrName>
                                        </p:attrNameLst>
                                      </p:cBhvr>
                                      <p:to>
                                        <p:strVal val="visible"/>
                                      </p:to>
                                    </p:set>
                                    <p:animEffect transition="in" filter="fade">
                                      <p:cBhvr>
                                        <p:cTn id="239" dur="500"/>
                                        <p:tgtEl>
                                          <p:spTgt spid="37">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7">
                                            <p:txEl>
                                              <p:pRg st="0" end="0"/>
                                            </p:txEl>
                                          </p:spTgt>
                                        </p:tgtEl>
                                        <p:attrNameLst>
                                          <p:attrName>style.visibility</p:attrName>
                                        </p:attrNameLst>
                                      </p:cBhvr>
                                      <p:to>
                                        <p:strVal val="visible"/>
                                      </p:to>
                                    </p:set>
                                    <p:animEffect transition="in" filter="fade">
                                      <p:cBhvr>
                                        <p:cTn id="242" dur="500"/>
                                        <p:tgtEl>
                                          <p:spTgt spid="37">
                                            <p:txEl>
                                              <p:pRg st="0" end="0"/>
                                            </p:txEl>
                                          </p:spTgt>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ntr" presetSubtype="0" fill="hold" grpId="0" nodeType="clickEffect">
                                  <p:stCondLst>
                                    <p:cond delay="0"/>
                                  </p:stCondLst>
                                  <p:childTnLst>
                                    <p:set>
                                      <p:cBhvr>
                                        <p:cTn id="246" dur="1" fill="hold">
                                          <p:stCondLst>
                                            <p:cond delay="0"/>
                                          </p:stCondLst>
                                        </p:cTn>
                                        <p:tgtEl>
                                          <p:spTgt spid="38">
                                            <p:bg/>
                                          </p:spTgt>
                                        </p:tgtEl>
                                        <p:attrNameLst>
                                          <p:attrName>style.visibility</p:attrName>
                                        </p:attrNameLst>
                                      </p:cBhvr>
                                      <p:to>
                                        <p:strVal val="visible"/>
                                      </p:to>
                                    </p:set>
                                    <p:animEffect transition="in" filter="fade">
                                      <p:cBhvr>
                                        <p:cTn id="247" dur="500"/>
                                        <p:tgtEl>
                                          <p:spTgt spid="38">
                                            <p:bg/>
                                          </p:spTgt>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38">
                                            <p:txEl>
                                              <p:pRg st="0" end="0"/>
                                            </p:txEl>
                                          </p:spTgt>
                                        </p:tgtEl>
                                        <p:attrNameLst>
                                          <p:attrName>style.visibility</p:attrName>
                                        </p:attrNameLst>
                                      </p:cBhvr>
                                      <p:to>
                                        <p:strVal val="visible"/>
                                      </p:to>
                                    </p:set>
                                    <p:animEffect transition="in" filter="fade">
                                      <p:cBhvr>
                                        <p:cTn id="250"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2" grpId="0" animBg="1" build="p"/>
      <p:bldP spid="13" grpId="0" animBg="1" build="p"/>
      <p:bldP spid="14" grpId="0" animBg="1" build="p"/>
      <p:bldP spid="15" grpId="0" animBg="1" build="p"/>
      <p:bldP spid="17" grpId="0" animBg="1" build="p"/>
      <p:bldP spid="18" grpId="0" animBg="1" build="p"/>
      <p:bldP spid="19" grpId="0" animBg="1" build="p"/>
      <p:bldP spid="20" grpId="0" animBg="1" build="p"/>
      <p:bldP spid="21" grpId="0" animBg="1" build="p"/>
      <p:bldP spid="22" grpId="0" animBg="1" build="p"/>
      <p:bldP spid="23" grpId="0" animBg="1" build="p"/>
      <p:bldP spid="24" grpId="0" animBg="1" build="p"/>
      <p:bldP spid="25" grpId="0" animBg="1" build="p"/>
      <p:bldP spid="27" grpId="0" animBg="1" build="p"/>
      <p:bldP spid="28" grpId="0" animBg="1" build="p"/>
      <p:bldP spid="29" grpId="0" animBg="1" build="p"/>
      <p:bldP spid="30" grpId="0" animBg="1" build="p"/>
      <p:bldP spid="31" grpId="0" animBg="1" build="p"/>
      <p:bldP spid="33" grpId="0" animBg="1" build="p"/>
      <p:bldP spid="34" grpId="0" animBg="1" build="p"/>
      <p:bldP spid="35" grpId="0" animBg="1" build="p"/>
      <p:bldP spid="36" grpId="0" animBg="1" build="p"/>
      <p:bldP spid="37" grpId="0" animBg="1" build="p"/>
      <p:bldP spid="38"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273_1#12c78bd74?vja=1&amp;pid=eeaac9e33&amp;color=0,0,0&amp;vtp=1&amp;bt=1"/>
          <p:cNvSpPr/>
          <p:nvPr/>
        </p:nvSpPr>
        <p:spPr>
          <a:xfrm>
            <a:off x="722376" y="856354"/>
            <a:ext cx="10753344" cy="5715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voluntary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broadcast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imitation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fluent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2000" dirty="0"/>
          </a:p>
        </p:txBody>
      </p:sp>
      <p:sp>
        <p:nvSpPr>
          <p:cNvPr id="3" name="QM_6_AN.274_1#12c78bd74.blank?vja=1&amp;pid=eeaac9e33&amp;color=0,0,0&amp;vpa=144&amp;vtp=1"/>
          <p:cNvSpPr/>
          <p:nvPr/>
        </p:nvSpPr>
        <p:spPr>
          <a:xfrm>
            <a:off x="7816660" y="1199254"/>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heard</a:t>
            </a:r>
            <a:endParaRPr lang="en-US" altLang="zh-CN" sz="2000" dirty="0"/>
          </a:p>
        </p:txBody>
      </p:sp>
      <p:sp>
        <p:nvSpPr>
          <p:cNvPr id="4" name="QM_6_AN.275_1#12c78bd74.blank?vja=1&amp;pid=eeaac9e33&amp;color=0,0,0&amp;vpa=145&amp;vtp=1"/>
          <p:cNvSpPr/>
          <p:nvPr/>
        </p:nvSpPr>
        <p:spPr>
          <a:xfrm>
            <a:off x="8143748" y="1580254"/>
            <a:ext cx="22685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2000" dirty="0"/>
          </a:p>
        </p:txBody>
      </p:sp>
      <p:sp>
        <p:nvSpPr>
          <p:cNvPr id="5" name="QM_6_AN.276_1#12c78bd74.blank?vja=1&amp;pid=eeaac9e33&amp;color=0,0,0&amp;vpa=146&amp;vtp=1"/>
          <p:cNvSpPr/>
          <p:nvPr/>
        </p:nvSpPr>
        <p:spPr>
          <a:xfrm>
            <a:off x="3479038" y="2342254"/>
            <a:ext cx="1860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tried</a:t>
            </a:r>
            <a:endParaRPr lang="en-US" altLang="zh-CN" sz="2000" dirty="0"/>
          </a:p>
        </p:txBody>
      </p:sp>
      <p:sp>
        <p:nvSpPr>
          <p:cNvPr id="6" name="QM_6_AN.277_1#12c78bd74.blank?vja=1&amp;pid=eeaac9e33&amp;color=0,0,0&amp;vpa=147&amp;vtp=1"/>
          <p:cNvSpPr/>
          <p:nvPr/>
        </p:nvSpPr>
        <p:spPr>
          <a:xfrm>
            <a:off x="884301" y="3485254"/>
            <a:ext cx="269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recommended</a:t>
            </a:r>
            <a:endParaRPr lang="en-US" altLang="zh-CN" sz="2000" dirty="0"/>
          </a:p>
        </p:txBody>
      </p:sp>
      <p:sp>
        <p:nvSpPr>
          <p:cNvPr id="7" name="QM_6_AN.278_1#12c78bd74.blank?vja=1&amp;pid=eeaac9e33&amp;color=0,0,0&amp;vpa=148&amp;vtp=1"/>
          <p:cNvSpPr/>
          <p:nvPr/>
        </p:nvSpPr>
        <p:spPr>
          <a:xfrm>
            <a:off x="2877122" y="3866254"/>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8" name="QM_6_AN.279_1#12c78bd74.blank?vja=1&amp;pid=eeaac9e33&amp;color=0,0,0&amp;vpa=149&amp;vtp=1"/>
          <p:cNvSpPr/>
          <p:nvPr/>
        </p:nvSpPr>
        <p:spPr>
          <a:xfrm>
            <a:off x="9706039" y="3866254"/>
            <a:ext cx="1704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mastered</a:t>
            </a:r>
            <a:endParaRPr lang="en-US" altLang="zh-CN" sz="2000" dirty="0"/>
          </a:p>
        </p:txBody>
      </p:sp>
      <p:sp>
        <p:nvSpPr>
          <p:cNvPr id="9" name="QM_6_AN.280_1#12c78bd74.blank?vja=1&amp;pid=eeaac9e33&amp;color=0,0,0&amp;vpa=150&amp;vtp=1"/>
          <p:cNvSpPr/>
          <p:nvPr/>
        </p:nvSpPr>
        <p:spPr>
          <a:xfrm>
            <a:off x="884301" y="4628254"/>
            <a:ext cx="1790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told</a:t>
            </a:r>
            <a:endParaRPr lang="en-US" altLang="zh-CN" sz="2000" dirty="0"/>
          </a:p>
        </p:txBody>
      </p:sp>
      <p:sp>
        <p:nvSpPr>
          <p:cNvPr id="10" name="QM_6_AN.281_1#12c78bd74.blank?vja=1&amp;pid=eeaac9e33&amp;color=0,0,0&amp;vpa=151&amp;vtp=1"/>
          <p:cNvSpPr/>
          <p:nvPr/>
        </p:nvSpPr>
        <p:spPr>
          <a:xfrm>
            <a:off x="10201339" y="5009254"/>
            <a:ext cx="1241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2000" dirty="0"/>
          </a:p>
        </p:txBody>
      </p:sp>
      <p:sp>
        <p:nvSpPr>
          <p:cNvPr id="11" name="QM_6_AN.282_1#12c78bd74.blank?vja=1&amp;pid=eeaac9e33&amp;color=0,0,0&amp;vpa=152&amp;vtp=1"/>
          <p:cNvSpPr/>
          <p:nvPr/>
        </p:nvSpPr>
        <p:spPr>
          <a:xfrm>
            <a:off x="8472805" y="5390254"/>
            <a:ext cx="1281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2000" dirty="0"/>
          </a:p>
        </p:txBody>
      </p:sp>
      <p:sp>
        <p:nvSpPr>
          <p:cNvPr id="12" name="QM_6_AN.283_1#12c78bd74.blank?vja=1&amp;pid=eeaac9e33&amp;color=0,0,0&amp;vpa=153&amp;vtp=1"/>
          <p:cNvSpPr/>
          <p:nvPr/>
        </p:nvSpPr>
        <p:spPr>
          <a:xfrm>
            <a:off x="6890830" y="5771254"/>
            <a:ext cx="1239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leave</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Effect transition="in" filter="fade">
                                      <p:cBhvr>
                                        <p:cTn id="79" dur="500"/>
                                        <p:tgtEl>
                                          <p:spTgt spid="1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xEl>
                                              <p:pRg st="0" end="0"/>
                                            </p:txEl>
                                          </p:spTgt>
                                        </p:tgtEl>
                                        <p:attrNameLst>
                                          <p:attrName>style.visibility</p:attrName>
                                        </p:attrNameLst>
                                      </p:cBhvr>
                                      <p:to>
                                        <p:strVal val="visible"/>
                                      </p:to>
                                    </p:set>
                                    <p:animEffect transition="in" filter="fade">
                                      <p:cBhvr>
                                        <p:cTn id="8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84_1#c84dc97fd?vja=1&amp;pid=12c78bd7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p:txBody>
      </p:sp>
      <p:sp>
        <p:nvSpPr>
          <p:cNvPr id="3" name="QB_7_AN.285_1#c84dc97fd.blank?vja=1&amp;pid=12c78bd74&amp;color=0,0,0&amp;vpa=154&amp;vtp=1"/>
          <p:cNvSpPr/>
          <p:nvPr/>
        </p:nvSpPr>
        <p:spPr>
          <a:xfrm>
            <a:off x="897001" y="858012"/>
            <a:ext cx="747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heard</a:t>
            </a:r>
            <a:endParaRPr lang="en-US" altLang="zh-CN" sz="2000" dirty="0"/>
          </a:p>
        </p:txBody>
      </p:sp>
      <p:sp>
        <p:nvSpPr>
          <p:cNvPr id="4" name="QB_7_AS.286_1#c84dc97fd?vja=1&amp;pid=12c78bd74&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since意为“自从”，引导的时间状语从句常用一般过去时，表示从动作开始的那一刻起。故填heard。</a:t>
            </a:r>
            <a:endParaRPr lang="en-US" altLang="zh-CN" sz="2200" dirty="0"/>
          </a:p>
        </p:txBody>
      </p:sp>
      <p:sp>
        <p:nvSpPr>
          <p:cNvPr id="5" name="QB_7_BD.287_1#d32499b25?vja=1&amp;pid=12c78bd74&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dirty="0"/>
          </a:p>
        </p:txBody>
      </p:sp>
      <p:sp>
        <p:nvSpPr>
          <p:cNvPr id="6" name="QB_7_AN.288_1#d32499b25.blank?vja=1&amp;pid=12c78bd74&amp;color=0,0,0&amp;vpa=155&amp;vtp=1"/>
          <p:cNvSpPr/>
          <p:nvPr/>
        </p:nvSpPr>
        <p:spPr>
          <a:xfrm>
            <a:off x="897001" y="2115887"/>
            <a:ext cx="22685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2000" dirty="0"/>
          </a:p>
        </p:txBody>
      </p:sp>
      <p:sp>
        <p:nvSpPr>
          <p:cNvPr id="7" name="QB_7_AS.289_1#d32499b25?vja=1&amp;pid=12c78bd74&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since引导时间状语从句，主句部分常用现在完成时。主句的主语为I，与attract之间为被动关系，故填have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2200" dirty="0"/>
          </a:p>
        </p:txBody>
      </p:sp>
      <p:sp>
        <p:nvSpPr>
          <p:cNvPr id="8" name="QB_7_BD.290_1#febcb804f?vja=1&amp;pid=12c78bd74&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p>
        </p:txBody>
      </p:sp>
      <p:sp>
        <p:nvSpPr>
          <p:cNvPr id="9" name="QB_7_AN.291_1#febcb804f.blank?vja=1&amp;pid=12c78bd74&amp;color=0,0,0&amp;vpa=156&amp;vtp=1"/>
          <p:cNvSpPr/>
          <p:nvPr/>
        </p:nvSpPr>
        <p:spPr>
          <a:xfrm>
            <a:off x="909701" y="3360487"/>
            <a:ext cx="1860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tried</a:t>
            </a:r>
            <a:endParaRPr lang="en-US" altLang="zh-CN" sz="2000" dirty="0"/>
          </a:p>
        </p:txBody>
      </p:sp>
      <p:sp>
        <p:nvSpPr>
          <p:cNvPr id="10" name="QB_7_AS.292_1#febcb804f?vja=1&amp;pid=12c78bd74&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years为现在完成时的标志性时间状语，主语Many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ways为复数，且和try之间为被动关系，故填have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tried。</a:t>
            </a:r>
            <a:endParaRPr lang="en-US" altLang="zh-CN" sz="2200" dirty="0"/>
          </a:p>
        </p:txBody>
      </p:sp>
      <p:sp>
        <p:nvSpPr>
          <p:cNvPr id="11" name="QB_7_BD.293_1#96dd0e8bb?vja=1&amp;pid=12c78bd74&amp;color=0,0,0&amp;vtp=1"/>
          <p:cNvSpPr/>
          <p:nvPr/>
        </p:nvSpPr>
        <p:spPr>
          <a:xfrm>
            <a:off x="722376" y="46431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dirty="0"/>
          </a:p>
        </p:txBody>
      </p:sp>
      <p:sp>
        <p:nvSpPr>
          <p:cNvPr id="12" name="QB_7_AN.294_1#96dd0e8bb.blank?vja=1&amp;pid=12c78bd74&amp;color=0,0,0&amp;vpa=157&amp;vtp=1"/>
          <p:cNvSpPr/>
          <p:nvPr/>
        </p:nvSpPr>
        <p:spPr>
          <a:xfrm>
            <a:off x="884301" y="4605087"/>
            <a:ext cx="26924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recommended</a:t>
            </a:r>
            <a:endParaRPr lang="en-US" altLang="zh-CN" sz="2000" dirty="0"/>
          </a:p>
        </p:txBody>
      </p:sp>
      <p:sp>
        <p:nvSpPr>
          <p:cNvPr id="13" name="QB_7_AS.295_1#96dd0e8bb?vja=1&amp;pid=12c78bd74&amp;color=0,0,0&amp;vtp=1"/>
          <p:cNvSpPr/>
          <p:nvPr/>
        </p:nvSpPr>
        <p:spPr>
          <a:xfrm>
            <a:off x="722376" y="50673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years表示谓语动词表示的动作从过去开始一直持续到现在，并有可能延续下去，应用现在完成时。主语为imitation，和recommend之间为被动关系，故填has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recommended。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96_1#bd253f00c?vja=1&amp;pid=12c78bd74&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3" name="QB_7_AN.297_1#bd253f00c.blank?vja=1&amp;pid=12c78bd74&amp;color=0,0,0&amp;vpa=158&amp;vtp=1"/>
          <p:cNvSpPr/>
          <p:nvPr/>
        </p:nvSpPr>
        <p:spPr>
          <a:xfrm>
            <a:off x="922401" y="858012"/>
            <a:ext cx="579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sz="2000" dirty="0"/>
          </a:p>
        </p:txBody>
      </p:sp>
      <p:sp>
        <p:nvSpPr>
          <p:cNvPr id="4" name="QB_7_AS.298_1#bd253f00c?vja=1&amp;pid=12c78bd74&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根据时间状语从句中的graduated可判断，此处表示对过去事实的陈述，应用一般过去时。主句主语为I，故填was。</a:t>
            </a:r>
            <a:endParaRPr lang="en-US" altLang="zh-CN" sz="2200" dirty="0"/>
          </a:p>
        </p:txBody>
      </p:sp>
      <p:sp>
        <p:nvSpPr>
          <p:cNvPr id="5" name="QB_7_BD.299_1#30f07857a?vja=1&amp;pid=12c78bd74&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6" name="QB_7_AN.300_1#30f07857a.blank?vja=1&amp;pid=12c78bd74&amp;color=0,0,0&amp;vpa=159&amp;vtp=1"/>
          <p:cNvSpPr/>
          <p:nvPr/>
        </p:nvSpPr>
        <p:spPr>
          <a:xfrm>
            <a:off x="922401" y="2115887"/>
            <a:ext cx="170497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mastered</a:t>
            </a:r>
            <a:endParaRPr lang="en-US" altLang="zh-CN" sz="2000" dirty="0"/>
          </a:p>
        </p:txBody>
      </p:sp>
      <p:sp>
        <p:nvSpPr>
          <p:cNvPr id="7" name="QB_7_AS.301_1#30f07857a?vja=1&amp;pid=12c78bd74&amp;color=0,0,0&amp;vtp=1"/>
          <p:cNvSpPr/>
          <p:nvPr/>
        </p:nvSpPr>
        <p:spPr>
          <a:xfrm>
            <a:off x="722376" y="25781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far意为“迄今为止”，是现在完成时的标志性时间状语。master在此处作动词，表示“精通；掌握”，且和第一个并列分句的主语I之间为主动关系，故填have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mastered。</a:t>
            </a:r>
            <a:endParaRPr lang="en-US" altLang="zh-CN" sz="2200" dirty="0"/>
          </a:p>
        </p:txBody>
      </p:sp>
      <p:sp>
        <p:nvSpPr>
          <p:cNvPr id="8" name="QB_7_BD.302_1#08902e0a9?vja=1&amp;pid=12c78bd74&amp;color=0,0,0&amp;vtp=1"/>
          <p:cNvSpPr/>
          <p:nvPr/>
        </p:nvSpPr>
        <p:spPr>
          <a:xfrm>
            <a:off x="722376" y="3398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dirty="0"/>
          </a:p>
        </p:txBody>
      </p:sp>
      <p:sp>
        <p:nvSpPr>
          <p:cNvPr id="9" name="QB_7_AN.303_1#08902e0a9.blank?vja=1&amp;pid=12c78bd74&amp;color=0,0,0&amp;vpa=160&amp;vtp=1"/>
          <p:cNvSpPr/>
          <p:nvPr/>
        </p:nvSpPr>
        <p:spPr>
          <a:xfrm>
            <a:off x="884301" y="3360487"/>
            <a:ext cx="17907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told</a:t>
            </a:r>
            <a:endParaRPr lang="en-US" altLang="zh-CN" sz="2000" dirty="0"/>
          </a:p>
        </p:txBody>
      </p:sp>
      <p:sp>
        <p:nvSpPr>
          <p:cNvPr id="10" name="QB_7_AS.304_1#08902e0a9?vja=1&amp;pid=12c78bd74&amp;color=0,0,0&amp;vtp=1"/>
          <p:cNvSpPr/>
          <p:nvPr/>
        </p:nvSpPr>
        <p:spPr>
          <a:xfrm>
            <a:off x="722376" y="3822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now意为“迄今为止”,是现在完成时的标志性时间状语。I和tell之间为被动关系，应用被动语态，故填have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told。</a:t>
            </a:r>
            <a:endParaRPr lang="en-US" altLang="zh-CN" sz="2200" dirty="0"/>
          </a:p>
        </p:txBody>
      </p:sp>
      <p:sp>
        <p:nvSpPr>
          <p:cNvPr id="11" name="QB_7_BD.305_1#ede6aa7ec?vja=1&amp;pid=12c78bd74&amp;color=0,0,0&amp;vtp=1&amp;bt=1"/>
          <p:cNvSpPr/>
          <p:nvPr/>
        </p:nvSpPr>
        <p:spPr>
          <a:xfrm>
            <a:off x="722376" y="4675786"/>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12" name="QB_7_AN.306_1#ede6aa7ec.blank?vja=1&amp;pid=12c78bd74&amp;color=0,0,0&amp;vpa=161&amp;vtp=1"/>
          <p:cNvSpPr/>
          <p:nvPr/>
        </p:nvSpPr>
        <p:spPr>
          <a:xfrm>
            <a:off x="909701" y="4637686"/>
            <a:ext cx="1241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2000" dirty="0"/>
          </a:p>
        </p:txBody>
      </p:sp>
      <p:sp>
        <p:nvSpPr>
          <p:cNvPr id="13" name="QB_7_AS.307_1#ede6aa7ec?vja=1&amp;pid=12c78bd74&amp;color=0,0,0&amp;vtp=1"/>
          <p:cNvSpPr/>
          <p:nvPr/>
        </p:nvSpPr>
        <p:spPr>
          <a:xfrm>
            <a:off x="722376" y="5100474"/>
            <a:ext cx="10753344" cy="1012091"/>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have/has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sth为固定句型，意为“这是某人第一次做某事”。故填have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B_7_AS.307_1#ede6aa7ec?vja=1&amp;pid=12c78bd74&amp;color=0,0,0&amp;vtp=1"/>
          <p:cNvSpPr/>
          <p:nvPr/>
        </p:nvSpPr>
        <p:spPr>
          <a:xfrm>
            <a:off x="722376" y="1320800"/>
            <a:ext cx="10753344" cy="2324100"/>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“this/it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is/was</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first/second/</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”句型</a:t>
            </a:r>
            <a:endParaRPr lang="en-US" altLang="zh-CN" sz="2200" dirty="0"/>
          </a:p>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first/second/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”句型中that从句用现在完成时；“this/it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first/second/</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”句型中that从句用过去完成时。如：It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here.这是他第一次来这里。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QB_7_BD.308_1#c8a7d8cec?vja=1&amp;pid=12c78bd74&amp;color=0,0,0&amp;vtp=1"/>
          <p:cNvSpPr/>
          <p:nvPr/>
        </p:nvSpPr>
        <p:spPr>
          <a:xfrm>
            <a:off x="722376" y="1232964"/>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6" name="QB_7_AN.309_1#c8a7d8cec.blank?vja=1&amp;pid=12c78bd74&amp;color=0,0,0&amp;vpa=162&amp;vtp=1"/>
          <p:cNvSpPr/>
          <p:nvPr/>
        </p:nvSpPr>
        <p:spPr>
          <a:xfrm>
            <a:off x="884301" y="1194864"/>
            <a:ext cx="12811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2000" dirty="0"/>
          </a:p>
        </p:txBody>
      </p:sp>
      <p:sp>
        <p:nvSpPr>
          <p:cNvPr id="7" name="QB_7_AS.310_1#c8a7d8cec?vja=1&amp;pid=12c78bd74&amp;color=0,0,0&amp;vtp=1"/>
          <p:cNvSpPr/>
          <p:nvPr/>
        </p:nvSpPr>
        <p:spPr>
          <a:xfrm>
            <a:off x="722376" y="1657077"/>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根据时间状语next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year可判断，此处表示未来将要发生的事情，应用一般将来时。故填will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2200" dirty="0"/>
          </a:p>
        </p:txBody>
      </p:sp>
      <p:sp>
        <p:nvSpPr>
          <p:cNvPr id="8" name="QB_7_BD.311_1#c3d29ef00?vja=1&amp;pid=12c78bd74&amp;color=0,0,0&amp;vtp=1"/>
          <p:cNvSpPr/>
          <p:nvPr/>
        </p:nvSpPr>
        <p:spPr>
          <a:xfrm>
            <a:off x="722376" y="2477564"/>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9" name="QB_7_AN.312_1#c3d29ef00.blank?vja=1&amp;pid=12c78bd74&amp;color=0,0,0&amp;vpa=163&amp;vtp=1"/>
          <p:cNvSpPr/>
          <p:nvPr/>
        </p:nvSpPr>
        <p:spPr>
          <a:xfrm>
            <a:off x="1036701" y="2439464"/>
            <a:ext cx="12398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leave</a:t>
            </a:r>
            <a:endParaRPr lang="en-US" altLang="zh-CN" sz="2000" dirty="0"/>
          </a:p>
        </p:txBody>
      </p:sp>
      <p:sp>
        <p:nvSpPr>
          <p:cNvPr id="10" name="QB_7_AS.313_1#c3d29ef00?vja=1&amp;pid=12c78bd74&amp;color=0,0,0&amp;vtp=1"/>
          <p:cNvSpPr/>
          <p:nvPr/>
        </p:nvSpPr>
        <p:spPr>
          <a:xfrm>
            <a:off x="722376" y="2901677"/>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根据语境可知，“我”现在刚来英国，此处表示“我”相信接下来在英国的日子会给“我”留下深刻印象，应用一般将来时。故填will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leave。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9" grpId="0" animBg="1" build="p"/>
      <p:bldP spid="10"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4_1#687af43a8?vja=1&amp;pid=13337b21f&amp;color=0,0,0&amp;vtp=1&amp;bt=1"/>
          <p:cNvSpPr/>
          <p:nvPr/>
        </p:nvSpPr>
        <p:spPr>
          <a:xfrm>
            <a:off x="722376" y="896112"/>
            <a:ext cx="10753344" cy="3429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（无用的东西）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game-related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algorithms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（算法</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trapped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cocoon”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（信息茧房）,</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sz="2000" dirty="0"/>
          </a:p>
        </p:txBody>
      </p:sp>
      <p:sp>
        <p:nvSpPr>
          <p:cNvPr id="3" name="QM_6_AN.315_1#687af43a8.blank?vja=1&amp;pid=13337b21f&amp;color=0,0,0&amp;vpa=164&amp;vtp=1"/>
          <p:cNvSpPr/>
          <p:nvPr/>
        </p:nvSpPr>
        <p:spPr>
          <a:xfrm>
            <a:off x="4409250" y="1226312"/>
            <a:ext cx="123526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arguments</a:t>
            </a:r>
            <a:endParaRPr lang="en-US" altLang="zh-CN" sz="2000" dirty="0"/>
          </a:p>
        </p:txBody>
      </p:sp>
      <p:sp>
        <p:nvSpPr>
          <p:cNvPr id="4" name="QM_6_AN.316_1#687af43a8.blank?vja=1&amp;pid=13337b21f&amp;color=0,0,0&amp;vpa=165&amp;vtp=1"/>
          <p:cNvSpPr/>
          <p:nvPr/>
        </p:nvSpPr>
        <p:spPr>
          <a:xfrm>
            <a:off x="7050469" y="1988312"/>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5" name="QM_6_AN.317_1#687af43a8.blank?vja=1&amp;pid=13337b21f&amp;color=0,0,0&amp;vpa=166&amp;vtp=1"/>
          <p:cNvSpPr/>
          <p:nvPr/>
        </p:nvSpPr>
        <p:spPr>
          <a:xfrm>
            <a:off x="6388164" y="3131312"/>
            <a:ext cx="1338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recognition</a:t>
            </a:r>
            <a:endParaRPr lang="en-US" altLang="zh-CN" sz="2000" dirty="0"/>
          </a:p>
        </p:txBody>
      </p:sp>
      <p:sp>
        <p:nvSpPr>
          <p:cNvPr id="6" name="QM_6_AN.318_1#687af43a8.blank?vja=1&amp;pid=13337b21f&amp;color=0,0,0&amp;vpa=167&amp;vtp=1"/>
          <p:cNvSpPr/>
          <p:nvPr/>
        </p:nvSpPr>
        <p:spPr>
          <a:xfrm>
            <a:off x="8862251" y="3525012"/>
            <a:ext cx="1182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beneficial</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QB_6_BD.16_1#b0cab45c0?vja=1&amp;pid=a7f1afe5d&amp;color=0,0,0&amp;vtp=1"/>
          <p:cNvSpPr/>
          <p:nvPr/>
        </p:nvSpPr>
        <p:spPr>
          <a:xfrm>
            <a:off x="722376" y="140082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2000" dirty="0"/>
          </a:p>
        </p:txBody>
      </p:sp>
      <p:sp>
        <p:nvSpPr>
          <p:cNvPr id="9" name="QB_6_AN.17_1#b0cab45c0.blank?vja=1&amp;pid=a7f1afe5d&amp;color=0,0,0&amp;vpa=6&amp;vtp=1"/>
          <p:cNvSpPr/>
          <p:nvPr/>
        </p:nvSpPr>
        <p:spPr>
          <a:xfrm>
            <a:off x="6224905" y="1362727"/>
            <a:ext cx="3810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2000" dirty="0"/>
          </a:p>
        </p:txBody>
      </p:sp>
      <p:sp>
        <p:nvSpPr>
          <p:cNvPr id="10" name="QB_6_AS.18_1#b0cab45c0?vja=1&amp;pid=a7f1afe5d&amp;color=0,0,0&amp;vtp=1"/>
          <p:cNvSpPr/>
          <p:nvPr/>
        </p:nvSpPr>
        <p:spPr>
          <a:xfrm>
            <a:off x="722376" y="182494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句意为：你可以帮助增加一个社区获得安全饮用水的机会。access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to意为“使用或见到</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的机会”，为固定搭配。</a:t>
            </a:r>
            <a:endParaRPr lang="en-US" altLang="zh-CN" sz="2200" dirty="0"/>
          </a:p>
        </p:txBody>
      </p:sp>
      <p:sp>
        <p:nvSpPr>
          <p:cNvPr id="11" name="QB_6_BD.19_1#a45c9e291?vja=1&amp;pid=a7f1afe5d&amp;color=0,0,0&amp;vtp=1&amp;bt=1"/>
          <p:cNvSpPr/>
          <p:nvPr/>
        </p:nvSpPr>
        <p:spPr>
          <a:xfrm>
            <a:off x="722376" y="2709500"/>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endParaRPr lang="en-US" altLang="zh-CN" sz="2000" dirty="0"/>
          </a:p>
        </p:txBody>
      </p:sp>
      <p:sp>
        <p:nvSpPr>
          <p:cNvPr id="12" name="QB_6_AN.20_1#a45c9e291.blank?vja=1&amp;pid=a7f1afe5d&amp;color=0,0,0&amp;vpa=7&amp;vtp=1"/>
          <p:cNvSpPr/>
          <p:nvPr/>
        </p:nvSpPr>
        <p:spPr>
          <a:xfrm>
            <a:off x="5194364" y="2658700"/>
            <a:ext cx="135255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promote</a:t>
            </a:r>
            <a:endParaRPr lang="en-US" altLang="zh-CN" sz="2000" dirty="0"/>
          </a:p>
        </p:txBody>
      </p:sp>
      <p:sp>
        <p:nvSpPr>
          <p:cNvPr id="13" name="QB_6_AS.21_1#a45c9e291?vja=1&amp;pid=a7f1afe5d&amp;color=0,0,0&amp;vtp=1"/>
          <p:cNvSpPr/>
          <p:nvPr/>
        </p:nvSpPr>
        <p:spPr>
          <a:xfrm>
            <a:off x="722376" y="3515188"/>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句意为：这个青年项目旨在促进在保护文物方面的合作。主语为purpose，意为“目的”，其后常用不定式作表语，表示主语的内容，故填to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promote。</a:t>
            </a:r>
            <a:endParaRPr lang="en-US" altLang="zh-CN" sz="2200" dirty="0"/>
          </a:p>
        </p:txBody>
      </p:sp>
      <p:sp>
        <p:nvSpPr>
          <p:cNvPr id="14" name="QB_6_BD.22_1#c73561947?vja=1&amp;pid=a7f1afe5d&amp;color=0,0,0&amp;vtp=1"/>
          <p:cNvSpPr/>
          <p:nvPr/>
        </p:nvSpPr>
        <p:spPr>
          <a:xfrm>
            <a:off x="722376" y="4348375"/>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endParaRPr lang="en-US" altLang="zh-CN" sz="2000" dirty="0"/>
          </a:p>
        </p:txBody>
      </p:sp>
      <p:sp>
        <p:nvSpPr>
          <p:cNvPr id="15" name="QB_6_AN.23_1#c73561947.blank?vja=1&amp;pid=a7f1afe5d&amp;color=0,0,0&amp;vpa=8&amp;vtp=1"/>
          <p:cNvSpPr/>
          <p:nvPr/>
        </p:nvSpPr>
        <p:spPr>
          <a:xfrm>
            <a:off x="4911471" y="4297575"/>
            <a:ext cx="10001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from/by</a:t>
            </a:r>
            <a:endParaRPr lang="en-US" altLang="zh-CN" sz="2000" dirty="0"/>
          </a:p>
        </p:txBody>
      </p:sp>
      <p:sp>
        <p:nvSpPr>
          <p:cNvPr id="16" name="QB_6_AS.24_1#c73561947?vja=1&amp;pid=a7f1afe5d&amp;color=0,0,0&amp;vtp=1"/>
          <p:cNvSpPr/>
          <p:nvPr/>
        </p:nvSpPr>
        <p:spPr>
          <a:xfrm>
            <a:off x="722376" y="4772488"/>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句意为：我们每天晨练，从中获益匪浅。benefit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from/by意为“从</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中受益”。故填from/by。</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bg/>
                                          </p:spTgt>
                                        </p:tgtEl>
                                        <p:attrNameLst>
                                          <p:attrName>style.visibility</p:attrName>
                                        </p:attrNameLst>
                                      </p:cBhvr>
                                      <p:to>
                                        <p:strVal val="visible"/>
                                      </p:to>
                                    </p:set>
                                    <p:animEffect transition="in" filter="fade">
                                      <p:cBhvr>
                                        <p:cTn id="23" dur="500"/>
                                        <p:tgtEl>
                                          <p:spTgt spid="12">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fade">
                                      <p:cBhvr>
                                        <p:cTn id="26" dur="500"/>
                                        <p:tgtEl>
                                          <p:spTgt spid="1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5">
                                            <p:bg/>
                                          </p:spTgt>
                                        </p:tgtEl>
                                        <p:attrNameLst>
                                          <p:attrName>style.visibility</p:attrName>
                                        </p:attrNameLst>
                                      </p:cBhvr>
                                      <p:to>
                                        <p:strVal val="visible"/>
                                      </p:to>
                                    </p:set>
                                    <p:animEffect transition="in" filter="fade">
                                      <p:cBhvr>
                                        <p:cTn id="39" dur="500"/>
                                        <p:tgtEl>
                                          <p:spTgt spid="15">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Effect transition="in" filter="fade">
                                      <p:cBhvr>
                                        <p:cTn id="42" dur="500"/>
                                        <p:tgtEl>
                                          <p:spTgt spid="15">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bg/>
                                          </p:spTgt>
                                        </p:tgtEl>
                                        <p:attrNameLst>
                                          <p:attrName>style.visibility</p:attrName>
                                        </p:attrNameLst>
                                      </p:cBhvr>
                                      <p:to>
                                        <p:strVal val="visible"/>
                                      </p:to>
                                    </p:set>
                                    <p:animEffect transition="in" filter="fade">
                                      <p:cBhvr>
                                        <p:cTn id="47" dur="500"/>
                                        <p:tgtEl>
                                          <p:spTgt spid="16">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fade">
                                      <p:cBhvr>
                                        <p:cTn id="5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P spid="10" grpId="0" animBg="1" build="p"/>
      <p:bldP spid="12" grpId="0" animBg="1" build="p"/>
      <p:bldP spid="13" grpId="0" animBg="1" build="p"/>
      <p:bldP spid="15" grpId="0" animBg="1" build="p"/>
      <p:bldP spid="16"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19_1#687af43a8?vja=1&amp;pid=13337b21f&amp;color=0,0,0&amp;mp=1&amp;vtp=1&amp;bt=1"/>
          <p:cNvSpPr/>
          <p:nvPr/>
        </p:nvSpPr>
        <p:spPr>
          <a:xfrm>
            <a:off x="722376" y="900000"/>
            <a:ext cx="10753344" cy="3429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regulators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algorithms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advertisers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target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commercial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advertisements,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outlets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youngsters’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2000" dirty="0"/>
          </a:p>
        </p:txBody>
      </p:sp>
      <p:sp>
        <p:nvSpPr>
          <p:cNvPr id="3" name="QM_6_AN.320_1#687af43a8.blank?vja=1&amp;pid=13337b21f&amp;color=0,0,0&amp;mp=1&amp;vpa=168&amp;vtp=1"/>
          <p:cNvSpPr/>
          <p:nvPr/>
        </p:nvSpPr>
        <p:spPr>
          <a:xfrm>
            <a:off x="2709863" y="1242900"/>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4" name="QM_6_AN.321_1#687af43a8.blank?vja=1&amp;pid=13337b21f&amp;color=0,0,0&amp;mp=1&amp;vpa=169&amp;vtp=1"/>
          <p:cNvSpPr/>
          <p:nvPr/>
        </p:nvSpPr>
        <p:spPr>
          <a:xfrm>
            <a:off x="8012811" y="1623900"/>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5" name="QM_6_AN.322_1#687af43a8.blank?vja=1&amp;pid=13337b21f&amp;color=0,0,0&amp;mp=1&amp;vpa=170&amp;vtp=1"/>
          <p:cNvSpPr/>
          <p:nvPr/>
        </p:nvSpPr>
        <p:spPr>
          <a:xfrm>
            <a:off x="7273354" y="2004900"/>
            <a:ext cx="8334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6" name="QM_6_AN.323_1#687af43a8.blank?vja=1&amp;pid=13337b21f&amp;color=0,0,0&amp;mp=1&amp;vpa=171&amp;vtp=1"/>
          <p:cNvSpPr/>
          <p:nvPr/>
        </p:nvSpPr>
        <p:spPr>
          <a:xfrm>
            <a:off x="7770686" y="2385900"/>
            <a:ext cx="352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7" name="QM_6_AN.324_1#687af43a8.blank?vja=1&amp;pid=13337b21f&amp;color=0,0,0&amp;mp=1&amp;vpa=172&amp;vtp=1"/>
          <p:cNvSpPr/>
          <p:nvPr/>
        </p:nvSpPr>
        <p:spPr>
          <a:xfrm>
            <a:off x="7039674" y="2766900"/>
            <a:ext cx="4937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8" name="QM_6_AN.325_1#687af43a8.blank?vja=1&amp;pid=13337b21f&amp;color=0,0,0&amp;mp=1&amp;vpa=173&amp;vtp=1"/>
          <p:cNvSpPr/>
          <p:nvPr/>
        </p:nvSpPr>
        <p:spPr>
          <a:xfrm>
            <a:off x="5951347" y="3516200"/>
            <a:ext cx="1563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concentrating</a:t>
            </a:r>
            <a:endParaRPr lang="en-US" altLang="zh-CN" sz="2000" dirty="0"/>
          </a:p>
        </p:txBody>
      </p:sp>
      <p:sp>
        <p:nvSpPr>
          <p:cNvPr id="9" name="QM_6_EX.326_1#687af43a8?vja=1&amp;pid=13337b21f&amp;color=0,0,0&amp;vtp=1"/>
          <p:cNvSpPr/>
          <p:nvPr/>
        </p:nvSpPr>
        <p:spPr>
          <a:xfrm>
            <a:off x="722376" y="4350911"/>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本文是一篇议论文。文章主要论述了现在的应用程序开发商为了增加自己的数据流量，会在智能手机上弹出许多垃圾信息，这种做法对孩子有害。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7_1#90fd010f8?vja=1&amp;pid=687af43a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28_1#90fd010f8.blank?vja=1&amp;pid=687af43a8&amp;color=0,0,0&amp;vpa=174&amp;vtp=1"/>
          <p:cNvSpPr/>
          <p:nvPr/>
        </p:nvSpPr>
        <p:spPr>
          <a:xfrm>
            <a:off x="909701" y="845312"/>
            <a:ext cx="1235266"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arguments</a:t>
            </a:r>
            <a:endParaRPr lang="en-US" altLang="zh-CN" sz="2000" dirty="0"/>
          </a:p>
        </p:txBody>
      </p:sp>
      <p:sp>
        <p:nvSpPr>
          <p:cNvPr id="4" name="QB_7_AS.329_1#90fd010f8?vja=1&amp;pid=687af43a8&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句意为：关于智能手机上以游戏相关的推送通知形式出现的垃圾信息有很多争论。设空处作there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be句型中的主语，argument意为“争论”，根据空前的have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been可知，此处应用名词复数形式。故填arguments。</a:t>
            </a:r>
            <a:endParaRPr lang="en-US" altLang="zh-CN" sz="2200" dirty="0"/>
          </a:p>
        </p:txBody>
      </p:sp>
      <p:sp>
        <p:nvSpPr>
          <p:cNvPr id="5" name="QB_7_BD.330_1#1daffb62a?vja=1&amp;pid=687af43a8&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6" name="QB_7_AN.331_1#1daffb62a.blank?vja=1&amp;pid=687af43a8&amp;color=0,0,0&amp;vpa=175&amp;vtp=1"/>
          <p:cNvSpPr/>
          <p:nvPr/>
        </p:nvSpPr>
        <p:spPr>
          <a:xfrm>
            <a:off x="922401" y="2484187"/>
            <a:ext cx="817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000" dirty="0"/>
          </a:p>
        </p:txBody>
      </p:sp>
      <p:sp>
        <p:nvSpPr>
          <p:cNvPr id="7" name="QB_7_AS.332_1#1daffb62a?vja=1&amp;pid=687af43a8&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句意为：事实上，这是因为应用程序开发人员利用算法获得更多的点击量并增加他们的数据流。分析句子结构可知，从句中已有谓语，结合语境可知，此处作目的状语,应用不定式。故填to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endParaRPr lang="en-US" altLang="zh-CN" sz="2200" dirty="0"/>
          </a:p>
        </p:txBody>
      </p:sp>
      <p:sp>
        <p:nvSpPr>
          <p:cNvPr id="8" name="QB_7_BD.333_1#e1ecb2ba6?vja=1&amp;pid=687af43a8&amp;color=0,0,0&amp;vtp=1"/>
          <p:cNvSpPr/>
          <p:nvPr/>
        </p:nvSpPr>
        <p:spPr>
          <a:xfrm>
            <a:off x="722376" y="4160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dirty="0"/>
          </a:p>
        </p:txBody>
      </p:sp>
      <p:sp>
        <p:nvSpPr>
          <p:cNvPr id="9" name="QB_7_AN.334_1#e1ecb2ba6.blank?vja=1&amp;pid=687af43a8&amp;color=0,0,0&amp;vpa=176&amp;vtp=1"/>
          <p:cNvSpPr/>
          <p:nvPr/>
        </p:nvSpPr>
        <p:spPr>
          <a:xfrm>
            <a:off x="922401" y="4109787"/>
            <a:ext cx="13382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recognition</a:t>
            </a:r>
            <a:endParaRPr lang="en-US" altLang="zh-CN" sz="2000" dirty="0"/>
          </a:p>
        </p:txBody>
      </p:sp>
      <p:sp>
        <p:nvSpPr>
          <p:cNvPr id="10" name="QB_7_AS.335_1#e1ecb2ba6?vja=1&amp;pid=687af43a8&amp;color=0,0,0&amp;vtp=1"/>
          <p:cNvSpPr/>
          <p:nvPr/>
        </p:nvSpPr>
        <p:spPr>
          <a:xfrm>
            <a:off x="722376" y="4584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然而，这种“聪明”对用户来说是有害的，因为通过这种方式发送的信息几乎没有任何教育价值，而且儿童无法识别。设空处在介词beyond后作宾语，且前面有定冠词the，应填名词，recognition意为“认出；识别”，为不可数名词，故填recognition。</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36_1#9cd8e82ea?vja=1&amp;pid=687af43a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p:txBody>
      </p:sp>
      <p:sp>
        <p:nvSpPr>
          <p:cNvPr id="3" name="QB_7_AN.337_1#9cd8e82ea.blank?vja=1&amp;pid=687af43a8&amp;color=0,0,0&amp;vpa=177&amp;vtp=1"/>
          <p:cNvSpPr/>
          <p:nvPr/>
        </p:nvSpPr>
        <p:spPr>
          <a:xfrm>
            <a:off x="935101" y="858012"/>
            <a:ext cx="118268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beneficial</a:t>
            </a:r>
            <a:endParaRPr lang="en-US" altLang="zh-CN" sz="2000" dirty="0"/>
          </a:p>
        </p:txBody>
      </p:sp>
      <p:sp>
        <p:nvSpPr>
          <p:cNvPr id="4" name="QB_7_AS.338_1#9cd8e82ea?vja=1&amp;pid=687af43a8&amp;color=0,0,0&amp;vtp=1"/>
          <p:cNvSpPr/>
          <p:nvPr/>
        </p:nvSpPr>
        <p:spPr>
          <a:xfrm>
            <a:off x="722376" y="13208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句意为：一旦他们被困在这个“信息茧房”中，这对他们的学习过程没有好处。设空处在主句中作表语，表示“有利的”，应用形容词。故填beneficial。</a:t>
            </a:r>
            <a:endParaRPr lang="en-US" altLang="zh-CN" sz="2200" dirty="0"/>
          </a:p>
        </p:txBody>
      </p:sp>
      <p:sp>
        <p:nvSpPr>
          <p:cNvPr id="5" name="QB_7_BD.339_1#b3f124136?vja=1&amp;pid=687af43a8&amp;color=0,0,0&amp;vtp=1"/>
          <p:cNvSpPr/>
          <p:nvPr/>
        </p:nvSpPr>
        <p:spPr>
          <a:xfrm>
            <a:off x="722376" y="2153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dirty="0"/>
          </a:p>
        </p:txBody>
      </p:sp>
      <p:sp>
        <p:nvSpPr>
          <p:cNvPr id="6" name="QB_7_AN.340_1#b3f124136.blank?vja=1&amp;pid=687af43a8&amp;color=0,0,0&amp;vpa=178&amp;vtp=1"/>
          <p:cNvSpPr/>
          <p:nvPr/>
        </p:nvSpPr>
        <p:spPr>
          <a:xfrm>
            <a:off x="935101" y="2115887"/>
            <a:ext cx="5508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endParaRPr lang="en-US" altLang="zh-CN" sz="2000" dirty="0"/>
          </a:p>
        </p:txBody>
      </p:sp>
      <p:sp>
        <p:nvSpPr>
          <p:cNvPr id="7" name="QB_7_AS.341_1#b3f124136?vja=1&amp;pid=687af43a8&amp;color=0,0,0&amp;vtp=1"/>
          <p:cNvSpPr/>
          <p:nvPr/>
        </p:nvSpPr>
        <p:spPr>
          <a:xfrm>
            <a:off x="722376" y="2578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为了防止那种情况发生，市场监管机构需要加强对应用程序算法的管理，他们也可以改进技术，防止用户沉迷于垃圾信息。根据语境并结合设空处后的also可知，设空处前后两个分句之间为并列的关系，应用并列连词and连接。</a:t>
            </a:r>
            <a:endParaRPr lang="en-US" altLang="zh-CN" sz="2200" dirty="0"/>
          </a:p>
        </p:txBody>
      </p:sp>
      <p:sp>
        <p:nvSpPr>
          <p:cNvPr id="8" name="QB_7_BD.342_1#1926793c7?vja=1&amp;pid=687af43a8&amp;color=0,0,0&amp;vtp=1"/>
          <p:cNvSpPr/>
          <p:nvPr/>
        </p:nvSpPr>
        <p:spPr>
          <a:xfrm>
            <a:off x="722376" y="3779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p:txBody>
      </p:sp>
      <p:sp>
        <p:nvSpPr>
          <p:cNvPr id="9" name="QB_7_AN.343_1#1926793c7.blank?vja=1&amp;pid=687af43a8&amp;color=0,0,0&amp;vpa=179&amp;vtp=1"/>
          <p:cNvSpPr/>
          <p:nvPr/>
        </p:nvSpPr>
        <p:spPr>
          <a:xfrm>
            <a:off x="909701" y="3741487"/>
            <a:ext cx="1100138"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000" dirty="0"/>
          </a:p>
        </p:txBody>
      </p:sp>
      <p:sp>
        <p:nvSpPr>
          <p:cNvPr id="10" name="QB_7_AS.344_1#1926793c7?vja=1&amp;pid=687af43a8&amp;color=0,0,0&amp;vtp=1"/>
          <p:cNvSpPr/>
          <p:nvPr/>
        </p:nvSpPr>
        <p:spPr>
          <a:xfrm>
            <a:off x="722376" y="4203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此外，必须制定法律，这样智能手机应用程序就不会继续帮助那些旨在通过传播垃圾信息来获取利润的广告商。设空处与must构成主句的谓语，laws和make之间为被动关系，应用被动语态；空前已有情态动词must，故填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45_1#051459e8b?vja=1&amp;pid=687af43a8&amp;color=0,0,0&amp;vtp=1&amp;bt=1"/>
          <p:cNvSpPr/>
          <p:nvPr/>
        </p:nvSpPr>
        <p:spPr>
          <a:xfrm>
            <a:off x="722376" y="896111"/>
            <a:ext cx="10753344" cy="377952"/>
          </a:xfrm>
          <a:prstGeom prst="rect">
            <a:avLst/>
          </a:prstGeom>
          <a:noFill/>
        </p:spPr>
        <p:txBody>
          <a:bodyPr wrap="square" lIns="0" tIns="0" rIns="0" bIns="0" rtlCol="0" anchor="t"/>
          <a:lstStyle/>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dirty="0"/>
          </a:p>
        </p:txBody>
      </p:sp>
      <p:sp>
        <p:nvSpPr>
          <p:cNvPr id="3" name="QB_7_AN.346_1#051459e8b.blank?vja=1&amp;pid=687af43a8&amp;color=0,0,0&amp;vpa=180&amp;vtp=1"/>
          <p:cNvSpPr/>
          <p:nvPr/>
        </p:nvSpPr>
        <p:spPr>
          <a:xfrm>
            <a:off x="922401" y="858011"/>
            <a:ext cx="833438"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whose</a:t>
            </a:r>
            <a:endParaRPr lang="en-US" altLang="zh-CN" sz="2000" dirty="0"/>
          </a:p>
        </p:txBody>
      </p:sp>
      <p:sp>
        <p:nvSpPr>
          <p:cNvPr id="4" name="QB_7_AS.347_1#051459e8b?vja=1&amp;pid=687af43a8&amp;color=0,0,0&amp;vtp=1"/>
          <p:cNvSpPr/>
          <p:nvPr/>
        </p:nvSpPr>
        <p:spPr>
          <a:xfrm>
            <a:off x="722376" y="1320483"/>
            <a:ext cx="10753344" cy="793687"/>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句意见上一题解析。设空处引导定语从句，先行词为those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advertisers，设空处在从句中作target的定语，表示“</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的目标”，故用关系代词whose引导该从句。</a:t>
            </a:r>
            <a:endParaRPr lang="en-US" altLang="zh-CN" sz="2200" dirty="0"/>
          </a:p>
        </p:txBody>
      </p:sp>
      <p:sp>
        <p:nvSpPr>
          <p:cNvPr id="5" name="QB_7_BD.348_1#efff2461c?vja=1&amp;pid=687af43a8&amp;color=0,0,0&amp;vtp=1"/>
          <p:cNvSpPr/>
          <p:nvPr/>
        </p:nvSpPr>
        <p:spPr>
          <a:xfrm>
            <a:off x="722376" y="2141286"/>
            <a:ext cx="10753344" cy="377952"/>
          </a:xfrm>
          <a:prstGeom prst="rect">
            <a:avLst/>
          </a:prstGeom>
          <a:noFill/>
        </p:spPr>
        <p:txBody>
          <a:bodyPr wrap="square" lIns="0" tIns="0" rIns="0" bIns="0" rtlCol="0" anchor="t"/>
          <a:lstStyle/>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7_AN.349_1#efff2461c.blank?vja=1&amp;pid=687af43a8&amp;color=0,0,0&amp;vpa=181&amp;vtp=1"/>
          <p:cNvSpPr/>
          <p:nvPr/>
        </p:nvSpPr>
        <p:spPr>
          <a:xfrm>
            <a:off x="909701" y="2103186"/>
            <a:ext cx="352425"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2000" dirty="0"/>
          </a:p>
        </p:txBody>
      </p:sp>
      <p:sp>
        <p:nvSpPr>
          <p:cNvPr id="7" name="QB_7_AS.350_1#efff2461c?vja=1&amp;pid=687af43a8&amp;color=0,0,0&amp;vtp=1"/>
          <p:cNvSpPr/>
          <p:nvPr/>
        </p:nvSpPr>
        <p:spPr>
          <a:xfrm>
            <a:off x="722376" y="2565083"/>
            <a:ext cx="10753344" cy="1171639"/>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句意为：虽然增加数据流的目的是吸引商业广告，但媒体机构不应该以牺牲儿童的心理成长为代价来追求利润。根据语境可知，此处表示客观陈述，应用一般现在时；从句主语为the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flow，为单数，谓语应用第三人称单数形式。故填is。</a:t>
            </a:r>
            <a:endParaRPr lang="en-US" altLang="zh-CN" sz="2200" dirty="0"/>
          </a:p>
        </p:txBody>
      </p:sp>
      <p:sp>
        <p:nvSpPr>
          <p:cNvPr id="8" name="QB_7_BD.351_1#351147ab1?vja=1&amp;pid=687af43a8&amp;color=0,0,0&amp;vtp=1"/>
          <p:cNvSpPr/>
          <p:nvPr/>
        </p:nvSpPr>
        <p:spPr>
          <a:xfrm>
            <a:off x="722376" y="3766886"/>
            <a:ext cx="10753344" cy="377952"/>
          </a:xfrm>
          <a:prstGeom prst="rect">
            <a:avLst/>
          </a:prstGeom>
          <a:noFill/>
        </p:spPr>
        <p:txBody>
          <a:bodyPr wrap="square" lIns="0" tIns="0" rIns="0" bIns="0" rtlCol="0" anchor="t"/>
          <a:lstStyle/>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
        <p:nvSpPr>
          <p:cNvPr id="9" name="QB_7_AN.352_1#351147ab1.blank?vja=1&amp;pid=687af43a8&amp;color=0,0,0&amp;vpa=182&amp;vtp=1"/>
          <p:cNvSpPr/>
          <p:nvPr/>
        </p:nvSpPr>
        <p:spPr>
          <a:xfrm>
            <a:off x="897001" y="3728786"/>
            <a:ext cx="493713"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
        <p:nvSpPr>
          <p:cNvPr id="10" name="QB_7_AS.353_1#351147ab1?vja=1&amp;pid=687af43a8&amp;color=0,0,0&amp;vtp=1"/>
          <p:cNvSpPr/>
          <p:nvPr/>
        </p:nvSpPr>
        <p:spPr>
          <a:xfrm>
            <a:off x="722376" y="4190683"/>
            <a:ext cx="10753344" cy="415735"/>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为固定搭配，意为“以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为代价”。故填the。</a:t>
            </a:r>
            <a:endParaRPr lang="en-US" altLang="zh-CN" sz="2200" dirty="0"/>
          </a:p>
        </p:txBody>
      </p:sp>
      <p:sp>
        <p:nvSpPr>
          <p:cNvPr id="11" name="QB_7_BD.354_1#a49e225b3?vja=1&amp;pid=687af43a8&amp;color=0,0,0&amp;vtp=1"/>
          <p:cNvSpPr/>
          <p:nvPr/>
        </p:nvSpPr>
        <p:spPr>
          <a:xfrm>
            <a:off x="722376" y="4610099"/>
            <a:ext cx="10753344" cy="377952"/>
          </a:xfrm>
          <a:prstGeom prst="rect">
            <a:avLst/>
          </a:prstGeom>
          <a:noFill/>
        </p:spPr>
        <p:txBody>
          <a:bodyPr wrap="square" lIns="0" tIns="0" rIns="0" bIns="0" rtlCol="0" anchor="t"/>
          <a:lstStyle/>
          <a:p>
            <a:pPr algn="l">
              <a:lnSpc>
                <a:spcPct val="124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dirty="0"/>
          </a:p>
        </p:txBody>
      </p:sp>
      <p:sp>
        <p:nvSpPr>
          <p:cNvPr id="12" name="QB_7_AN.355_1#a49e225b3.blank?vja=1&amp;pid=687af43a8&amp;color=0,0,0&amp;vpa=183&amp;vtp=1"/>
          <p:cNvSpPr/>
          <p:nvPr/>
        </p:nvSpPr>
        <p:spPr>
          <a:xfrm>
            <a:off x="1062101" y="4559299"/>
            <a:ext cx="1563688" cy="377952"/>
          </a:xfrm>
          <a:prstGeom prst="rect">
            <a:avLst/>
          </a:prstGeom>
          <a:noFill/>
        </p:spPr>
        <p:txBody>
          <a:bodyPr wrap="square" lIns="0" tIns="0" rIns="0" bIns="0" rtlCol="0" anchor="t"/>
          <a:lstStyle/>
          <a:p>
            <a:pPr algn="ctr">
              <a:lnSpc>
                <a:spcPct val="124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concentrating</a:t>
            </a:r>
            <a:endParaRPr lang="en-US" altLang="zh-CN" sz="2000" dirty="0"/>
          </a:p>
        </p:txBody>
      </p:sp>
      <p:sp>
        <p:nvSpPr>
          <p:cNvPr id="13" name="QB_7_AS.356_1#a49e225b3?vja=1&amp;pid=687af43a8&amp;color=0,0,0&amp;vtp=1"/>
          <p:cNvSpPr/>
          <p:nvPr/>
        </p:nvSpPr>
        <p:spPr>
          <a:xfrm>
            <a:off x="722376" y="5028883"/>
            <a:ext cx="10753344" cy="1171639"/>
          </a:xfrm>
          <a:prstGeom prst="rect">
            <a:avLst/>
          </a:prstGeom>
          <a:noFill/>
        </p:spPr>
        <p:txBody>
          <a:bodyPr wrap="square" lIns="0" tIns="0" rIns="0" bIns="0" rtlCol="0" anchor="t"/>
          <a:lstStyle/>
          <a:p>
            <a:pPr algn="l">
              <a:lnSpc>
                <a:spcPct val="124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最后，学校和家长需要共同努力，教孩子们如何辨别垃圾信息和有用信息，从而使他们专注于正确的事情，避免迷失在无用信息的海洋中。此处为“keep+宾语+宾补”结构，设空处作宾补，them指children，与concentrate之间为逻辑上的主动关系，应用现在分词形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b0107e6d0.fixed?vja=1&amp;pid=5be3d1e83&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02</a:t>
            </a:r>
            <a:endParaRPr lang="en-US" altLang="zh-CN" sz="7200" dirty="0"/>
          </a:p>
        </p:txBody>
      </p:sp>
      <p:sp>
        <p:nvSpPr>
          <p:cNvPr id="3" name="C_4#b0107e6d0.fixed?vja=1&amp;pid=5be3d1e83&amp;color=255,255,255&amp;vtp=1"/>
          <p:cNvSpPr/>
          <p:nvPr/>
        </p:nvSpPr>
        <p:spPr>
          <a:xfrm>
            <a:off x="0" y="3142488"/>
            <a:ext cx="12188952" cy="1341120"/>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Period</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Useful</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Structures—Reading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for</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Writing</a:t>
            </a:r>
            <a:endParaRPr lang="en-US" altLang="zh-CN" sz="4400" dirty="0"/>
          </a:p>
        </p:txBody>
      </p:sp>
      <p:pic>
        <p:nvPicPr>
          <p:cNvPr id="4" name="C_4#b0107e6d0.fixed?vja=1&amp;pid=5be3d1e83&amp;color=0,0,0&amp;tib=255,255,255&amp;vtp=1" descr="preencoded.png"/>
          <p:cNvPicPr>
            <a:picLocks noChangeAspect="1"/>
          </p:cNvPicPr>
          <p:nvPr/>
        </p:nvPicPr>
        <p:blipFill>
          <a:blip r:embed="rId1"/>
          <a:stretch>
            <a:fillRect/>
          </a:stretch>
        </p:blipFill>
        <p:spPr>
          <a:xfrm>
            <a:off x="6336792" y="4517136"/>
            <a:ext cx="365760" cy="457200"/>
          </a:xfrm>
          <a:prstGeom prst="rect">
            <a:avLst/>
          </a:prstGeom>
        </p:spPr>
      </p:pic>
      <p:sp>
        <p:nvSpPr>
          <p:cNvPr id="5" name="C_4_BD#b0107e6d0.fixed?vja=1&amp;pid=5be3d1e83&amp;color=255,255,255&amp;vtp=1"/>
          <p:cNvSpPr/>
          <p:nvPr/>
        </p:nvSpPr>
        <p:spPr>
          <a:xfrm>
            <a:off x="6839712" y="4498848"/>
            <a:ext cx="5330952" cy="502920"/>
          </a:xfrm>
          <a:prstGeom prst="rect">
            <a:avLst/>
          </a:prstGeom>
          <a:noFill/>
        </p:spPr>
        <p:txBody>
          <a:bodyPr wrap="square" lIns="0" tIns="0" rIns="0" bIns="0" rtlCol="0" anchor="ctr"/>
          <a:lstStyle/>
          <a:p>
            <a:pPr algn="l">
              <a:lnSpc>
                <a:spcPct val="100000"/>
              </a:lnSpc>
            </a:pP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Part</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Ⅱ</a:t>
            </a:r>
            <a:r>
              <a:rPr lang="en-US" altLang="zh-CN" sz="28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拓展阅读训练</a:t>
            </a:r>
            <a:endParaRPr lang="en-US" altLang="zh-CN" sz="28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7_1#1bc3ee4e8?sp=1&amp;vja=1&amp;pid=42421f7ca&amp;color=0,0,0&amp;vtp=1&amp;bt=1"/>
          <p:cNvSpPr/>
          <p:nvPr/>
        </p:nvSpPr>
        <p:spPr>
          <a:xfrm>
            <a:off x="722376" y="900000"/>
            <a:ext cx="10753344" cy="4953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［湖北省级示范高中2025高一期末联考］</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（电报）.Over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begun.</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Schmidt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Reshaping</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far-reaching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57_1#1bc3ee4e8?sp=1&amp;vja=1&amp;pid=42421f7ca&amp;color=0,0,0&amp;vtp=1&amp;bt=1"/>
          <p:cNvSpPr/>
          <p:nvPr/>
        </p:nvSpPr>
        <p:spPr>
          <a:xfrm>
            <a:off x="722376" y="900000"/>
            <a:ext cx="10753344" cy="3810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revolution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impartial,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pessimist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dichotomy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（对立观点）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privacy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monitoring.</a:t>
            </a:r>
            <a:endParaRPr lang="en-US" altLang="zh-CN" sz="2000" dirty="0"/>
          </a:p>
        </p:txBody>
      </p:sp>
      <p:sp>
        <p:nvSpPr>
          <p:cNvPr id="3" name="QM_6_EX.358_1#1bc3ee4e8?vja=1&amp;pid=42421f7ca&amp;color=0,0,0&amp;vtp=1"/>
          <p:cNvSpPr/>
          <p:nvPr/>
        </p:nvSpPr>
        <p:spPr>
          <a:xfrm>
            <a:off x="722376" y="4732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本文是一篇议论文，作者主要探讨了《新数字时代：重塑人类、国家与商业的未来》这本书的影响和不足之处，同时提醒读者对因特网的发展持批判性的态度。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59_1#98c6d7bf9?vja=1&amp;pid=1bc3ee4e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telegraph?(</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0_1#98c6d7bf9.bracket?vja=1&amp;pid=1bc3ee4e8&amp;color=0,0,0&amp;vpa=184&amp;vtp=1"/>
          <p:cNvSpPr/>
          <p:nvPr/>
        </p:nvSpPr>
        <p:spPr>
          <a:xfrm>
            <a:off x="104648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59_2#98c6d7bf9.choices?vja=1&amp;pid=1bc3ee4e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endParaRPr lang="en-US" altLang="zh-CN" sz="2000" dirty="0"/>
          </a:p>
        </p:txBody>
      </p:sp>
      <p:sp>
        <p:nvSpPr>
          <p:cNvPr id="5" name="QC_7_AS.361_1#98c6d7bf9?vja=1&amp;pid=1bc3ee4e8&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influential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developments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comparable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invention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printing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telegraph.”可知，作者将因特网的兴起与印刷机和电报的发明进行比较，是为了强调因特网与印刷机和电报一样对人类历史产生了巨大影响。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2_1#9f0943553?vja=1&amp;pid=1bc3ee4e8&amp;color=0,0,0&amp;vtp=1&amp;bt=1"/>
          <p:cNvSpPr/>
          <p:nvPr/>
        </p:nvSpPr>
        <p:spPr>
          <a:xfrm>
            <a:off x="722376" y="896112"/>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3_1#9f0943553.bracket?vja=1&amp;pid=1bc3ee4e8&amp;color=0,0,0&amp;vpa=185&amp;vtp=1"/>
          <p:cNvSpPr/>
          <p:nvPr/>
        </p:nvSpPr>
        <p:spPr>
          <a:xfrm>
            <a:off x="1162114" y="1277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62_2#9f0943553.choices?vja=1&amp;pid=1bc3ee4e8&amp;color=0,0,0&amp;vtp=1"/>
          <p:cNvSpPr/>
          <p:nvPr/>
        </p:nvSpPr>
        <p:spPr>
          <a:xfrm>
            <a:off x="722376" y="1684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2903855" algn="l"/>
                <a:tab pos="5871210" algn="l"/>
                <a:tab pos="84321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A.Immeasurable.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B.Uncontrollable.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C.Worldwide.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D.Disastrous</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64_1#9f0943553?vja=1&amp;pid=1bc3ee4e8&amp;color=0,0,0&amp;vtp=1"/>
          <p:cNvSpPr/>
          <p:nvPr/>
        </p:nvSpPr>
        <p:spPr>
          <a:xfrm>
            <a:off x="722376" y="2108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细节理解题。根据第二段中的“Mass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unlike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earlier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periods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lobal”可知，作者指出因特网的大规模使用正在推动历史上最令人兴奋的社会、文化和政治变革之一，并且这次的影响是全球性的。故选C项。immeasurable意为“不可估量的”；uncontrollable意为“无法控制的”；disastrous意为“灾难性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5_1#0a3ea0a43?vja=1&amp;pid=1bc3ee4e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weakness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6_1#0a3ea0a43.bracket?vja=1&amp;pid=1bc3ee4e8&amp;color=0,0,0&amp;vpa=186&amp;vtp=1"/>
          <p:cNvSpPr/>
          <p:nvPr/>
        </p:nvSpPr>
        <p:spPr>
          <a:xfrm>
            <a:off x="5734114"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65_2#0a3ea0a43.choices?vja=1&amp;pid=1bc3ee4e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objectively.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endParaRPr lang="en-US" altLang="zh-CN" sz="2000" dirty="0"/>
          </a:p>
        </p:txBody>
      </p:sp>
      <p:sp>
        <p:nvSpPr>
          <p:cNvPr id="5" name="QC_7_AS.367_1#0a3ea0a43?vja=1&amp;pid=1bc3ee4e8&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shortcoming,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businesses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sweeping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changes.”可知，这本书的不足之处是作者没有花足够的时间以批判的眼光来看待因特网企业在这些变化中所扮演的角色，即作者认为这本书的主要缺点在于它未能全面且客观地审视因特网企业的作用，故选B项。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a976020f2?vja=1&amp;pid=a7f1afe5d&amp;color=0,0,0&amp;mp=1&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2000" dirty="0"/>
          </a:p>
        </p:txBody>
      </p:sp>
      <p:sp>
        <p:nvSpPr>
          <p:cNvPr id="3" name="QB_6_AN.26_1#a976020f2.blank?vja=1&amp;pid=a7f1afe5d&amp;color=0,0,0&amp;mp=1&amp;vpa=9&amp;vtp=1"/>
          <p:cNvSpPr/>
          <p:nvPr/>
        </p:nvSpPr>
        <p:spPr>
          <a:xfrm>
            <a:off x="4657789" y="858012"/>
            <a:ext cx="9874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covered</a:t>
            </a:r>
            <a:endParaRPr lang="en-US" altLang="zh-CN" sz="2000" dirty="0"/>
          </a:p>
        </p:txBody>
      </p:sp>
      <p:sp>
        <p:nvSpPr>
          <p:cNvPr id="4" name="QB_6_AS.27_1#a976020f2?vja=1&amp;pid=a7f1afe5d&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句意为：他醒来时发现整个村子被雪完全覆盖了。此处为“find+宾语+宾补”结构，设空处为宾补，cover与宾语the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village之间为逻辑上的被动关系，应用过去分词形式。故填covered。</a:t>
            </a:r>
            <a:endParaRPr lang="en-US" altLang="zh-CN" sz="2200" dirty="0"/>
          </a:p>
        </p:txBody>
      </p:sp>
      <p:sp>
        <p:nvSpPr>
          <p:cNvPr id="5" name="QB_6_BD.28_1#d00969276?vja=1&amp;pid=a7f1afe5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endParaRPr lang="en-US" altLang="zh-CN" sz="2000" dirty="0"/>
          </a:p>
        </p:txBody>
      </p:sp>
      <p:sp>
        <p:nvSpPr>
          <p:cNvPr id="6" name="QB_6_AN.29_1#d00969276.blank?vja=1&amp;pid=a7f1afe5d&amp;color=0,0,0&amp;vpa=10&amp;vtp=1"/>
          <p:cNvSpPr/>
          <p:nvPr/>
        </p:nvSpPr>
        <p:spPr>
          <a:xfrm>
            <a:off x="6305614" y="2496887"/>
            <a:ext cx="56356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2000" dirty="0"/>
          </a:p>
        </p:txBody>
      </p:sp>
      <p:sp>
        <p:nvSpPr>
          <p:cNvPr id="7" name="QB_6_AS.30_1#d00969276?vja=1&amp;pid=a7f1afe5d&amp;color=0,0,0&amp;vtp=1"/>
          <p:cNvSpPr/>
          <p:nvPr/>
        </p:nvSpPr>
        <p:spPr>
          <a:xfrm>
            <a:off x="722376" y="29591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句意为：他很好地利用了自己的空余时间（学英语），因此他的英语水平有了很大的提高。根据设空处前的such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use和句意可知，设空处应用that构成such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that结构以引导结果状语从句。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68_1#c74ce141e?vja=1&amp;pid=1bc3ee4e8&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69_1#c74ce141e.bracket?vja=1&amp;pid=1bc3ee4e8&amp;color=0,0,0&amp;vpa=187&amp;vtp=1"/>
          <p:cNvSpPr/>
          <p:nvPr/>
        </p:nvSpPr>
        <p:spPr>
          <a:xfrm>
            <a:off x="668185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68_2#c74ce141e.choices?vja=1&amp;pid=1bc3ee4e8&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unanswered.</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pessimistic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sides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endParaRPr lang="en-US" altLang="zh-CN" sz="2000" dirty="0"/>
          </a:p>
        </p:txBody>
      </p:sp>
      <p:sp>
        <p:nvSpPr>
          <p:cNvPr id="5" name="QC_7_AS.370_1#c74ce141e?vja=1&amp;pid=1bc3ee4e8&amp;color=0,0,0&amp;vtp=1"/>
          <p:cNvSpPr/>
          <p:nvPr/>
        </p:nvSpPr>
        <p:spPr>
          <a:xfrm>
            <a:off x="722376" y="2870200"/>
            <a:ext cx="10753344" cy="3086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optimist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versus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pessimist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dichotomy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characterised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debates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society.”以及“Cohen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co-author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realistic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可知，该书的作者们试图超越乐观主义和悲观主义的对立观点，以中立的态度来分析因特网的影响。由此可推知，他们在探究因特网的影响时没有偏向任一方，客观看待因特网的积极与消极影响。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70_2#c74ce141e?vja=1&amp;pid=1bc3ee4e8&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文本解构</a:t>
            </a:r>
            <a:endParaRPr lang="en-US" altLang="zh-CN" sz="2000" dirty="0"/>
          </a:p>
        </p:txBody>
      </p:sp>
      <p:pic>
        <p:nvPicPr>
          <p:cNvPr id="3" name="QC_7_AS.370_3#c74ce141e?vja=1&amp;pid=1bc3ee4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6601968" cy="323697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1_1#127863bd7?sp=1&amp;vja=1&amp;pid=42421f7ca&amp;color=0,0,0&amp;vtp=1&amp;bt=1"/>
          <p:cNvSpPr/>
          <p:nvPr/>
        </p:nvSpPr>
        <p:spPr>
          <a:xfrm>
            <a:off x="722376" y="900000"/>
            <a:ext cx="10753344" cy="3810000"/>
          </a:xfrm>
          <a:prstGeom prst="rect">
            <a:avLst/>
          </a:prstGeom>
          <a:noFill/>
        </p:spPr>
        <p:txBody>
          <a:bodyPr wrap="square" lIns="0" tIns="0" rIns="0" bIns="0" rtlCol="0" anchor="t"/>
          <a:lstStyle/>
          <a:p>
            <a:pPr algn="ctr">
              <a:lnSpc>
                <a:spcPct val="125000"/>
              </a:lnSpc>
            </a:pPr>
            <a:r>
              <a:rPr lang="en-US" altLang="zh-CN" sz="2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［北京交大附中2024高一期中］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（批评）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unfounded</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hyper-connected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tiniest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20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1_2#127863bd7?vja=1&amp;pid=42421f7ca&amp;color=0,0,0&amp;mp=1&amp;vtp=1&amp;bt=1"/>
          <p:cNvSpPr/>
          <p:nvPr/>
        </p:nvSpPr>
        <p:spPr>
          <a:xfrm>
            <a:off x="722376" y="900000"/>
            <a:ext cx="10753344" cy="4953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Rosen,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iDisorder</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overuse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aggressive.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disappearing—empathy.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self-reflect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2000" dirty="0"/>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71_3#127863bd7?vja=1&amp;pid=42421f7ca&amp;color=0,0,0&amp;mp=1&amp;vtp=1&amp;bt=1"/>
          <p:cNvSpPr/>
          <p:nvPr/>
        </p:nvSpPr>
        <p:spPr>
          <a:xfrm>
            <a:off x="722376" y="896112"/>
            <a:ext cx="10753344" cy="1524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well-adjusted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endParaRPr lang="en-US" altLang="zh-CN" sz="2000" dirty="0"/>
          </a:p>
        </p:txBody>
      </p:sp>
      <p:sp>
        <p:nvSpPr>
          <p:cNvPr id="3" name="QM_6_EX.372_1#127863bd7?vja=1&amp;pid=42421f7ca&amp;color=0,0,0&amp;vtp=1"/>
          <p:cNvSpPr/>
          <p:nvPr/>
        </p:nvSpPr>
        <p:spPr>
          <a:xfrm>
            <a:off x="722376" y="2446087"/>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本文是一篇议论文。社交网络可以帮助人们维系线下关系，但研究开始表明，沉迷于社交网络会对青少年的性格产生负面影响。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3_1#fe9bf38fb?vja=1&amp;pid=127863bd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“unfounded”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74_1#fe9bf38fb.bracket?vja=1&amp;pid=127863bd7&amp;color=0,0,0&amp;vpa=188&amp;vtp=1"/>
          <p:cNvSpPr/>
          <p:nvPr/>
        </p:nvSpPr>
        <p:spPr>
          <a:xfrm>
            <a:off x="952665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BD.373_2#fe9bf38fb.choices?vja=1&amp;pid=127863bd7&amp;color=0,0,0&amp;vtp=1"/>
          <p:cNvSpPr/>
          <p:nvPr/>
        </p:nvSpPr>
        <p:spPr>
          <a:xfrm>
            <a:off x="722376" y="13030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021330" algn="l"/>
                <a:tab pos="5420360" algn="l"/>
                <a:tab pos="84289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A.Undoubted.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B.False.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C.Acceptable.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D.Illegal</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5" name="QC_7_AS.375_1#fe9bf38fb?vja=1&amp;pid=127863bd7&amp;color=0,0,0&amp;vtp=1"/>
          <p:cNvSpPr/>
          <p:nvPr/>
        </p:nvSpPr>
        <p:spPr>
          <a:xfrm>
            <a:off x="722376" y="1727200"/>
            <a:ext cx="10753344" cy="2705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词义猜测题。根据画线词上文的“The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criticism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friends.”可知，目前人们对社交网络最大的批评是社交网络会让人们失去线下的朋友。结合画线词下文的“Research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replacing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companions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networking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s.”可知，人们没有用网络伴侣取代线下的朋友，而是用网络社交来支持自己的线下关系，这是对画线词上文观点的一种否定。由此可推测出，unfounded意为“无事实依据的；站不住脚的”，与false含义最接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6_1#fc01f37d7?vja=1&amp;pid=127863bd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77_1#fc01f37d7.bracket?vja=1&amp;pid=127863bd7&amp;color=0,0,0&amp;vpa=189&amp;vtp=1"/>
          <p:cNvSpPr/>
          <p:nvPr/>
        </p:nvSpPr>
        <p:spPr>
          <a:xfrm>
            <a:off x="528326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76_2#fc01f37d7.choices?vja=1&amp;pid=127863bd7&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outweigh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2000" dirty="0"/>
          </a:p>
        </p:txBody>
      </p:sp>
      <p:sp>
        <p:nvSpPr>
          <p:cNvPr id="5" name="QC_7_AS.378_1#fc01f37d7?vja=1&amp;pid=127863bd7&amp;color=0,0,0&amp;vtp=1"/>
          <p:cNvSpPr/>
          <p:nvPr/>
        </p:nvSpPr>
        <p:spPr>
          <a:xfrm>
            <a:off x="722376" y="2870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disturbing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disappearing—empathy</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lationships.”可知，我们的同情心能够让我们与朋友建立联系，从朋友的角度认识世界，如果没有同情心，我们就很难建立起有意义的人际关系。由此可推测出，同情心的消失让我们变得无法很好地理解他人。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9_1#a5ad6d2eb?vja=1&amp;pid=127863bd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Sherry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Turkle,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80_1#a5ad6d2eb.bracket?vja=1&amp;pid=127863bd7&amp;color=0,0,0&amp;vpa=190&amp;vtp=1"/>
          <p:cNvSpPr/>
          <p:nvPr/>
        </p:nvSpPr>
        <p:spPr>
          <a:xfrm>
            <a:off x="10284460"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BD.379_2#a5ad6d2eb.choices?vja=1&amp;pid=127863bd7&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p:txBody>
      </p:sp>
      <p:sp>
        <p:nvSpPr>
          <p:cNvPr id="5" name="QC_7_AS.381_1#a5ad6d2eb?vja=1&amp;pid=127863bd7&amp;color=0,0,0&amp;vtp=1"/>
          <p:cNvSpPr/>
          <p:nvPr/>
        </p:nvSpPr>
        <p:spPr>
          <a:xfrm>
            <a:off x="722376" y="28702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Turkle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argues,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self-reflect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others.”可知，谢里·特克认为与他人建立有意义的友谊的方式是自我反思并了解自我。故选C项。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2_1#7837395b2?vja=1&amp;pid=127863bd7&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7_AN.383_1#7837395b2.bracket?vja=1&amp;pid=127863bd7&amp;color=0,0,0&amp;vpa=191&amp;vtp=1"/>
          <p:cNvSpPr/>
          <p:nvPr/>
        </p:nvSpPr>
        <p:spPr>
          <a:xfrm>
            <a:off x="5746814"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BD.382_2#7837395b2.choices?vja=1&amp;pid=127863bd7&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A.Internet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endParaRPr lang="en-US" altLang="zh-CN" sz="2000" dirty="0"/>
          </a:p>
        </p:txBody>
      </p:sp>
      <p:sp>
        <p:nvSpPr>
          <p:cNvPr id="5" name="QC_7_AS.384_1#7837395b2?vja=1&amp;pid=127863bd7&amp;color=0,0,0&amp;vtp=1"/>
          <p:cNvSpPr/>
          <p:nvPr/>
        </p:nvSpPr>
        <p:spPr>
          <a:xfrm>
            <a:off x="722376" y="28702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主旨大意题。通读全文，尤其是第二段最后一句“Research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negatively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affecting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characters.”可知，文章主要论述了新的研究开始表明，社交网络会对青少年的性格产生负面影响。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84_2#7837395b2?vja=1&amp;pid=127863bd7&amp;color=0,0,0&amp;mp=1&amp;vtp=1&amp;bt=1"/>
          <p:cNvSpPr/>
          <p:nvPr/>
        </p:nvSpPr>
        <p:spPr>
          <a:xfrm>
            <a:off x="722376" y="900000"/>
            <a:ext cx="10753344" cy="381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2000" dirty="0"/>
          </a:p>
        </p:txBody>
      </p:sp>
      <p:pic>
        <p:nvPicPr>
          <p:cNvPr id="3" name="QC_7_AS.384_3#7837395b2?vja=1&amp;pid=127863bd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409524"/>
            <a:ext cx="6126480" cy="31729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AS.384_4#7837395b2?vja=1&amp;pid=127863bd7&amp;color=0,0,0&amp;vtp=1"/>
          <p:cNvSpPr/>
          <p:nvPr/>
        </p:nvSpPr>
        <p:spPr>
          <a:xfrm>
            <a:off x="722376" y="4711524"/>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因此，应该就如何鼓励青少年避免社交网络带来的问题提出建议，以便他们可以建立起成长为适应良好、快乐的成年人所需的各种友谊。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0_2#d00969276?vja=1&amp;pid=a7f1afe5d&amp;color=0,0,0&amp;mp=1&amp;vtp=1&amp;bt=1"/>
          <p:cNvSpPr/>
          <p:nvPr/>
        </p:nvSpPr>
        <p:spPr>
          <a:xfrm>
            <a:off x="722376" y="900000"/>
            <a:ext cx="10753344" cy="762000"/>
          </a:xfrm>
          <a:prstGeom prst="rect">
            <a:avLst/>
          </a:prstGeom>
          <a:noFill/>
        </p:spPr>
        <p:txBody>
          <a:bodyPr wrap="square" lIns="0" tIns="0" rIns="0" bIns="0" rtlCol="0" anchor="t"/>
          <a:lstStyle/>
          <a:p>
            <a:pPr algn="l">
              <a:lnSpc>
                <a:spcPct val="125000"/>
              </a:lnSpc>
            </a:pPr>
            <a:r>
              <a:rPr lang="en-US" altLang="zh-CN" sz="20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易混辨析</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that与such</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that引导结果状语从句的区别</a:t>
            </a:r>
            <a:endParaRPr lang="en-US" altLang="zh-CN" sz="2000" dirty="0"/>
          </a:p>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引导结果状语从句的结构为：</a:t>
            </a:r>
            <a:endParaRPr lang="en-US" altLang="zh-CN" sz="2000" dirty="0"/>
          </a:p>
        </p:txBody>
      </p:sp>
      <p:sp>
        <p:nvSpPr>
          <p:cNvPr id="3" name="QB_6_AS.30_3#d00969276?bid=1&amp;vja=1&amp;pid=a7f1afe5d&amp;color=0,0,0&amp;mp=1&amp;vtp=1"/>
          <p:cNvSpPr/>
          <p:nvPr/>
        </p:nvSpPr>
        <p:spPr>
          <a:xfrm>
            <a:off x="1160526" y="1683911"/>
            <a:ext cx="4789488" cy="1524000"/>
          </a:xfrm>
          <a:prstGeom prst="rect">
            <a:avLst/>
          </a:prstGeom>
          <a:noFill/>
        </p:spPr>
        <p:txBody>
          <a:bodyPr wrap="square" lIns="0" tIns="0" rIns="0" bIns="0" rtlCol="0" anchor="t"/>
          <a:lstStyle/>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+形容词/副词+</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that从句</a:t>
            </a:r>
            <a:endParaRPr lang="en-US" altLang="zh-CN" sz="2000" dirty="0"/>
          </a:p>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+形容词+a/an+可数名词单数+</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that从句</a:t>
            </a:r>
            <a:endParaRPr lang="en-US" altLang="zh-CN" sz="2000" dirty="0"/>
          </a:p>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so+many/few</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+可数名词复数+</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that从句</a:t>
            </a:r>
            <a:endParaRPr lang="en-US" altLang="zh-CN" sz="2000" dirty="0"/>
          </a:p>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so+much/little</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（少）+不可数名词+</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that从句</a:t>
            </a:r>
            <a:endParaRPr lang="en-US" altLang="zh-CN" sz="2000" dirty="0"/>
          </a:p>
        </p:txBody>
      </p:sp>
      <p:sp>
        <p:nvSpPr>
          <p:cNvPr id="4" name="QB_6_AS.30_4#d00969276?vja=1&amp;pid=a7f1afe5d&amp;color=0,0,0&amp;mp=1&amp;vtp=1"/>
          <p:cNvSpPr/>
          <p:nvPr/>
        </p:nvSpPr>
        <p:spPr>
          <a:xfrm>
            <a:off x="722376" y="3233311"/>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problem.他经验太少，对他来说解决这个问题不那么容易</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8" name="SystemAddBraceShape"/>
          <p:cNvSpPr/>
          <p:nvPr/>
        </p:nvSpPr>
        <p:spPr>
          <a:xfrm>
            <a:off x="843026" y="1937911"/>
            <a:ext cx="165100" cy="114300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bg/>
                                          </p:spTgt>
                                        </p:tgtEl>
                                        <p:attrNameLst>
                                          <p:attrName>style.visibility</p:attrName>
                                        </p:attrNameLst>
                                      </p:cBhvr>
                                      <p:to>
                                        <p:strVal val="visible"/>
                                      </p:to>
                                    </p:set>
                                    <p:animEffect transition="in" filter="fade">
                                      <p:cBhvr>
                                        <p:cTn id="31" dur="500"/>
                                        <p:tgtEl>
                                          <p:spTgt spid="4">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P spid="4"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85_1#ef017e585?vja=1&amp;pid=99d121da4&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29-year-old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Sophia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Marilyn,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singing.“She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karaoke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80s</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Sophia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Sophia’s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teddy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teddy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Sophia’s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priceless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backpack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Sophia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crazily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dustbins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downtown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Vancouver.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fruitless,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Sophia</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endParaRPr lang="en-US" altLang="zh-CN" sz="20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85_2#ef017e585?vja=1&amp;pid=99d121da4&amp;color=0,0,0&amp;mp=1&amp;vtp=1&amp;bt=1"/>
          <p:cNvSpPr/>
          <p:nvPr/>
        </p:nvSpPr>
        <p:spPr>
          <a:xfrm>
            <a:off x="722376" y="896112"/>
            <a:ext cx="10753344" cy="1524000"/>
          </a:xfrm>
          <a:prstGeom prst="rect">
            <a:avLst/>
          </a:prstGeom>
          <a:noFill/>
        </p:spPr>
        <p:txBody>
          <a:bodyPr wrap="square" lIns="0" tIns="0" rIns="0" bIns="0" rtlCol="0" anchor="t"/>
          <a:lstStyle/>
          <a:p>
            <a:pPr algn="just">
              <a:lnSpc>
                <a:spcPct val="125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Sophia’s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good-hearted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thief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Sophia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Sophia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2000" dirty="0"/>
          </a:p>
        </p:txBody>
      </p:sp>
      <p:sp>
        <p:nvSpPr>
          <p:cNvPr id="3" name="QM_6_EX.386_1#ef017e585?vja=1&amp;pid=99d121da4&amp;color=0,0,0&amp;vtp=1"/>
          <p:cNvSpPr/>
          <p:nvPr/>
        </p:nvSpPr>
        <p:spPr>
          <a:xfrm>
            <a:off x="722376" y="2446087"/>
            <a:ext cx="10753344" cy="762000"/>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【语篇导读】本文是一篇记叙文。文章主要讲述了有人偷走了索菲娅的母亲送给她的泰迪熊，寻找无果后，索菲娅在网上求助，在媒体和一名演员的帮助下最终找到泰迪熊。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87_1#2898f5d05.choices?vja=1&amp;pid=ef017e585&amp;color=0,0,0&amp;vtp=1&amp;bt=1"/>
          <p:cNvSpPr/>
          <p:nvPr/>
        </p:nvSpPr>
        <p:spPr>
          <a:xfrm>
            <a:off x="722376" y="896111"/>
            <a:ext cx="10753344" cy="368808"/>
          </a:xfrm>
          <a:prstGeom prst="rect">
            <a:avLst/>
          </a:prstGeom>
          <a:noFill/>
        </p:spPr>
        <p:txBody>
          <a:bodyPr wrap="square" lIns="0" tIns="0" rIns="0" bIns="0" rtlCol="0" anchor="t"/>
          <a:lstStyle/>
          <a:p>
            <a:pPr marL="0" marR="0" lvl="0" indent="0" defTabSz="914400" eaLnBrk="1" fontAlgn="auto" latinLnBrk="0" hangingPunct="1">
              <a:lnSpc>
                <a:spcPct val="121000"/>
              </a:lnSpc>
              <a:spcBef>
                <a:spcPts val="0"/>
              </a:spcBef>
              <a:spcAft>
                <a:spcPts val="0"/>
              </a:spcAft>
              <a:buClrTx/>
              <a:buSzTx/>
              <a:buNone/>
              <a:tabLst>
                <a:tab pos="3488055" algn="l"/>
                <a:tab pos="5782310" algn="l"/>
                <a:tab pos="8076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A.songs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B.goals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C.paths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D.adventures</a:t>
            </a:r>
            <a:endParaRPr lang="en-US" altLang="zh-CN" sz="2000" dirty="0"/>
          </a:p>
        </p:txBody>
      </p:sp>
      <p:sp>
        <p:nvSpPr>
          <p:cNvPr id="3" name="QC_7_AN.388_1#2898f5d05.bracket?vja=1&amp;pid=ef017e585&amp;color=0,0,0&amp;vpa=192&amp;vtp=1"/>
          <p:cNvSpPr/>
          <p:nvPr/>
        </p:nvSpPr>
        <p:spPr>
          <a:xfrm>
            <a:off x="1112901" y="896111"/>
            <a:ext cx="3683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7_AS.389_1#2898f5d05?vja=1&amp;pid=ef017e585&amp;color=0,0,0&amp;vtp=1"/>
          <p:cNvSpPr/>
          <p:nvPr/>
        </p:nvSpPr>
        <p:spPr>
          <a:xfrm>
            <a:off x="722376" y="1306894"/>
            <a:ext cx="10753344" cy="774510"/>
          </a:xfrm>
          <a:prstGeom prst="rect">
            <a:avLst/>
          </a:prstGeom>
          <a:noFill/>
        </p:spPr>
        <p:txBody>
          <a:bodyPr wrap="square" lIns="0" tIns="0" rIns="0" bIns="0" rtlCol="0" anchor="t"/>
          <a:lstStyle/>
          <a:p>
            <a:pPr algn="just">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29-year-old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Sophia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recalls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Marilyn,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remembers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singing.”和下文“She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time.”可知，索菲娅的母亲喜欢歌曲。故选A项。</a:t>
            </a:r>
            <a:endParaRPr lang="en-US" altLang="zh-CN" sz="2200" dirty="0"/>
          </a:p>
        </p:txBody>
      </p:sp>
      <p:sp>
        <p:nvSpPr>
          <p:cNvPr id="5" name="QC_7_BD.390_1#7a28a39da.choices?vja=1&amp;pid=ef017e585&amp;color=0,0,0&amp;vtp=1"/>
          <p:cNvSpPr/>
          <p:nvPr/>
        </p:nvSpPr>
        <p:spPr>
          <a:xfrm>
            <a:off x="722376" y="2103186"/>
            <a:ext cx="10753344" cy="368808"/>
          </a:xfrm>
          <a:prstGeom prst="rect">
            <a:avLst/>
          </a:prstGeom>
          <a:noFill/>
        </p:spPr>
        <p:txBody>
          <a:bodyPr wrap="square" lIns="0" tIns="0" rIns="0" bIns="0" rtlCol="0" anchor="t"/>
          <a:lstStyle/>
          <a:p>
            <a:pPr marL="0" marR="0" lvl="0" indent="0" defTabSz="914400" eaLnBrk="1" fontAlgn="auto" latinLnBrk="0" hangingPunct="1">
              <a:lnSpc>
                <a:spcPct val="121000"/>
              </a:lnSpc>
              <a:spcBef>
                <a:spcPts val="0"/>
              </a:spcBef>
              <a:spcAft>
                <a:spcPts val="0"/>
              </a:spcAft>
              <a:buClrTx/>
              <a:buSzTx/>
              <a:buNone/>
              <a:tabLst>
                <a:tab pos="3805555" algn="l"/>
                <a:tab pos="6163310" algn="l"/>
                <a:tab pos="86734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A.challenged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B.charged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C.reminded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D.robbed</a:t>
            </a:r>
            <a:endParaRPr lang="en-US" altLang="zh-CN" sz="2000" dirty="0"/>
          </a:p>
        </p:txBody>
      </p:sp>
      <p:sp>
        <p:nvSpPr>
          <p:cNvPr id="6" name="QC_7_AN.391_1#7a28a39da.bracket?vja=1&amp;pid=ef017e585&amp;color=0,0,0&amp;vpa=193&amp;vtp=1"/>
          <p:cNvSpPr/>
          <p:nvPr/>
        </p:nvSpPr>
        <p:spPr>
          <a:xfrm>
            <a:off x="1112901" y="2103186"/>
            <a:ext cx="3683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7" name="QC_7_AS.392_1#7a28a39da?vja=1&amp;pid=ef017e585&amp;color=0,0,0&amp;vtp=1"/>
          <p:cNvSpPr/>
          <p:nvPr/>
        </p:nvSpPr>
        <p:spPr>
          <a:xfrm>
            <a:off x="722376" y="2513394"/>
            <a:ext cx="10753344"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根据上文中的cancer可知，此处指的是癌症夺走了索菲娅的母亲的声音。故选D项。</a:t>
            </a:r>
            <a:endParaRPr lang="en-US" altLang="zh-CN" sz="2200" dirty="0"/>
          </a:p>
        </p:txBody>
      </p:sp>
      <p:sp>
        <p:nvSpPr>
          <p:cNvPr id="8" name="QC_7_BD.393_1#dc7106bfe.choices?vja=1&amp;pid=ef017e585&amp;color=0,0,0&amp;vtp=1"/>
          <p:cNvSpPr/>
          <p:nvPr/>
        </p:nvSpPr>
        <p:spPr>
          <a:xfrm>
            <a:off x="722376" y="2920999"/>
            <a:ext cx="10753344" cy="368808"/>
          </a:xfrm>
          <a:prstGeom prst="rect">
            <a:avLst/>
          </a:prstGeom>
          <a:noFill/>
        </p:spPr>
        <p:txBody>
          <a:bodyPr wrap="square" lIns="0" tIns="0" rIns="0" bIns="0" rtlCol="0" anchor="t"/>
          <a:lstStyle/>
          <a:p>
            <a:pPr marL="0" marR="0" lvl="0" indent="0" defTabSz="914400" eaLnBrk="1" fontAlgn="auto" latinLnBrk="0" hangingPunct="1">
              <a:lnSpc>
                <a:spcPct val="121000"/>
              </a:lnSpc>
              <a:spcBef>
                <a:spcPts val="0"/>
              </a:spcBef>
              <a:spcAft>
                <a:spcPts val="0"/>
              </a:spcAft>
              <a:buClrTx/>
              <a:buSzTx/>
              <a:buNone/>
              <a:tabLst>
                <a:tab pos="3627755" algn="l"/>
                <a:tab pos="6023610" algn="l"/>
                <a:tab pos="84575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A.improved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B.recorded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C.proposed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D.contacted</a:t>
            </a:r>
            <a:endParaRPr lang="en-US" altLang="zh-CN" sz="2000" dirty="0"/>
          </a:p>
        </p:txBody>
      </p:sp>
      <p:sp>
        <p:nvSpPr>
          <p:cNvPr id="9" name="QC_7_AN.394_1#dc7106bfe.bracket?vja=1&amp;pid=ef017e585&amp;color=0,0,0&amp;vpa=194&amp;vtp=1"/>
          <p:cNvSpPr/>
          <p:nvPr/>
        </p:nvSpPr>
        <p:spPr>
          <a:xfrm>
            <a:off x="1112901" y="2920999"/>
            <a:ext cx="3540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10" name="QC_7_AS.395_1#dc7106bfe?vja=1&amp;pid=ef017e585&amp;color=0,0,0&amp;vtp=1"/>
          <p:cNvSpPr/>
          <p:nvPr/>
        </p:nvSpPr>
        <p:spPr>
          <a:xfrm>
            <a:off x="722376" y="3338894"/>
            <a:ext cx="10753344" cy="774510"/>
          </a:xfrm>
          <a:prstGeom prst="rect">
            <a:avLst/>
          </a:prstGeom>
          <a:noFill/>
        </p:spPr>
        <p:txBody>
          <a:bodyPr wrap="square" lIns="0" tIns="0" rIns="0" bIns="0" rtlCol="0" anchor="t"/>
          <a:lstStyle/>
          <a:p>
            <a:pPr algn="just">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根据空前的before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cancer____Sophia’s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voice以及空后的a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English可知，在失声以前，索菲娅的母亲录制了这段话。故选B项。</a:t>
            </a:r>
            <a:endParaRPr lang="en-US" altLang="zh-CN" sz="2200" dirty="0"/>
          </a:p>
        </p:txBody>
      </p:sp>
      <p:sp>
        <p:nvSpPr>
          <p:cNvPr id="11" name="QC_7_BD.396_1#c9cf9cfac.choices?vja=1&amp;pid=ef017e585&amp;color=0,0,0&amp;vtp=1"/>
          <p:cNvSpPr/>
          <p:nvPr/>
        </p:nvSpPr>
        <p:spPr>
          <a:xfrm>
            <a:off x="722376" y="4135186"/>
            <a:ext cx="10753344" cy="368808"/>
          </a:xfrm>
          <a:prstGeom prst="rect">
            <a:avLst/>
          </a:prstGeom>
          <a:noFill/>
        </p:spPr>
        <p:txBody>
          <a:bodyPr wrap="square" lIns="0" tIns="0" rIns="0" bIns="0" rtlCol="0" anchor="t"/>
          <a:lstStyle/>
          <a:p>
            <a:pPr marL="0" marR="0" lvl="0" indent="0" defTabSz="914400" eaLnBrk="1" fontAlgn="auto" latinLnBrk="0" hangingPunct="1">
              <a:lnSpc>
                <a:spcPct val="121000"/>
              </a:lnSpc>
              <a:spcBef>
                <a:spcPts val="0"/>
              </a:spcBef>
              <a:spcAft>
                <a:spcPts val="0"/>
              </a:spcAft>
              <a:buClrTx/>
              <a:buSzTx/>
              <a:buNone/>
              <a:tabLst>
                <a:tab pos="3684905" algn="l"/>
                <a:tab pos="6290310" algn="l"/>
                <a:tab pos="8781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A.targeted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B.gathered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C.pressed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D.kept</a:t>
            </a:r>
            <a:endParaRPr lang="en-US" altLang="zh-CN" sz="2000" dirty="0"/>
          </a:p>
        </p:txBody>
      </p:sp>
      <p:sp>
        <p:nvSpPr>
          <p:cNvPr id="12" name="QC_7_AN.397_1#c9cf9cfac.bracket?vja=1&amp;pid=ef017e585&amp;color=0,0,0&amp;vpa=195&amp;vtp=1"/>
          <p:cNvSpPr/>
          <p:nvPr/>
        </p:nvSpPr>
        <p:spPr>
          <a:xfrm>
            <a:off x="1112901" y="4135186"/>
            <a:ext cx="368300"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3" name="QC_7_AS.398_1#c9cf9cfac?vja=1&amp;pid=ef017e585&amp;color=0,0,0&amp;vtp=1"/>
          <p:cNvSpPr/>
          <p:nvPr/>
        </p:nvSpPr>
        <p:spPr>
          <a:xfrm>
            <a:off x="722376" y="4545394"/>
            <a:ext cx="10753344" cy="405702"/>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根据下文中的inside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teddy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bear可知，此处指把录音放进泰迪熊里保存。故选D项。</a:t>
            </a:r>
            <a:endParaRPr lang="en-US" altLang="zh-CN" sz="2200" dirty="0"/>
          </a:p>
        </p:txBody>
      </p:sp>
      <p:sp>
        <p:nvSpPr>
          <p:cNvPr id="14" name="QC_7_BD.399_1#fc9443231.choices?vja=1&amp;pid=ef017e585&amp;color=0,0,0&amp;vtp=1"/>
          <p:cNvSpPr/>
          <p:nvPr/>
        </p:nvSpPr>
        <p:spPr>
          <a:xfrm>
            <a:off x="722376" y="4952999"/>
            <a:ext cx="10753344" cy="368808"/>
          </a:xfrm>
          <a:prstGeom prst="rect">
            <a:avLst/>
          </a:prstGeom>
          <a:noFill/>
        </p:spPr>
        <p:txBody>
          <a:bodyPr wrap="square" lIns="0" tIns="0" rIns="0" bIns="0" rtlCol="0" anchor="t"/>
          <a:lstStyle/>
          <a:p>
            <a:pPr marL="0" marR="0" lvl="0" indent="0" defTabSz="914400" eaLnBrk="1" fontAlgn="auto" latinLnBrk="0" hangingPunct="1">
              <a:lnSpc>
                <a:spcPct val="121000"/>
              </a:lnSpc>
              <a:spcBef>
                <a:spcPts val="0"/>
              </a:spcBef>
              <a:spcAft>
                <a:spcPts val="0"/>
              </a:spcAft>
              <a:buClrTx/>
              <a:buSzTx/>
              <a:buNone/>
              <a:tabLst>
                <a:tab pos="3424555" algn="l"/>
                <a:tab pos="5883910" algn="l"/>
                <a:tab pos="85972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A.option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B.material</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C.possession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D.facility</a:t>
            </a:r>
            <a:endParaRPr lang="en-US" altLang="zh-CN" sz="2000" dirty="0"/>
          </a:p>
        </p:txBody>
      </p:sp>
      <p:sp>
        <p:nvSpPr>
          <p:cNvPr id="15" name="QC_7_AN.400_1#fc9443231.bracket?vja=1&amp;pid=ef017e585&amp;color=0,0,0&amp;vpa=196&amp;vtp=1"/>
          <p:cNvSpPr/>
          <p:nvPr/>
        </p:nvSpPr>
        <p:spPr>
          <a:xfrm>
            <a:off x="1112901" y="4952999"/>
            <a:ext cx="354013" cy="368808"/>
          </a:xfrm>
          <a:prstGeom prst="rect">
            <a:avLst/>
          </a:prstGeom>
          <a:noFill/>
        </p:spPr>
        <p:txBody>
          <a:bodyPr wrap="square" lIns="0" tIns="0" rIns="0" bIns="0" rtlCol="0" anchor="t"/>
          <a:lstStyle/>
          <a:p>
            <a:pPr algn="ctr">
              <a:lnSpc>
                <a:spcPct val="121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16" name="QC_7_AS.401_1#fc9443231?vja=1&amp;pid=ef017e585&amp;color=0,0,0&amp;vtp=1"/>
          <p:cNvSpPr/>
          <p:nvPr/>
        </p:nvSpPr>
        <p:spPr>
          <a:xfrm>
            <a:off x="722376" y="5370894"/>
            <a:ext cx="10753344" cy="774510"/>
          </a:xfrm>
          <a:prstGeom prst="rect">
            <a:avLst/>
          </a:prstGeom>
          <a:noFill/>
        </p:spPr>
        <p:txBody>
          <a:bodyPr wrap="square" lIns="0" tIns="0" rIns="0" bIns="0" rtlCol="0" anchor="t"/>
          <a:lstStyle/>
          <a:p>
            <a:pPr algn="l">
              <a:lnSpc>
                <a:spcPct val="121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这只泰迪熊是母亲送给索菲娅的，所以母亲去世后，泰迪熊是她无价的财产。option意为“选择”；material意为“材料”；possession意为“所有物；财产”；facility意为“设备”。故选C项。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2_1#0635e5cd7.choices?vja=1&amp;pid=ef017e585&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08705" algn="l"/>
                <a:tab pos="5909310" algn="l"/>
                <a:tab pos="84004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A.ignored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B.stolen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C.escaped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D.deserted</a:t>
            </a:r>
            <a:endParaRPr lang="en-US" altLang="zh-CN" sz="2000" dirty="0"/>
          </a:p>
        </p:txBody>
      </p:sp>
      <p:sp>
        <p:nvSpPr>
          <p:cNvPr id="3" name="QC_7_AN.403_1#0635e5cd7.bracket?vja=1&amp;pid=ef017e585&amp;color=0,0,0&amp;vpa=197&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404_1#0635e5cd7?vja=1&amp;pid=ef017e585&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根据下文中的“thanks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good-hearted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thief”可知，有人认出了小偷，所以此处指装有泰迪熊的背包被偷。故选B项。</a:t>
            </a:r>
            <a:endParaRPr lang="en-US" altLang="zh-CN" sz="2200" dirty="0"/>
          </a:p>
        </p:txBody>
      </p:sp>
      <p:sp>
        <p:nvSpPr>
          <p:cNvPr id="5" name="QC_7_BD.405_1#c56d742cf.choices?vja=1&amp;pid=ef017e585&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297555" algn="l"/>
                <a:tab pos="5731510" algn="l"/>
                <a:tab pos="827976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A.upset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B.alarmed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C.awkward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D.concerned</a:t>
            </a:r>
            <a:endParaRPr lang="en-US" altLang="zh-CN" sz="2000" dirty="0"/>
          </a:p>
        </p:txBody>
      </p:sp>
      <p:sp>
        <p:nvSpPr>
          <p:cNvPr id="6" name="QC_7_AN.406_1#c56d742cf.bracket?vja=1&amp;pid=ef017e585&amp;color=0,0,0&amp;vpa=198&amp;vtp=1"/>
          <p:cNvSpPr/>
          <p:nvPr/>
        </p:nvSpPr>
        <p:spPr>
          <a:xfrm>
            <a:off x="1112901" y="21539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C_7_AS.407_1#c56d742cf?vja=1&amp;pid=ef017e585&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根据上文中的“Therefore,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backpack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containing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moving”并结合语境可知，妈妈留给她的最宝贵的东西被偷，索菲娅应该很难过。故选A项。</a:t>
            </a:r>
            <a:endParaRPr lang="en-US" altLang="zh-CN" sz="2200" dirty="0"/>
          </a:p>
        </p:txBody>
      </p:sp>
      <p:sp>
        <p:nvSpPr>
          <p:cNvPr id="8" name="QC_7_BD.408_1#0cd36e56f.choices?vja=1&amp;pid=ef017e585&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583305" algn="l"/>
                <a:tab pos="5972810" algn="l"/>
                <a:tab pos="83496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A.walking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C.passing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D.searching</a:t>
            </a:r>
            <a:endParaRPr lang="en-US" altLang="zh-CN" sz="2000" dirty="0"/>
          </a:p>
        </p:txBody>
      </p:sp>
      <p:sp>
        <p:nvSpPr>
          <p:cNvPr id="9" name="QC_7_AN.409_1#0cd36e56f.bracket?vja=1&amp;pid=ef017e585&amp;color=0,0,0&amp;vpa=199&amp;vtp=1"/>
          <p:cNvSpPr/>
          <p:nvPr/>
        </p:nvSpPr>
        <p:spPr>
          <a:xfrm>
            <a:off x="1112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410_1#0cd36e56f?vja=1&amp;pid=ef017e585&amp;color=0,0,0&amp;vtp=1"/>
          <p:cNvSpPr/>
          <p:nvPr/>
        </p:nvSpPr>
        <p:spPr>
          <a:xfrm>
            <a:off x="722376" y="38227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mess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moving以及下文中的through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dustbins可知，索菲娅以为在搬家时泰迪熊可能被不小心丢到了垃圾桶，所以她在垃圾桶里疯狂翻找。search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through意为“在</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中仔细搜寻”，故选D项。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11_1#4a0fe70bd.choices?vja=1&amp;pid=ef017e585&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81730" algn="l"/>
                <a:tab pos="5763260" algn="l"/>
                <a:tab pos="85686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A.behaviour</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B.effort</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C.performance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D.measure</a:t>
            </a:r>
            <a:endParaRPr lang="en-US" altLang="zh-CN" sz="2000" dirty="0"/>
          </a:p>
        </p:txBody>
      </p:sp>
      <p:sp>
        <p:nvSpPr>
          <p:cNvPr id="3" name="QC_7_AN.412_1#4a0fe70bd.bracket?vja=1&amp;pid=ef017e585&amp;color=0,0,0&amp;vpa=200&amp;vtp=1"/>
          <p:cNvSpPr/>
          <p:nvPr/>
        </p:nvSpPr>
        <p:spPr>
          <a:xfrm>
            <a:off x="1112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7_AS.413_1#4a0fe70bd?vja=1&amp;pid=ef017e585&amp;color=0,0,0&amp;vtp=1"/>
          <p:cNvSpPr/>
          <p:nvPr/>
        </p:nvSpPr>
        <p:spPr>
          <a:xfrm>
            <a:off x="722376" y="1320800"/>
            <a:ext cx="10753344" cy="1181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根据上文中的“She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crazily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dustbins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downtown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Vancouver.”可知，索菲娅那天晚上翻遍了整个温哥华市中心的垃圾桶，由此可知，此处指的是她的努力无果。故选B项。</a:t>
            </a:r>
            <a:endParaRPr lang="en-US" altLang="zh-CN" sz="2200" dirty="0"/>
          </a:p>
        </p:txBody>
      </p:sp>
      <p:sp>
        <p:nvSpPr>
          <p:cNvPr id="5" name="QC_7_BD.414_1#b65cf0342.choices?vja=1&amp;pid=ef017e585&amp;color=0,0,0&amp;vtp=1"/>
          <p:cNvSpPr/>
          <p:nvPr/>
        </p:nvSpPr>
        <p:spPr>
          <a:xfrm>
            <a:off x="722376" y="2534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88080" algn="l"/>
                <a:tab pos="6207760" algn="l"/>
                <a:tab pos="86004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A.seeking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B.shooting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C.sharing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D.editing</a:t>
            </a:r>
            <a:endParaRPr lang="en-US" altLang="zh-CN" sz="2000" dirty="0"/>
          </a:p>
        </p:txBody>
      </p:sp>
      <p:sp>
        <p:nvSpPr>
          <p:cNvPr id="6" name="QC_7_AN.415_1#b65cf0342.bracket?vja=1&amp;pid=ef017e585&amp;color=0,0,0&amp;vpa=201&amp;vtp=1"/>
          <p:cNvSpPr/>
          <p:nvPr/>
        </p:nvSpPr>
        <p:spPr>
          <a:xfrm>
            <a:off x="1239901" y="2534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C_7_AS.416_1#b65cf0342?vja=1&amp;pid=ef017e585&amp;color=0,0,0&amp;vtp=1"/>
          <p:cNvSpPr/>
          <p:nvPr/>
        </p:nvSpPr>
        <p:spPr>
          <a:xfrm>
            <a:off x="722376" y="2959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根据下文中的who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thief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Sophia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media可知，此处指索菲娅把照片和监控视频分享到网上。故选C项。</a:t>
            </a:r>
            <a:endParaRPr lang="en-US" altLang="zh-CN" sz="2200" dirty="0"/>
          </a:p>
        </p:txBody>
      </p:sp>
      <p:sp>
        <p:nvSpPr>
          <p:cNvPr id="8" name="QC_7_BD.417_1#887f25020.choices?vja=1&amp;pid=ef017e585&amp;color=0,0,0&amp;vtp=1"/>
          <p:cNvSpPr/>
          <p:nvPr/>
        </p:nvSpPr>
        <p:spPr>
          <a:xfrm>
            <a:off x="722376" y="3779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05530" algn="l"/>
                <a:tab pos="6093460" algn="l"/>
                <a:tab pos="836549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A.covered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B.advanced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C.viewed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D.responded</a:t>
            </a:r>
            <a:endParaRPr lang="en-US" altLang="zh-CN" sz="2000" dirty="0"/>
          </a:p>
        </p:txBody>
      </p:sp>
      <p:sp>
        <p:nvSpPr>
          <p:cNvPr id="9" name="QC_7_AN.418_1#887f25020.bracket?vja=1&amp;pid=ef017e585&amp;color=0,0,0&amp;vpa=202&amp;vtp=1"/>
          <p:cNvSpPr/>
          <p:nvPr/>
        </p:nvSpPr>
        <p:spPr>
          <a:xfrm>
            <a:off x="1230503" y="3779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10" name="QC_7_AS.419_1#887f25020?vja=1&amp;pid=ef017e585&amp;color=0,0,0&amp;vtp=1"/>
          <p:cNvSpPr/>
          <p:nvPr/>
        </p:nvSpPr>
        <p:spPr>
          <a:xfrm>
            <a:off x="722376" y="4203700"/>
            <a:ext cx="10753344" cy="954709"/>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reporter和下文的the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to可知，记者应是报道了这件事情。cover意为“报道”，</a:t>
            </a:r>
            <a:r>
              <a:rPr lang="en-US" altLang="zh-CN" sz="2000" b="0" i="0" dirty="0" err="1">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符合语境。故选A项</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QC_7_AS.419_1#887f25020?vja=1&amp;pid=ef017e585&amp;color=0,0,0&amp;vtp=1"/>
          <p:cNvSpPr/>
          <p:nvPr/>
        </p:nvSpPr>
        <p:spPr>
          <a:xfrm>
            <a:off x="722376" y="1400871"/>
            <a:ext cx="10753344" cy="1242943"/>
          </a:xfrm>
          <a:prstGeom prst="rect">
            <a:avLst/>
          </a:prstGeom>
          <a:noFill/>
        </p:spPr>
        <p:txBody>
          <a:bodyPr wrap="square" lIns="0" tIns="0" rIns="0" bIns="0" rtlCol="0" anchor="t"/>
          <a:lstStyle/>
          <a:p>
            <a:pPr algn="l">
              <a:lnSpc>
                <a:spcPct val="125000"/>
              </a:lnSpc>
            </a:pPr>
            <a:r>
              <a:rPr lang="en-US" altLang="zh-CN" sz="2000" b="1" i="0" dirty="0" err="1">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知识拓展</a:t>
            </a:r>
            <a:r>
              <a:rPr lang="en-US" altLang="zh-CN" sz="2000" b="1"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cover一词多义</a:t>
            </a:r>
            <a:endParaRPr lang="en-US" altLang="zh-CN" sz="2200" dirty="0"/>
          </a:p>
          <a:p>
            <a:pPr algn="l">
              <a:lnSpc>
                <a:spcPct val="125000"/>
              </a:lnSpc>
            </a:pP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.覆盖；包括，涉及；报道；占（一片面积）；行走（一段路程）；足够支付；给</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保险；顶替，代替；采取行动（保护自己）；掩护；防守；翻唱</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500"/>
                                        <p:tgtEl>
                                          <p:spTgt spid="10">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fade">
                                      <p:cBhvr>
                                        <p:cTn id="13"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20_1#b2554891e.choices?vja=1&amp;pid=ef017e585&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697605" algn="l"/>
                <a:tab pos="6366510" algn="l"/>
                <a:tab pos="8616315"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A.designing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B.contributing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D.stressing</a:t>
            </a:r>
            <a:endParaRPr lang="en-US" altLang="zh-CN" sz="2000" dirty="0"/>
          </a:p>
        </p:txBody>
      </p:sp>
      <p:sp>
        <p:nvSpPr>
          <p:cNvPr id="3" name="QC_7_AN.421_1#b2554891e.bracket?vja=1&amp;pid=ef017e585&amp;color=0,0,0&amp;vpa=203&amp;vtp=1"/>
          <p:cNvSpPr/>
          <p:nvPr/>
        </p:nvSpPr>
        <p:spPr>
          <a:xfrm>
            <a:off x="1239901"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7_AS.422_1#b2554891e?vja=1&amp;pid=ef017e585&amp;color=0,0,0&amp;vtp=1"/>
          <p:cNvSpPr/>
          <p:nvPr/>
        </p:nvSpPr>
        <p:spPr>
          <a:xfrm>
            <a:off x="722376" y="13208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return以及语境可知，此处指该演员通过提供悬赏来帮助索菲娅找回泰迪熊。</a:t>
            </a:r>
            <a:endParaRPr lang="en-US" altLang="zh-CN" sz="2200" dirty="0"/>
          </a:p>
        </p:txBody>
      </p:sp>
      <p:sp>
        <p:nvSpPr>
          <p:cNvPr id="5" name="QC_7_BD.423_1#26848f935.choices?vja=1&amp;pid=ef017e585&amp;color=0,0,0&amp;vtp=1"/>
          <p:cNvSpPr/>
          <p:nvPr/>
        </p:nvSpPr>
        <p:spPr>
          <a:xfrm>
            <a:off x="722376" y="21539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02380" algn="l"/>
                <a:tab pos="6245860" algn="l"/>
                <a:tab pos="8575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A.Confidently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B.Amazingly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C.Positively</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D.Anxiously</a:t>
            </a:r>
            <a:endParaRPr lang="en-US" altLang="zh-CN" sz="2000" dirty="0"/>
          </a:p>
        </p:txBody>
      </p:sp>
      <p:sp>
        <p:nvSpPr>
          <p:cNvPr id="6" name="QC_7_AN.424_1#26848f935.bracket?vja=1&amp;pid=ef017e585&amp;color=0,0,0&amp;vpa=204&amp;vtp=1"/>
          <p:cNvSpPr/>
          <p:nvPr/>
        </p:nvSpPr>
        <p:spPr>
          <a:xfrm>
            <a:off x="1239901" y="21539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7" name="QC_7_AS.425_1#26848f935?vja=1&amp;pid=ef017e585&amp;color=0,0,0&amp;vtp=1"/>
          <p:cNvSpPr/>
          <p:nvPr/>
        </p:nvSpPr>
        <p:spPr>
          <a:xfrm>
            <a:off x="722376" y="25781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根据下文中的Mamabear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Sophia’s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later并结合上文语境可知，在索菲娅寻觅无果后，最终通过网络找到了泰迪熊，这个结果是令人惊喜的。</a:t>
            </a:r>
            <a:endParaRPr lang="en-US" altLang="zh-CN" sz="2200" dirty="0"/>
          </a:p>
        </p:txBody>
      </p:sp>
      <p:sp>
        <p:nvSpPr>
          <p:cNvPr id="8" name="QC_7_BD.426_1#4a17a6c5c.choices?vja=1&amp;pid=ef017e585&amp;color=0,0,0&amp;vtp=1"/>
          <p:cNvSpPr/>
          <p:nvPr/>
        </p:nvSpPr>
        <p:spPr>
          <a:xfrm>
            <a:off x="722376" y="3398587"/>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726180" algn="l"/>
                <a:tab pos="5991860" algn="l"/>
                <a:tab pos="82575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A.attracted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B.battled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C.judged</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D.recognised</a:t>
            </a:r>
            <a:endParaRPr lang="en-US" altLang="zh-CN" sz="2000" dirty="0"/>
          </a:p>
        </p:txBody>
      </p:sp>
      <p:sp>
        <p:nvSpPr>
          <p:cNvPr id="9" name="QC_7_AN.427_1#4a17a6c5c.bracket?vja=1&amp;pid=ef017e585&amp;color=0,0,0&amp;vpa=205&amp;vtp=1"/>
          <p:cNvSpPr/>
          <p:nvPr/>
        </p:nvSpPr>
        <p:spPr>
          <a:xfrm>
            <a:off x="1239901" y="33985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10" name="QC_7_AS.428_1#4a17a6c5c?vja=1&amp;pid=ef017e585&amp;color=0,0,0&amp;vtp=1"/>
          <p:cNvSpPr/>
          <p:nvPr/>
        </p:nvSpPr>
        <p:spPr>
          <a:xfrm>
            <a:off x="722376" y="3822700"/>
            <a:ext cx="10753344" cy="800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根据下文中的the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thief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Sophia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media可知，有网友在索菲娅分享的监控视频中认出了小偷。故选D项。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29_1#79b1cf3a0.choices?vja=1&amp;pid=ef017e585&amp;color=0,0,0&amp;vtp=1&amp;bt=1"/>
          <p:cNvSpPr/>
          <p:nvPr/>
        </p:nvSpPr>
        <p:spPr>
          <a:xfrm>
            <a:off x="722376" y="896112"/>
            <a:ext cx="10753344" cy="381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3853180" algn="l"/>
                <a:tab pos="6220460" algn="l"/>
                <a:tab pos="8448040" algn="l"/>
              </a:tabLst>
              <a:defRPr/>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A.exchanging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B.acquiring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C.desiring</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D.recovering</a:t>
            </a:r>
            <a:endParaRPr lang="en-US" altLang="zh-CN" sz="2000" dirty="0"/>
          </a:p>
        </p:txBody>
      </p:sp>
      <p:sp>
        <p:nvSpPr>
          <p:cNvPr id="3" name="QC_7_AN.430_1#79b1cf3a0.bracket?vja=1&amp;pid=ef017e585&amp;color=0,0,0&amp;vpa=206&amp;vtp=1"/>
          <p:cNvSpPr/>
          <p:nvPr/>
        </p:nvSpPr>
        <p:spPr>
          <a:xfrm>
            <a:off x="1239901"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C_7_AS.431_1#79b1cf3a0?vja=1&amp;pid=ef017e585&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根据上文中的Mamabear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Sophia’s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later和下文的“The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kid.You’re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fine.I</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you.”可知，此处指找回泰迪熊的那一刻，索菲娅感觉这就像是妈妈在对她说，“世界是好的，孩子。你会没事的。我会永远和你在一起。”</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recover意为“找回”，符合语境。故选D项。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c3f79ff0.fixed?vja=1&amp;pid=a51a1bcaa&amp;color=100,146,38&amp;vtp=1"/>
          <p:cNvSpPr/>
          <p:nvPr/>
        </p:nvSpPr>
        <p:spPr>
          <a:xfrm>
            <a:off x="5468112" y="1042416"/>
            <a:ext cx="1271016" cy="1106424"/>
          </a:xfrm>
          <a:prstGeom prst="rect">
            <a:avLst/>
          </a:prstGeom>
          <a:noFill/>
        </p:spPr>
        <p:txBody>
          <a:bodyPr wrap="square" lIns="0" tIns="0" rIns="0" bIns="0" rtlCol="0" anchor="ctr"/>
          <a:lstStyle/>
          <a:p>
            <a:pPr algn="ctr">
              <a:lnSpc>
                <a:spcPct val="100000"/>
              </a:lnSpc>
            </a:pPr>
            <a:r>
              <a:rPr lang="en-US" altLang="zh-CN" sz="7200" b="0" i="0" dirty="0">
                <a:solidFill>
                  <a:srgbClr val="649226"/>
                </a:solidFill>
                <a:latin typeface="Impact" panose="020B0806030902050204" pitchFamily="34" charset="0"/>
                <a:ea typeface="Impact" panose="020B0806030902050204" pitchFamily="34" charset="-122"/>
                <a:cs typeface="Impact" panose="020B0806030902050204" pitchFamily="34" charset="-120"/>
              </a:rPr>
              <a:t>03</a:t>
            </a:r>
            <a:endParaRPr lang="en-US" altLang="zh-CN" sz="7200" dirty="0"/>
          </a:p>
        </p:txBody>
      </p:sp>
      <p:sp>
        <p:nvSpPr>
          <p:cNvPr id="3" name="C_3_BD#8c3f79ff0.fixed?vja=1&amp;pid=a51a1bcaa&amp;color=255,255,255&amp;vtp=1"/>
          <p:cNvSpPr/>
          <p:nvPr/>
        </p:nvSpPr>
        <p:spPr>
          <a:xfrm>
            <a:off x="0" y="3493008"/>
            <a:ext cx="12188952" cy="768096"/>
          </a:xfrm>
          <a:prstGeom prst="rect">
            <a:avLst/>
          </a:prstGeom>
          <a:noFill/>
        </p:spPr>
        <p:txBody>
          <a:bodyPr wrap="square" lIns="0" tIns="0" rIns="0" bIns="0" rtlCol="0" anchor="ctr"/>
          <a:lstStyle/>
          <a:p>
            <a:pPr algn="ctr">
              <a:lnSpc>
                <a:spcPct val="1000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单元限时小卷</a:t>
            </a:r>
            <a:endParaRPr lang="en-US" altLang="zh-CN" sz="4400" dirty="0"/>
          </a:p>
        </p:txBody>
      </p:sp>
      <p:sp>
        <p:nvSpPr>
          <p:cNvPr id="4" name="C_3#8c3f79ff0.fixed?vja=1&amp;pid=a51a1bcaa&amp;color=255,255,255&amp;vtp=1"/>
          <p:cNvSpPr/>
          <p:nvPr/>
        </p:nvSpPr>
        <p:spPr>
          <a:xfrm>
            <a:off x="0" y="4288536"/>
            <a:ext cx="12188952" cy="356616"/>
          </a:xfrm>
          <a:prstGeom prst="rect">
            <a:avLst/>
          </a:prstGeom>
          <a:noFill/>
        </p:spPr>
        <p:txBody>
          <a:bodyPr wrap="square" lIns="0" tIns="0" rIns="0" bIns="0" rtlCol="0" anchor="ctr"/>
          <a:lstStyle/>
          <a:p>
            <a:pPr algn="ctr">
              <a:lnSpc>
                <a:spcPct val="100000"/>
              </a:lnSpc>
            </a:pPr>
            <a:r>
              <a:rPr lang="en-US" altLang="zh-CN" sz="2000" b="0"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建议用时：43分钟</a:t>
            </a:r>
            <a:endParaRPr lang="en-US" altLang="zh-CN" sz="2000" dirty="0"/>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2_1#6ea550deb?vja=1&amp;pid=77e82d57f&amp;color=0,0,0&amp;vtp=1&amp;bt=1"/>
          <p:cNvSpPr/>
          <p:nvPr/>
        </p:nvSpPr>
        <p:spPr>
          <a:xfrm>
            <a:off x="722376" y="900000"/>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［吉林长春十一</a:t>
            </a:r>
            <a:r>
              <a:rPr lang="zh-CN" altLang="en-US"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高</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中2024高一段测］</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Horticultural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（RHS）.</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gardeners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enemies.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rebranding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（重塑</a:t>
            </a:r>
            <a:r>
              <a:rPr lang="en-US" altLang="zh-CN" sz="20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的形象）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Chelsea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RHS.In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Sheila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Wisley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underground.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Nettles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（荨麻）,</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nitrogen,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（白花藜）,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“troublesome”,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nutrients.</a:t>
            </a:r>
            <a:endParaRPr lang="en-US" altLang="zh-CN"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0_5#d00969276?bid=2&amp;vja=1&amp;pid=a7f1afe5d&amp;color=0,0,0&amp;mp=1&amp;vtp=1"/>
          <p:cNvSpPr/>
          <p:nvPr/>
        </p:nvSpPr>
        <p:spPr>
          <a:xfrm>
            <a:off x="1160526" y="1506286"/>
            <a:ext cx="6383338" cy="1143000"/>
          </a:xfrm>
          <a:prstGeom prst="rect">
            <a:avLst/>
          </a:prstGeom>
          <a:noFill/>
        </p:spPr>
        <p:txBody>
          <a:bodyPr wrap="square" lIns="0" tIns="0" rIns="0" bIns="0" rtlCol="0" anchor="t"/>
          <a:lstStyle/>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a/an+形容词+可数名词单数+</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that从句</a:t>
            </a:r>
            <a:endParaRPr lang="en-US" altLang="zh-CN" sz="2000" dirty="0"/>
          </a:p>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+形容词+可数名词复数/不可数名词+</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that从句</a:t>
            </a:r>
            <a:endParaRPr lang="en-US" altLang="zh-CN" sz="2000" dirty="0"/>
          </a:p>
          <a:p>
            <a:pPr algn="l">
              <a:lnSpc>
                <a:spcPct val="125000"/>
              </a:lnSpc>
            </a:pP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a:t>
            </a:r>
            <a:r>
              <a:rPr lang="en-US" altLang="zh-CN" sz="2000" b="0" i="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of/lots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of+可数名词复数/不可数名词+</a:t>
            </a:r>
            <a:r>
              <a:rPr lang="en-US" altLang="zh-CN" sz="2000" b="0" i="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that从句</a:t>
            </a:r>
            <a:endParaRPr lang="en-US" altLang="zh-CN" sz="2000" dirty="0"/>
          </a:p>
        </p:txBody>
      </p:sp>
      <p:sp>
        <p:nvSpPr>
          <p:cNvPr id="3" name="QB_6_AS.30_6#d00969276?vja=1&amp;pid=a7f1afe5d&amp;color=0,0,0&amp;mp=1&amp;vtp=1"/>
          <p:cNvSpPr/>
          <p:nvPr/>
        </p:nvSpPr>
        <p:spPr>
          <a:xfrm>
            <a:off x="722376" y="2671374"/>
            <a:ext cx="10753344" cy="762000"/>
          </a:xfrm>
          <a:prstGeom prst="rect">
            <a:avLst/>
          </a:prstGeom>
          <a:noFill/>
        </p:spPr>
        <p:txBody>
          <a:bodyPr wrap="square" lIns="0" tIns="0" rIns="0" bIns="0" rtlCol="0" anchor="t"/>
          <a:lstStyle/>
          <a:p>
            <a:pPr algn="just">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it.=This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it.这本书非常有趣，我们都喜欢看。</a:t>
            </a:r>
            <a:endParaRPr lang="en-US" altLang="zh-CN" sz="2000" dirty="0"/>
          </a:p>
        </p:txBody>
      </p:sp>
      <p:sp>
        <p:nvSpPr>
          <p:cNvPr id="5" name="SystemAddBraceShape"/>
          <p:cNvSpPr/>
          <p:nvPr/>
        </p:nvSpPr>
        <p:spPr>
          <a:xfrm>
            <a:off x="843026" y="1760286"/>
            <a:ext cx="165100" cy="76200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QB_6_AS.30_4#d00969276?vja=1&amp;pid=a7f1afe5d&amp;color=0,0,0&amp;mp=1&amp;vtp=1"/>
          <p:cNvSpPr/>
          <p:nvPr/>
        </p:nvSpPr>
        <p:spPr>
          <a:xfrm>
            <a:off x="719328" y="1028192"/>
            <a:ext cx="10753344" cy="492495"/>
          </a:xfrm>
          <a:prstGeom prst="rect">
            <a:avLst/>
          </a:prstGeom>
          <a:noFill/>
        </p:spPr>
        <p:txBody>
          <a:bodyPr wrap="square" lIns="0" tIns="0" rIns="0" bIns="0" rtlCol="0" anchor="t"/>
          <a:lstStyle/>
          <a:p>
            <a:pPr algn="l">
              <a:lnSpc>
                <a:spcPct val="125000"/>
              </a:lnSpc>
            </a:pP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（2）such</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that引导结果状语从句的结构为：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500"/>
                                        <p:tgtEl>
                                          <p:spTgt spid="3">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bg/>
                                          </p:spTgt>
                                        </p:tgtEl>
                                        <p:attrNameLst>
                                          <p:attrName>style.visibility</p:attrName>
                                        </p:attrNameLst>
                                      </p:cBhvr>
                                      <p:to>
                                        <p:strVal val="visible"/>
                                      </p:to>
                                    </p:set>
                                    <p:animEffect transition="in" filter="fade">
                                      <p:cBhvr>
                                        <p:cTn id="25" dur="500"/>
                                        <p:tgtEl>
                                          <p:spTgt spid="4">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P spid="4"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32_2#6ea550deb?vja=1&amp;pid=77e82d57f&amp;color=0,0,0&amp;mp=1&amp;vtp=1&amp;bt=1"/>
          <p:cNvSpPr/>
          <p:nvPr/>
        </p:nvSpPr>
        <p:spPr>
          <a:xfrm>
            <a:off x="722376" y="896112"/>
            <a:ext cx="10753344" cy="4572000"/>
          </a:xfrm>
          <a:prstGeom prst="rect">
            <a:avLst/>
          </a:prstGeom>
          <a:noFill/>
        </p:spPr>
        <p:txBody>
          <a:bodyPr wrap="square" lIns="0" tIns="0" rIns="0" bIns="0" rtlCol="0" anchor="t"/>
          <a:lstStyle/>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disease”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slugs.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“biodiversity-positive”,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slugs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comeback.</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entomologist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（昆虫学家）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Andrew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Salisbury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hedgehogs,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slugs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soil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endParaRPr lang="en-US" altLang="zh-CN" sz="2000" dirty="0"/>
          </a:p>
          <a:p>
            <a:pPr algn="just">
              <a:lnSpc>
                <a:spcPct val="125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RHS’s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Salisbury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‘pests’.Instead,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slugs,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hedgehogs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frogs.”</a:t>
            </a:r>
            <a:endParaRPr lang="en-US" altLang="zh-CN" sz="2000" dirty="0"/>
          </a:p>
        </p:txBody>
      </p:sp>
    </p:spTree>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433_1#6ea550deb?vja=1&amp;pid=77e82d57f&amp;color=0,0,0&amp;vtp=1&amp;bt=1"/>
          <p:cNvSpPr/>
          <p:nvPr/>
        </p:nvSpPr>
        <p:spPr>
          <a:xfrm>
            <a:off x="722376" y="900000"/>
            <a:ext cx="10753344" cy="1143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人们往往认为杂草和害虫是令人讨厌的东西，现在，英国皇家园艺学会认为它们是“花园英雄”，因为杂草可以体现土壤的营养状况，某些“害虫”还有助于保持土壤健康，实现花园的生态系统平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4_1#e0b086a3e?vja=1&amp;pid=6ea550de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1.Why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rebranding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35_1#e0b086a3e.bracket?vja=1&amp;pid=6ea550deb&amp;color=0,0,0&amp;vpa=207&amp;vtp=1"/>
          <p:cNvSpPr/>
          <p:nvPr/>
        </p:nvSpPr>
        <p:spPr>
          <a:xfrm>
            <a:off x="70723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000" dirty="0"/>
          </a:p>
        </p:txBody>
      </p:sp>
      <p:sp>
        <p:nvSpPr>
          <p:cNvPr id="4" name="QC_6_BD.434_2#e0b086a3e.choices?vja=1&amp;pid=6ea550deb&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heroes”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endParaRPr lang="en-US" altLang="zh-CN" sz="2000" dirty="0"/>
          </a:p>
        </p:txBody>
      </p:sp>
      <p:sp>
        <p:nvSpPr>
          <p:cNvPr id="5" name="QC_6_AS.436_1#e0b086a3e?vja=1&amp;pid=6ea550deb&amp;color=0,0,0&amp;vtp=1"/>
          <p:cNvSpPr/>
          <p:nvPr/>
        </p:nvSpPr>
        <p:spPr>
          <a:xfrm>
            <a:off x="722376" y="21082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RHS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gardeners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considering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enemies.”和In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“weed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heroes”可知，皇家</a:t>
            </a:r>
            <a:r>
              <a:rPr lang="en-US" altLang="zh-CN" sz="2000" b="0" i="1"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.以</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为特色；是</a:t>
            </a:r>
            <a:r>
              <a:rPr lang="en-US" altLang="zh-CN" sz="2000" b="0" i="0" dirty="0">
                <a:solidFill>
                  <a:srgbClr val="385723"/>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的特征园艺学会想让人们重新认识杂草的作用，正赶上了这样一次大型活动，通过此次活动，可以让杂草的“英雄”角色被更多人熟知。故选B项。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7_1#dfbb27884?vja=1&amp;pid=6ea550de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38_1#dfbb27884.bracket?vja=1&amp;pid=6ea550deb&amp;color=0,0,0&amp;vpa=208&amp;vtp=1"/>
          <p:cNvSpPr/>
          <p:nvPr/>
        </p:nvSpPr>
        <p:spPr>
          <a:xfrm>
            <a:off x="447998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37_2#dfbb27884.choices?vja=1&amp;pid=6ea550deb&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A.Giving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B.Introducing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C.Describing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D.Making</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comparisons.</a:t>
            </a:r>
            <a:endParaRPr lang="en-US" altLang="zh-CN" sz="2000" dirty="0"/>
          </a:p>
        </p:txBody>
      </p:sp>
      <p:sp>
        <p:nvSpPr>
          <p:cNvPr id="5" name="QC_6_AS.439_1#dfbb27884?vja=1&amp;pid=6ea550deb&amp;color=0,0,0&amp;vtp=1"/>
          <p:cNvSpPr/>
          <p:nvPr/>
        </p:nvSpPr>
        <p:spPr>
          <a:xfrm>
            <a:off x="722376" y="2108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第三段中提出，杂草可以告诉你地下的情况，杂草就是你的顾问，也是你的朋友，接着第四段以荨麻为例，指出它可以让园丁知道土壤中含有丰富的氮，还举了白花藜的例子，表明白花藜是一个地区养分不足的标志。因此第四段的作用是举例说明第三段中提到的内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0_1#772492176?vja=1&amp;pid=6ea550de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Salisbury?(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41_1#772492176.bracket?vja=1&amp;pid=6ea550deb&amp;color=0,0,0&amp;vpa=209&amp;vtp=1"/>
          <p:cNvSpPr/>
          <p:nvPr/>
        </p:nvSpPr>
        <p:spPr>
          <a:xfrm>
            <a:off x="6169089" y="8961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4" name="QC_6_BD.440_2#772492176.choices?vja=1&amp;pid=6ea550deb&amp;color=0,0,0&amp;vtp=1"/>
          <p:cNvSpPr/>
          <p:nvPr/>
        </p:nvSpPr>
        <p:spPr>
          <a:xfrm>
            <a:off x="722376" y="1303087"/>
            <a:ext cx="10753344" cy="1524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biodiversity.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insects.</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pests.</a:t>
            </a:r>
            <a:endParaRPr lang="en-US" altLang="zh-CN" sz="2000" dirty="0"/>
          </a:p>
        </p:txBody>
      </p:sp>
      <p:sp>
        <p:nvSpPr>
          <p:cNvPr id="5" name="QC_6_AS.442_1#772492176?vja=1&amp;pid=6ea550deb&amp;color=0,0,0&amp;vtp=1"/>
          <p:cNvSpPr/>
          <p:nvPr/>
        </p:nvSpPr>
        <p:spPr>
          <a:xfrm>
            <a:off x="722376" y="2870200"/>
            <a:ext cx="10753344" cy="1562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推理判断题。根据倒数第二段及最后一段内容可知，索尔兹伯里认为如果没有这些不受欢迎的蛞蝓和蜗牛等“害虫”，我们的花园将变得更加乏味。要更多地考虑杂草、蛞蝓和蜗牛以及鸟类、刺猬和青蛙等动物在实现花园生态系统平衡中发挥的作用。因此，索尔兹伯里认为花园应该是生物多样性丰富的地方。故选A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43_1#ac1a771ee?vja=1&amp;pid=6ea550deb&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000" dirty="0"/>
          </a:p>
        </p:txBody>
      </p:sp>
      <p:sp>
        <p:nvSpPr>
          <p:cNvPr id="3" name="QC_6_AN.444_1#ac1a771ee.bracket?vja=1&amp;pid=6ea550deb&amp;color=0,0,0&amp;vpa=210&amp;vtp=1"/>
          <p:cNvSpPr/>
          <p:nvPr/>
        </p:nvSpPr>
        <p:spPr>
          <a:xfrm>
            <a:off x="4926076" y="896112"/>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4" name="QC_6_BD.443_2#ac1a771ee.choices?vja=1&amp;pid=6ea550deb&amp;color=0,0,0&amp;vtp=1"/>
          <p:cNvSpPr/>
          <p:nvPr/>
        </p:nvSpPr>
        <p:spPr>
          <a:xfrm>
            <a:off x="722376" y="1303087"/>
            <a:ext cx="10753344" cy="762000"/>
          </a:xfrm>
          <a:prstGeom prst="rect">
            <a:avLst/>
          </a:prstGeom>
          <a:noFill/>
        </p:spPr>
        <p:txBody>
          <a:bodyPr wrap="square" lIns="0" tIns="0" rIns="0" bIns="0" rtlCol="0" anchor="t"/>
          <a:lstStyle/>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Advisers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B.Weeds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Comeback</a:t>
            </a:r>
            <a:endParaRPr lang="en-US" altLang="zh-CN" sz="2000" dirty="0"/>
          </a:p>
          <a:p>
            <a:pPr marL="0" marR="0" lvl="0" indent="0" defTabSz="914400" eaLnBrk="1" fontAlgn="auto" latinLnBrk="0" hangingPunct="1">
              <a:lnSpc>
                <a:spcPct val="125000"/>
              </a:lnSpc>
              <a:spcBef>
                <a:spcPts val="0"/>
              </a:spcBef>
              <a:spcAft>
                <a:spcPts val="0"/>
              </a:spcAft>
              <a:buClrTx/>
              <a:buSzTx/>
              <a:buNone/>
              <a:tabLst>
                <a:tab pos="5483860" algn="l"/>
              </a:tabLst>
              <a:defRPr/>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C.Weeds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Pests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D.Heroes</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endParaRPr lang="en-US" altLang="zh-CN" sz="2000" dirty="0"/>
          </a:p>
        </p:txBody>
      </p:sp>
      <p:sp>
        <p:nvSpPr>
          <p:cNvPr id="5" name="QC_6_AS.445_1#ac1a771ee?vja=1&amp;pid=6ea550deb&amp;color=0,0,0&amp;vtp=1"/>
          <p:cNvSpPr/>
          <p:nvPr/>
        </p:nvSpPr>
        <p:spPr>
          <a:xfrm>
            <a:off x="722376" y="21082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本文旨在让人们认识到传统意识中被认为是杂草或害虫的生物其实在花园中是有益的，人类不应该把它们看作敌人，应该把它们视作朋友。C项（杂草和害虫是我们的朋友）可以概括文章主旨，适合作为文章标题。故选C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46_1#31756a57d?vja=1&amp;pid=daab15ce6&amp;color=0,0,0&amp;vtp=1&amp;bt=1"/>
          <p:cNvSpPr/>
          <p:nvPr/>
        </p:nvSpPr>
        <p:spPr>
          <a:xfrm>
            <a:off x="722376" y="900000"/>
            <a:ext cx="10753344" cy="5248656"/>
          </a:xfrm>
          <a:prstGeom prst="rect">
            <a:avLst/>
          </a:prstGeom>
          <a:noFill/>
        </p:spPr>
        <p:txBody>
          <a:bodyPr wrap="square" lIns="0" tIns="0" rIns="0" bIns="0" rtlCol="0" anchor="t"/>
          <a:lstStyle/>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［陕西西安2024高一期中］</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satisfying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dangerous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preparation.1.</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destination.2.</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accommodation.</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night.3.</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（单独的）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apartments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affordable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（控制预算）.</a:t>
            </a:r>
            <a:endParaRPr lang="en-US" altLang="zh-CN" sz="2000" dirty="0"/>
          </a:p>
          <a:p>
            <a:pPr algn="just">
              <a:lnSpc>
                <a:spcPct val="1230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situations.4.</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pronunciations.</a:t>
            </a:r>
            <a:endParaRPr lang="en-US" altLang="zh-CN" sz="2000" dirty="0"/>
          </a:p>
          <a:p>
            <a:pPr algn="just">
              <a:lnSpc>
                <a:spcPct val="1230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emails</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t>
            </a:r>
            <a:endParaRPr lang="en-US" altLang="zh-CN" sz="2000" dirty="0"/>
          </a:p>
        </p:txBody>
      </p:sp>
      <p:sp>
        <p:nvSpPr>
          <p:cNvPr id="3" name="QM_5_AN.447_1#31756a57d.blank?vja=1&amp;pid=daab15ce6&amp;color=0,0,0&amp;vpa=211&amp;vtp=1"/>
          <p:cNvSpPr/>
          <p:nvPr/>
        </p:nvSpPr>
        <p:spPr>
          <a:xfrm>
            <a:off x="6792976" y="1236804"/>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M_5_AN.448_1#31756a57d.blank?vja=1&amp;pid=daab15ce6&amp;color=0,0,0&amp;vpa=212&amp;vtp=1"/>
          <p:cNvSpPr/>
          <p:nvPr/>
        </p:nvSpPr>
        <p:spPr>
          <a:xfrm>
            <a:off x="9711182" y="1986612"/>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5" name="QM_5_AN.449_1#31756a57d.blank?vja=1&amp;pid=daab15ce6&amp;color=0,0,0&amp;vpa=213&amp;vtp=1"/>
          <p:cNvSpPr/>
          <p:nvPr/>
        </p:nvSpPr>
        <p:spPr>
          <a:xfrm>
            <a:off x="4354386" y="3111324"/>
            <a:ext cx="368300"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6" name="QM_5_AN.450_1#31756a57d.blank?vja=1&amp;pid=daab15ce6&amp;color=0,0,0&amp;vpa=214&amp;vtp=1"/>
          <p:cNvSpPr/>
          <p:nvPr/>
        </p:nvSpPr>
        <p:spPr>
          <a:xfrm>
            <a:off x="1943164" y="4610940"/>
            <a:ext cx="339725"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7" name="QM_5_AN.451_1#31756a57d.blank?vja=1&amp;pid=daab15ce6&amp;color=0,0,0&amp;vpa=215&amp;vtp=1"/>
          <p:cNvSpPr/>
          <p:nvPr/>
        </p:nvSpPr>
        <p:spPr>
          <a:xfrm>
            <a:off x="1417701" y="4985844"/>
            <a:ext cx="354013" cy="374904"/>
          </a:xfrm>
          <a:prstGeom prst="rect">
            <a:avLst/>
          </a:prstGeom>
          <a:noFill/>
        </p:spPr>
        <p:txBody>
          <a:bodyPr wrap="square" lIns="0" tIns="0" rIns="0" bIns="0" rtlCol="0" anchor="t"/>
          <a:lstStyle/>
          <a:p>
            <a:pPr algn="ctr">
              <a:lnSpc>
                <a:spcPct val="123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52_1#31756a57d?vja=1&amp;pid=daab15ce6&amp;color=0,0,0&amp;vtp=1&amp;bt=1"/>
          <p:cNvSpPr/>
          <p:nvPr/>
        </p:nvSpPr>
        <p:spPr>
          <a:xfrm>
            <a:off x="722376" y="896112"/>
            <a:ext cx="10753344" cy="2667000"/>
          </a:xfrm>
          <a:prstGeom prst="rect">
            <a:avLst/>
          </a:prstGeom>
          <a:noFill/>
        </p:spPr>
        <p:txBody>
          <a:bodyPr wrap="square" lIns="0" tIns="0" rIns="0" bIns="0" rtlCol="0" anchor="t"/>
          <a:lstStyle/>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A.Once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B.Write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C.Share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D.With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language-speaking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2000" dirty="0"/>
          </a:p>
          <a:p>
            <a:pPr algn="l">
              <a:lnSpc>
                <a:spcPct val="125000"/>
              </a:lnSpc>
            </a:pP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G.Booking</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accommodation</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endParaRPr lang="en-US" altLang="zh-CN" sz="2000" dirty="0"/>
          </a:p>
        </p:txBody>
      </p:sp>
      <p:sp>
        <p:nvSpPr>
          <p:cNvPr id="3" name="QM_5_EX.453_1#31756a57d?vja=1&amp;pid=daab15ce6&amp;color=0,0,0&amp;vtp=1"/>
          <p:cNvSpPr/>
          <p:nvPr/>
        </p:nvSpPr>
        <p:spPr>
          <a:xfrm>
            <a:off x="722376" y="3589087"/>
            <a:ext cx="11042650" cy="381000"/>
          </a:xfrm>
          <a:prstGeom prst="rect">
            <a:avLst/>
          </a:prstGeom>
          <a:noFill/>
        </p:spPr>
        <p:txBody>
          <a:bodyPr wrap="square" lIns="0" tIns="0" rIns="0" bIns="0" rtlCol="0" anchor="t"/>
          <a:lstStyle/>
          <a:p>
            <a:pPr algn="l">
              <a:lnSpc>
                <a:spcPct val="125000"/>
              </a:lnSpc>
            </a:pPr>
            <a:r>
              <a:rPr lang="en-US" altLang="zh-CN" sz="2000" b="1"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本文是一篇说明文。文章主要介绍了独自旅行时制订正确的计划和万全准备的建议。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4_1#2d3a5c633?vja=1&amp;pid=31756a57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55_1#2d3a5c633.blank?vja=1&amp;pid=31756a57d&amp;color=0,0,0&amp;vpa=216&amp;vtp=1"/>
          <p:cNvSpPr/>
          <p:nvPr/>
        </p:nvSpPr>
        <p:spPr>
          <a:xfrm>
            <a:off x="897001" y="858012"/>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000" dirty="0"/>
          </a:p>
        </p:txBody>
      </p:sp>
      <p:sp>
        <p:nvSpPr>
          <p:cNvPr id="4" name="QB_6_AS.456_1#2d3a5c633?vja=1&amp;pid=31756a57d&amp;color=0,0,0&amp;vtp=1"/>
          <p:cNvSpPr/>
          <p:nvPr/>
        </p:nvSpPr>
        <p:spPr>
          <a:xfrm>
            <a:off x="722376" y="13208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空前内容说明如果没有适当的准备，独自旅行会很危险，后文you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memories说明你也可以留下美好的回忆，与上文形成转折，因此设空处应提到某个前提条件，D项（有了正确的计划和万全的准备）符合语境，是后文情况发生的条件，其中的right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preparation和前文的without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preparation相呼应。故选D项。</a:t>
            </a:r>
            <a:endParaRPr lang="en-US" altLang="zh-CN" sz="2200" dirty="0"/>
          </a:p>
        </p:txBody>
      </p:sp>
      <p:sp>
        <p:nvSpPr>
          <p:cNvPr id="5" name="QB_6_BD.457_1#87710042a?vja=1&amp;pid=31756a57d&amp;color=0,0,0&amp;vtp=1"/>
          <p:cNvSpPr/>
          <p:nvPr/>
        </p:nvSpPr>
        <p:spPr>
          <a:xfrm>
            <a:off x="722376" y="2915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58_1#87710042a.blank?vja=1&amp;pid=31756a57d&amp;color=0,0,0&amp;vpa=217&amp;vtp=1"/>
          <p:cNvSpPr/>
          <p:nvPr/>
        </p:nvSpPr>
        <p:spPr>
          <a:xfrm>
            <a:off x="897001" y="28778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000" dirty="0"/>
          </a:p>
        </p:txBody>
      </p:sp>
      <p:sp>
        <p:nvSpPr>
          <p:cNvPr id="7" name="QB_6_AS.459_1#87710042a?vja=1&amp;pid=31756a57d&amp;color=0,0,0&amp;vtp=1"/>
          <p:cNvSpPr/>
          <p:nvPr/>
        </p:nvSpPr>
        <p:spPr>
          <a:xfrm>
            <a:off x="722376" y="3340100"/>
            <a:ext cx="10753344" cy="1562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前文“Take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destination.”建议研究好交通方式，后文make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accommodation说明需要知道到达住处的方式，结合选项可知，A项（一旦你到达机场或车站）符合语境，引出空后到达机场或车站的情景，同时承接上文内容。</a:t>
            </a:r>
            <a:endParaRPr lang="en-US" altLang="zh-CN" sz="2200" dirty="0"/>
          </a:p>
        </p:txBody>
      </p:sp>
      <p:sp>
        <p:nvSpPr>
          <p:cNvPr id="8" name="QB_6_BD.460_1#0df255721?vja=1&amp;pid=31756a57d&amp;color=0,0,0&amp;vtp=1"/>
          <p:cNvSpPr/>
          <p:nvPr/>
        </p:nvSpPr>
        <p:spPr>
          <a:xfrm>
            <a:off x="722376" y="49225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9" name="QB_6_AN.461_1#0df255721.blank?vja=1&amp;pid=31756a57d&amp;color=0,0,0&amp;vpa=218&amp;vtp=1"/>
          <p:cNvSpPr/>
          <p:nvPr/>
        </p:nvSpPr>
        <p:spPr>
          <a:xfrm>
            <a:off x="897001" y="4884487"/>
            <a:ext cx="368300"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sz="2000" dirty="0"/>
          </a:p>
        </p:txBody>
      </p:sp>
      <p:sp>
        <p:nvSpPr>
          <p:cNvPr id="10" name="QB_6_AS.462_1#0df255721?vja=1&amp;pid=31756a57d&amp;color=0,0,0&amp;vtp=1"/>
          <p:cNvSpPr/>
          <p:nvPr/>
        </p:nvSpPr>
        <p:spPr>
          <a:xfrm>
            <a:off x="722376" y="5346700"/>
            <a:ext cx="10753344" cy="800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本段建议提前预订住宿，空后介绍了两种经济实惠的住宿选择，G项（提前预订住宿可以帮助你避免高昂的费用）承上启下。故选G项。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3_1#57f1a8dc3?vja=1&amp;pid=31756a57d&amp;color=0,0,0&amp;vtp=1&amp;bt=1"/>
          <p:cNvSpPr/>
          <p:nvPr/>
        </p:nvSpPr>
        <p:spPr>
          <a:xfrm>
            <a:off x="722376" y="896112"/>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3" name="QB_6_AN.464_1#57f1a8dc3.blank?vja=1&amp;pid=31756a57d&amp;color=0,0,0&amp;vpa=219&amp;vtp=1"/>
          <p:cNvSpPr/>
          <p:nvPr/>
        </p:nvSpPr>
        <p:spPr>
          <a:xfrm>
            <a:off x="909701" y="858012"/>
            <a:ext cx="339725"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sz="2000" dirty="0"/>
          </a:p>
        </p:txBody>
      </p:sp>
      <p:sp>
        <p:nvSpPr>
          <p:cNvPr id="4" name="QB_6_AS.465_1#57f1a8dc3?vja=1&amp;pid=31756a57d&amp;color=0,0,0&amp;vtp=1"/>
          <p:cNvSpPr/>
          <p:nvPr/>
        </p:nvSpPr>
        <p:spPr>
          <a:xfrm>
            <a:off x="722376" y="1320800"/>
            <a:ext cx="10753344" cy="1181100"/>
          </a:xfrm>
          <a:prstGeom prst="rect">
            <a:avLst/>
          </a:prstGeom>
          <a:noFill/>
        </p:spPr>
        <p:txBody>
          <a:bodyPr wrap="square" lIns="0" tIns="0" rIns="0" bIns="0" rtlCol="0" anchor="t"/>
          <a:lstStyle/>
          <a:p>
            <a:pPr algn="l">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后文study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phrases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pronunciations建议学习关键短语和正确发音，设空处应提到与语言相关的内容，因此E项</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（如果你将要游览一个说外语的国家）引出空后内容，符合语境。故选E项。</a:t>
            </a:r>
            <a:endParaRPr lang="en-US" altLang="zh-CN" sz="2200" dirty="0"/>
          </a:p>
        </p:txBody>
      </p:sp>
      <p:sp>
        <p:nvSpPr>
          <p:cNvPr id="5" name="QB_6_BD.466_1#19bb872f1?vja=1&amp;pid=31756a57d&amp;color=0,0,0&amp;vtp=1"/>
          <p:cNvSpPr/>
          <p:nvPr/>
        </p:nvSpPr>
        <p:spPr>
          <a:xfrm>
            <a:off x="722376" y="2534987"/>
            <a:ext cx="10753344" cy="381000"/>
          </a:xfrm>
          <a:prstGeom prst="rect">
            <a:avLst/>
          </a:prstGeom>
          <a:noFill/>
        </p:spPr>
        <p:txBody>
          <a:bodyPr wrap="square" lIns="0" tIns="0" rIns="0" bIns="0" rtlCol="0" anchor="t"/>
          <a:lstStyle/>
          <a:p>
            <a:pPr algn="l">
              <a:lnSpc>
                <a:spcPct val="125000"/>
              </a:lnSpc>
            </a:pPr>
            <a:r>
              <a:rPr lang="en-US" altLang="zh-CN" sz="20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dirty="0"/>
          </a:p>
        </p:txBody>
      </p:sp>
      <p:sp>
        <p:nvSpPr>
          <p:cNvPr id="6" name="QB_6_AN.467_1#19bb872f1.blank?vja=1&amp;pid=31756a57d&amp;color=0,0,0&amp;vpa=220&amp;vtp=1"/>
          <p:cNvSpPr/>
          <p:nvPr/>
        </p:nvSpPr>
        <p:spPr>
          <a:xfrm>
            <a:off x="909701" y="2496887"/>
            <a:ext cx="354013" cy="381000"/>
          </a:xfrm>
          <a:prstGeom prst="rect">
            <a:avLst/>
          </a:prstGeom>
          <a:noFill/>
        </p:spPr>
        <p:txBody>
          <a:bodyPr wrap="square" lIns="0" tIns="0" rIns="0" bIns="0" rtlCol="0" anchor="t"/>
          <a:lstStyle/>
          <a:p>
            <a:pPr algn="ctr">
              <a:lnSpc>
                <a:spcPct val="125000"/>
              </a:lnSpc>
            </a:pPr>
            <a:r>
              <a:rPr lang="en-US" altLang="zh-CN" sz="20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000" dirty="0"/>
          </a:p>
        </p:txBody>
      </p:sp>
      <p:sp>
        <p:nvSpPr>
          <p:cNvPr id="7" name="QB_6_AS.468_1#19bb872f1?vja=1&amp;pid=31756a57d&amp;color=0,0,0&amp;vtp=1"/>
          <p:cNvSpPr/>
          <p:nvPr/>
        </p:nvSpPr>
        <p:spPr>
          <a:xfrm>
            <a:off x="722376" y="2959100"/>
            <a:ext cx="10753344" cy="1943100"/>
          </a:xfrm>
          <a:prstGeom prst="rect">
            <a:avLst/>
          </a:prstGeom>
          <a:noFill/>
        </p:spPr>
        <p:txBody>
          <a:bodyPr wrap="square" lIns="0" tIns="0" rIns="0" bIns="0" rtlCol="0" anchor="t"/>
          <a:lstStyle/>
          <a:p>
            <a:pPr algn="just">
              <a:lnSpc>
                <a:spcPct val="125000"/>
              </a:lnSpc>
            </a:pPr>
            <a:r>
              <a:rPr lang="en-US" altLang="zh-CN" sz="2200" b="1" i="0" dirty="0">
                <a:solidFill>
                  <a:srgbClr val="639319"/>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设空处位于段首，是段落主旨句，应概括段落内容。后文“It’s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alone.Choosing</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OK.”说明独自旅行时应和他人保持联络，因此C项（与你信任的人分享你的日程安排）符合语境，建议告知信任的人自己的日程安排，概括后文内容，其中的someone</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trust和后文的a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2000" b="0" i="0" dirty="0">
                <a:solidFill>
                  <a:srgbClr val="385723"/>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385723"/>
                </a:solidFill>
                <a:latin typeface="Times New Roman" panose="02020603050405020304" pitchFamily="34" charset="0"/>
                <a:ea typeface="微软雅黑" panose="020B0503020204020204" pitchFamily="34" charset="-122"/>
                <a:cs typeface="Times New Roman" panose="02020603050405020304" pitchFamily="34" charset="-120"/>
              </a:rPr>
              <a:t>member相呼应。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55016</Words>
  <Application>WPS 演示</Application>
  <PresentationFormat>宽屏</PresentationFormat>
  <Paragraphs>1402</Paragraphs>
  <Slides>116</Slides>
  <Notes>111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116</vt:i4>
      </vt:variant>
    </vt:vector>
  </HeadingPairs>
  <TitlesOfParts>
    <vt:vector size="137"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Impact</vt:lpstr>
      <vt:lpstr>Impact</vt:lpstr>
      <vt:lpstr>Impact</vt:lpstr>
      <vt:lpstr>仿宋</vt:lpstr>
      <vt:lpstr>仿宋</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杨瑜</cp:lastModifiedBy>
  <cp:revision>12</cp:revision>
  <dcterms:created xsi:type="dcterms:W3CDTF">2025-05-09T07:30:00Z</dcterms:created>
  <dcterms:modified xsi:type="dcterms:W3CDTF">2025-05-12T08:15:09Z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60DAD7DEC9724F16851FCAACBAF2CF0C_12</vt:lpwstr>
  </property>
  <property fmtid="{D5CDD505-2E9C-101B-9397-08002B2CF9AE}" pid="3" name="KSOProductBuildVer">
    <vt:lpwstr>2052-12.1.0.21171</vt:lpwstr>
  </property>
</Properties>
</file>