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6" r:id="rId12"/>
    <p:sldId id="268" r:id="rId13"/>
    <p:sldId id="378" r:id="rId14"/>
    <p:sldId id="269" r:id="rId15"/>
    <p:sldId id="270" r:id="rId16"/>
    <p:sldId id="271" r:id="rId17"/>
    <p:sldId id="273" r:id="rId18"/>
    <p:sldId id="379" r:id="rId19"/>
    <p:sldId id="274" r:id="rId20"/>
    <p:sldId id="275" r:id="rId21"/>
    <p:sldId id="276" r:id="rId22"/>
    <p:sldId id="277" r:id="rId23"/>
    <p:sldId id="279" r:id="rId24"/>
    <p:sldId id="280" r:id="rId25"/>
    <p:sldId id="281" r:id="rId26"/>
    <p:sldId id="282" r:id="rId27"/>
    <p:sldId id="283" r:id="rId28"/>
    <p:sldId id="284" r:id="rId29"/>
    <p:sldId id="285" r:id="rId30"/>
    <p:sldId id="286" r:id="rId31"/>
    <p:sldId id="380" r:id="rId32"/>
    <p:sldId id="287" r:id="rId33"/>
    <p:sldId id="288" r:id="rId34"/>
    <p:sldId id="289" r:id="rId35"/>
    <p:sldId id="290" r:id="rId36"/>
    <p:sldId id="292" r:id="rId37"/>
    <p:sldId id="293" r:id="rId38"/>
    <p:sldId id="294" r:id="rId39"/>
    <p:sldId id="295" r:id="rId40"/>
    <p:sldId id="296" r:id="rId41"/>
    <p:sldId id="297" r:id="rId42"/>
    <p:sldId id="298" r:id="rId43"/>
    <p:sldId id="299" r:id="rId44"/>
    <p:sldId id="301" r:id="rId45"/>
    <p:sldId id="302" r:id="rId46"/>
    <p:sldId id="303" r:id="rId47"/>
    <p:sldId id="304" r:id="rId48"/>
    <p:sldId id="305" r:id="rId49"/>
    <p:sldId id="307" r:id="rId50"/>
    <p:sldId id="309" r:id="rId51"/>
    <p:sldId id="310" r:id="rId52"/>
    <p:sldId id="311" r:id="rId53"/>
    <p:sldId id="312" r:id="rId54"/>
    <p:sldId id="314" r:id="rId55"/>
    <p:sldId id="381" r:id="rId56"/>
    <p:sldId id="315" r:id="rId57"/>
    <p:sldId id="316" r:id="rId58"/>
    <p:sldId id="386" r:id="rId59"/>
    <p:sldId id="317" r:id="rId60"/>
    <p:sldId id="318" r:id="rId61"/>
    <p:sldId id="319" r:id="rId62"/>
    <p:sldId id="321" r:id="rId63"/>
    <p:sldId id="322" r:id="rId64"/>
    <p:sldId id="323" r:id="rId65"/>
    <p:sldId id="324" r:id="rId66"/>
    <p:sldId id="325" r:id="rId67"/>
    <p:sldId id="326" r:id="rId68"/>
    <p:sldId id="327" r:id="rId69"/>
    <p:sldId id="328" r:id="rId70"/>
    <p:sldId id="329" r:id="rId71"/>
    <p:sldId id="330" r:id="rId72"/>
    <p:sldId id="331" r:id="rId73"/>
    <p:sldId id="332" r:id="rId74"/>
    <p:sldId id="333" r:id="rId75"/>
    <p:sldId id="334" r:id="rId76"/>
    <p:sldId id="335" r:id="rId77"/>
    <p:sldId id="336" r:id="rId78"/>
    <p:sldId id="338" r:id="rId79"/>
    <p:sldId id="382" r:id="rId80"/>
    <p:sldId id="339" r:id="rId81"/>
    <p:sldId id="340" r:id="rId82"/>
    <p:sldId id="341" r:id="rId83"/>
    <p:sldId id="383" r:id="rId84"/>
    <p:sldId id="342" r:id="rId85"/>
    <p:sldId id="344" r:id="rId86"/>
    <p:sldId id="347" r:id="rId87"/>
    <p:sldId id="348" r:id="rId88"/>
    <p:sldId id="349" r:id="rId89"/>
    <p:sldId id="350" r:id="rId90"/>
    <p:sldId id="351" r:id="rId91"/>
    <p:sldId id="352" r:id="rId92"/>
    <p:sldId id="353" r:id="rId93"/>
    <p:sldId id="355" r:id="rId94"/>
    <p:sldId id="356" r:id="rId95"/>
    <p:sldId id="357" r:id="rId96"/>
    <p:sldId id="358" r:id="rId97"/>
    <p:sldId id="359" r:id="rId98"/>
    <p:sldId id="360" r:id="rId99"/>
    <p:sldId id="362" r:id="rId100"/>
    <p:sldId id="384" r:id="rId101"/>
    <p:sldId id="363" r:id="rId102"/>
    <p:sldId id="364" r:id="rId103"/>
    <p:sldId id="365" r:id="rId104"/>
    <p:sldId id="366" r:id="rId105"/>
    <p:sldId id="367" r:id="rId106"/>
    <p:sldId id="369" r:id="rId107"/>
    <p:sldId id="385" r:id="rId108"/>
    <p:sldId id="370" r:id="rId109"/>
    <p:sldId id="371" r:id="rId110"/>
    <p:sldId id="372" r:id="rId111"/>
    <p:sldId id="374" r:id="rId112"/>
    <p:sldId id="375" r:id="rId113"/>
    <p:sldId id="387" r:id="rId114"/>
    <p:sldId id="377" r:id="rId1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张宇" initials="张" lastIdx="1" clrIdx="2"/>
  <p:cmAuthor id="4" name="LXZW" initials="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27174"/>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9" Type="http://schemas.openxmlformats.org/officeDocument/2006/relationships/commentAuthors" Target="commentAuthors.xml"/><Relationship Id="rId118" Type="http://schemas.openxmlformats.org/officeDocument/2006/relationships/tableStyles" Target="tableStyles.xml"/><Relationship Id="rId117" Type="http://schemas.openxmlformats.org/officeDocument/2006/relationships/viewProps" Target="viewProps.xml"/><Relationship Id="rId116" Type="http://schemas.openxmlformats.org/officeDocument/2006/relationships/presProps" Target="presProps.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ef2a245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7ca2cd8e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93b2946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44f180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8d3655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8532b9a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7454b45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e2b8fa5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4bed39ab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af06ec2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40e521b0009d8e8f7#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a7f3e12c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8ed4e984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4439c2d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e209181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5ff1694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18" name="灯片编号占位符 17"/>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必修第二册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f697fba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4b480a20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image" Target="../media/image8.png"/><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5" Type="http://schemas.openxmlformats.org/officeDocument/2006/relationships/notesSlide" Target="../notesSlides/notesSlide103.xml"/><Relationship Id="rId14" Type="http://schemas.openxmlformats.org/officeDocument/2006/relationships/slideLayout" Target="../slideLayouts/slideLayout25.xml"/><Relationship Id="rId13" Type="http://schemas.openxmlformats.org/officeDocument/2006/relationships/tags" Target="../tags/tag21.xml"/><Relationship Id="rId12" Type="http://schemas.openxmlformats.org/officeDocument/2006/relationships/image" Target="../media/image7.jpeg"/><Relationship Id="rId11" Type="http://schemas.openxmlformats.org/officeDocument/2006/relationships/image" Target="../media/image9.png"/><Relationship Id="rId10" Type="http://schemas.openxmlformats.org/officeDocument/2006/relationships/tags" Target="../tags/tag20.xml"/><Relationship Id="rId1" Type="http://schemas.openxmlformats.org/officeDocument/2006/relationships/tags" Target="../tags/tag1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8.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0.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0.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7_1#fa84bcd3c?vja=1&amp;pid=ef2a24533&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Egyptian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Egyptian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Egypt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unprecedented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（前所未有的）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endParaRPr lang="en-US" altLang="zh-CN" sz="2000" dirty="0"/>
          </a:p>
          <a:p>
            <a:pPr algn="just">
              <a:lnSpc>
                <a:spcPct val="125000"/>
              </a:lnSpc>
            </a:pPr>
            <a:endParaRPr lang="en-US" altLang="zh-CN" sz="2000" dirty="0"/>
          </a:p>
        </p:txBody>
      </p:sp>
      <p:sp>
        <p:nvSpPr>
          <p:cNvPr id="3" name="QM_6_AN.68_1#fa84bcd3c.blank?vja=1&amp;pid=ef2a24533&amp;color=0,0,0&amp;vpa=42&amp;vtp=1"/>
          <p:cNvSpPr/>
          <p:nvPr/>
        </p:nvSpPr>
        <p:spPr>
          <a:xfrm>
            <a:off x="2806764" y="1620012"/>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4" name="QM_6_AN.69_1#fa84bcd3c.blank?vja=1&amp;pid=ef2a24533&amp;color=0,0,0&amp;vpa=43&amp;vtp=1"/>
          <p:cNvSpPr/>
          <p:nvPr/>
        </p:nvSpPr>
        <p:spPr>
          <a:xfrm>
            <a:off x="8786876" y="1620012"/>
            <a:ext cx="1098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solutions</a:t>
            </a:r>
            <a:endParaRPr lang="en-US" altLang="zh-CN" sz="2000" dirty="0"/>
          </a:p>
        </p:txBody>
      </p:sp>
      <p:sp>
        <p:nvSpPr>
          <p:cNvPr id="5" name="QM_6_AN.70_1#fa84bcd3c.blank?vja=1&amp;pid=ef2a24533&amp;color=0,0,0&amp;vpa=44&amp;vtp=1"/>
          <p:cNvSpPr/>
          <p:nvPr/>
        </p:nvSpPr>
        <p:spPr>
          <a:xfrm>
            <a:off x="6556629" y="2763012"/>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build</a:t>
            </a:r>
            <a:endParaRPr lang="en-US" altLang="zh-CN" sz="2000" dirty="0"/>
          </a:p>
        </p:txBody>
      </p:sp>
      <p:sp>
        <p:nvSpPr>
          <p:cNvPr id="6" name="QM_6_AN.71_1#fa84bcd3c.blank?vja=1&amp;pid=ef2a24533&amp;color=0,0,0&amp;vpa=45&amp;vtp=1"/>
          <p:cNvSpPr/>
          <p:nvPr/>
        </p:nvSpPr>
        <p:spPr>
          <a:xfrm>
            <a:off x="935101" y="3525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M_6_AN.72_1#fa84bcd3c.blank?vja=1&amp;pid=ef2a24533&amp;color=0,0,0&amp;vpa=46&amp;vtp=1"/>
          <p:cNvSpPr/>
          <p:nvPr/>
        </p:nvSpPr>
        <p:spPr>
          <a:xfrm>
            <a:off x="9725978" y="3525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8" name="QM_6_AN.73_1#fa84bcd3c.blank?vja=1&amp;pid=ef2a24533&amp;color=0,0,0&amp;vpa=47&amp;vtp=1"/>
          <p:cNvSpPr/>
          <p:nvPr/>
        </p:nvSpPr>
        <p:spPr>
          <a:xfrm>
            <a:off x="5194364" y="4287012"/>
            <a:ext cx="1831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established</a:t>
            </a:r>
            <a:endParaRPr lang="en-US" altLang="zh-CN" sz="2000" dirty="0"/>
          </a:p>
        </p:txBody>
      </p:sp>
      <p:sp>
        <p:nvSpPr>
          <p:cNvPr id="9" name="QM_6_AN.74_1#fa84bcd3c.blank?vja=1&amp;pid=ef2a24533&amp;color=0,0,0&amp;vpa=48&amp;vtp=1"/>
          <p:cNvSpPr/>
          <p:nvPr/>
        </p:nvSpPr>
        <p:spPr>
          <a:xfrm>
            <a:off x="8365808" y="5036312"/>
            <a:ext cx="142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endParaRPr lang="en-US" altLang="zh-CN" sz="2000" dirty="0"/>
          </a:p>
        </p:txBody>
      </p:sp>
      <p:sp>
        <p:nvSpPr>
          <p:cNvPr id="10" name="QM_6_AN.75_1#fa84bcd3c.blank?vja=1&amp;pid=ef2a24533&amp;color=0,0,0&amp;vpa=49&amp;vtp=1"/>
          <p:cNvSpPr/>
          <p:nvPr/>
        </p:nvSpPr>
        <p:spPr>
          <a:xfrm>
            <a:off x="6797739" y="5430012"/>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location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5_1#44fc25005.choices?vja=1&amp;pid=9ecf2614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99155" algn="l"/>
                <a:tab pos="5871210" algn="l"/>
                <a:tab pos="8698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A.energised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B.empowered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C.knowledgeable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D.teachable</a:t>
            </a:r>
            <a:endParaRPr lang="en-US" altLang="zh-CN" sz="2000" dirty="0"/>
          </a:p>
        </p:txBody>
      </p:sp>
      <p:sp>
        <p:nvSpPr>
          <p:cNvPr id="3" name="QC_6_AN.466_1#44fc25005.bracket?vja=1&amp;pid=9ecf26147&amp;color=0,0,0&amp;vpa=210&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67_1#44fc25005?vja=1&amp;pid=9ecf26147&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pack.”可知，孩子们一直精力充沛。energise意为“使充满活力”，故选A项。empower意为“增加（某人的）自主权”；knowledgeable意为“知识渊博的”；teachable意为“可教的”。</a:t>
            </a:r>
            <a:endParaRPr lang="en-US" altLang="zh-CN" sz="2200" dirty="0"/>
          </a:p>
        </p:txBody>
      </p:sp>
      <p:sp>
        <p:nvSpPr>
          <p:cNvPr id="5" name="QC_6_BD.468_1#452b395db.choices?vja=1&amp;pid=9ecf26147&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02355" algn="l"/>
                <a:tab pos="6061710" algn="l"/>
                <a:tab pos="8381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A.covering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B.planning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C.cycling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D.designing</a:t>
            </a:r>
            <a:endParaRPr lang="en-US" altLang="zh-CN" sz="2000" dirty="0"/>
          </a:p>
        </p:txBody>
      </p:sp>
      <p:sp>
        <p:nvSpPr>
          <p:cNvPr id="6" name="QC_6_AN.469_1#452b395db.bracket?vja=1&amp;pid=9ecf26147&amp;color=0,0,0&amp;vpa=211&amp;vtp=1"/>
          <p:cNvSpPr/>
          <p:nvPr/>
        </p:nvSpPr>
        <p:spPr>
          <a:xfrm>
            <a:off x="1112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70_1#452b395db?vja=1&amp;pid=9ecf26147&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根据上文内容可知，作者带着孩子们去徒步，因此此处应表示孩子们每天能走10英里（1英里≈1.6千米）。cover意为“行走（一段路程）”，故选A项。cycle意为“骑自行车”。</a:t>
            </a:r>
            <a:endParaRPr lang="en-US" altLang="zh-CN" sz="2200" dirty="0"/>
          </a:p>
        </p:txBody>
      </p:sp>
      <p:sp>
        <p:nvSpPr>
          <p:cNvPr id="8" name="QC_6_BD.471_1#1d3725369.choices?vja=1&amp;pid=9ecf26147&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192780" algn="l"/>
                <a:tab pos="5661660" algn="l"/>
                <a:tab pos="8587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A.ask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B.prepare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C.complain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D.talk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9" name="QC_6_AN.472_1#1d3725369.bracket?vja=1&amp;pid=9ecf26147&amp;color=0,0,0&amp;vpa=212&amp;vtp=1"/>
          <p:cNvSpPr/>
          <p:nvPr/>
        </p:nvSpPr>
        <p:spPr>
          <a:xfrm>
            <a:off x="1112901" y="3779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73_1#1d3725369?vja=1&amp;pid=9ecf26147&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根据下文中的eating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noodles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down可知，孩子们从不抱怨吃简单的面条或倾盆大雨。complain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about意为“抱怨”，故选C项。ask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for意为“要求”；prepare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做准备”；talk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about意为“谈论”。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4_1#7d1e1d0cf.choices?vja=1&amp;pid=9ecf2614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5855" algn="l"/>
                <a:tab pos="6150610" algn="l"/>
                <a:tab pos="8521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A.frightens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B.supports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C.amazes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D.disturbs</a:t>
            </a:r>
            <a:endParaRPr lang="en-US" altLang="zh-CN" sz="2000" dirty="0"/>
          </a:p>
        </p:txBody>
      </p:sp>
      <p:sp>
        <p:nvSpPr>
          <p:cNvPr id="3" name="QC_6_AN.475_1#7d1e1d0cf.bracket?vja=1&amp;pid=9ecf26147&amp;color=0,0,0&amp;vpa=213&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76_1#7d1e1d0cf?vja=1&amp;pid=9ecf26147&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totally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button”可知，孩子们的表现让作者感到惊讶。amaze意为“使惊讶”，故选C项。frighten意为“使惊吓”；support意为“支持”；disturb意为“打扰；使不安”。</a:t>
            </a:r>
            <a:endParaRPr lang="en-US" altLang="zh-CN" sz="2200" dirty="0"/>
          </a:p>
        </p:txBody>
      </p:sp>
      <p:sp>
        <p:nvSpPr>
          <p:cNvPr id="5" name="QC_6_BD.477_1#a574d92a7.choices?vja=1&amp;pid=9ecf26147&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45230" algn="l"/>
                <a:tab pos="6029960" algn="l"/>
                <a:tab pos="87083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A.different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B.lucky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C.confident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D.fresh</a:t>
            </a:r>
            <a:endParaRPr lang="en-US" altLang="zh-CN" sz="2000" dirty="0"/>
          </a:p>
        </p:txBody>
      </p:sp>
      <p:sp>
        <p:nvSpPr>
          <p:cNvPr id="6" name="QC_6_AN.478_1#a574d92a7.bracket?vja=1&amp;pid=9ecf26147&amp;color=0,0,0&amp;vpa=214&amp;vtp=1"/>
          <p:cNvSpPr/>
          <p:nvPr/>
        </p:nvSpPr>
        <p:spPr>
          <a:xfrm>
            <a:off x="1112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79_1#a574d92a7?vja=1&amp;pid=9ecf26147&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button可知，此处表示孩子们每天早上醒来都精力充沛。fresh意为“精力充沛的”，故选D项。different意为“不同的”；lucky意为“幸运的”；confident意为“自信的”。</a:t>
            </a:r>
            <a:endParaRPr lang="en-US" altLang="zh-CN" sz="2200" dirty="0"/>
          </a:p>
        </p:txBody>
      </p:sp>
      <p:sp>
        <p:nvSpPr>
          <p:cNvPr id="8" name="QC_6_BD.480_1#2fc6fabd7.choices?vja=1&amp;pid=9ecf26147&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97630" algn="l"/>
                <a:tab pos="6055360" algn="l"/>
                <a:tab pos="8555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A.destinations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B.vision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C.shoulders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D.memory</a:t>
            </a:r>
            <a:endParaRPr lang="en-US" altLang="zh-CN" sz="2000" dirty="0"/>
          </a:p>
        </p:txBody>
      </p:sp>
      <p:sp>
        <p:nvSpPr>
          <p:cNvPr id="9" name="QC_6_AN.481_1#2fc6fabd7.bracket?vja=1&amp;pid=9ecf26147&amp;color=0,0,0&amp;vpa=215&amp;vtp=1"/>
          <p:cNvSpPr/>
          <p:nvPr/>
        </p:nvSpPr>
        <p:spPr>
          <a:xfrm>
            <a:off x="1112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82_1#2fc6fabd7?vja=1&amp;pid=9ecf26147&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根据语境可知，此处指休息过后，作者和孩子们重新背上背包，再次出发，即背包再次回到了肩膀上。故选C项。destination意为“目的地”；vision意为“视力”；memory意为“记忆力”。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3_1#71a76ab58.choices?vja=1&amp;pid=9ecf2614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51555" algn="l"/>
                <a:tab pos="6176010" algn="l"/>
                <a:tab pos="84067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A.calmly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B.cautiously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C.wildly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D.aimlessly</a:t>
            </a:r>
            <a:endParaRPr lang="en-US" altLang="zh-CN" sz="2000" dirty="0"/>
          </a:p>
        </p:txBody>
      </p:sp>
      <p:sp>
        <p:nvSpPr>
          <p:cNvPr id="3" name="QC_6_AN.484_1#71a76ab58.bracket?vja=1&amp;pid=9ecf26147&amp;color=0,0,0&amp;vpa=216&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85_1#71a76ab58?vja=1&amp;pid=9ecf26147&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catches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fancy可知，作者和家人只是漫无目的地往前走，直到看到吸引他们的事物才会停下。aimlessly意为“漫无目的地”，故选D项。calmly意为“冷静地”；cautiously意为“谨慎地”；wildly意为“激动地”。</a:t>
            </a:r>
            <a:endParaRPr lang="en-US" altLang="zh-CN" sz="2200" dirty="0"/>
          </a:p>
        </p:txBody>
      </p:sp>
      <p:sp>
        <p:nvSpPr>
          <p:cNvPr id="5" name="QC_6_BD.486_1#ed8ebcc06.choices?vja=1&amp;pid=9ecf26147&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89630" algn="l"/>
                <a:tab pos="5661660" algn="l"/>
                <a:tab pos="82638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A.traps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B.brings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C.expresses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D.influences</a:t>
            </a:r>
            <a:endParaRPr lang="en-US" altLang="zh-CN" sz="2000" dirty="0"/>
          </a:p>
        </p:txBody>
      </p:sp>
      <p:sp>
        <p:nvSpPr>
          <p:cNvPr id="6" name="QC_6_AN.487_1#ed8ebcc06.bracket?vja=1&amp;pid=9ecf26147&amp;color=0,0,0&amp;vpa=217&amp;vtp=1"/>
          <p:cNvSpPr/>
          <p:nvPr/>
        </p:nvSpPr>
        <p:spPr>
          <a:xfrm>
            <a:off x="1230503"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88_1#ed8ebcc06?vja=1&amp;pid=9ecf26147&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根据下文中的deeply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nature并结合语境可知，徒步旅行让作者和家人深深地融入大自然。bring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in意为“带</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到某处”，故选B项。trap意为“困住”；express意为“表达”；influence意为“影响”。</a:t>
            </a:r>
            <a:endParaRPr lang="en-US" altLang="zh-CN" sz="2200" dirty="0"/>
          </a:p>
        </p:txBody>
      </p:sp>
      <p:sp>
        <p:nvSpPr>
          <p:cNvPr id="8" name="QC_6_BD.489_1#45a652bba.choices?vja=1&amp;pid=9ecf26147&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81705" algn="l"/>
                <a:tab pos="6049010" algn="l"/>
                <a:tab pos="8463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A.offered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B.challenged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C.promised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D.pretended</a:t>
            </a:r>
            <a:endParaRPr lang="en-US" altLang="zh-CN" sz="2000" dirty="0"/>
          </a:p>
        </p:txBody>
      </p:sp>
      <p:sp>
        <p:nvSpPr>
          <p:cNvPr id="9" name="QC_6_AN.490_1#45a652bba.bracket?vja=1&amp;pid=9ecf26147&amp;color=0,0,0&amp;vpa=218&amp;vtp=1"/>
          <p:cNvSpPr/>
          <p:nvPr/>
        </p:nvSpPr>
        <p:spPr>
          <a:xfrm>
            <a:off x="1239901" y="4160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91_1#45a652bba?vja=1&amp;pid=9ecf26147&amp;color=0,0,0&amp;vtp=1"/>
          <p:cNvSpPr/>
          <p:nvPr/>
        </p:nvSpPr>
        <p:spPr>
          <a:xfrm>
            <a:off x="722376" y="4584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back可知，这对善良的夫妇应是主动提出让作者和家人搭便车回去。offer意为“主动提出”，故选A项。challenge意为“向（某人）挑战”；promise意为“承诺”；pretend意为“假装”。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2_1#6af740f12.choices?vja=1&amp;pid=9ecf2614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16655" algn="l"/>
                <a:tab pos="6112510" algn="l"/>
                <a:tab pos="8597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B.invited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C.stopped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D.forced</a:t>
            </a:r>
            <a:endParaRPr lang="en-US" altLang="zh-CN" sz="2000" dirty="0"/>
          </a:p>
        </p:txBody>
      </p:sp>
      <p:sp>
        <p:nvSpPr>
          <p:cNvPr id="3" name="QC_6_AN.493_1#6af740f12.bracket?vja=1&amp;pid=9ecf26147&amp;color=0,0,0&amp;vpa=219&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94_1#6af740f12?vja=1&amp;pid=9ecf26147&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根据下文join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game可知，一群青少年邀请作者一家人加入他们的游戏。故选B项。refuse意为“拒绝”；force意为“强迫”。</a:t>
            </a:r>
            <a:endParaRPr lang="en-US" altLang="zh-CN" sz="2200" dirty="0"/>
          </a:p>
        </p:txBody>
      </p:sp>
      <p:sp>
        <p:nvSpPr>
          <p:cNvPr id="5" name="QC_6_BD.495_1#53d69d1c3.choices?vja=1&amp;pid=9ecf26147&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34080" algn="l"/>
                <a:tab pos="5941060" algn="l"/>
                <a:tab pos="86512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A.lessons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B.interaction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C.comparisons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D.progress</a:t>
            </a:r>
            <a:endParaRPr lang="en-US" altLang="zh-CN" sz="2000" dirty="0"/>
          </a:p>
        </p:txBody>
      </p:sp>
      <p:sp>
        <p:nvSpPr>
          <p:cNvPr id="6" name="QC_6_AN.496_1#53d69d1c3.bracket?vja=1&amp;pid=9ecf26147&amp;color=0,0,0&amp;vpa=220&amp;vtp=1"/>
          <p:cNvSpPr/>
          <p:nvPr/>
        </p:nvSpPr>
        <p:spPr>
          <a:xfrm>
            <a:off x="1239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97_1#53d69d1c3?vja=1&amp;pid=9ecf26147&amp;color=0,0,0&amp;vtp=1"/>
          <p:cNvSpPr/>
          <p:nvPr/>
        </p:nvSpPr>
        <p:spPr>
          <a:xfrm>
            <a:off x="722376" y="2578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game”可知，作者和家人在徒步旅行中与他人有了有意义的互动。interaction意为“互动”，故选B项。lesson意为“课；教训”；comparison意为“对比；比较”；progress意为“进步”。</a:t>
            </a:r>
            <a:endParaRPr lang="en-US" altLang="zh-CN" sz="2200" dirty="0"/>
          </a:p>
        </p:txBody>
      </p:sp>
      <p:sp>
        <p:nvSpPr>
          <p:cNvPr id="8" name="QC_6_BD.498_1#116429004.choices?vja=1&amp;pid=9ecf26147&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80155" algn="l"/>
                <a:tab pos="6074410" algn="l"/>
                <a:tab pos="8495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A.guidance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B.reward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C.greeting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D.pleasure</a:t>
            </a:r>
            <a:endParaRPr lang="en-US" altLang="zh-CN" sz="2000" dirty="0"/>
          </a:p>
        </p:txBody>
      </p:sp>
      <p:sp>
        <p:nvSpPr>
          <p:cNvPr id="9" name="QC_6_AN.499_1#116429004.bracket?vja=1&amp;pid=9ecf26147&amp;color=0,0,0&amp;vpa=221&amp;vtp=1"/>
          <p:cNvSpPr/>
          <p:nvPr/>
        </p:nvSpPr>
        <p:spPr>
          <a:xfrm>
            <a:off x="1239901" y="4160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500_1#116429004?vja=1&amp;pid=9ecf26147&amp;color=0,0,0&amp;vtp=1"/>
          <p:cNvSpPr/>
          <p:nvPr/>
        </p:nvSpPr>
        <p:spPr>
          <a:xfrm>
            <a:off x="722376" y="45847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gifted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ngers.”可知，作者一家人的徒步旅行是有意义的，一路上的互动为他们带来快乐，他们相信前方会有很多的快乐等着他们。pleasure意为“快乐，乐趣”，故选D项。guidance意为“指导”；reward意为“奖励”；greeting意为“问候”。</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01_1#c0aefde8f?vja=1&amp;pid=e2091819d&amp;color=0,0,0&amp;vtp=1&amp;bt=1"/>
          <p:cNvSpPr/>
          <p:nvPr/>
        </p:nvSpPr>
        <p:spPr>
          <a:xfrm>
            <a:off x="722376" y="896112"/>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picnic</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1700s,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excursions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（短途旅行）,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excursions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banquets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（宴席）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streams.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daughters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Xuanzong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Reign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000" dirty="0"/>
          </a:p>
          <a:p>
            <a:pPr algn="just">
              <a:lnSpc>
                <a:spcPct val="125000"/>
              </a:lnSpc>
            </a:pPr>
            <a:endParaRPr lang="en-US" altLang="zh-CN" sz="2000" dirty="0"/>
          </a:p>
        </p:txBody>
      </p:sp>
      <p:sp>
        <p:nvSpPr>
          <p:cNvPr id="3" name="QM_5_AN.502_1#c0aefde8f.blank?vja=1&amp;pid=e2091819d&amp;color=0,0,0&amp;vpa=222&amp;vtp=1"/>
          <p:cNvSpPr/>
          <p:nvPr/>
        </p:nvSpPr>
        <p:spPr>
          <a:xfrm>
            <a:off x="7719314" y="858012"/>
            <a:ext cx="1338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believed</a:t>
            </a:r>
            <a:endParaRPr lang="en-US" altLang="zh-CN" sz="2000" dirty="0"/>
          </a:p>
        </p:txBody>
      </p:sp>
      <p:sp>
        <p:nvSpPr>
          <p:cNvPr id="4" name="QM_5_AN.503_1#c0aefde8f.blank?vja=1&amp;pid=e2091819d&amp;color=0,0,0&amp;vpa=223&amp;vtp=1"/>
          <p:cNvSpPr/>
          <p:nvPr/>
        </p:nvSpPr>
        <p:spPr>
          <a:xfrm>
            <a:off x="2135251" y="1620012"/>
            <a:ext cx="876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sz="2000" dirty="0"/>
          </a:p>
        </p:txBody>
      </p:sp>
      <p:sp>
        <p:nvSpPr>
          <p:cNvPr id="5" name="QM_5_AN.504_1#c0aefde8f.blank?vja=1&amp;pid=e2091819d&amp;color=0,0,0&amp;vpa=224&amp;vtp=1"/>
          <p:cNvSpPr/>
          <p:nvPr/>
        </p:nvSpPr>
        <p:spPr>
          <a:xfrm>
            <a:off x="2503107" y="2382012"/>
            <a:ext cx="142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celebrate</a:t>
            </a:r>
            <a:endParaRPr lang="en-US" altLang="zh-CN" sz="2000" dirty="0"/>
          </a:p>
        </p:txBody>
      </p:sp>
      <p:sp>
        <p:nvSpPr>
          <p:cNvPr id="6" name="QM_5_AN.505_1#c0aefde8f.blank?vja=1&amp;pid=e2091819d&amp;color=0,0,0&amp;vpa=225&amp;vtp=1"/>
          <p:cNvSpPr/>
          <p:nvPr/>
        </p:nvSpPr>
        <p:spPr>
          <a:xfrm>
            <a:off x="6342126" y="2750312"/>
            <a:ext cx="846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poems</a:t>
            </a:r>
            <a:endParaRPr lang="en-US" altLang="zh-CN" sz="2000" dirty="0"/>
          </a:p>
        </p:txBody>
      </p:sp>
      <p:sp>
        <p:nvSpPr>
          <p:cNvPr id="7" name="QM_5_AN.506_1#c0aefde8f.blank?vja=1&amp;pid=e2091819d&amp;color=0,0,0&amp;vpa=226&amp;vtp=1"/>
          <p:cNvSpPr/>
          <p:nvPr/>
        </p:nvSpPr>
        <p:spPr>
          <a:xfrm>
            <a:off x="8583867" y="3512312"/>
            <a:ext cx="105270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emerged</a:t>
            </a:r>
            <a:endParaRPr lang="en-US" altLang="zh-CN" sz="2000" dirty="0"/>
          </a:p>
        </p:txBody>
      </p:sp>
      <p:sp>
        <p:nvSpPr>
          <p:cNvPr id="8" name="QM_5_AN.507_1#c0aefde8f.blank?vja=1&amp;pid=e2091819d&amp;color=0,0,0&amp;vpa=227&amp;vtp=1"/>
          <p:cNvSpPr/>
          <p:nvPr/>
        </p:nvSpPr>
        <p:spPr>
          <a:xfrm>
            <a:off x="4653217" y="4274312"/>
            <a:ext cx="860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beauty</a:t>
            </a:r>
            <a:endParaRPr lang="en-US" altLang="zh-CN" sz="2000" dirty="0"/>
          </a:p>
        </p:txBody>
      </p:sp>
      <p:sp>
        <p:nvSpPr>
          <p:cNvPr id="9" name="QM_5_AN.508_1#c0aefde8f.blank?vja=1&amp;pid=e2091819d&amp;color=0,0,0&amp;vpa=228&amp;vtp=1"/>
          <p:cNvSpPr/>
          <p:nvPr/>
        </p:nvSpPr>
        <p:spPr>
          <a:xfrm>
            <a:off x="10328339" y="4274312"/>
            <a:ext cx="1098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normally</a:t>
            </a:r>
            <a:endParaRPr lang="en-US" altLang="zh-CN" sz="2000" dirty="0"/>
          </a:p>
        </p:txBody>
      </p:sp>
      <p:sp>
        <p:nvSpPr>
          <p:cNvPr id="10" name="QM_5_AN.509_1#c0aefde8f.blank?vja=1&amp;pid=e2091819d&amp;color=0,0,0&amp;vpa=229&amp;vtp=1"/>
          <p:cNvSpPr/>
          <p:nvPr/>
        </p:nvSpPr>
        <p:spPr>
          <a:xfrm>
            <a:off x="10076371" y="4668012"/>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01_1#c0aefde8f?vja=1&amp;pid=e2091819d&amp;color=0,0,0&amp;vtp=1&amp;bt=1"/>
          <p:cNvSpPr/>
          <p:nvPr/>
        </p:nvSpPr>
        <p:spPr>
          <a:xfrm>
            <a:off x="722376" y="899999"/>
            <a:ext cx="10753344" cy="1524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excursions.</a:t>
            </a:r>
            <a:endParaRPr lang="en-US" altLang="zh-CN" sz="2000" dirty="0"/>
          </a:p>
        </p:txBody>
      </p:sp>
      <p:sp>
        <p:nvSpPr>
          <p:cNvPr id="3" name="QM_5_EX.512_1#c0aefde8f?vja=1&amp;pid=e2091819d&amp;color=0,0,0&amp;vtp=1"/>
          <p:cNvSpPr/>
          <p:nvPr/>
        </p:nvSpPr>
        <p:spPr>
          <a:xfrm>
            <a:off x="722376" y="2446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本文是一篇说明文。文章主要介绍了中国的“春游”和“踏青”是如何演变的。</a:t>
            </a:r>
            <a:endParaRPr lang="en-US" altLang="zh-CN" sz="2000" dirty="0"/>
          </a:p>
        </p:txBody>
      </p:sp>
      <p:sp>
        <p:nvSpPr>
          <p:cNvPr id="4" name="QM_5_AN.510_1#c0aefde8f.blank?vja=1&amp;pid=e2091819d&amp;color=0,0,0&amp;vpa=230&amp;vtp=1"/>
          <p:cNvSpPr/>
          <p:nvPr/>
        </p:nvSpPr>
        <p:spPr>
          <a:xfrm>
            <a:off x="3735959" y="1242899"/>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5" name="QM_5_AN.511_1#c0aefde8f.blank?vja=1&amp;pid=e2091819d&amp;color=0,0,0&amp;vpa=231&amp;vtp=1"/>
          <p:cNvSpPr/>
          <p:nvPr/>
        </p:nvSpPr>
        <p:spPr>
          <a:xfrm>
            <a:off x="8538528" y="1623899"/>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3_1#5d8128456?vja=1&amp;pid=c0aefde8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6_AN.514_1#5d8128456.blank?vja=1&amp;pid=c0aefde8f&amp;color=0,0,0&amp;vpa=232&amp;vtp=1"/>
          <p:cNvSpPr/>
          <p:nvPr/>
        </p:nvSpPr>
        <p:spPr>
          <a:xfrm>
            <a:off x="922401" y="858012"/>
            <a:ext cx="1338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believed</a:t>
            </a:r>
            <a:endParaRPr lang="en-US" altLang="zh-CN" sz="2000" dirty="0"/>
          </a:p>
        </p:txBody>
      </p:sp>
      <p:sp>
        <p:nvSpPr>
          <p:cNvPr id="4" name="QB_6_AS.515_1#5d8128456?vja=1&amp;pid=c0aefde8f&amp;color=0,0,0&amp;vtp=1"/>
          <p:cNvSpPr/>
          <p:nvPr/>
        </p:nvSpPr>
        <p:spPr>
          <a:xfrm>
            <a:off x="722376" y="13208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现代野餐被认为是18世纪起源于欧洲的一个概念，但中国的这种短途旅行，通常被称为“春游”或“踏青”，至少可以追溯到魏晋时期。设空处为从句谓语，根据句意以及主句时态可知，应用一般现在时；从句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picnic和动词believe之间为被动关系，应用被动语态，be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意为“被认为是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”；从句主语为单数，谓语应用第三人称单数形式。故填is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believed。</a:t>
            </a:r>
            <a:endParaRPr lang="en-US" altLang="zh-CN" sz="2200" dirty="0"/>
          </a:p>
        </p:txBody>
      </p:sp>
      <p:sp>
        <p:nvSpPr>
          <p:cNvPr id="5" name="QB_6_BD.516_1#a3199a579?vja=1&amp;pid=c0aefde8f&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517_1#a3199a579.blank?vja=1&amp;pid=c0aefde8f&amp;color=0,0,0&amp;vpa=233&amp;vtp=1"/>
          <p:cNvSpPr/>
          <p:nvPr/>
        </p:nvSpPr>
        <p:spPr>
          <a:xfrm>
            <a:off x="897001" y="3258887"/>
            <a:ext cx="876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sz="2000" dirty="0"/>
          </a:p>
        </p:txBody>
      </p:sp>
      <p:sp>
        <p:nvSpPr>
          <p:cNvPr id="7" name="QB_6_AS.518_1#a3199a579?vja=1&amp;pid=c0aefde8f&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意为“被称为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”，句中已有谓语，此处在句中作后置定语，故填known。</a:t>
            </a:r>
            <a:endParaRPr lang="en-US" altLang="zh-CN" sz="2200" dirty="0"/>
          </a:p>
        </p:txBody>
      </p:sp>
      <p:sp>
        <p:nvSpPr>
          <p:cNvPr id="8" name="QB_6_BD.519_1#09380aa7b?vja=1&amp;pid=c0aefde8f&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6_AN.520_1#09380aa7b.blank?vja=1&amp;pid=c0aefde8f&amp;color=0,0,0&amp;vpa=234&amp;vtp=1"/>
          <p:cNvSpPr/>
          <p:nvPr/>
        </p:nvSpPr>
        <p:spPr>
          <a:xfrm>
            <a:off x="884301" y="4503487"/>
            <a:ext cx="142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celebrate</a:t>
            </a:r>
            <a:endParaRPr lang="en-US" altLang="zh-CN" sz="2000" dirty="0"/>
          </a:p>
        </p:txBody>
      </p:sp>
      <p:sp>
        <p:nvSpPr>
          <p:cNvPr id="10" name="QB_6_AS.521_1#09380aa7b?vja=1&amp;pid=c0aefde8f&amp;color=0,0,0&amp;vtp=1"/>
          <p:cNvSpPr/>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句意为：人们在农历三月初三出游或在水边设宴来庆祝上巳节。结合语境可知，此处作目的状语，应用动词不定式。故填to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celebrate。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2_1#3c0d63c88?vja=1&amp;pid=c0aefde8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523_1#3c0d63c88.blank?vja=1&amp;pid=c0aefde8f&amp;color=0,0,0&amp;vpa=235&amp;vtp=1"/>
          <p:cNvSpPr/>
          <p:nvPr/>
        </p:nvSpPr>
        <p:spPr>
          <a:xfrm>
            <a:off x="909701" y="845312"/>
            <a:ext cx="846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poems</a:t>
            </a:r>
            <a:endParaRPr lang="en-US" altLang="zh-CN" sz="2000" dirty="0"/>
          </a:p>
        </p:txBody>
      </p:sp>
      <p:sp>
        <p:nvSpPr>
          <p:cNvPr id="4" name="QB_6_AS.524_1#3c0d63c88?vja=1&amp;pid=c0aefde8f&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句意为：文人墨客会在溪边饮酒赋诗。poem为可数名词，空前无限定词修饰，且根据Scholars可知，此处不止一首诗，应用复数形式。故填poems。</a:t>
            </a:r>
            <a:endParaRPr lang="en-US" altLang="zh-CN" sz="2200" dirty="0"/>
          </a:p>
        </p:txBody>
      </p:sp>
      <p:sp>
        <p:nvSpPr>
          <p:cNvPr id="5" name="QB_6_BD.525_1#3c431e1f8?vja=1&amp;pid=c0aefde8f&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526_1#3c431e1f8.blank?vja=1&amp;pid=c0aefde8f&amp;color=0,0,0&amp;vpa=236&amp;vtp=1"/>
          <p:cNvSpPr/>
          <p:nvPr/>
        </p:nvSpPr>
        <p:spPr>
          <a:xfrm>
            <a:off x="935101" y="2103187"/>
            <a:ext cx="105270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emerged</a:t>
            </a:r>
            <a:endParaRPr lang="en-US" altLang="zh-CN" sz="2000" dirty="0"/>
          </a:p>
        </p:txBody>
      </p:sp>
      <p:sp>
        <p:nvSpPr>
          <p:cNvPr id="7" name="QB_6_AS.527_1#3c431e1f8?vja=1&amp;pid=c0aefde8f&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句意为：一种盛行于女子间的特殊野餐活动出现了，这些女子多是官宦家的女儿和富家千金。设空处为谓语动词，根据上文中的in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Dynasty可知，此处讲述唐朝发生的事，应用一般过去时。故填emerged。</a:t>
            </a:r>
            <a:endParaRPr lang="en-US" altLang="zh-CN" sz="2200" dirty="0"/>
          </a:p>
        </p:txBody>
      </p:sp>
      <p:sp>
        <p:nvSpPr>
          <p:cNvPr id="8" name="QB_6_BD.528_1#7e08d5d5e?vja=1&amp;pid=c0aefde8f&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529_1#7e08d5d5e.blank?vja=1&amp;pid=c0aefde8f&amp;color=0,0,0&amp;vpa=237&amp;vtp=1"/>
          <p:cNvSpPr/>
          <p:nvPr/>
        </p:nvSpPr>
        <p:spPr>
          <a:xfrm>
            <a:off x="909701" y="3728787"/>
            <a:ext cx="860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beauty</a:t>
            </a:r>
            <a:endParaRPr lang="en-US" altLang="zh-CN" sz="2000" dirty="0"/>
          </a:p>
        </p:txBody>
      </p:sp>
      <p:sp>
        <p:nvSpPr>
          <p:cNvPr id="10" name="QB_6_AS.530_1#7e08d5d5e?vja=1&amp;pid=c0aefde8f&amp;color=0,0,0&amp;vtp=1"/>
          <p:cNvSpPr/>
          <p:nvPr/>
        </p:nvSpPr>
        <p:spPr>
          <a:xfrm>
            <a:off x="722376" y="42037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据《开元天宝遗事》记载，通常在“立春”和“雨水”这两个春季的节气之间，成群结队的仕女会举办“斗花”活动。设空处与前面的名词value并列，作介词on的宾语，空前有定冠词the，空后有of介词短语修饰，故此处应填名词。beauty意为“美；美丽”，为不可数名词。故填beau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1_1#3e4d3e201?vja=1&amp;pid=c0aefde8f&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6_AN.532_1#3e4d3e201.blank?vja=1&amp;pid=c0aefde8f&amp;color=0,0,0&amp;vpa=238&amp;vtp=1"/>
          <p:cNvSpPr/>
          <p:nvPr/>
        </p:nvSpPr>
        <p:spPr>
          <a:xfrm>
            <a:off x="909701" y="845311"/>
            <a:ext cx="10985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normally</a:t>
            </a:r>
            <a:endParaRPr lang="en-US" altLang="zh-CN" sz="2000" dirty="0"/>
          </a:p>
        </p:txBody>
      </p:sp>
      <p:sp>
        <p:nvSpPr>
          <p:cNvPr id="4" name="QB_6_AS.533_1#3e4d3e201?vja=1&amp;pid=c0aefde8f&amp;color=0,0,0&amp;vtp=1"/>
          <p:cNvSpPr/>
          <p:nvPr/>
        </p:nvSpPr>
        <p:spPr>
          <a:xfrm>
            <a:off x="722376" y="13201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句意见上一题解析。设空处修饰介词短语“between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”，作状语，应用副词。</a:t>
            </a:r>
            <a:endParaRPr lang="en-US" altLang="zh-CN" sz="2200" dirty="0"/>
          </a:p>
        </p:txBody>
      </p:sp>
      <p:sp>
        <p:nvSpPr>
          <p:cNvPr id="5" name="QB_6_BD.534_1#8734dfcab?vja=1&amp;pid=c0aefde8f&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6_AN.535_1#8734dfcab.blank?vja=1&amp;pid=c0aefde8f&amp;color=0,0,0&amp;vpa=239&amp;vtp=1"/>
          <p:cNvSpPr/>
          <p:nvPr/>
        </p:nvSpPr>
        <p:spPr>
          <a:xfrm>
            <a:off x="935101" y="2090486"/>
            <a:ext cx="550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6_AS.536_1#8734dfcab?vja=1&amp;pid=c0aefde8f&amp;color=0,0,0&amp;vtp=1"/>
          <p:cNvSpPr/>
          <p:nvPr/>
        </p:nvSpPr>
        <p:spPr>
          <a:xfrm>
            <a:off x="722376" y="25520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句意见第6题解析。根据空前的between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terms可知，“The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Spring”和“Rain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Water”这两个节气之间为并列关系，此处表示“和”。故填and。</a:t>
            </a:r>
            <a:endParaRPr lang="en-US" altLang="zh-CN" sz="2200" dirty="0"/>
          </a:p>
        </p:txBody>
      </p:sp>
      <p:sp>
        <p:nvSpPr>
          <p:cNvPr id="8" name="QB_6_BD.537_1#8257512b9?vja=1&amp;pid=c0aefde8f&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6_AN.538_1#8257512b9.blank?vja=1&amp;pid=c0aefde8f&amp;color=0,0,0&amp;vpa=240&amp;vtp=1"/>
          <p:cNvSpPr/>
          <p:nvPr/>
        </p:nvSpPr>
        <p:spPr>
          <a:xfrm>
            <a:off x="909701" y="3322386"/>
            <a:ext cx="735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10" name="QB_6_AS.539_1#8257512b9?vja=1&amp;pid=c0aefde8f&amp;color=0,0,0&amp;vtp=1"/>
          <p:cNvSpPr/>
          <p:nvPr/>
        </p:nvSpPr>
        <p:spPr>
          <a:xfrm>
            <a:off x="722376" y="37839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句意为：在宋朝，清明节涵盖了上巳节和寒食节的传统，人们会在寒食节吃冷食。设空处引导非限制性定语从句，先行词为the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Festival，关系词在从句中作时间状语，应用when引导该从句。</a:t>
            </a:r>
            <a:endParaRPr lang="en-US" altLang="zh-CN" sz="2200" dirty="0"/>
          </a:p>
        </p:txBody>
      </p:sp>
      <p:sp>
        <p:nvSpPr>
          <p:cNvPr id="11" name="QB_6_BD.540_1#aeebdd5d8?vja=1&amp;pid=c0aefde8f&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12" name="QB_6_AN.541_1#aeebdd5d8.blank?vja=1&amp;pid=c0aefde8f&amp;color=0,0,0&amp;vpa=241&amp;vtp=1"/>
          <p:cNvSpPr/>
          <p:nvPr/>
        </p:nvSpPr>
        <p:spPr>
          <a:xfrm>
            <a:off x="1024001" y="4935286"/>
            <a:ext cx="4937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3" name="QB_6_AS.542_1#aeebdd5d8?vja=1&amp;pid=c0aefde8f&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句意为：当时，人们有七天的假期来庆祝这个节日，人们除了祭奠逝者，还会在春游中欣赏风景、品尝食物和饮料。“the+形容词”表示一类人，the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dead意为“逝去的人”。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0" name="QM_5_BD.543_1#63ae162f8?colgroup=41&amp;vja=1&amp;pid=5ff16943b&amp;color=0,0,0&amp;vtp=1&amp;bt=1"/>
          <p:cNvGraphicFramePr>
            <a:graphicFrameLocks noGrp="1"/>
          </p:cNvGraphicFramePr>
          <p:nvPr/>
        </p:nvGraphicFramePr>
        <p:xfrm>
          <a:off x="722376" y="896112"/>
          <a:ext cx="10735056" cy="2044700"/>
        </p:xfrm>
        <a:graphic>
          <a:graphicData uri="http://schemas.openxmlformats.org/drawingml/2006/table">
            <a:tbl>
              <a:tblPr/>
              <a:tblGrid>
                <a:gridCol w="10735056"/>
              </a:tblGrid>
              <a:tr h="2044700">
                <a:tc>
                  <a:txBody>
                    <a:bodyPr/>
                    <a:lstStyle/>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假设你是红星中学的高中生李华,请给当地英文报社写一封信,就保护文化遗产谈谈你的看法，内容包括：</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1.文化遗迹的重要性；</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2.呼吁人们保护文化遗产。</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注意:写作词数应为80个左右。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7_1#fa84bcd3c?vja=1&amp;pid=ef2a24533&amp;color=0,0,0&amp;vtp=1&amp;bt=1"/>
          <p:cNvSpPr/>
          <p:nvPr/>
        </p:nvSpPr>
        <p:spPr>
          <a:xfrm>
            <a:off x="722376" y="899999"/>
            <a:ext cx="10753344" cy="1524000"/>
          </a:xfrm>
          <a:prstGeom prst="rect">
            <a:avLst/>
          </a:prstGeom>
          <a:noFill/>
        </p:spPr>
        <p:txBody>
          <a:bodyPr wrap="square" lIns="0" tIns="0" rIns="0" bIns="0" rtlCol="0" anchor="t"/>
          <a:lstStyle/>
          <a:p>
            <a:pPr algn="just">
              <a:lnSpc>
                <a:spcPct val="125000"/>
              </a:lnSpc>
            </a:pP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dirty="0"/>
          </a:p>
        </p:txBody>
      </p:sp>
      <p:sp>
        <p:nvSpPr>
          <p:cNvPr id="3" name="QM_6_AN.76_1#fa84bcd3c.blank?vja=1&amp;pid=ef2a24533&amp;color=0,0,0&amp;vpa=50&amp;vtp=1"/>
          <p:cNvSpPr/>
          <p:nvPr/>
        </p:nvSpPr>
        <p:spPr>
          <a:xfrm>
            <a:off x="909701" y="1611199"/>
            <a:ext cx="1479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disappearing</a:t>
            </a:r>
            <a:endParaRPr lang="en-US" altLang="zh-CN" sz="2000" dirty="0"/>
          </a:p>
        </p:txBody>
      </p:sp>
      <p:sp>
        <p:nvSpPr>
          <p:cNvPr id="4" name="QM_6_AN.77_1#fa84bcd3c.blank?vja=1&amp;pid=ef2a24533&amp;color=0,0,0&amp;vpa=51&amp;vtp=1"/>
          <p:cNvSpPr/>
          <p:nvPr/>
        </p:nvSpPr>
        <p:spPr>
          <a:xfrm>
            <a:off x="6913626" y="2004899"/>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3_2#63ae162f8?vja=1&amp;pid=5ff16943b&amp;color=0,0,0&amp;vtp=1&amp;bt=1"/>
          <p:cNvSpPr/>
          <p:nvPr/>
        </p:nvSpPr>
        <p:spPr>
          <a:xfrm>
            <a:off x="722376" y="896112"/>
            <a:ext cx="10753344" cy="5291328"/>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Editor,</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Hongxing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（面临着消失的危险）.So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（它们给我们提供了一个很好的机会）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（使我们的传统文化被传承下去）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（更重要的是）,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endParaRPr lang="en-US" altLang="zh-CN" sz="2000" dirty="0"/>
          </a:p>
          <a:p>
            <a:pPr algn="r">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Sincerely,</a:t>
            </a:r>
            <a:endParaRPr lang="en-US" altLang="zh-CN" sz="2000" dirty="0"/>
          </a:p>
          <a:p>
            <a:pPr algn="r">
              <a:lnSpc>
                <a:spcPct val="124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sz="2000" dirty="0"/>
          </a:p>
        </p:txBody>
      </p:sp>
      <p:sp>
        <p:nvSpPr>
          <p:cNvPr id="3" name="QM_5_AN.544_1#63ae162f8.blank?vja=1&amp;pid=5ff16943b&amp;color=0,0,0&amp;vpa=242&amp;vtp=1"/>
          <p:cNvSpPr/>
          <p:nvPr/>
        </p:nvSpPr>
        <p:spPr>
          <a:xfrm>
            <a:off x="2735326" y="1601216"/>
            <a:ext cx="4268788"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disappearing</a:t>
            </a:r>
            <a:endParaRPr lang="en-US" altLang="zh-CN" sz="2000" dirty="0"/>
          </a:p>
        </p:txBody>
      </p:sp>
      <p:sp>
        <p:nvSpPr>
          <p:cNvPr id="4" name="QM_5_AN.545_1#63ae162f8.blank?vja=1&amp;pid=5ff16943b&amp;color=0,0,0&amp;vpa=243&amp;vtp=1"/>
          <p:cNvSpPr/>
          <p:nvPr/>
        </p:nvSpPr>
        <p:spPr>
          <a:xfrm>
            <a:off x="935101" y="1979168"/>
            <a:ext cx="4224338"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attach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to/put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emphasis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5" name="QM_5_AN.546_1#63ae162f8.blank?vja=1&amp;pid=5ff16943b&amp;color=0,0,0&amp;vpa=244&amp;vtp=1"/>
          <p:cNvSpPr/>
          <p:nvPr/>
        </p:nvSpPr>
        <p:spPr>
          <a:xfrm>
            <a:off x="935101" y="3113532"/>
            <a:ext cx="472935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opportunity/chance</a:t>
            </a:r>
            <a:endParaRPr lang="en-US" altLang="zh-CN" sz="2000" dirty="0"/>
          </a:p>
        </p:txBody>
      </p:sp>
      <p:sp>
        <p:nvSpPr>
          <p:cNvPr id="6" name="QM_5_AN.547_1#63ae162f8.blank?vja=1&amp;pid=5ff16943b&amp;color=0,0,0&amp;vpa=245&amp;vtp=1"/>
          <p:cNvSpPr/>
          <p:nvPr/>
        </p:nvSpPr>
        <p:spPr>
          <a:xfrm>
            <a:off x="940816" y="3868801"/>
            <a:ext cx="559276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handed/passed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7" name="QM_5_AN.548_1#63ae162f8.blank?vja=1&amp;pid=5ff16943b&amp;color=0,0,0&amp;vpa=246&amp;vtp=1"/>
          <p:cNvSpPr/>
          <p:nvPr/>
        </p:nvSpPr>
        <p:spPr>
          <a:xfrm>
            <a:off x="3622421" y="4247388"/>
            <a:ext cx="2041525"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importantly</a:t>
            </a:r>
            <a:endParaRPr lang="en-US" altLang="zh-CN" sz="2000" dirty="0"/>
          </a:p>
        </p:txBody>
      </p:sp>
      <p:sp>
        <p:nvSpPr>
          <p:cNvPr id="8" name="QM_5_AN.549_1#63ae162f8.blank?vja=1&amp;pid=5ff16943b&amp;color=0,0,0&amp;vpa=247&amp;vtp=1"/>
          <p:cNvSpPr/>
          <p:nvPr/>
        </p:nvSpPr>
        <p:spPr>
          <a:xfrm>
            <a:off x="6382957" y="5015357"/>
            <a:ext cx="3663950"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about/with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Effect transition="in" filter="fade">
                                      <p:cBhvr>
                                        <p:cTn id="33" dur="500"/>
                                        <p:tgtEl>
                                          <p:spTgt spid="7">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8">
                                            <p:txEl>
                                              <p:pRg st="0" end="0"/>
                                            </p:txEl>
                                          </p:spTgt>
                                        </p:tgtEl>
                                        <p:attrNameLst>
                                          <p:attrName>style.visibility</p:attrName>
                                        </p:attrNameLst>
                                      </p:cBhvr>
                                      <p:to>
                                        <p:strVal val="visible"/>
                                      </p:to>
                                    </p:set>
                                    <p:animEffect transition="in" filter="fade">
                                      <p:cBhvr>
                                        <p:cTn id="3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手动输入 5"/>
          <p:cNvSpPr/>
          <p:nvPr>
            <p:custDataLst>
              <p:tags r:id="rId1"/>
            </p:custDataLst>
          </p:nvPr>
        </p:nvSpPr>
        <p:spPr>
          <a:xfrm rot="16200000">
            <a:off x="5311775" y="-22225"/>
            <a:ext cx="6858000" cy="6901815"/>
          </a:xfrm>
          <a:prstGeom prst="flowChartManualInput">
            <a:avLst/>
          </a:prstGeom>
          <a:solidFill>
            <a:srgbClr val="639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流程图: 手动输入 2"/>
          <p:cNvSpPr/>
          <p:nvPr>
            <p:custDataLst>
              <p:tags r:id="rId2"/>
            </p:custDataLst>
          </p:nvPr>
        </p:nvSpPr>
        <p:spPr>
          <a:xfrm rot="5400000">
            <a:off x="1858010" y="-1334770"/>
            <a:ext cx="6858000" cy="9527540"/>
          </a:xfrm>
          <a:prstGeom prst="flowChartManualInput">
            <a:avLst/>
          </a:prstGeom>
          <a:solidFill>
            <a:srgbClr val="9DD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流程图: 手动输入 1"/>
          <p:cNvSpPr/>
          <p:nvPr/>
        </p:nvSpPr>
        <p:spPr>
          <a:xfrm rot="5400000">
            <a:off x="21590" y="-22225"/>
            <a:ext cx="6858000" cy="6901815"/>
          </a:xfrm>
          <a:prstGeom prst="flowChartManualInput">
            <a:avLst/>
          </a:prstGeom>
          <a:solidFill>
            <a:srgbClr val="B4D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10000" y="243000"/>
            <a:ext cx="11772000" cy="6372000"/>
          </a:xfrm>
          <a:prstGeom prst="roundRect">
            <a:avLst>
              <a:gd name="adj" fmla="val 2898"/>
            </a:avLst>
          </a:prstGeom>
          <a:solidFill>
            <a:schemeClr val="bg1"/>
          </a:solidFill>
          <a:ln w="19050">
            <a:solidFill>
              <a:schemeClr val="tx1">
                <a:lumMod val="75000"/>
                <a:lumOff val="25000"/>
              </a:schemeClr>
            </a:solid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107842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3"/>
            </p:custDataLst>
          </p:nvPr>
        </p:nvSpPr>
        <p:spPr>
          <a:xfrm>
            <a:off x="105746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4"/>
            </p:custDataLst>
          </p:nvPr>
        </p:nvSpPr>
        <p:spPr>
          <a:xfrm>
            <a:off x="112033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custDataLst>
              <p:tags r:id="rId5"/>
            </p:custDataLst>
          </p:nvPr>
        </p:nvSpPr>
        <p:spPr>
          <a:xfrm>
            <a:off x="109937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6"/>
            </p:custDataLst>
          </p:nvPr>
        </p:nvSpPr>
        <p:spPr>
          <a:xfrm>
            <a:off x="6010910" y="5163820"/>
            <a:ext cx="944245" cy="337185"/>
          </a:xfrm>
          <a:prstGeom prst="rect">
            <a:avLst/>
          </a:prstGeom>
          <a:noFill/>
        </p:spPr>
        <p:txBody>
          <a:bodyPr wrap="square" rtlCol="0" anchor="t">
            <a:spAutoFit/>
          </a:bodyPr>
          <a:p>
            <a:pPr algn="ctr"/>
            <a:r>
              <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rPr>
              <a:t>稻壳儿</a:t>
            </a:r>
            <a:endPar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endParaRPr>
          </a:p>
        </p:txBody>
      </p:sp>
      <p:pic>
        <p:nvPicPr>
          <p:cNvPr id="4" name="图片 3"/>
          <p:cNvPicPr>
            <a:picLocks noChangeAspect="1"/>
          </p:cNvPicPr>
          <p:nvPr>
            <p:custDataLst>
              <p:tags r:id="rId7"/>
            </p:custDataLst>
          </p:nvPr>
        </p:nvPicPr>
        <p:blipFill>
          <a:blip r:embed="rId8"/>
          <a:stretch>
            <a:fillRect/>
          </a:stretch>
        </p:blipFill>
        <p:spPr>
          <a:xfrm>
            <a:off x="9840595" y="451485"/>
            <a:ext cx="1932940" cy="576580"/>
          </a:xfrm>
          <a:prstGeom prst="rect">
            <a:avLst/>
          </a:prstGeom>
        </p:spPr>
      </p:pic>
      <p:sp>
        <p:nvSpPr>
          <p:cNvPr id="7" name="文本框 6"/>
          <p:cNvSpPr txBox="1"/>
          <p:nvPr>
            <p:custDataLst>
              <p:tags r:id="rId9"/>
            </p:custDataLst>
          </p:nvPr>
        </p:nvSpPr>
        <p:spPr>
          <a:xfrm>
            <a:off x="1194435" y="567690"/>
            <a:ext cx="5946775" cy="521970"/>
          </a:xfrm>
          <a:prstGeom prst="rect">
            <a:avLst/>
          </a:prstGeom>
          <a:noFill/>
        </p:spPr>
        <p:txBody>
          <a:bodyPr wrap="square" rtlCol="0">
            <a:spAutoFit/>
          </a:bodyPr>
          <a:p>
            <a:pPr algn="l"/>
            <a:r>
              <a:rPr lang="zh-CN" sz="2800" b="1">
                <a:solidFill>
                  <a:schemeClr val="tx1"/>
                </a:solidFill>
                <a:latin typeface="汉仪舒圆黑简体" pitchFamily="34" charset="-122"/>
                <a:ea typeface="汉仪舒圆黑简体" pitchFamily="34" charset="-122"/>
                <a:sym typeface="汉仪舒圆黑简体" pitchFamily="34" charset="-122"/>
              </a:rPr>
              <a:t>词汇加油站</a:t>
            </a:r>
            <a:endParaRPr lang="zh-CN" sz="2800" b="1">
              <a:solidFill>
                <a:schemeClr val="tx1"/>
              </a:solidFill>
              <a:latin typeface="汉仪舒圆黑简体" pitchFamily="34" charset="-122"/>
              <a:ea typeface="汉仪舒圆黑简体" pitchFamily="34" charset="-122"/>
              <a:sym typeface="汉仪舒圆黑简体" pitchFamily="34" charset="-122"/>
            </a:endParaRPr>
          </a:p>
        </p:txBody>
      </p:sp>
      <p:pic>
        <p:nvPicPr>
          <p:cNvPr id="8" name="图片 7" descr="32313534343132333b32313534343131333bcad3c6b5"/>
          <p:cNvPicPr>
            <a:picLocks noChangeAspect="1"/>
          </p:cNvPicPr>
          <p:nvPr>
            <p:custDataLst>
              <p:tags r:id="rId10"/>
            </p:custDataLst>
          </p:nvPr>
        </p:nvPicPr>
        <p:blipFill>
          <a:blip r:embed="rId11"/>
          <a:stretch>
            <a:fillRect/>
          </a:stretch>
        </p:blipFill>
        <p:spPr>
          <a:xfrm>
            <a:off x="726440" y="579120"/>
            <a:ext cx="448945" cy="448945"/>
          </a:xfrm>
          <a:prstGeom prst="rect">
            <a:avLst/>
          </a:prstGeom>
        </p:spPr>
      </p:pic>
      <p:pic>
        <p:nvPicPr>
          <p:cNvPr id="9" name="P_5_BD#221105d46?vja=1&amp;pid=5ff16943b&amp;color=0,0,0&amp;tib=255,255,255&amp;vtp=1&amp;bt=1" descr="preencoded.png"/>
          <p:cNvPicPr>
            <a:picLocks noChangeAspect="1"/>
          </p:cNvPicPr>
          <p:nvPr/>
        </p:nvPicPr>
        <p:blipFill>
          <a:blip r:embed="rId12">
            <a:clrChange>
              <a:clrFrom>
                <a:srgbClr val="FFFFFF"/>
              </a:clrFrom>
              <a:clrTo>
                <a:srgbClr val="FFFFFF">
                  <a:alpha val="0"/>
                </a:srgbClr>
              </a:clrTo>
            </a:clrChange>
          </a:blip>
          <a:stretch>
            <a:fillRect/>
          </a:stretch>
        </p:blipFill>
        <p:spPr>
          <a:xfrm>
            <a:off x="758444" y="1353390"/>
            <a:ext cx="630936" cy="8595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P_5#221105d46?vja=1&amp;pid=5ff16943b&amp;color=0,0,0&amp;vtp=1"/>
          <p:cNvSpPr/>
          <p:nvPr/>
        </p:nvSpPr>
        <p:spPr>
          <a:xfrm>
            <a:off x="740156" y="2342974"/>
            <a:ext cx="10753344" cy="2667000"/>
          </a:xfrm>
          <a:prstGeom prst="rect">
            <a:avLst/>
          </a:prstGeom>
          <a:noFill/>
        </p:spPr>
        <p:txBody>
          <a:bodyPr wrap="square" lIns="0" tIns="0" rIns="0" bIns="0" rtlCol="0" anchor="t"/>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1.stick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sth坚持（做）某事</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2.decline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.下降；衰退</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.减少</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.拒绝</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3.push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.鼓励；敦促</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1.draw</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吸引某人；使某人卷入进来</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2.stimulate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.激发；促进</a:t>
            </a:r>
            <a:endParaRPr lang="en-US" altLang="zh-CN" sz="2000" dirty="0"/>
          </a:p>
        </p:txBody>
      </p:sp>
    </p:spTree>
    <p:custDataLst>
      <p:tags r:id="rId13"/>
    </p:custData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8_1#3c2cd278d?vja=1&amp;pid=fa84bcd3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79_1#3c2cd278d.blank?vja=1&amp;pid=fa84bcd3c&amp;color=0,0,0&amp;vpa=52&amp;vtp=1"/>
          <p:cNvSpPr/>
          <p:nvPr/>
        </p:nvSpPr>
        <p:spPr>
          <a:xfrm>
            <a:off x="909701" y="858012"/>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4" name="QB_7_AS.80_1#3c2cd278d?vja=1&amp;pid=fa84bcd3c&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主语是how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heritage，为“疑问词+不定式”结构，谓语应用第三人称单数。又因此处描述的是客观事实，应用一般现在时，故填is。</a:t>
            </a:r>
            <a:endParaRPr lang="en-US" altLang="zh-CN" sz="2200" dirty="0"/>
          </a:p>
        </p:txBody>
      </p:sp>
      <p:sp>
        <p:nvSpPr>
          <p:cNvPr id="5" name="QB_7_BD.81_1#01b9ee697?vja=1&amp;pid=fa84bcd3c&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82_1#01b9ee697.blank?vja=1&amp;pid=fa84bcd3c&amp;color=0,0,0&amp;vpa=53&amp;vtp=1"/>
          <p:cNvSpPr/>
          <p:nvPr/>
        </p:nvSpPr>
        <p:spPr>
          <a:xfrm>
            <a:off x="909701" y="2115887"/>
            <a:ext cx="1098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solutions</a:t>
            </a:r>
            <a:endParaRPr lang="en-US" altLang="zh-CN" sz="2000" dirty="0"/>
          </a:p>
        </p:txBody>
      </p:sp>
      <p:sp>
        <p:nvSpPr>
          <p:cNvPr id="7" name="QB_7_AS.83_1#01b9ee697?vja=1&amp;pid=fa84bcd3c&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solution在此处意为“解决方法”，为可数名词，空前没有限定词修饰，且空后的谓语为复数形式，由此可知，主语应用复数形式。故填solutions。</a:t>
            </a:r>
            <a:endParaRPr lang="en-US" altLang="zh-CN" sz="2200" dirty="0"/>
          </a:p>
        </p:txBody>
      </p:sp>
      <p:sp>
        <p:nvSpPr>
          <p:cNvPr id="8" name="QB_7_BD.84_1#d01d22ca5?vja=1&amp;pid=fa84bcd3c&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85_1#d01d22ca5.blank?vja=1&amp;pid=fa84bcd3c&amp;color=0,0,0&amp;vpa=54&amp;vtp=1"/>
          <p:cNvSpPr/>
          <p:nvPr/>
        </p:nvSpPr>
        <p:spPr>
          <a:xfrm>
            <a:off x="884301" y="3360487"/>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build</a:t>
            </a:r>
            <a:endParaRPr lang="en-US" altLang="zh-CN" sz="2000" dirty="0"/>
          </a:p>
        </p:txBody>
      </p:sp>
      <p:sp>
        <p:nvSpPr>
          <p:cNvPr id="10" name="QB_7_AS.86_1#d01d22ca5?vja=1&amp;pid=fa84bcd3c&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proposal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sth为固定搭配，表示“做某事的提议”，其中不定式作后置定语。故填to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7_1#57b84fa70?vja=1&amp;pid=fa84bcd3c&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88_1#57b84fa70.blank?vja=1&amp;pid=fa84bcd3c&amp;color=0,0,0&amp;mp=1&amp;vpa=55&amp;vtp=1"/>
          <p:cNvSpPr/>
          <p:nvPr/>
        </p:nvSpPr>
        <p:spPr>
          <a:xfrm>
            <a:off x="935101" y="858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7_AS.89_1#57b84fa70?vja=1&amp;pid=fa84bcd3c&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____represented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Egyptian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culture是非限制性定语从句，修饰先行词cultural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relics,先行词指物，关系词在定语从句中作主语，故填which。</a:t>
            </a:r>
            <a:endParaRPr lang="en-US" altLang="zh-CN" sz="2200" dirty="0"/>
          </a:p>
        </p:txBody>
      </p:sp>
      <p:sp>
        <p:nvSpPr>
          <p:cNvPr id="5" name="QB_7_BD.90_1#93ccd33f3?vja=1&amp;pid=fa84bcd3c&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91_1#93ccd33f3.blank?vja=1&amp;pid=fa84bcd3c&amp;color=0,0,0&amp;vpa=56&amp;vtp=1"/>
          <p:cNvSpPr/>
          <p:nvPr/>
        </p:nvSpPr>
        <p:spPr>
          <a:xfrm>
            <a:off x="897001" y="2115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7_AS.92_1#93ccd33f3?vja=1&amp;pid=fa84bcd3c&amp;color=0,0,0&amp;vtp=1"/>
          <p:cNvSpPr/>
          <p:nvPr/>
        </p:nvSpPr>
        <p:spPr>
          <a:xfrm>
            <a:off x="722376" y="2578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to为固定搭配，意为“向</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求助”。故填to。</a:t>
            </a:r>
            <a:endParaRPr lang="en-US" altLang="zh-CN" sz="2200" dirty="0"/>
          </a:p>
        </p:txBody>
      </p:sp>
      <p:sp>
        <p:nvSpPr>
          <p:cNvPr id="8" name="QB_7_BD.93_1#e810b9a31?vja=1&amp;pid=fa84bcd3c&amp;color=0,0,0&amp;vtp=1"/>
          <p:cNvSpPr/>
          <p:nvPr/>
        </p:nvSpPr>
        <p:spPr>
          <a:xfrm>
            <a:off x="722376" y="2997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9" name="QB_7_AN.94_1#e810b9a31.blank?vja=1&amp;pid=fa84bcd3c&amp;color=0,0,0&amp;vpa=57&amp;vtp=1"/>
          <p:cNvSpPr/>
          <p:nvPr/>
        </p:nvSpPr>
        <p:spPr>
          <a:xfrm>
            <a:off x="922401" y="2959100"/>
            <a:ext cx="1831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established</a:t>
            </a:r>
            <a:endParaRPr lang="en-US" altLang="zh-CN" sz="2000" dirty="0"/>
          </a:p>
        </p:txBody>
      </p:sp>
      <p:sp>
        <p:nvSpPr>
          <p:cNvPr id="10" name="QB_7_AS.95_1#e810b9a31?vja=1&amp;pid=fa84bcd3c&amp;color=0,0,0&amp;vtp=1"/>
          <p:cNvSpPr/>
          <p:nvPr/>
        </p:nvSpPr>
        <p:spPr>
          <a:xfrm>
            <a:off x="722376" y="34163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establish是谓语动词，与主语之间是被动关系，根据语境可知，此处指发生在过去的动作，所以应用一般过去时的被动语态。主语为an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committee，为单数，谓语应用单数形式，故填was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established。</a:t>
            </a:r>
            <a:endParaRPr lang="en-US" altLang="zh-CN" sz="2200" dirty="0"/>
          </a:p>
        </p:txBody>
      </p:sp>
      <p:sp>
        <p:nvSpPr>
          <p:cNvPr id="11" name="QB_7_BD.96_1#b2bcb31c4?vja=1&amp;pid=fa84bcd3c&amp;color=0,0,0&amp;vtp=1"/>
          <p:cNvSpPr/>
          <p:nvPr/>
        </p:nvSpPr>
        <p:spPr>
          <a:xfrm>
            <a:off x="722376" y="46177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12" name="QB_7_AN.97_1#b2bcb31c4.blank?vja=1&amp;pid=fa84bcd3c&amp;color=0,0,0&amp;vpa=58&amp;vtp=1"/>
          <p:cNvSpPr/>
          <p:nvPr/>
        </p:nvSpPr>
        <p:spPr>
          <a:xfrm>
            <a:off x="884301" y="4566987"/>
            <a:ext cx="142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endParaRPr lang="en-US" altLang="zh-CN" sz="2000" dirty="0"/>
          </a:p>
        </p:txBody>
      </p:sp>
      <p:sp>
        <p:nvSpPr>
          <p:cNvPr id="13" name="QB_7_AS.98_1#b2bcb31c4?vja=1&amp;pid=fa84bcd3c&amp;color=0,0,0&amp;vtp=1"/>
          <p:cNvSpPr/>
          <p:nvPr/>
        </p:nvSpPr>
        <p:spPr>
          <a:xfrm>
            <a:off x="722376" y="50419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设空处修饰动词moved,应用副词。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9_1#389ee1bf5?vja=1&amp;pid=fa84bcd3c&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00_1#389ee1bf5.blank?vja=1&amp;pid=fa84bcd3c&amp;color=0,0,0&amp;mp=1&amp;vpa=59&amp;vtp=1"/>
          <p:cNvSpPr/>
          <p:nvPr/>
        </p:nvSpPr>
        <p:spPr>
          <a:xfrm>
            <a:off x="897001" y="858012"/>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location</a:t>
            </a:r>
            <a:endParaRPr lang="en-US" altLang="zh-CN" sz="2000" dirty="0"/>
          </a:p>
        </p:txBody>
      </p:sp>
      <p:sp>
        <p:nvSpPr>
          <p:cNvPr id="4" name="QB_7_AS.101_1#389ee1bf5?vja=1&amp;pid=fa84bcd3c&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设空处作介词to的宾语，空前有a和形容词new修饰，应用名词单数。故填location。</a:t>
            </a:r>
            <a:endParaRPr lang="en-US" altLang="zh-CN" sz="2200" dirty="0"/>
          </a:p>
        </p:txBody>
      </p:sp>
      <p:sp>
        <p:nvSpPr>
          <p:cNvPr id="5" name="QB_7_BD.102_1#a16b79139?vja=1&amp;pid=fa84bcd3c&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103_1#a16b79139.blank?vja=1&amp;pid=fa84bcd3c&amp;color=0,0,0&amp;vpa=60&amp;vtp=1"/>
          <p:cNvSpPr/>
          <p:nvPr/>
        </p:nvSpPr>
        <p:spPr>
          <a:xfrm>
            <a:off x="909701" y="1701800"/>
            <a:ext cx="1479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disappearing</a:t>
            </a:r>
            <a:endParaRPr lang="en-US" altLang="zh-CN" sz="2000" dirty="0"/>
          </a:p>
        </p:txBody>
      </p:sp>
      <p:sp>
        <p:nvSpPr>
          <p:cNvPr id="7" name="QB_7_AS.104_1#a16b79139?vja=1&amp;pid=fa84bcd3c&amp;color=0,0,0&amp;vtp=1"/>
          <p:cNvSpPr/>
          <p:nvPr/>
        </p:nvSpPr>
        <p:spPr>
          <a:xfrm>
            <a:off x="722376" y="2171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sth意为“阻止</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做某事”。故填</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disappearing。</a:t>
            </a:r>
            <a:endParaRPr lang="en-US" altLang="zh-CN" sz="2200" dirty="0"/>
          </a:p>
        </p:txBody>
      </p:sp>
      <p:sp>
        <p:nvSpPr>
          <p:cNvPr id="8" name="QB_7_BD.105_1#ab99da512?vja=1&amp;pid=fa84bcd3c&amp;color=0,0,0&amp;vtp=1"/>
          <p:cNvSpPr/>
          <p:nvPr/>
        </p:nvSpPr>
        <p:spPr>
          <a:xfrm>
            <a:off x="722376" y="25908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06_1#ab99da512.blank?vja=1&amp;pid=fa84bcd3c&amp;color=0,0,0&amp;vpa=61&amp;vtp=1"/>
          <p:cNvSpPr/>
          <p:nvPr/>
        </p:nvSpPr>
        <p:spPr>
          <a:xfrm>
            <a:off x="1062101" y="25527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7_AS.107_1#ab99da512?vja=1&amp;pid=fa84bcd3c&amp;color=0,0,0&amp;vtp=1"/>
          <p:cNvSpPr/>
          <p:nvPr/>
        </p:nvSpPr>
        <p:spPr>
          <a:xfrm>
            <a:off x="722376" y="30099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difference为固定搭配，意为“有作用；有影响”。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8_1#f443a390f?vja=1&amp;pid=7ca2cd8e1&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［福建师大附中2025高一期中］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drifting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（漂流）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2011.Local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
        <p:nvSpPr>
          <p:cNvPr id="3" name="QM_6_AN.109_1#f443a390f.blank?vja=1&amp;pid=7ca2cd8e1&amp;color=0,0,0&amp;vpa=62&amp;vtp=1"/>
          <p:cNvSpPr/>
          <p:nvPr/>
        </p:nvSpPr>
        <p:spPr>
          <a:xfrm>
            <a:off x="4305046" y="2004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110_1#f443a390f.blank?vja=1&amp;pid=7ca2cd8e1&amp;color=0,0,0&amp;vpa=63&amp;vtp=1"/>
          <p:cNvSpPr/>
          <p:nvPr/>
        </p:nvSpPr>
        <p:spPr>
          <a:xfrm>
            <a:off x="3213227" y="3147900"/>
            <a:ext cx="1579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included</a:t>
            </a:r>
            <a:endParaRPr lang="en-US" altLang="zh-CN" sz="2000" dirty="0"/>
          </a:p>
        </p:txBody>
      </p:sp>
      <p:sp>
        <p:nvSpPr>
          <p:cNvPr id="5" name="QM_6_AN.111_1#f443a390f.blank?vja=1&amp;pid=7ca2cd8e1&amp;color=0,0,0&amp;vpa=64&amp;vtp=1"/>
          <p:cNvSpPr/>
          <p:nvPr/>
        </p:nvSpPr>
        <p:spPr>
          <a:xfrm>
            <a:off x="935101" y="3897200"/>
            <a:ext cx="1182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practising</a:t>
            </a:r>
            <a:endParaRPr lang="en-US" altLang="zh-CN" sz="2000" dirty="0"/>
          </a:p>
        </p:txBody>
      </p:sp>
      <p:sp>
        <p:nvSpPr>
          <p:cNvPr id="6" name="QM_6_AN.112_1#f443a390f.blank?vja=1&amp;pid=7ca2cd8e1&amp;color=0,0,0&amp;vpa=65&amp;vtp=1"/>
          <p:cNvSpPr/>
          <p:nvPr/>
        </p:nvSpPr>
        <p:spPr>
          <a:xfrm>
            <a:off x="5088763" y="4290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M_6_AN.113_1#f443a390f.blank?vja=1&amp;pid=7ca2cd8e1&amp;color=0,0,0&amp;vpa=66&amp;vtp=1"/>
          <p:cNvSpPr/>
          <p:nvPr/>
        </p:nvSpPr>
        <p:spPr>
          <a:xfrm>
            <a:off x="3002979" y="4671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8" name="QM_6_AN.114_1#f443a390f.blank?vja=1&amp;pid=7ca2cd8e1&amp;color=0,0,0&amp;vpa=67&amp;vtp=1"/>
          <p:cNvSpPr/>
          <p:nvPr/>
        </p:nvSpPr>
        <p:spPr>
          <a:xfrm>
            <a:off x="6718745" y="5040200"/>
            <a:ext cx="1366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challenging</a:t>
            </a:r>
            <a:endParaRPr lang="en-US" altLang="zh-CN" sz="2000" dirty="0"/>
          </a:p>
        </p:txBody>
      </p:sp>
      <p:sp>
        <p:nvSpPr>
          <p:cNvPr id="9" name="QM_6_AN.115_1#f443a390f.blank?vja=1&amp;pid=7ca2cd8e1&amp;color=0,0,0&amp;vpa=68&amp;vtp=1"/>
          <p:cNvSpPr/>
          <p:nvPr/>
        </p:nvSpPr>
        <p:spPr>
          <a:xfrm>
            <a:off x="5135626" y="5433900"/>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8_1#f443a390f?vja=1&amp;pid=7ca2cd8e1&amp;color=0,0,0&amp;vtp=1&amp;bt=1"/>
          <p:cNvSpPr/>
          <p:nvPr/>
        </p:nvSpPr>
        <p:spPr>
          <a:xfrm>
            <a:off x="722376" y="900000"/>
            <a:ext cx="10753344" cy="2286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drifting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Chishui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3" name="QM_6_EX.119_1#f443a390f?vja=1&amp;pid=7ca2cd8e1&amp;color=0,0,0&amp;vtp=1"/>
          <p:cNvSpPr/>
          <p:nvPr/>
        </p:nvSpPr>
        <p:spPr>
          <a:xfrm>
            <a:off x="722376" y="3208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本文是一篇说明文。文章主要介绍了独竹漂这一独特的体育运动，包括其起源、特色及要求等。</a:t>
            </a:r>
            <a:endParaRPr lang="en-US" altLang="zh-CN" sz="2000" dirty="0"/>
          </a:p>
        </p:txBody>
      </p:sp>
      <p:sp>
        <p:nvSpPr>
          <p:cNvPr id="4" name="QM_6_AN.116_1#f443a390f.blank?vja=1&amp;pid=7ca2cd8e1&amp;color=0,0,0&amp;vpa=69&amp;vtp=1"/>
          <p:cNvSpPr/>
          <p:nvPr/>
        </p:nvSpPr>
        <p:spPr>
          <a:xfrm>
            <a:off x="2385441" y="849200"/>
            <a:ext cx="20002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competition（s）</a:t>
            </a:r>
            <a:endParaRPr lang="en-US" altLang="zh-CN" sz="2000" dirty="0"/>
          </a:p>
        </p:txBody>
      </p:sp>
      <p:sp>
        <p:nvSpPr>
          <p:cNvPr id="5" name="QM_6_AN.117_1#f443a390f.blank?vja=1&amp;pid=7ca2cd8e1&amp;color=0,0,0&amp;vpa=70&amp;vtp=1"/>
          <p:cNvSpPr/>
          <p:nvPr/>
        </p:nvSpPr>
        <p:spPr>
          <a:xfrm>
            <a:off x="4145915" y="2004900"/>
            <a:ext cx="522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6" name="QM_6_AN.118_1#f443a390f.blank?vja=1&amp;pid=7ca2cd8e1&amp;color=0,0,0&amp;vpa=71&amp;vtp=1"/>
          <p:cNvSpPr/>
          <p:nvPr/>
        </p:nvSpPr>
        <p:spPr>
          <a:xfrm>
            <a:off x="1049401" y="2754200"/>
            <a:ext cx="1085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probably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0_1#4e4a0d0f3?vja=1&amp;pid=f443a390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21_1#4e4a0d0f3.blank?vja=1&amp;pid=f443a390f&amp;color=0,0,0&amp;vpa=72&amp;vtp=1"/>
          <p:cNvSpPr/>
          <p:nvPr/>
        </p:nvSpPr>
        <p:spPr>
          <a:xfrm>
            <a:off x="935101" y="858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22_1#4e4a0d0f3?vja=1&amp;pid=f443a390f&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句意为：独竹漂是中国贵州人民的一项独特的体育运动和文化遗产。根据下文的a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heritage可知，此处表泛指，意为“一项独特的体育运动”，所以用不定冠词，unique的发音以辅音音素开头。故填a。</a:t>
            </a:r>
            <a:endParaRPr lang="en-US" altLang="zh-CN" sz="2200" dirty="0"/>
          </a:p>
        </p:txBody>
      </p:sp>
      <p:sp>
        <p:nvSpPr>
          <p:cNvPr id="5" name="QB_7_BD.123_1#239a5e2d5?vja=1&amp;pid=f443a390f&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6" name="QB_7_AN.124_1#239a5e2d5.blank?vja=1&amp;pid=f443a390f&amp;color=0,0,0&amp;vpa=73&amp;vtp=1"/>
          <p:cNvSpPr/>
          <p:nvPr/>
        </p:nvSpPr>
        <p:spPr>
          <a:xfrm>
            <a:off x="922401" y="2496887"/>
            <a:ext cx="1579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included</a:t>
            </a:r>
            <a:endParaRPr lang="en-US" altLang="zh-CN" sz="2000" dirty="0"/>
          </a:p>
        </p:txBody>
      </p:sp>
      <p:sp>
        <p:nvSpPr>
          <p:cNvPr id="7" name="QB_7_AS.125_1#239a5e2d5?vja=1&amp;pid=f443a390f&amp;color=0,0,0&amp;vtp=1"/>
          <p:cNvSpPr/>
          <p:nvPr/>
        </p:nvSpPr>
        <p:spPr>
          <a:xfrm>
            <a:off x="722376" y="2959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句意为：这项运动是贵州当地人民代代相传的一项习俗，在2011年第九届全国少数民族传统体育运动会上首次被列入体育比赛项目。此处作第二个分句的谓语，根据时间状语in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2011可知，句子陈述过去发生的事情，应用一般过去时。主语it与include之间为被动关系，应用一般过去时的被动语态，主语为it，助动词用was。故填was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included。</a:t>
            </a:r>
            <a:endParaRPr lang="en-US" altLang="zh-CN" sz="2200" dirty="0"/>
          </a:p>
        </p:txBody>
      </p:sp>
      <p:sp>
        <p:nvSpPr>
          <p:cNvPr id="8" name="QB_7_BD.126_1#915f63a59?vja=1&amp;pid=f443a390f&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27_1#915f63a59.blank?vja=1&amp;pid=f443a390f&amp;color=0,0,0&amp;vpa=74&amp;vtp=1"/>
          <p:cNvSpPr/>
          <p:nvPr/>
        </p:nvSpPr>
        <p:spPr>
          <a:xfrm>
            <a:off x="935101" y="4490787"/>
            <a:ext cx="1182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practising</a:t>
            </a:r>
            <a:endParaRPr lang="en-US" altLang="zh-CN" sz="2000" dirty="0"/>
          </a:p>
        </p:txBody>
      </p:sp>
      <p:sp>
        <p:nvSpPr>
          <p:cNvPr id="10" name="QB_7_AS.128_1#915f63a59?vja=1&amp;pid=f443a390f&amp;color=0,0,0&amp;vtp=1"/>
          <p:cNvSpPr/>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句意为：当地的中学生喜欢练习这项运动。enjoy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sth意为“喜欢做某事”，enjoy后跟动名词形式作宾语。故填practising。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9_1#72d7e9813?vja=1&amp;pid=f443a390f&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30_1#72d7e9813.blank?vja=1&amp;pid=f443a390f&amp;color=0,0,0&amp;vpa=75&amp;vtp=1"/>
          <p:cNvSpPr/>
          <p:nvPr/>
        </p:nvSpPr>
        <p:spPr>
          <a:xfrm>
            <a:off x="897001" y="858011"/>
            <a:ext cx="381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4" name="QB_7_AS.131_1#72d7e9813?vja=1&amp;pid=f443a390f&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句意为：在这项活动中，运动员们会穿着传统服装，在水中踩着竹竿向前移动，看起来很有趣。固定搭配dress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意为“穿着</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”。故填in。</a:t>
            </a:r>
            <a:endParaRPr lang="en-US" altLang="zh-CN" sz="2200" dirty="0"/>
          </a:p>
        </p:txBody>
      </p:sp>
      <p:sp>
        <p:nvSpPr>
          <p:cNvPr id="5" name="QB_7_BD.132_1#9c2d84d2e?vja=1&amp;pid=f443a390f&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33_1#9c2d84d2e.blank?vja=1&amp;pid=f443a390f&amp;color=0,0,0&amp;vpa=76&amp;vtp=1"/>
          <p:cNvSpPr/>
          <p:nvPr/>
        </p:nvSpPr>
        <p:spPr>
          <a:xfrm>
            <a:off x="935101" y="2090486"/>
            <a:ext cx="804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7_AS.134_1#9c2d84d2e?vja=1&amp;pid=f443a390f&amp;color=0,0,0&amp;vtp=1"/>
          <p:cNvSpPr/>
          <p:nvPr/>
        </p:nvSpPr>
        <p:spPr>
          <a:xfrm>
            <a:off x="722376" y="2552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句意见上一题解析。设空处引导非限制性定语从句，先行词为前面的整个主句，所以应用关系代词which引导该从句。故填which。</a:t>
            </a:r>
            <a:endParaRPr lang="en-US" altLang="zh-CN" sz="2200" dirty="0"/>
          </a:p>
        </p:txBody>
      </p:sp>
      <p:sp>
        <p:nvSpPr>
          <p:cNvPr id="8" name="QB_7_BD.135_1#2652dcc08?vja=1&amp;pid=f443a390f&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136_1#2652dcc08.blank?vja=1&amp;pid=f443a390f&amp;color=0,0,0&amp;vpa=77&amp;vtp=1"/>
          <p:cNvSpPr/>
          <p:nvPr/>
        </p:nvSpPr>
        <p:spPr>
          <a:xfrm>
            <a:off x="909701" y="3309686"/>
            <a:ext cx="136683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challenging</a:t>
            </a:r>
            <a:endParaRPr lang="en-US" altLang="zh-CN" sz="2000" dirty="0"/>
          </a:p>
        </p:txBody>
      </p:sp>
      <p:sp>
        <p:nvSpPr>
          <p:cNvPr id="10" name="QB_7_AS.137_1#2652dcc08?vja=1&amp;pid=f443a390f&amp;color=0,0,0&amp;vtp=1"/>
          <p:cNvSpPr/>
          <p:nvPr/>
        </p:nvSpPr>
        <p:spPr>
          <a:xfrm>
            <a:off x="722376" y="3783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句意为：这项运动的要求很简单，但具有挑战性！设空处与simple并列作表语，由but可知，设空处和simple在语义上构成转折，应表示“具有挑战性的”，故填形容词challenging。</a:t>
            </a:r>
            <a:endParaRPr lang="en-US" altLang="zh-CN" sz="2200" dirty="0"/>
          </a:p>
        </p:txBody>
      </p:sp>
      <p:sp>
        <p:nvSpPr>
          <p:cNvPr id="11" name="QB_7_BD.138_1#c58f42078?vja=1&amp;pid=f443a390f&amp;color=0,0,0&amp;vtp=1"/>
          <p:cNvSpPr/>
          <p:nvPr/>
        </p:nvSpPr>
        <p:spPr>
          <a:xfrm>
            <a:off x="722376" y="4592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139_1#c58f42078.blank?vja=1&amp;pid=f443a390f&amp;color=0,0,0&amp;vpa=78&amp;vtp=1"/>
          <p:cNvSpPr/>
          <p:nvPr/>
        </p:nvSpPr>
        <p:spPr>
          <a:xfrm>
            <a:off x="935101" y="4554286"/>
            <a:ext cx="550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3" name="QB_7_AS.140_1#c58f42078?vja=1&amp;pid=f443a390f&amp;color=0,0,0&amp;vtp=1"/>
          <p:cNvSpPr/>
          <p:nvPr/>
        </p:nvSpPr>
        <p:spPr>
          <a:xfrm>
            <a:off x="722376" y="5015865"/>
            <a:ext cx="10753344" cy="1162177"/>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句意为：运动员必须在一根狭窄的竹竿上保持平衡，并用一根细细的杆小心翼翼地驱动竹竿沿着河流往下漂。根据句意和常识可知，balance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pole和drive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stick为两个连续的动作，故此处应用并列连词and连接。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1_1#49ae41e28?vja=1&amp;pid=f443a390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dirty="0"/>
          </a:p>
        </p:txBody>
      </p:sp>
      <p:sp>
        <p:nvSpPr>
          <p:cNvPr id="3" name="QB_7_AN.142_1#49ae41e28.blank?vja=1&amp;pid=f443a390f&amp;color=0,0,0&amp;vpa=79&amp;vtp=1"/>
          <p:cNvSpPr/>
          <p:nvPr/>
        </p:nvSpPr>
        <p:spPr>
          <a:xfrm>
            <a:off x="909701" y="845312"/>
            <a:ext cx="20002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competition（s）</a:t>
            </a:r>
            <a:endParaRPr lang="en-US" altLang="zh-CN" sz="2000" dirty="0"/>
          </a:p>
        </p:txBody>
      </p:sp>
      <p:sp>
        <p:nvSpPr>
          <p:cNvPr id="4" name="QB_7_AS.143_1#49ae41e28?vja=1&amp;pid=f443a390f&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句意为：在独竹漂比赛期间，运动员将进行特别表演。设空处作介词During的宾语，且被定冠词the修饰，应用名词，表示“比赛”。故填competition（s）。</a:t>
            </a:r>
            <a:endParaRPr lang="en-US" altLang="zh-CN" sz="2200" dirty="0"/>
          </a:p>
        </p:txBody>
      </p:sp>
      <p:sp>
        <p:nvSpPr>
          <p:cNvPr id="5" name="QB_7_BD.144_1#ad51daeed?vja=1&amp;pid=f443a390f&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145_1#ad51daeed.blank?vja=1&amp;pid=f443a390f&amp;color=0,0,0&amp;vpa=80&amp;vtp=1"/>
          <p:cNvSpPr/>
          <p:nvPr/>
        </p:nvSpPr>
        <p:spPr>
          <a:xfrm>
            <a:off x="884301" y="2115887"/>
            <a:ext cx="522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7" name="QB_7_AS.146_1#ad51daeed?vja=1&amp;pid=f443a390f&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句意为：据报道，独竹漂的起源可以追溯到中国赤水河流域的少数民族。设空处作主句的谓语，此处陈述客观事实，用一般现在时，主句主语Single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drifting表单数概念，谓语动词用第三人称单数形式。故填has。</a:t>
            </a:r>
            <a:endParaRPr lang="en-US" altLang="zh-CN" sz="2200" dirty="0"/>
          </a:p>
        </p:txBody>
      </p:sp>
      <p:sp>
        <p:nvSpPr>
          <p:cNvPr id="8" name="QB_7_BD.147_1#f3cd193b9?vja=1&amp;pid=f443a390f&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148_1#f3cd193b9.blank?vja=1&amp;pid=f443a390f&amp;color=0,0,0&amp;vpa=81&amp;vtp=1"/>
          <p:cNvSpPr/>
          <p:nvPr/>
        </p:nvSpPr>
        <p:spPr>
          <a:xfrm>
            <a:off x="1049401" y="3728787"/>
            <a:ext cx="1085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probably</a:t>
            </a:r>
            <a:endParaRPr lang="en-US" altLang="zh-CN" sz="2000" dirty="0"/>
          </a:p>
        </p:txBody>
      </p:sp>
      <p:sp>
        <p:nvSpPr>
          <p:cNvPr id="10" name="QB_7_AS.149_1#f3cd193b9?vja=1&amp;pid=f443a390f&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句意为：如果你到贵州来观赏这项运动，它很可能会给你留下深刻的印象！设空处在句中作状语，应用副词。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28f0663b2.fixed?vja=1&amp;pid=0d2825655&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必修第二册</a:t>
            </a:r>
            <a:endParaRPr lang="en-US" altLang="zh-CN" sz="2000" dirty="0"/>
          </a:p>
        </p:txBody>
      </p:sp>
      <p:sp>
        <p:nvSpPr>
          <p:cNvPr id="3" name="C_2_BD#28f0663b2.fixed?vja=1&amp;pid=0d2825655&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Cultural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Heritage</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e1d63d000.fixed?vja=1&amp;pid=f35781bad&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e1d63d000.fixed?vja=1&amp;pid=f35781bad&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e1d63d000.fixed?vja=1&amp;pid=f35781bad&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e1d63d000.fixed?vja=1&amp;pid=f35781bad&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0_1#a2d1a8c13?sp=1&amp;vja=1&amp;pid=93b2946bf&amp;color=0,0,0&amp;vtp=1&amp;bt=1"/>
          <p:cNvSpPr/>
          <p:nvPr/>
        </p:nvSpPr>
        <p:spPr>
          <a:xfrm>
            <a:off x="722376" y="900000"/>
            <a:ext cx="10753344" cy="114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［河北质检联盟2024高一期中］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3" name="QM_6_BD.150_2#a2d1a8c13?sp=1&amp;vja=1&amp;pid=93b2946bf&amp;color=0,0,0&amp;vtp=1"/>
          <p:cNvSpPr/>
          <p:nvPr/>
        </p:nvSpPr>
        <p:spPr>
          <a:xfrm>
            <a:off x="722376" y="2064911"/>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Madrid,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Spain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Madrid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Ⅴ</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Alcázar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Moorish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3,418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0_3#a2d1a8c13?sp=1&amp;vja=1&amp;pid=93b2946bf&amp;color=0,0,0&amp;vtp=1&amp;bt=1"/>
          <p:cNvSpPr/>
          <p:nvPr/>
        </p:nvSpPr>
        <p:spPr>
          <a:xfrm>
            <a:off x="722376" y="900000"/>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Brussels,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Belgium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Brussels,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Belgium,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Brussels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Brussels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Brussels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September.</a:t>
            </a:r>
            <a:endParaRPr lang="en-US" altLang="zh-CN" sz="2000" dirty="0"/>
          </a:p>
        </p:txBody>
      </p:sp>
      <p:sp>
        <p:nvSpPr>
          <p:cNvPr id="3" name="QM_6_BD.150_4#a2d1a8c13?sp=1&amp;vja=1&amp;pid=93b2946bf&amp;color=0,0,0&amp;vtp=1"/>
          <p:cNvSpPr/>
          <p:nvPr/>
        </p:nvSpPr>
        <p:spPr>
          <a:xfrm>
            <a:off x="722376" y="2826911"/>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Portugal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Sintra,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Portugal,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0_5#a2d1a8c13?sp=1&amp;vja=1&amp;pid=93b2946bf&amp;color=0,0,0&amp;mp=1&amp;vtp=1&amp;bt=1"/>
          <p:cNvSpPr/>
          <p:nvPr/>
        </p:nvSpPr>
        <p:spPr>
          <a:xfrm>
            <a:off x="722376" y="900000"/>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Venaria,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（住所）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Venaria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Metropolitan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Piedmont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1997.</a:t>
            </a:r>
            <a:endParaRPr lang="en-US" altLang="zh-CN" sz="2000" dirty="0"/>
          </a:p>
        </p:txBody>
      </p:sp>
      <p:sp>
        <p:nvSpPr>
          <p:cNvPr id="3" name="QM_6_EX.151_1#a2d1a8c13?vja=1&amp;pid=93b2946bf&amp;color=0,0,0&amp;vtp=1"/>
          <p:cNvSpPr/>
          <p:nvPr/>
        </p:nvSpPr>
        <p:spPr>
          <a:xfrm>
            <a:off x="722376" y="2826911"/>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本文是一篇应用文。文章介绍了欧洲的四个著名宫殿。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2_1#4163ebc4b?vja=1&amp;pid=a2d1a8c1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3_1#4163ebc4b.bracket?vja=1&amp;pid=a2d1a8c13&amp;color=0,0,0&amp;vpa=82&amp;vtp=1"/>
          <p:cNvSpPr/>
          <p:nvPr/>
        </p:nvSpPr>
        <p:spPr>
          <a:xfrm>
            <a:off x="705192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2_2#4163ebc4b.choices?vja=1&amp;pid=a2d1a8c1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Madrid.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B.Pena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Brussels.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D.Palace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Venaria.</a:t>
            </a:r>
            <a:endParaRPr lang="en-US" altLang="zh-CN" sz="2000" dirty="0"/>
          </a:p>
        </p:txBody>
      </p:sp>
      <p:sp>
        <p:nvSpPr>
          <p:cNvPr id="5" name="QC_7_AS.154_1#4163ebc4b?vja=1&amp;pid=a2d1a8c13&amp;color=0,0,0&amp;vtp=1"/>
          <p:cNvSpPr/>
          <p:nvPr/>
        </p:nvSpPr>
        <p:spPr>
          <a:xfrm>
            <a:off x="722376" y="21082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细节理解题。根据“Royal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Madrid,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Spain”部分中的It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area可知，马德里皇宫是欧洲建筑面积最大的宫殿。故选A项。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5_1#bc297fd29?vja=1&amp;pid=a2d1a8c13&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Brussels?(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6_1#bc297fd29.bracket?vja=1&amp;pid=a2d1a8c13&amp;color=0,0,0&amp;mp=1&amp;vpa=83&amp;vtp=1"/>
          <p:cNvSpPr/>
          <p:nvPr/>
        </p:nvSpPr>
        <p:spPr>
          <a:xfrm>
            <a:off x="702792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5_2#bc297fd29.choices?vja=1&amp;pid=a2d1a8c13&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926080" algn="l"/>
                <a:tab pos="5394960" algn="l"/>
                <a:tab pos="813054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February.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August.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endParaRPr lang="en-US" altLang="zh-CN" sz="2000" dirty="0"/>
          </a:p>
        </p:txBody>
      </p:sp>
      <p:sp>
        <p:nvSpPr>
          <p:cNvPr id="5" name="QC_7_AS.157_1#bc297fd29?vja=1&amp;pid=a2d1a8c13&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细节理解题。根据“Royal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Brussels,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Belgium”部分中的“A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1965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Brussels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September.”并结合选项可知，游客们8月份可以参观布鲁塞尔皇宫。故选C项。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8_1#4a38b7f77?vja=1&amp;pid=a2d1a8c1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Venaria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9_1#4a38b7f77.bracket?vja=1&amp;pid=a2d1a8c13&amp;color=0,0,0&amp;vpa=84&amp;vtp=1"/>
          <p:cNvSpPr/>
          <p:nvPr/>
        </p:nvSpPr>
        <p:spPr>
          <a:xfrm>
            <a:off x="8033258"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8_2#4a38b7f77.choices?vja=1&amp;pid=a2d1a8c1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endParaRPr lang="en-US" altLang="zh-CN" sz="2000" dirty="0"/>
          </a:p>
        </p:txBody>
      </p:sp>
      <p:sp>
        <p:nvSpPr>
          <p:cNvPr id="5" name="QC_7_AS.160_1#4a38b7f77?vja=1&amp;pid=a2d1a8c13&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细节理解题。根据“Pena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Portugal”部分中的“The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Ages.”及“Palace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Venaria,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Italy”部分中的“It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Residences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Savoy,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1997.”可知，佩纳宫和韦纳里亚宫都被联合国教科文组织列为世界遗产。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84239ee6c?vja=1&amp;pid=93b2946bf&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612648" cy="8229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84239ee6c?vja=1&amp;pid=93b2946bf&amp;color=0,0,0&amp;vtp=1"/>
          <p:cNvSpPr/>
          <p:nvPr/>
        </p:nvSpPr>
        <p:spPr>
          <a:xfrm>
            <a:off x="722376" y="1851484"/>
            <a:ext cx="10753344" cy="1524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1.establish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.建立;设立</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2.date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追溯到</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3.（be）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坐落于</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1_1#de3d3761d?sp=1&amp;vja=1&amp;pid=93b2946bf&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［湖北鄂东南教改联盟2025高一期中联考］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Zhejiang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lacquerware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artefacts,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inscriptions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（碑文）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bilingual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（会说两种语言的）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1_1#de3d3761d?sp=1&amp;vja=1&amp;pid=93b2946bf&amp;color=0,0,0&amp;vtp=1&amp;bt=1"/>
          <p:cNvSpPr/>
          <p:nvPr/>
        </p:nvSpPr>
        <p:spPr>
          <a:xfrm>
            <a:off x="722376" y="900000"/>
            <a:ext cx="10753344" cy="4123944"/>
          </a:xfrm>
          <a:prstGeom prst="rect">
            <a:avLst/>
          </a:prstGeom>
          <a:noFill/>
        </p:spPr>
        <p:txBody>
          <a:bodyPr wrap="square" lIns="0" tIns="0" rIns="0" bIns="0" rtlCol="0" anchor="t"/>
          <a:lstStyle/>
          <a:p>
            <a:pPr algn="just">
              <a:lnSpc>
                <a:spcPct val="123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inclusive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Yinxu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Sanxingdui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Sichuan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concrete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endParaRPr lang="en-US" altLang="zh-CN" sz="2000" dirty="0"/>
          </a:p>
        </p:txBody>
      </p:sp>
      <p:sp>
        <p:nvSpPr>
          <p:cNvPr id="3" name="QM_6_EX.162_1#de3d3761d?vja=1&amp;pid=93b2946bf&amp;color=0,0,0&amp;vtp=1"/>
          <p:cNvSpPr/>
          <p:nvPr/>
        </p:nvSpPr>
        <p:spPr>
          <a:xfrm>
            <a:off x="722376" y="5049587"/>
            <a:ext cx="10753344" cy="1124712"/>
          </a:xfrm>
          <a:prstGeom prst="rect">
            <a:avLst/>
          </a:prstGeom>
          <a:noFill/>
        </p:spPr>
        <p:txBody>
          <a:bodyPr wrap="square" lIns="0" tIns="0" rIns="0" bIns="0" rtlCol="0" anchor="t"/>
          <a:lstStyle/>
          <a:p>
            <a:pPr algn="l">
              <a:lnSpc>
                <a:spcPct val="123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本文是一篇记叙文。文章讲述了来自美国的麦安琪因对中国历史的热爱来到中国，成为良渚博物院的双语志愿者导游，她认为良渚古城遗址为证实中华五千年文明提供了实物依据，是不可替代的珍贵文化遗产。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6a77a9b2.fixed?vja=1&amp;pid=f35781bad&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06a77a9b2.fixed?vja=1&amp;pid=f35781bad&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06a77a9b2.fixed?vja=1&amp;pid=f35781bad&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06a77a9b2.fixed?vja=1&amp;pid=f35781bad&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3_1#473ed3cd6?vja=1&amp;pid=de3d3761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4_1#473ed3cd6.bracket?vja=1&amp;pid=de3d3761d&amp;color=0,0,0&amp;vpa=85&amp;vtp=1"/>
          <p:cNvSpPr/>
          <p:nvPr/>
        </p:nvSpPr>
        <p:spPr>
          <a:xfrm>
            <a:off x="8255318"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3_2#473ed3cd6.choices?vja=1&amp;pid=de3d3761d&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B.Passion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bravery.</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generosity.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D.Ambition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endParaRPr lang="en-US" altLang="zh-CN" sz="2000" dirty="0"/>
          </a:p>
        </p:txBody>
      </p:sp>
      <p:sp>
        <p:nvSpPr>
          <p:cNvPr id="5" name="QC_7_AS.165_1#473ed3cd6?vja=1&amp;pid=de3d3761d&amp;color=0,0,0&amp;vtp=1"/>
          <p:cNvSpPr/>
          <p:nvPr/>
        </p:nvSpPr>
        <p:spPr>
          <a:xfrm>
            <a:off x="722376" y="2108200"/>
            <a:ext cx="10753344" cy="3086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sparked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majored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Studies.She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Ocean.”可知，麦安琪热爱中国历史，正是这份热爱支撑她跨越太平洋来到中国。再根据第二段中的“However,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bilingual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challenges.Chen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problems.”可知，麦安琪通过阅读大量与中国历史有关的书籍以及参观博物馆来解决担任双语志愿者导游过程中遇到的难题，提升自身能力。由此可推知，是勤奋和热情促使麦安琪成为一名志愿者。故选A项。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6_1#7e32ff155?vja=1&amp;pid=de3d3761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7_1#7e32ff155.bracket?vja=1&amp;pid=de3d3761d&amp;color=0,0,0&amp;vpa=86&amp;vtp=1"/>
          <p:cNvSpPr/>
          <p:nvPr/>
        </p:nvSpPr>
        <p:spPr>
          <a:xfrm>
            <a:off x="78597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6_2#7e32ff155.choices?vja=1&amp;pid=de3d3761d&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endParaRPr lang="en-US" altLang="zh-CN" sz="2000" dirty="0"/>
          </a:p>
        </p:txBody>
      </p:sp>
      <p:sp>
        <p:nvSpPr>
          <p:cNvPr id="5" name="QC_7_AS.168_1#7e32ff155?vja=1&amp;pid=de3d3761d&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词义猜测题。根据画线部分后的“It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regardless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background.”可知，良渚博物院欢迎所有前来参观的人，不论他们的背景如何。由此可知，画线部分表示“该博物院具有包容性”，与B项（该博物院欢迎各行各业的人）意思相近。故选B项。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9_1#35a62e1c4?vja=1&amp;pid=de3d3761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0_1#35a62e1c4.bracket?vja=1&amp;pid=de3d3761d&amp;color=0,0,0&amp;vpa=87&amp;vtp=1"/>
          <p:cNvSpPr/>
          <p:nvPr/>
        </p:nvSpPr>
        <p:spPr>
          <a:xfrm>
            <a:off x="922978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9_2#35a62e1c4.choices?vja=1&amp;pid=de3d3761d&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lacquerware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artefacts.</a:t>
            </a:r>
            <a:endParaRPr lang="en-US" altLang="zh-CN" sz="2000" dirty="0"/>
          </a:p>
        </p:txBody>
      </p:sp>
      <p:sp>
        <p:nvSpPr>
          <p:cNvPr id="5" name="QC_7_AS.171_1#35a62e1c4?vja=1&amp;pid=de3d3761d&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concrete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civilisation’.”可知，麦安琪认为良渚博物院最能展示中华文明。故选A项。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2_1#1a02e00a7?vja=1&amp;pid=de3d3761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3_1#1a02e00a7.bracket?vja=1&amp;pid=de3d3761d&amp;color=0,0,0&amp;vpa=88&amp;vtp=1"/>
          <p:cNvSpPr/>
          <p:nvPr/>
        </p:nvSpPr>
        <p:spPr>
          <a:xfrm>
            <a:off x="6798120"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72_2#1a02e00a7.choices?vja=1&amp;pid=de3d3761d&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Liangzhu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Hangzhou.</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endParaRPr lang="en-US" altLang="zh-CN" sz="2000" dirty="0"/>
          </a:p>
        </p:txBody>
      </p:sp>
      <p:sp>
        <p:nvSpPr>
          <p:cNvPr id="5" name="QC_7_AS.174_1#1a02e00a7?vja=1&amp;pid=de3d3761d&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可知，文章主要围绕来自美国的志愿者麦安琪展开，讲述了她对中国历史的热爱驱使她来到中国，并成为良渚博物院的双语志愿者导游的经历。因此，作者写这篇文章的目的是介绍一位在中国博物院（良渚博物院）工作的美国志愿者。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5_1#e80c8a74c?vja=1&amp;pid=544f18001&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（口述的）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endParaRPr lang="en-US" altLang="zh-CN" sz="2000" dirty="0"/>
          </a:p>
        </p:txBody>
      </p:sp>
      <p:sp>
        <p:nvSpPr>
          <p:cNvPr id="3" name="QM_6_AN.176_1#e80c8a74c.blank?vja=1&amp;pid=544f18001&amp;color=0,0,0&amp;vpa=89&amp;vtp=1"/>
          <p:cNvSpPr/>
          <p:nvPr/>
        </p:nvSpPr>
        <p:spPr>
          <a:xfrm>
            <a:off x="5911469" y="1623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6_AN.177_1#e80c8a74c.blank?vja=1&amp;pid=544f18001&amp;color=0,0,0&amp;vpa=90&amp;vtp=1"/>
          <p:cNvSpPr/>
          <p:nvPr/>
        </p:nvSpPr>
        <p:spPr>
          <a:xfrm>
            <a:off x="1436751" y="3528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5" name="QM_6_AN.178_1#e80c8a74c.blank?vja=1&amp;pid=544f18001&amp;color=0,0,0&amp;vpa=91&amp;vtp=1"/>
          <p:cNvSpPr/>
          <p:nvPr/>
        </p:nvSpPr>
        <p:spPr>
          <a:xfrm>
            <a:off x="2595626" y="5433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9_1#e80c8a74c?vja=1&amp;pid=544f18001&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（遗址）.Brainstorm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3" name="QM_6_AN.180_1#e80c8a74c.blank?vja=1&amp;pid=544f18001&amp;color=0,0,0&amp;mp=1&amp;vpa=92&amp;vtp=1"/>
          <p:cNvSpPr/>
          <p:nvPr/>
        </p:nvSpPr>
        <p:spPr>
          <a:xfrm>
            <a:off x="1417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6_AN.181_1#e80c8a74c.blank?vja=1&amp;pid=544f18001&amp;color=0,0,0&amp;mp=1&amp;vpa=93&amp;vtp=1"/>
          <p:cNvSpPr/>
          <p:nvPr/>
        </p:nvSpPr>
        <p:spPr>
          <a:xfrm>
            <a:off x="8494776" y="3144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2_1#e80c8a74c?vja=1&amp;pid=544f18001&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endParaRPr lang="en-US" altLang="zh-CN" sz="2000" dirty="0"/>
          </a:p>
        </p:txBody>
      </p:sp>
      <p:sp>
        <p:nvSpPr>
          <p:cNvPr id="3" name="QM_6_EX.183_1#e80c8a74c?vja=1&amp;pid=544f18001&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本文是一篇说明文。文章介绍了几种引导孩子们参与历史遗迹保护的方法。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4_1#20c815592?vja=1&amp;pid=e80c8a74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5_1#20c815592.blank?vja=1&amp;pid=e80c8a74c&amp;color=0,0,0&amp;vpa=94&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7_AS.186_1#20c815592?vja=1&amp;pid=e80c8a74c&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前文提到我们保护历史遗迹的原因之一是它们可以继续为下一代讲述我们的历史故事。空前提出设问：但如果下一代不理解这些遗迹的价值和意义该怎么办呢？</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后文提出本文主旨，有四件让孩子们参与历史古迹保护要做的事。G项（这就是为什么让孩子们参与历史文物保护很重要）承上启下，其中的historic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preservation和下文中的historic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preservation相呼应。故选G项。</a:t>
            </a:r>
            <a:endParaRPr lang="en-US" altLang="zh-CN" sz="2200" dirty="0"/>
          </a:p>
        </p:txBody>
      </p:sp>
      <p:sp>
        <p:nvSpPr>
          <p:cNvPr id="5" name="QB_7_BD.187_1#023a7887c?vja=1&amp;pid=e80c8a74c&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8_1#023a7887c.blank?vja=1&amp;pid=e80c8a74c&amp;color=0,0,0&amp;vpa=95&amp;vtp=1"/>
          <p:cNvSpPr/>
          <p:nvPr/>
        </p:nvSpPr>
        <p:spPr>
          <a:xfrm>
            <a:off x="922401" y="28778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7_AS.189_1#023a7887c?vja=1&amp;pid=e80c8a74c&amp;color=0,0,0&amp;vtp=1"/>
          <p:cNvSpPr/>
          <p:nvPr/>
        </p:nvSpPr>
        <p:spPr>
          <a:xfrm>
            <a:off x="722376" y="3340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提到鼓励孩子和街道上居住已久的邻居交谈的意义在于可以帮助孩子了解此地的历史，下文提到口述历史是极其宝贵的资源和将我们与历史遗迹相联系的桥梁。由此可推知，设空处应承上启下；F项中的re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conversation对应上文的“Talk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neighbours.”，且与设空处后的Oral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invaluable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resource相呼应。故选F项。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0_1#2f8af89af?vja=1&amp;pid=e80c8a74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1_1#2f8af89af.blank?vja=1&amp;pid=e80c8a74c&amp;color=0,0,0&amp;vpa=96&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92_1#2f8af89af?vja=1&amp;pid=e80c8a74c&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前文讲到把旧地图与现在的道路和街区进行比较，后文提出问题：什么保持不变？结合选项可判断，A项（什么改变了？）符合语境，表示通过对比，探索改变的地方和没有改变的地方。故选A项。</a:t>
            </a:r>
            <a:endParaRPr lang="en-US" altLang="zh-CN" sz="2200" dirty="0"/>
          </a:p>
        </p:txBody>
      </p:sp>
      <p:sp>
        <p:nvSpPr>
          <p:cNvPr id="5" name="QB_7_BD.193_1#4b0a60956?vja=1&amp;pid=e80c8a74c&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4_1#4b0a60956.blank?vja=1&amp;pid=e80c8a74c&amp;color=0,0,0&amp;vpa=97&amp;vtp=1"/>
          <p:cNvSpPr/>
          <p:nvPr/>
        </p:nvSpPr>
        <p:spPr>
          <a:xfrm>
            <a:off x="909701" y="2496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7_AS.195_1#4b0a60956?vja=1&amp;pid=e80c8a74c&amp;color=0,0,0&amp;vtp=1"/>
          <p:cNvSpPr/>
          <p:nvPr/>
        </p:nvSpPr>
        <p:spPr>
          <a:xfrm>
            <a:off x="722376" y="29591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根据文章结构可知，设空处位于段首，是本段的主题句，应对该段内容进行概括。根据下文“Ask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in.”可知，下文提到了让孩子参与项目，所以本段主要是讲通过参与项目的方式来了解历史。B项（参与社区项目）中的Take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in与下文中的get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in是同义表述，而下文中的Help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trees是对参与方式的具体举例说明。B项符合语境。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6_1#59ad73687?vja=1&amp;pid=e80c8a74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7_1#59ad73687.blank?vja=1&amp;pid=e80c8a74c&amp;color=0,0,0&amp;vpa=98&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7_AS.198_1#59ad73687?vja=1&amp;pid=e80c8a74c&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前文“Brainstorm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”提到想出你想要加入史学档案中的内容，并列举了一些例子。D项（然后，把你自己的史学档案整理出来）承接上文。故选D项。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2192b0cb?vja=1&amp;pid=f697fba83&amp;color=0,0,0&amp;vtp=1&amp;bt=1"/>
          <p:cNvSpPr/>
          <p:nvPr>
            <p:custDataLst>
              <p:tags r:id="rId1"/>
            </p:custDataLst>
          </p:nvPr>
        </p:nvSpPr>
        <p:spPr>
          <a:xfrm>
            <a:off x="722376" y="896112"/>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endParaRPr lang="en-US" altLang="zh-CN" sz="2000" dirty="0"/>
          </a:p>
        </p:txBody>
      </p:sp>
      <p:sp>
        <p:nvSpPr>
          <p:cNvPr id="4" name="QB_6_AN.2_1#92192b0cb.blank?vja=1&amp;pid=f697fba83&amp;color=0,0,0&amp;vpa=1&amp;vtp=1"/>
          <p:cNvSpPr/>
          <p:nvPr>
            <p:custDataLst>
              <p:tags r:id="rId2"/>
            </p:custDataLst>
          </p:nvPr>
        </p:nvSpPr>
        <p:spPr>
          <a:xfrm>
            <a:off x="1414526" y="1226312"/>
            <a:ext cx="1309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application</a:t>
            </a:r>
            <a:endParaRPr lang="en-US" altLang="zh-CN" sz="2000" dirty="0"/>
          </a:p>
        </p:txBody>
      </p:sp>
      <p:sp>
        <p:nvSpPr>
          <p:cNvPr id="5" name="QB_6_AS.3_1#054c312a2?vja=1&amp;pid=f697fba83&amp;color=0,0,0&amp;vtp=1"/>
          <p:cNvSpPr/>
          <p:nvPr>
            <p:custDataLst>
              <p:tags r:id="rId3"/>
            </p:custDataLst>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句意为：他的工作申请被拒绝了，这使他很失望。逗号前为主句，设空处作主句主语，空前有形容词性物主代词His修饰，此处应填名词，意为“申请”，结合was可知，应填名词单数。故填application。</a:t>
            </a:r>
            <a:endParaRPr lang="en-US" altLang="zh-CN" sz="2200" dirty="0"/>
          </a:p>
        </p:txBody>
      </p:sp>
      <p:sp>
        <p:nvSpPr>
          <p:cNvPr id="6" name="QB_6_BD.4_1#8db0ab19b?vja=1&amp;pid=f697fba83&amp;color=0,0,0&amp;vtp=1"/>
          <p:cNvSpPr/>
          <p:nvPr>
            <p:custDataLst>
              <p:tags r:id="rId4"/>
            </p:custDataLst>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endParaRPr lang="en-US" altLang="zh-CN" sz="2000" dirty="0"/>
          </a:p>
        </p:txBody>
      </p:sp>
      <p:sp>
        <p:nvSpPr>
          <p:cNvPr id="7" name="QB_6_AN.5_1#8db0ab19b.blank?vja=1&amp;pid=f697fba83&amp;color=0,0,0&amp;vpa=2&amp;vtp=1"/>
          <p:cNvSpPr/>
          <p:nvPr>
            <p:custDataLst>
              <p:tags r:id="rId5"/>
            </p:custDataLst>
          </p:nvPr>
        </p:nvSpPr>
        <p:spPr>
          <a:xfrm>
            <a:off x="6170676" y="2877887"/>
            <a:ext cx="142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endParaRPr lang="en-US" altLang="zh-CN" sz="2000" dirty="0"/>
          </a:p>
        </p:txBody>
      </p:sp>
      <p:sp>
        <p:nvSpPr>
          <p:cNvPr id="8" name="QB_6_AS.6_1#8db0ab19b?vja=1&amp;pid=f697fba83&amp;color=0,0,0&amp;vtp=1"/>
          <p:cNvSpPr/>
          <p:nvPr>
            <p:custDataLst>
              <p:tags r:id="rId6"/>
            </p:custDataLst>
          </p:nvPr>
        </p:nvSpPr>
        <p:spPr>
          <a:xfrm>
            <a:off x="722376" y="3721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句意为：现代语言研究对增强文化意识有独特的贡献。设空处作宾语，空前有形容词unique修饰，应用名词形式，由空前的a可知，此处应用名词单数。a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的贡献”。故填contribution。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6628ad69c?vja=1&amp;pid=544f18001&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57784" cy="7680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6628ad69c?vja=1&amp;pid=544f18001&amp;color=0,0,0&amp;vtp=1"/>
          <p:cNvSpPr/>
          <p:nvPr/>
        </p:nvSpPr>
        <p:spPr>
          <a:xfrm>
            <a:off x="722376" y="1800684"/>
            <a:ext cx="10753344" cy="1143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1.significance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.重要性，意义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2.get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参加/加入</a:t>
            </a:r>
            <a:endParaRPr lang="en-US" altLang="zh-CN" sz="20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98513c51.fixed?vja=1&amp;pid=0bcadb51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798513c51.fixed?vja=1&amp;pid=0bcadb517&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798513c51.fixed?vja=1&amp;pid=0bcadb51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798513c51.fixed?vja=1&amp;pid=0bcadb51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3322e7b1?vja=1&amp;pid=58d36554a&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football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a:t>
            </a:r>
            <a:endParaRPr lang="en-US" altLang="zh-CN" sz="2000" dirty="0"/>
          </a:p>
        </p:txBody>
      </p:sp>
      <p:sp>
        <p:nvSpPr>
          <p:cNvPr id="4" name="QB_6_AN.200_1#43322e7b1.blank?vja=1&amp;pid=58d36554a&amp;color=0,0,0&amp;vpa=99&amp;vtp=1"/>
          <p:cNvSpPr/>
          <p:nvPr/>
        </p:nvSpPr>
        <p:spPr>
          <a:xfrm>
            <a:off x="10048939" y="1226312"/>
            <a:ext cx="142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endParaRPr lang="en-US" altLang="zh-CN" sz="2000" dirty="0"/>
          </a:p>
        </p:txBody>
      </p:sp>
      <p:sp>
        <p:nvSpPr>
          <p:cNvPr id="5" name="QB_6_AS.201_1#2a968816c?vja=1&amp;pid=58d36554a&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句意为：我记得你在他这个年纪的时候，你说你想成为一名职业足球运动员。设空处修饰名词短语football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player，意为“职业的”，应使用形容词professional。</a:t>
            </a:r>
            <a:endParaRPr lang="en-US" altLang="zh-CN" sz="2200" dirty="0"/>
          </a:p>
        </p:txBody>
      </p:sp>
      <p:sp>
        <p:nvSpPr>
          <p:cNvPr id="6" name="QB_6_BD.202_1#46296f7e4?vja=1&amp;pid=58d36554a&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p:txBody>
      </p:sp>
      <p:sp>
        <p:nvSpPr>
          <p:cNvPr id="7" name="QB_6_AN.203_1#46296f7e4.blank?vja=1&amp;pid=58d36554a&amp;color=0,0,0&amp;vpa=100&amp;vtp=1"/>
          <p:cNvSpPr/>
          <p:nvPr/>
        </p:nvSpPr>
        <p:spPr>
          <a:xfrm>
            <a:off x="2442782" y="2877887"/>
            <a:ext cx="1223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8" name="QB_6_AS.204_1#46296f7e4?vja=1&amp;pid=58d36554a&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句意为：如今，一些传统的方法已经不实用了，特别是在技术日新月异的今天。设空处修饰名词methods，作定语，应用形容词。故填traditional。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5_1#27e1588d4?vja=1&amp;pid=58d36554a&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3.Chopsticks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endParaRPr lang="en-US" altLang="zh-CN" sz="2000" dirty="0"/>
          </a:p>
        </p:txBody>
      </p:sp>
      <p:sp>
        <p:nvSpPr>
          <p:cNvPr id="3" name="QB_6_AN.206_1#27e1588d4.blank?vja=1&amp;pid=58d36554a&amp;color=0,0,0&amp;vpa=101&amp;vtp=1"/>
          <p:cNvSpPr/>
          <p:nvPr/>
        </p:nvSpPr>
        <p:spPr>
          <a:xfrm>
            <a:off x="719201" y="1226312"/>
            <a:ext cx="1366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comparison</a:t>
            </a:r>
            <a:endParaRPr lang="en-US" altLang="zh-CN" sz="2000" dirty="0"/>
          </a:p>
        </p:txBody>
      </p:sp>
      <p:sp>
        <p:nvSpPr>
          <p:cNvPr id="4" name="QB_6_AS.207_1#27e1588d4?vja=1&amp;pid=58d36554a&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句意为：筷子和叉子代表了东西方的饮食文化，值得更深入的比较和讨论。此处与discussion并列，应用名词。comparison在此处作不可数名词，故填comparison。</a:t>
            </a:r>
            <a:endParaRPr lang="en-US" altLang="zh-CN" sz="2200" dirty="0"/>
          </a:p>
        </p:txBody>
      </p:sp>
      <p:sp>
        <p:nvSpPr>
          <p:cNvPr id="5" name="QB_6_BD.208_1#0c3d2be4a?vja=1&amp;pid=58d36554a&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endParaRPr lang="en-US" altLang="zh-CN" sz="2000" dirty="0"/>
          </a:p>
        </p:txBody>
      </p:sp>
      <p:sp>
        <p:nvSpPr>
          <p:cNvPr id="6" name="QB_6_AN.209_1#0c3d2be4a.blank?vja=1&amp;pid=58d36554a&amp;color=0,0,0&amp;vpa=102&amp;vtp=1"/>
          <p:cNvSpPr/>
          <p:nvPr/>
        </p:nvSpPr>
        <p:spPr>
          <a:xfrm>
            <a:off x="7423531" y="2496887"/>
            <a:ext cx="942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historic</a:t>
            </a:r>
            <a:endParaRPr lang="en-US" altLang="zh-CN" sz="2000" dirty="0"/>
          </a:p>
        </p:txBody>
      </p:sp>
      <p:sp>
        <p:nvSpPr>
          <p:cNvPr id="7" name="QB_6_AS.210_1#0c3d2be4a?vja=1&amp;pid=58d36554a&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句意为：每年都有很多人参观长城和其他历史遗迹。由空后的名词sites可知，此处作定语，修饰sites，表示“历史遗迹”，故设空处应填形容词historic，意为“历史上重要的；（地方或建筑）古老的”。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10_2#0c3d2be4a?vja=1&amp;pid=58d36554a&amp;color=0,0,0&amp;mp=1&amp;vtp=1&amp;bt=1"/>
          <p:cNvSpPr/>
          <p:nvPr/>
        </p:nvSpPr>
        <p:spPr>
          <a:xfrm>
            <a:off x="722376" y="900000"/>
            <a:ext cx="10753344" cy="1905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易混辨析</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historic与historical的区别</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（1）historic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.历史上著名（或重要）的；有史以来的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如：historic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changes（历史性的变革）</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building（具有历史意义的建筑）</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（2）historical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.（有关）历史的；历史学的；历史上的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figure（历史人物）</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novel（历史题材的小说）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1_1#ef9923ae5?vja=1&amp;pid=58d36554a&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endParaRPr lang="en-US" altLang="zh-CN" sz="2000" dirty="0"/>
          </a:p>
        </p:txBody>
      </p:sp>
      <p:sp>
        <p:nvSpPr>
          <p:cNvPr id="3" name="QB_6_AN.212_1#ef9923ae5.blank?vja=1&amp;pid=58d36554a&amp;color=0,0,0&amp;vpa=103&amp;vtp=1"/>
          <p:cNvSpPr/>
          <p:nvPr/>
        </p:nvSpPr>
        <p:spPr>
          <a:xfrm>
            <a:off x="5462397" y="845312"/>
            <a:ext cx="1184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processed</a:t>
            </a:r>
            <a:endParaRPr lang="en-US" altLang="zh-CN" sz="2000" dirty="0"/>
          </a:p>
        </p:txBody>
      </p:sp>
      <p:sp>
        <p:nvSpPr>
          <p:cNvPr id="4" name="QB_6_AS.213_1#ef9923ae5?vja=1&amp;pid=58d36554a&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句意为：相比之下，食用大量加工食品的人比食用天然食品的人患抑郁症的风险高得多。设空处修饰名词food，意为“加工过的”，所以应用形容词processed。</a:t>
            </a:r>
            <a:endParaRPr lang="en-US" altLang="zh-CN" sz="2200" dirty="0"/>
          </a:p>
        </p:txBody>
      </p:sp>
      <p:sp>
        <p:nvSpPr>
          <p:cNvPr id="5" name="QB_6_BD.214_1#e79046a23?vja=1&amp;pid=58d36554a&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endParaRPr lang="en-US" altLang="zh-CN" sz="2000" dirty="0"/>
          </a:p>
        </p:txBody>
      </p:sp>
      <p:sp>
        <p:nvSpPr>
          <p:cNvPr id="6" name="QB_6_AN.215_1#e79046a23.blank?vja=1&amp;pid=58d36554a&amp;color=0,0,0&amp;vpa=104&amp;vtp=1"/>
          <p:cNvSpPr/>
          <p:nvPr/>
        </p:nvSpPr>
        <p:spPr>
          <a:xfrm>
            <a:off x="6938074" y="2496887"/>
            <a:ext cx="901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to/with</a:t>
            </a:r>
            <a:endParaRPr lang="en-US" altLang="zh-CN" sz="2000" dirty="0"/>
          </a:p>
        </p:txBody>
      </p:sp>
      <p:sp>
        <p:nvSpPr>
          <p:cNvPr id="7" name="QB_6_AS.216_1#e79046a23?vja=1&amp;pid=58d36554a&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句意为：这家公司本季度亏损了700万美元，与去年同期620万美元的盈利形成了对比。in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to/with为固定搭配，意为“与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形成对比”。故填to/with。</a:t>
            </a:r>
            <a:endParaRPr lang="en-US" altLang="zh-CN" sz="2200" dirty="0"/>
          </a:p>
        </p:txBody>
      </p:sp>
      <p:sp>
        <p:nvSpPr>
          <p:cNvPr id="8" name="QB_6_BD.217_1#30cab4787?vja=1&amp;pid=58d36554a&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endParaRPr lang="en-US" altLang="zh-CN" sz="2000" dirty="0"/>
          </a:p>
        </p:txBody>
      </p:sp>
      <p:sp>
        <p:nvSpPr>
          <p:cNvPr id="9" name="QB_6_AN.218_1#30cab4787.blank?vja=1&amp;pid=58d36554a&amp;color=0,0,0&amp;vpa=105&amp;vtp=1"/>
          <p:cNvSpPr/>
          <p:nvPr/>
        </p:nvSpPr>
        <p:spPr>
          <a:xfrm>
            <a:off x="884301" y="41224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6_AS.219_1#30cab4787?vja=1&amp;pid=58d36554a&amp;color=0,0,0&amp;vtp=1"/>
          <p:cNvSpPr/>
          <p:nvPr/>
        </p:nvSpPr>
        <p:spPr>
          <a:xfrm>
            <a:off x="722376" y="4584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为固定搭配，意为“在某人看来”。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0_1#a11b012ba?vja=1&amp;pid=58d36554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endParaRPr lang="en-US" altLang="zh-CN" sz="2000" dirty="0"/>
          </a:p>
        </p:txBody>
      </p:sp>
      <p:sp>
        <p:nvSpPr>
          <p:cNvPr id="3" name="QB_6_AN.221_1#a11b012ba.blank?vja=1&amp;pid=58d36554a&amp;color=0,0,0&amp;vpa=106&amp;vtp=1"/>
          <p:cNvSpPr/>
          <p:nvPr/>
        </p:nvSpPr>
        <p:spPr>
          <a:xfrm>
            <a:off x="5537454" y="858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6_AS.222_1#a11b012ba?vja=1&amp;pid=58d36554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句意为：如果你能原谅我所做的一切，我会很感激的。forgive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sth为固定搭配，意为“原谅某人某事”。</a:t>
            </a:r>
            <a:endParaRPr lang="en-US" altLang="zh-CN" sz="2200" dirty="0"/>
          </a:p>
        </p:txBody>
      </p:sp>
      <p:sp>
        <p:nvSpPr>
          <p:cNvPr id="5" name="QB_6_BD.223_1#10e47bbae?vja=1&amp;pid=58d36554a&amp;color=0,0,0&amp;vtp=1"/>
          <p:cNvSpPr/>
          <p:nvPr/>
        </p:nvSpPr>
        <p:spPr>
          <a:xfrm>
            <a:off x="722376" y="2153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ingenuity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endParaRPr lang="en-US" altLang="zh-CN" sz="2000" dirty="0"/>
          </a:p>
        </p:txBody>
      </p:sp>
      <p:sp>
        <p:nvSpPr>
          <p:cNvPr id="6" name="QB_6_AN.224_1#10e47bbae.blank?vja=1&amp;pid=58d36554a&amp;color=0,0,0&amp;vpa=107&amp;vtp=1"/>
          <p:cNvSpPr/>
          <p:nvPr/>
        </p:nvSpPr>
        <p:spPr>
          <a:xfrm>
            <a:off x="2004187" y="21158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6_AS.225_1#10e47bbae?vja=1&amp;pid=58d36554a&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自然和人类智慧和谐共存的情况下，我们能够找到可持续的解决方案，这些方案确保我们的星球拥有光明的未来。设空处引导定语从句，修饰先行词cases，先行词表抽象地点，关系词在从句中作地点状语，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的情况下”，所以用关系副词</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引导该从句。</a:t>
            </a:r>
            <a:endParaRPr lang="en-US" altLang="zh-CN" sz="2200" dirty="0"/>
          </a:p>
        </p:txBody>
      </p:sp>
      <p:sp>
        <p:nvSpPr>
          <p:cNvPr id="8" name="QB_6_BD.226_1#47e60f3ee?vja=1&amp;pid=58d36554a&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endParaRPr lang="en-US" altLang="zh-CN" sz="2000" dirty="0"/>
          </a:p>
        </p:txBody>
      </p:sp>
      <p:sp>
        <p:nvSpPr>
          <p:cNvPr id="9" name="QB_6_AN.227_1#47e60f3ee.blank?vja=1&amp;pid=58d36554a&amp;color=0,0,0&amp;vpa=108&amp;vtp=1"/>
          <p:cNvSpPr/>
          <p:nvPr/>
        </p:nvSpPr>
        <p:spPr>
          <a:xfrm>
            <a:off x="1036701" y="4122487"/>
            <a:ext cx="466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0" name="QB_6_AS.228_1#47e60f3ee?vja=1&amp;pid=58d36554a&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句意为：正如我在电话中解释的那样，你的要求将在下次会议上讨论。设空处引导非限制性定语从句，先行词是整个主句，关系词在从句中作宾语，表示“正如”。故填As。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a797a625?vja=1&amp;pid=48532b9a5&amp;color=0,0,0&amp;vtp=1&amp;bt=1"/>
          <p:cNvSpPr/>
          <p:nvPr/>
        </p:nvSpPr>
        <p:spPr>
          <a:xfrm>
            <a:off x="722376" y="896112"/>
            <a:ext cx="10753344" cy="368808"/>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229_1#b46234c7b?sp=1&amp;vja=1&amp;pid=48532b9a5&amp;color=0,0,0&amp;vtp=1"/>
          <p:cNvSpPr/>
          <p:nvPr/>
        </p:nvSpPr>
        <p:spPr>
          <a:xfrm>
            <a:off x="722376" y="1290387"/>
            <a:ext cx="10753344" cy="1106424"/>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1.技术发展是为了给人类提供高质量的生活而不是替代人类。（instead）</a:t>
            </a:r>
            <a:endParaRPr lang="en-US" altLang="zh-CN" sz="2000" dirty="0"/>
          </a:p>
          <a:p>
            <a:pPr algn="just">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4" name="QB_6_AN.230_1#b46234c7b.blank?vja=1&amp;pid=48532b9a5&amp;color=0,0,0&amp;vpa=109&amp;vtp=1"/>
          <p:cNvSpPr/>
          <p:nvPr/>
        </p:nvSpPr>
        <p:spPr>
          <a:xfrm>
            <a:off x="7653973" y="1621095"/>
            <a:ext cx="395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5" name="QB_6_AN.231_1#b46234c7b.blank?vja=1&amp;pid=48532b9a5&amp;color=0,0,0&amp;vpa=110&amp;vtp=1"/>
          <p:cNvSpPr/>
          <p:nvPr/>
        </p:nvSpPr>
        <p:spPr>
          <a:xfrm>
            <a:off x="8201914" y="1608395"/>
            <a:ext cx="635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a:t>
            </a:r>
            <a:endParaRPr lang="en-US" altLang="zh-CN" sz="2000" dirty="0"/>
          </a:p>
        </p:txBody>
      </p:sp>
      <p:sp>
        <p:nvSpPr>
          <p:cNvPr id="6" name="QB_6_AN.232_1#b46234c7b.blank?vja=1&amp;pid=48532b9a5&amp;color=0,0,0&amp;vpa=111&amp;vtp=1"/>
          <p:cNvSpPr/>
          <p:nvPr/>
        </p:nvSpPr>
        <p:spPr>
          <a:xfrm>
            <a:off x="8991156" y="1608395"/>
            <a:ext cx="8874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quality</a:t>
            </a:r>
            <a:endParaRPr lang="en-US" altLang="zh-CN" sz="2000" dirty="0"/>
          </a:p>
        </p:txBody>
      </p:sp>
      <p:sp>
        <p:nvSpPr>
          <p:cNvPr id="7" name="QB_6_AN.233_1#b46234c7b.blank?vja=1&amp;pid=48532b9a5&amp;color=0,0,0&amp;vpa=112&amp;vtp=1"/>
          <p:cNvSpPr/>
          <p:nvPr/>
        </p:nvSpPr>
        <p:spPr>
          <a:xfrm>
            <a:off x="10021697" y="1621095"/>
            <a:ext cx="9017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instead</a:t>
            </a:r>
            <a:endParaRPr lang="en-US" altLang="zh-CN" sz="2000" dirty="0"/>
          </a:p>
        </p:txBody>
      </p:sp>
      <p:sp>
        <p:nvSpPr>
          <p:cNvPr id="8" name="QB_6_AN.234_1#b46234c7b.blank?vja=1&amp;pid=48532b9a5&amp;color=0,0,0&amp;vpa=113&amp;vtp=1"/>
          <p:cNvSpPr/>
          <p:nvPr/>
        </p:nvSpPr>
        <p:spPr>
          <a:xfrm>
            <a:off x="11064939" y="1621095"/>
            <a:ext cx="395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9" name="QB_6_AN.235_1#b46234c7b.blank?vja=1&amp;pid=48532b9a5&amp;color=0,0,0&amp;vpa=114&amp;vtp=1"/>
          <p:cNvSpPr/>
          <p:nvPr/>
        </p:nvSpPr>
        <p:spPr>
          <a:xfrm>
            <a:off x="706501" y="1977203"/>
            <a:ext cx="11271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replacing</a:t>
            </a:r>
            <a:endParaRPr lang="en-US" altLang="zh-CN" sz="2000" dirty="0"/>
          </a:p>
        </p:txBody>
      </p:sp>
      <p:sp>
        <p:nvSpPr>
          <p:cNvPr id="10" name="QB_6_BD.236_1#50bb0f815?sp=1&amp;vja=1&amp;pid=48532b9a5&amp;color=0,0,0&amp;vtp=1"/>
          <p:cNvSpPr/>
          <p:nvPr/>
        </p:nvSpPr>
        <p:spPr>
          <a:xfrm>
            <a:off x="722376" y="2420687"/>
            <a:ext cx="10753344" cy="1106424"/>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2.这篇论文试图将两位作家创作的历史小说作比较，讨论他们在风格上的异同。</a:t>
            </a:r>
            <a:endParaRPr lang="en-US" altLang="zh-CN" sz="2000" dirty="0"/>
          </a:p>
          <a:p>
            <a:pPr algn="just">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endParaRPr lang="en-US" altLang="zh-CN" sz="2000" dirty="0"/>
          </a:p>
        </p:txBody>
      </p:sp>
      <p:sp>
        <p:nvSpPr>
          <p:cNvPr id="11" name="QB_6_AN.237_1#50bb0f815.blank?vja=1&amp;pid=48532b9a5&amp;color=0,0,0&amp;vpa=115&amp;vtp=1"/>
          <p:cNvSpPr/>
          <p:nvPr/>
        </p:nvSpPr>
        <p:spPr>
          <a:xfrm>
            <a:off x="2933891" y="2751395"/>
            <a:ext cx="733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12" name="QB_6_AN.238_1#50bb0f815.blank?vja=1&amp;pid=48532b9a5&amp;color=0,0,0&amp;vpa=116&amp;vtp=1"/>
          <p:cNvSpPr/>
          <p:nvPr/>
        </p:nvSpPr>
        <p:spPr>
          <a:xfrm>
            <a:off x="3863404" y="2751395"/>
            <a:ext cx="296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B_6_AN.239_1#50bb0f815.blank?vja=1&amp;pid=48532b9a5&amp;color=0,0,0&amp;vpa=117&amp;vtp=1"/>
          <p:cNvSpPr/>
          <p:nvPr/>
        </p:nvSpPr>
        <p:spPr>
          <a:xfrm>
            <a:off x="4361117" y="2738695"/>
            <a:ext cx="13668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comparison</a:t>
            </a:r>
            <a:endParaRPr lang="en-US" altLang="zh-CN" sz="2000" dirty="0"/>
          </a:p>
        </p:txBody>
      </p:sp>
      <p:sp>
        <p:nvSpPr>
          <p:cNvPr id="14" name="QB_6_AN.240_1#50bb0f815.blank?vja=1&amp;pid=48532b9a5&amp;color=0,0,0&amp;vpa=118&amp;vtp=1"/>
          <p:cNvSpPr/>
          <p:nvPr/>
        </p:nvSpPr>
        <p:spPr>
          <a:xfrm>
            <a:off x="5874830" y="2751395"/>
            <a:ext cx="1030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between</a:t>
            </a:r>
            <a:endParaRPr lang="en-US" altLang="zh-CN" sz="2000" dirty="0"/>
          </a:p>
        </p:txBody>
      </p:sp>
      <p:sp>
        <p:nvSpPr>
          <p:cNvPr id="15" name="QB_6_BD.241_1#26158e8d1?sp=1&amp;vja=1&amp;pid=48532b9a5&amp;color=0,0,0&amp;vtp=1"/>
          <p:cNvSpPr/>
          <p:nvPr/>
        </p:nvSpPr>
        <p:spPr>
          <a:xfrm>
            <a:off x="722376" y="3550987"/>
            <a:ext cx="10753344" cy="737616"/>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3.虽然作业没有以前那么繁重，但仍具有挑战性。（as...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endParaRPr lang="en-US" altLang="zh-CN" sz="2000" dirty="0"/>
          </a:p>
        </p:txBody>
      </p:sp>
      <p:sp>
        <p:nvSpPr>
          <p:cNvPr id="16" name="QB_6_AN.242_1#26158e8d1.blank?vja=1&amp;pid=48532b9a5&amp;color=0,0,0&amp;vpa=119&amp;vtp=1"/>
          <p:cNvSpPr/>
          <p:nvPr/>
        </p:nvSpPr>
        <p:spPr>
          <a:xfrm>
            <a:off x="3159189" y="3881695"/>
            <a:ext cx="395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7" name="QB_6_AN.243_1#26158e8d1.blank?vja=1&amp;pid=48532b9a5&amp;color=0,0,0&amp;vpa=120&amp;vtp=1"/>
          <p:cNvSpPr/>
          <p:nvPr/>
        </p:nvSpPr>
        <p:spPr>
          <a:xfrm>
            <a:off x="3679889" y="3881695"/>
            <a:ext cx="747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much</a:t>
            </a:r>
            <a:endParaRPr lang="en-US" altLang="zh-CN" sz="2000" dirty="0"/>
          </a:p>
        </p:txBody>
      </p:sp>
      <p:sp>
        <p:nvSpPr>
          <p:cNvPr id="18" name="QB_6_AN.244_1#26158e8d1.blank?vja=1&amp;pid=48532b9a5&amp;color=0,0,0&amp;vpa=121&amp;vtp=1"/>
          <p:cNvSpPr/>
          <p:nvPr/>
        </p:nvSpPr>
        <p:spPr>
          <a:xfrm>
            <a:off x="4568889" y="3881695"/>
            <a:ext cx="1270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homework</a:t>
            </a:r>
            <a:endParaRPr lang="en-US" altLang="zh-CN" sz="2000" dirty="0"/>
          </a:p>
        </p:txBody>
      </p:sp>
      <p:sp>
        <p:nvSpPr>
          <p:cNvPr id="19" name="QB_6_AN.245_1#26158e8d1.blank?vja=1&amp;pid=48532b9a5&amp;color=0,0,0&amp;vpa=122&amp;vtp=1"/>
          <p:cNvSpPr/>
          <p:nvPr/>
        </p:nvSpPr>
        <p:spPr>
          <a:xfrm>
            <a:off x="5953189" y="3881695"/>
            <a:ext cx="395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20" name="QB_6_BD.246_1#075d6867c?sp=1&amp;vja=1&amp;pid=48532b9a5&amp;color=0,0,0&amp;vtp=1"/>
          <p:cNvSpPr/>
          <p:nvPr/>
        </p:nvSpPr>
        <p:spPr>
          <a:xfrm>
            <a:off x="722376" y="4312987"/>
            <a:ext cx="10753344" cy="1106424"/>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4.整个夏天，他都在需要他的地方做志愿者。（throughout;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定语从句）</a:t>
            </a:r>
            <a:endParaRPr lang="en-US" altLang="zh-CN" sz="2000" dirty="0"/>
          </a:p>
          <a:p>
            <a:pPr algn="just">
              <a:lnSpc>
                <a:spcPct val="121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endParaRPr lang="en-US" altLang="zh-CN" sz="2000" dirty="0"/>
          </a:p>
        </p:txBody>
      </p:sp>
      <p:sp>
        <p:nvSpPr>
          <p:cNvPr id="21" name="QB_6_AN.247_1#075d6867c.blank?vja=1&amp;pid=48532b9a5&amp;color=0,0,0&amp;vpa=123&amp;vtp=1"/>
          <p:cNvSpPr/>
          <p:nvPr/>
        </p:nvSpPr>
        <p:spPr>
          <a:xfrm>
            <a:off x="706501" y="4630995"/>
            <a:ext cx="1382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Throughout</a:t>
            </a:r>
            <a:endParaRPr lang="en-US" altLang="zh-CN" sz="2000" dirty="0"/>
          </a:p>
        </p:txBody>
      </p:sp>
      <p:sp>
        <p:nvSpPr>
          <p:cNvPr id="22" name="QB_6_AN.248_1#075d6867c.blank?vja=1&amp;pid=48532b9a5&amp;color=0,0,0&amp;vpa=124&amp;vtp=1"/>
          <p:cNvSpPr/>
          <p:nvPr/>
        </p:nvSpPr>
        <p:spPr>
          <a:xfrm>
            <a:off x="2281238" y="4643695"/>
            <a:ext cx="493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3" name="QB_6_AN.249_1#075d6867c.blank?vja=1&amp;pid=48532b9a5&amp;color=0,0,0&amp;vpa=125&amp;vtp=1"/>
          <p:cNvSpPr/>
          <p:nvPr/>
        </p:nvSpPr>
        <p:spPr>
          <a:xfrm>
            <a:off x="2966911" y="4643695"/>
            <a:ext cx="10001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summer</a:t>
            </a:r>
            <a:endParaRPr lang="en-US" altLang="zh-CN" sz="2000" dirty="0"/>
          </a:p>
        </p:txBody>
      </p:sp>
      <p:sp>
        <p:nvSpPr>
          <p:cNvPr id="24" name="QB_6_AN.250_1#075d6867c.blank?vja=1&amp;pid=48532b9a5&amp;color=0,0,0&amp;vpa=126&amp;vtp=1"/>
          <p:cNvSpPr/>
          <p:nvPr/>
        </p:nvSpPr>
        <p:spPr>
          <a:xfrm>
            <a:off x="7395274" y="4643695"/>
            <a:ext cx="381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25" name="QB_6_AN.251_1#075d6867c.blank?vja=1&amp;pid=48532b9a5&amp;color=0,0,0&amp;vpa=127&amp;vtp=1"/>
          <p:cNvSpPr/>
          <p:nvPr/>
        </p:nvSpPr>
        <p:spPr>
          <a:xfrm>
            <a:off x="7953947" y="4643695"/>
            <a:ext cx="493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6" name="QB_6_AN.252_1#075d6867c.blank?vja=1&amp;pid=48532b9a5&amp;color=0,0,0&amp;vpa=128&amp;vtp=1"/>
          <p:cNvSpPr/>
          <p:nvPr/>
        </p:nvSpPr>
        <p:spPr>
          <a:xfrm>
            <a:off x="8652320" y="4630995"/>
            <a:ext cx="7191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place</a:t>
            </a:r>
            <a:endParaRPr lang="en-US" altLang="zh-CN" sz="2000" dirty="0"/>
          </a:p>
        </p:txBody>
      </p:sp>
      <p:sp>
        <p:nvSpPr>
          <p:cNvPr id="27" name="QB_6_AN.253_1#075d6867c.blank?vja=1&amp;pid=48532b9a5&amp;color=0,0,0&amp;vpa=129&amp;vtp=1"/>
          <p:cNvSpPr/>
          <p:nvPr/>
        </p:nvSpPr>
        <p:spPr>
          <a:xfrm>
            <a:off x="9617393" y="4643695"/>
            <a:ext cx="804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28" name="QB_6_BD.254_1#618bde09c?sp=1&amp;vja=1&amp;pid=48532b9a5&amp;color=0,0,0&amp;vtp=1"/>
          <p:cNvSpPr/>
          <p:nvPr/>
        </p:nvSpPr>
        <p:spPr>
          <a:xfrm>
            <a:off x="722376" y="5443287"/>
            <a:ext cx="10753344" cy="737616"/>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5.在中国，端午节吃粽子是一项传统。（tradition）</a:t>
            </a:r>
            <a:endParaRPr lang="en-US" altLang="zh-CN" sz="2000" dirty="0"/>
          </a:p>
          <a:p>
            <a:pPr algn="l">
              <a:lnSpc>
                <a:spcPct val="121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zongzi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endParaRPr lang="en-US" altLang="zh-CN" sz="2000" dirty="0"/>
          </a:p>
        </p:txBody>
      </p:sp>
      <p:sp>
        <p:nvSpPr>
          <p:cNvPr id="29" name="QB_6_AN.255_1#618bde09c.blank?vja=1&amp;pid=48532b9a5&amp;color=0,0,0&amp;vpa=130&amp;vtp=1"/>
          <p:cNvSpPr/>
          <p:nvPr/>
        </p:nvSpPr>
        <p:spPr>
          <a:xfrm>
            <a:off x="719201" y="5773995"/>
            <a:ext cx="3381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0" name="QB_6_AN.256_1#618bde09c.blank?vja=1&amp;pid=48532b9a5&amp;color=0,0,0&amp;vpa=131&amp;vtp=1"/>
          <p:cNvSpPr/>
          <p:nvPr/>
        </p:nvSpPr>
        <p:spPr>
          <a:xfrm>
            <a:off x="1227201" y="5773995"/>
            <a:ext cx="352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31" name="QB_6_AN.257_1#618bde09c.blank?vja=1&amp;pid=48532b9a5&amp;color=0,0,0&amp;vpa=132&amp;vtp=1"/>
          <p:cNvSpPr/>
          <p:nvPr/>
        </p:nvSpPr>
        <p:spPr>
          <a:xfrm>
            <a:off x="1760601" y="5773995"/>
            <a:ext cx="296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32" name="QB_6_AN.258_1#618bde09c.blank?vja=1&amp;pid=48532b9a5&amp;color=0,0,0&amp;vpa=133&amp;vtp=1"/>
          <p:cNvSpPr/>
          <p:nvPr/>
        </p:nvSpPr>
        <p:spPr>
          <a:xfrm>
            <a:off x="2217801" y="5773995"/>
            <a:ext cx="10414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t>
            </a:r>
            <a:endParaRPr lang="en-US" altLang="zh-CN" sz="2000" dirty="0"/>
          </a:p>
        </p:txBody>
      </p:sp>
      <p:sp>
        <p:nvSpPr>
          <p:cNvPr id="33" name="QB_6_AN.259_1#618bde09c.blank?vja=1&amp;pid=48532b9a5&amp;color=0,0,0&amp;vpa=134&amp;vtp=1"/>
          <p:cNvSpPr/>
          <p:nvPr/>
        </p:nvSpPr>
        <p:spPr>
          <a:xfrm>
            <a:off x="3373501" y="5773995"/>
            <a:ext cx="381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34" name="QB_6_AN.260_1#618bde09c.blank?vja=1&amp;pid=48532b9a5&amp;color=0,0,0&amp;vpa=135&amp;vtp=1"/>
          <p:cNvSpPr/>
          <p:nvPr/>
        </p:nvSpPr>
        <p:spPr>
          <a:xfrm>
            <a:off x="3856101" y="5773995"/>
            <a:ext cx="79057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
        <p:nvSpPr>
          <p:cNvPr id="35" name="QB_6_AN.261_1#618bde09c.blank?vja=1&amp;pid=48532b9a5&amp;color=0,0,0&amp;vpa=136&amp;vtp=1"/>
          <p:cNvSpPr/>
          <p:nvPr/>
        </p:nvSpPr>
        <p:spPr>
          <a:xfrm>
            <a:off x="4770501" y="5773995"/>
            <a:ext cx="381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6" name="QB_6_AN.262_1#618bde09c.blank?vja=1&amp;pid=48532b9a5&amp;color=0,0,0&amp;vpa=137&amp;vtp=1"/>
          <p:cNvSpPr/>
          <p:nvPr/>
        </p:nvSpPr>
        <p:spPr>
          <a:xfrm>
            <a:off x="5291201" y="5773995"/>
            <a:ext cx="479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6">
                                            <p:bg/>
                                          </p:spTgt>
                                        </p:tgtEl>
                                        <p:attrNameLst>
                                          <p:attrName>style.visibility</p:attrName>
                                        </p:attrNameLst>
                                      </p:cBhvr>
                                      <p:to>
                                        <p:strVal val="visible"/>
                                      </p:to>
                                    </p:set>
                                    <p:animEffect transition="in" filter="fade">
                                      <p:cBhvr>
                                        <p:cTn id="231" dur="500"/>
                                        <p:tgtEl>
                                          <p:spTgt spid="36">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6">
                                            <p:txEl>
                                              <p:pRg st="0" end="0"/>
                                            </p:txEl>
                                          </p:spTgt>
                                        </p:tgtEl>
                                        <p:attrNameLst>
                                          <p:attrName>style.visibility</p:attrName>
                                        </p:attrNameLst>
                                      </p:cBhvr>
                                      <p:to>
                                        <p:strVal val="visible"/>
                                      </p:to>
                                    </p:set>
                                    <p:animEffect transition="in" filter="fade">
                                      <p:cBhvr>
                                        <p:cTn id="234"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P spid="21" grpId="0" animBg="1" build="p"/>
      <p:bldP spid="22" grpId="0" animBg="1" build="p"/>
      <p:bldP spid="23" grpId="0" animBg="1" build="p"/>
      <p:bldP spid="24" grpId="0" animBg="1" build="p"/>
      <p:bldP spid="25" grpId="0" animBg="1" build="p"/>
      <p:bldP spid="26" grpId="0" animBg="1" build="p"/>
      <p:bldP spid="27" grpId="0" animBg="1" build="p"/>
      <p:bldP spid="29" grpId="0" animBg="1" build="p"/>
      <p:bldP spid="30" grpId="0" animBg="1" build="p"/>
      <p:bldP spid="31" grpId="0" animBg="1" build="p"/>
      <p:bldP spid="32" grpId="0" animBg="1" build="p"/>
      <p:bldP spid="33" grpId="0" animBg="1" build="p"/>
      <p:bldP spid="34" grpId="0" animBg="1" build="p"/>
      <p:bldP spid="35" grpId="0" animBg="1" build="p"/>
      <p:bldP spid="36"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cc83c777?vja=1&amp;pid=07454b455&amp;color=0,0,0&amp;vtp=1&amp;bt=1"/>
          <p:cNvSpPr/>
          <p:nvPr/>
        </p:nvSpPr>
        <p:spPr>
          <a:xfrm>
            <a:off x="722376" y="896112"/>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1.According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lonely.</a:t>
            </a:r>
            <a:endParaRPr lang="en-US" altLang="zh-CN" sz="2000" dirty="0"/>
          </a:p>
        </p:txBody>
      </p:sp>
      <p:sp>
        <p:nvSpPr>
          <p:cNvPr id="4" name="QB_6_AN.264_1#ecc83c777.blank?vja=1&amp;pid=07454b455&amp;color=0,0,0&amp;vpa=138&amp;vtp=1"/>
          <p:cNvSpPr/>
          <p:nvPr/>
        </p:nvSpPr>
        <p:spPr>
          <a:xfrm>
            <a:off x="4346004" y="1239012"/>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5" name="QB_6_AS.265_1#7f2bed262?vja=1&amp;pid=07454b455&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根据这位作者的观点，那些喜欢阅读的人永远不会感到孤独。分析句子结构可知，设空处引导限制性定语从句，先行词为those，根据句意可知，those指人，从句缺少主语，应用关系代词who引导该从句。故填who。</a:t>
            </a:r>
            <a:endParaRPr lang="en-US" altLang="zh-CN" sz="2200" dirty="0"/>
          </a:p>
        </p:txBody>
      </p:sp>
      <p:sp>
        <p:nvSpPr>
          <p:cNvPr id="6" name="QB_6_BD.266_1#ea5c93df6?vja=1&amp;pid=07454b455&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endParaRPr lang="en-US" altLang="zh-CN" sz="2000" dirty="0"/>
          </a:p>
        </p:txBody>
      </p:sp>
      <p:sp>
        <p:nvSpPr>
          <p:cNvPr id="7" name="QB_6_AN.267_1#ea5c93df6.blank?vja=1&amp;pid=07454b455&amp;color=0,0,0&amp;vpa=139&amp;vtp=1"/>
          <p:cNvSpPr/>
          <p:nvPr/>
        </p:nvSpPr>
        <p:spPr>
          <a:xfrm>
            <a:off x="5384864" y="2877887"/>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8" name="QB_6_AS.268_1#ea5c93df6?vja=1&amp;pid=07454b455&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句意为：这是我到目前为止看过的最激动人心的足球比赛。设空处引导限制性定语从句，先行词是football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game，指物，关系词在从句中作宾语，且先行词前有形容词最高级修饰，应用关系代词that引导该从句。故填that。</a:t>
            </a:r>
            <a:endParaRPr lang="en-US" altLang="zh-CN" sz="2200" dirty="0"/>
          </a:p>
        </p:txBody>
      </p:sp>
      <p:sp>
        <p:nvSpPr>
          <p:cNvPr id="9" name="QB_6_BD.269_1#e5907fd44?vja=1&amp;pid=07454b455&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endParaRPr lang="en-US" altLang="zh-CN" sz="2000" dirty="0"/>
          </a:p>
        </p:txBody>
      </p:sp>
      <p:sp>
        <p:nvSpPr>
          <p:cNvPr id="10" name="QB_6_AN.270_1#e5907fd44.blank?vja=1&amp;pid=07454b455&amp;color=0,0,0&amp;vpa=140&amp;vtp=1"/>
          <p:cNvSpPr/>
          <p:nvPr/>
        </p:nvSpPr>
        <p:spPr>
          <a:xfrm>
            <a:off x="7670864" y="4490787"/>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11" name="QB_6_AS.271_1#e5907fd44?vja=1&amp;pid=07454b455&amp;color=0,0,0&amp;vtp=1"/>
          <p:cNvSpPr/>
          <p:nvPr/>
        </p:nvSpPr>
        <p:spPr>
          <a:xfrm>
            <a:off x="722376" y="4965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句意为：在我看来，坚持自己的梦想是他最终能够成功的原因。分析句子结构可知，设空处引导定语从句，the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reason是先行词，关系词在定语从句中作原因状语，所以应用关系副词why引导该从句。故填why。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2_1#25bf14a1a?vja=1&amp;pid=07454b45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4.September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a:t>
            </a:r>
            <a:endParaRPr lang="en-US" altLang="zh-CN" sz="2000" dirty="0"/>
          </a:p>
        </p:txBody>
      </p:sp>
      <p:sp>
        <p:nvSpPr>
          <p:cNvPr id="3" name="QB_6_AN.273_1#25bf14a1a.blank?vja=1&amp;pid=07454b455&amp;color=0,0,0&amp;vpa=141&amp;vtp=1"/>
          <p:cNvSpPr/>
          <p:nvPr/>
        </p:nvSpPr>
        <p:spPr>
          <a:xfrm>
            <a:off x="3740214" y="858012"/>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4" name="QB_6_AS.274_1#25bf14a1a?vja=1&amp;pid=07454b455&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句意为：九月三十日是你必须支付账单的日期。先行词为the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day,分析句子结构并结合语境可知，此处which指代the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day，表示“在具体某一天”，搭配介词on。故填on。</a:t>
            </a:r>
            <a:endParaRPr lang="en-US" altLang="zh-CN" sz="2200" dirty="0"/>
          </a:p>
        </p:txBody>
      </p:sp>
      <p:sp>
        <p:nvSpPr>
          <p:cNvPr id="5" name="QB_6_BD.275_1#e37395747?vja=1&amp;pid=07454b455&amp;color=0,0,0&amp;vtp=1"/>
          <p:cNvSpPr/>
          <p:nvPr/>
        </p:nvSpPr>
        <p:spPr>
          <a:xfrm>
            <a:off x="722376" y="2153987"/>
            <a:ext cx="10847388"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6" name="QB_6_AN.276_1#e37395747.blank?vja=1&amp;pid=07454b455&amp;color=0,0,0&amp;vpa=142&amp;vtp=1"/>
          <p:cNvSpPr/>
          <p:nvPr/>
        </p:nvSpPr>
        <p:spPr>
          <a:xfrm>
            <a:off x="3957701" y="2115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277_1#e37395747?vja=1&amp;pid=07454b455&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句意为：只有改变我们对待环境的方式，我们才能与环境和谐相处。分析句子结构可知，</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environment为定语从句，the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way作先行词，从句缺少方式状语，可用in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which来引导该从句。故填in。</a:t>
            </a:r>
            <a:endParaRPr lang="en-US" altLang="zh-CN" sz="2200" dirty="0"/>
          </a:p>
        </p:txBody>
      </p:sp>
      <p:sp>
        <p:nvSpPr>
          <p:cNvPr id="8" name="QB_6_BD.278_1#4bbadf1c9?vja=1&amp;pid=07454b455&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endParaRPr lang="en-US" altLang="zh-CN" sz="2000" dirty="0"/>
          </a:p>
        </p:txBody>
      </p:sp>
      <p:sp>
        <p:nvSpPr>
          <p:cNvPr id="9" name="QB_6_AN.279_1#4bbadf1c9.blank?vja=1&amp;pid=07454b455&amp;color=0,0,0&amp;vpa=143&amp;vtp=1"/>
          <p:cNvSpPr/>
          <p:nvPr/>
        </p:nvSpPr>
        <p:spPr>
          <a:xfrm>
            <a:off x="4219639" y="3741487"/>
            <a:ext cx="819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whom</a:t>
            </a:r>
            <a:endParaRPr lang="en-US" altLang="zh-CN" sz="2000" dirty="0"/>
          </a:p>
        </p:txBody>
      </p:sp>
      <p:sp>
        <p:nvSpPr>
          <p:cNvPr id="10" name="QB_6_AS.280_1#4bbadf1c9?vja=1&amp;pid=07454b455&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句意为：我想找到一个可与之谈论书籍和音乐的人。先行词为someone,指人，设空处在从句中作介词with的宾语，应用关系代词whom。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0a0cae42a?vja=1&amp;pid=f697fba8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hurricane-driven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wildfires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endParaRPr lang="en-US" altLang="zh-CN" sz="2000" dirty="0"/>
          </a:p>
        </p:txBody>
      </p:sp>
      <p:sp>
        <p:nvSpPr>
          <p:cNvPr id="3" name="QB_6_AN.8_1#0a0cae42a.blank?vja=1&amp;pid=f697fba83&amp;color=0,0,0&amp;vpa=3&amp;vtp=1"/>
          <p:cNvSpPr/>
          <p:nvPr/>
        </p:nvSpPr>
        <p:spPr>
          <a:xfrm>
            <a:off x="7972679" y="858012"/>
            <a:ext cx="577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loss</a:t>
            </a:r>
            <a:endParaRPr lang="en-US" altLang="zh-CN" sz="2000" dirty="0"/>
          </a:p>
        </p:txBody>
      </p:sp>
      <p:sp>
        <p:nvSpPr>
          <p:cNvPr id="4" name="QB_6_AS.9_1#0a0cae42a?vja=1&amp;pid=f697fba83&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句意为：飓风引起的野火使当地人民遭受了巨大的损失。设空处作suffer的宾语，其前有不定冠词a和形容词great修饰，应用名词单数，故填loss，意为“损失”。</a:t>
            </a:r>
            <a:endParaRPr lang="en-US" altLang="zh-CN" sz="2200" dirty="0"/>
          </a:p>
        </p:txBody>
      </p:sp>
      <p:sp>
        <p:nvSpPr>
          <p:cNvPr id="5" name="QB_6_BD.10_1#7e855efcd?vja=1&amp;pid=f697fba83&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Wushu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wushu</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6" name="QB_6_AN.11_1#7e855efcd.blank?vja=1&amp;pid=f697fba83&amp;color=0,0,0&amp;vpa=4&amp;vtp=1"/>
          <p:cNvSpPr/>
          <p:nvPr/>
        </p:nvSpPr>
        <p:spPr>
          <a:xfrm>
            <a:off x="7154291" y="2103187"/>
            <a:ext cx="1239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promotion</a:t>
            </a:r>
            <a:endParaRPr lang="en-US" altLang="zh-CN" sz="2000" dirty="0"/>
          </a:p>
        </p:txBody>
      </p:sp>
      <p:sp>
        <p:nvSpPr>
          <p:cNvPr id="7" name="QB_6_AS.12_1#7e855efcd?vja=1&amp;pid=f697fba83&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句意为：中国武术协会为武术的推广作出了很大的贡献。设空处作介词to的宾语，且空前有定冠词the修饰，空后有of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wushu</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修饰，应用名词。promotion在此处表示“促进”，为不可数名词，故填promotion。</a:t>
            </a:r>
            <a:endParaRPr lang="en-US" altLang="zh-CN" sz="2200" dirty="0"/>
          </a:p>
        </p:txBody>
      </p:sp>
      <p:sp>
        <p:nvSpPr>
          <p:cNvPr id="8" name="QB_6_BD.13_1#671b8f874?vja=1&amp;pid=f697fba83&amp;color=0,0,0&amp;vtp=1"/>
          <p:cNvSpPr/>
          <p:nvPr/>
        </p:nvSpPr>
        <p:spPr>
          <a:xfrm>
            <a:off x="722376" y="3779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endParaRPr lang="en-US" altLang="zh-CN" sz="2000" dirty="0"/>
          </a:p>
        </p:txBody>
      </p:sp>
      <p:sp>
        <p:nvSpPr>
          <p:cNvPr id="9" name="QB_6_AN.14_1#671b8f874.blank?vja=1&amp;pid=f697fba83&amp;color=0,0,0&amp;vpa=5&amp;vtp=1"/>
          <p:cNvSpPr/>
          <p:nvPr/>
        </p:nvSpPr>
        <p:spPr>
          <a:xfrm>
            <a:off x="4956620" y="3741487"/>
            <a:ext cx="900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limited</a:t>
            </a:r>
            <a:endParaRPr lang="en-US" altLang="zh-CN" sz="2000" dirty="0"/>
          </a:p>
        </p:txBody>
      </p:sp>
      <p:sp>
        <p:nvSpPr>
          <p:cNvPr id="10" name="QB_6_AS.15_1#671b8f874?vja=1&amp;pid=f697fba83&amp;color=0,0,0&amp;vtp=1"/>
          <p:cNvSpPr/>
          <p:nvPr/>
        </p:nvSpPr>
        <p:spPr>
          <a:xfrm>
            <a:off x="722376" y="45847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句意为：我们拥有的自然资源是有限的。因此，我们没有理由浪费宝贵的资源。分析句子结构可知，第一个句子为主从复合句，we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have为省略了关系代词的定语从句，修饰natural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resources，主句为主系表结构，设空处在句中作表语；结合语境可知，此处表示“有限的”，故填形容词limited。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1_1#5079bca2a?vja=1&amp;pid=07454b45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2000" dirty="0"/>
          </a:p>
        </p:txBody>
      </p:sp>
      <p:sp>
        <p:nvSpPr>
          <p:cNvPr id="3" name="QB_6_AN.282_1#5079bca2a.blank?vja=1&amp;pid=07454b455&amp;color=0,0,0&amp;vpa=144&amp;vtp=1"/>
          <p:cNvSpPr/>
          <p:nvPr/>
        </p:nvSpPr>
        <p:spPr>
          <a:xfrm>
            <a:off x="3597339" y="858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283_1#5079bca2a?vja=1&amp;pid=07454b455&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句意为：创造一种让员工感到自己是团队一员的氛围是非常重要的。设空处引导定语从句，先行词为atmosphere，为抽象地点名词，关系词在从句中作地点状语，表示“在这种氛围中”，应用where引导该从句。</a:t>
            </a:r>
            <a:endParaRPr lang="en-US" altLang="zh-CN" sz="2200" dirty="0"/>
          </a:p>
        </p:txBody>
      </p:sp>
      <p:sp>
        <p:nvSpPr>
          <p:cNvPr id="5" name="QB_6_BD.284_1#cc941f47e?vja=1&amp;pid=07454b455&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endParaRPr lang="en-US" altLang="zh-CN" sz="2000" dirty="0"/>
          </a:p>
        </p:txBody>
      </p:sp>
      <p:sp>
        <p:nvSpPr>
          <p:cNvPr id="6" name="QB_6_AN.285_1#cc941f47e.blank?vja=1&amp;pid=07454b455&amp;color=0,0,0&amp;vpa=145&amp;vtp=1"/>
          <p:cNvSpPr/>
          <p:nvPr/>
        </p:nvSpPr>
        <p:spPr>
          <a:xfrm>
            <a:off x="8781987" y="2496887"/>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7" name="QB_6_AS.286_1#cc941f47e?vja=1&amp;pid=07454b455&amp;color=0,0,0&amp;vtp=1"/>
          <p:cNvSpPr/>
          <p:nvPr/>
        </p:nvSpPr>
        <p:spPr>
          <a:xfrm>
            <a:off x="722376" y="3340100"/>
            <a:ext cx="10971213"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设空处引导定语从句，先行词为time，关系词在从句中作时间状语，应用when引导该从句。</a:t>
            </a:r>
            <a:endParaRPr lang="en-US" altLang="zh-CN" sz="2200" dirty="0"/>
          </a:p>
        </p:txBody>
      </p:sp>
      <p:sp>
        <p:nvSpPr>
          <p:cNvPr id="8" name="QB_6_BD.287_1#3ed44433b?vja=1&amp;pid=07454b455&amp;color=0,0,0&amp;vtp=1"/>
          <p:cNvSpPr/>
          <p:nvPr/>
        </p:nvSpPr>
        <p:spPr>
          <a:xfrm>
            <a:off x="722376" y="37592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endParaRPr lang="en-US" altLang="zh-CN" sz="2000" dirty="0"/>
          </a:p>
        </p:txBody>
      </p:sp>
      <p:sp>
        <p:nvSpPr>
          <p:cNvPr id="9" name="QB_6_AN.288_1#3ed44433b.blank?vja=1&amp;pid=07454b455&amp;color=0,0,0&amp;vpa=146&amp;vtp=1"/>
          <p:cNvSpPr/>
          <p:nvPr/>
        </p:nvSpPr>
        <p:spPr>
          <a:xfrm>
            <a:off x="5353304" y="3708400"/>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10" name="QB_6_AS.289_1#3ed44433b?vja=1&amp;pid=07454b455&amp;color=0,0,0&amp;vtp=1"/>
          <p:cNvSpPr/>
          <p:nvPr/>
        </p:nvSpPr>
        <p:spPr>
          <a:xfrm>
            <a:off x="722376" y="41783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句意为：规范制度是政府为经济社会服务的有效手段。此处是“介词+关系代词”引导限制性定语从句，修饰先行词means。means意为“手段；方式”，通常和介词by搭配，表示“通过</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手段；通过</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方式”。故填by。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0_1#392a20e26?vja=1&amp;pid=07454b455&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B_6_AN.291_1#392a20e26.blank?vja=1&amp;pid=07454b455&amp;color=0,0,0&amp;vpa=147&amp;vtp=1"/>
          <p:cNvSpPr/>
          <p:nvPr/>
        </p:nvSpPr>
        <p:spPr>
          <a:xfrm>
            <a:off x="7396861" y="858012"/>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92_1#392a20e26?vja=1&amp;pid=07454b455&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句意为：写日记记下生活中对我们有很大帮助的人和事是有必要的。设空处引导定语从句，在从句中作主语，先行词为the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people，既有人又有物，所以只能用关系代词that引导该从句。故填that。</a:t>
            </a:r>
            <a:endParaRPr lang="en-US" altLang="zh-CN" sz="2200" dirty="0"/>
          </a:p>
        </p:txBody>
      </p:sp>
      <p:sp>
        <p:nvSpPr>
          <p:cNvPr id="5" name="QB_6_BD.293_1#73f29f59a?vja=1&amp;pid=07454b455&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6" name="QB_6_AN.294_1#73f29f59a.blank?vja=1&amp;pid=07454b455&amp;color=0,0,0&amp;vpa=148&amp;vtp=1"/>
          <p:cNvSpPr/>
          <p:nvPr/>
        </p:nvSpPr>
        <p:spPr>
          <a:xfrm>
            <a:off x="2325878" y="28778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7" name="QB_6_AS.295_1#73f29f59a?vja=1&amp;pid=07454b455&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句意为：他解释他迟到的理由是他的闹钟坏了。此处引导定语从句，修饰先行词The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reason，关系词在从句中作explained的宾语，可用which或that引导该从句。</a:t>
            </a:r>
            <a:endParaRPr lang="en-US" altLang="zh-CN" sz="2200" dirty="0"/>
          </a:p>
        </p:txBody>
      </p:sp>
      <p:sp>
        <p:nvSpPr>
          <p:cNvPr id="8" name="QB_6_BD.296_1#30e54542b?vja=1&amp;pid=07454b455&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endParaRPr lang="en-US" altLang="zh-CN" sz="2000" dirty="0"/>
          </a:p>
        </p:txBody>
      </p:sp>
      <p:sp>
        <p:nvSpPr>
          <p:cNvPr id="9" name="QB_6_AN.297_1#30e54542b.blank?vja=1&amp;pid=07454b455&amp;color=0,0,0&amp;vpa=149&amp;vtp=1"/>
          <p:cNvSpPr/>
          <p:nvPr/>
        </p:nvSpPr>
        <p:spPr>
          <a:xfrm>
            <a:off x="3508439" y="4122487"/>
            <a:ext cx="833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10" name="QB_6_AS.298_1#30e54542b?vja=1&amp;pid=07454b455&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设空处引导定语从句，先行词为His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grandma,关系词在从句中作名词help的定语，表示“如果没有祖母的帮助”，应用whose引导该从句。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9_1#8aea4a1ca?vja=1&amp;pid=e2b8fa504&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［江苏扬州中学2024月考］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engraving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（篆刻）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inseparable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seal-engraving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Seal-engraving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engraved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utensils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（器皿）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engraved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Engravers’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a:p>
            <a:pPr algn="just">
              <a:lnSpc>
                <a:spcPct val="125000"/>
              </a:lnSpc>
            </a:pPr>
            <a:endParaRPr lang="en-US" altLang="zh-CN" sz="2000" dirty="0"/>
          </a:p>
        </p:txBody>
      </p:sp>
      <p:sp>
        <p:nvSpPr>
          <p:cNvPr id="3" name="QM_6_AN.300_1#8aea4a1ca.blank?vja=1&amp;pid=e2b8fa504&amp;color=0,0,0&amp;vpa=150&amp;vtp=1"/>
          <p:cNvSpPr/>
          <p:nvPr/>
        </p:nvSpPr>
        <p:spPr>
          <a:xfrm>
            <a:off x="10988739" y="1623900"/>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M_6_AN.301_1#8aea4a1ca.blank?vja=1&amp;pid=e2b8fa504&amp;color=0,0,0&amp;vpa=151&amp;vtp=1"/>
          <p:cNvSpPr/>
          <p:nvPr/>
        </p:nvSpPr>
        <p:spPr>
          <a:xfrm>
            <a:off x="935101" y="2385900"/>
            <a:ext cx="1312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added</a:t>
            </a:r>
            <a:endParaRPr lang="en-US" altLang="zh-CN" sz="2000" dirty="0"/>
          </a:p>
        </p:txBody>
      </p:sp>
      <p:sp>
        <p:nvSpPr>
          <p:cNvPr id="5" name="QM_6_AN.302_1#8aea4a1ca.blank?vja=1&amp;pid=e2b8fa504&amp;color=0,0,0&amp;vpa=152&amp;vtp=1"/>
          <p:cNvSpPr/>
          <p:nvPr/>
        </p:nvSpPr>
        <p:spPr>
          <a:xfrm>
            <a:off x="3598736" y="2754200"/>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dating</a:t>
            </a:r>
            <a:endParaRPr lang="en-US" altLang="zh-CN" sz="2000" dirty="0"/>
          </a:p>
        </p:txBody>
      </p:sp>
      <p:sp>
        <p:nvSpPr>
          <p:cNvPr id="6" name="QM_6_AN.303_1#8aea4a1ca.blank?vja=1&amp;pid=e2b8fa504&amp;color=0,0,0&amp;vpa=153&amp;vtp=1"/>
          <p:cNvSpPr/>
          <p:nvPr/>
        </p:nvSpPr>
        <p:spPr>
          <a:xfrm>
            <a:off x="9851835" y="3147900"/>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7" name="QM_6_AN.304_1#8aea4a1ca.blank?vja=1&amp;pid=e2b8fa504&amp;color=0,0,0&amp;vpa=154&amp;vtp=1"/>
          <p:cNvSpPr/>
          <p:nvPr/>
        </p:nvSpPr>
        <p:spPr>
          <a:xfrm>
            <a:off x="1692529" y="4671900"/>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mark</a:t>
            </a:r>
            <a:endParaRPr lang="en-US" altLang="zh-CN" sz="2000" dirty="0"/>
          </a:p>
        </p:txBody>
      </p:sp>
      <p:sp>
        <p:nvSpPr>
          <p:cNvPr id="8" name="QM_6_AN.305_1#8aea4a1ca.blank?vja=1&amp;pid=e2b8fa504&amp;color=0,0,0&amp;vpa=155&amp;vtp=1"/>
          <p:cNvSpPr/>
          <p:nvPr/>
        </p:nvSpPr>
        <p:spPr>
          <a:xfrm>
            <a:off x="7531545" y="5052900"/>
            <a:ext cx="1184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combined</a:t>
            </a:r>
            <a:endParaRPr lang="en-US" altLang="zh-CN" sz="2000" dirty="0"/>
          </a:p>
        </p:txBody>
      </p:sp>
      <p:sp>
        <p:nvSpPr>
          <p:cNvPr id="9" name="QM_6_AN.306_1#8aea4a1ca.blank?vja=1&amp;pid=e2b8fa504&amp;color=0,0,0&amp;vpa=156&amp;vtp=1"/>
          <p:cNvSpPr/>
          <p:nvPr/>
        </p:nvSpPr>
        <p:spPr>
          <a:xfrm>
            <a:off x="5940679" y="5433900"/>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9_1#8aea4a1ca?vja=1&amp;pid=e2b8fa504&amp;color=0,0,0&amp;vtp=1&amp;bt=1"/>
          <p:cNvSpPr/>
          <p:nvPr/>
        </p:nvSpPr>
        <p:spPr>
          <a:xfrm>
            <a:off x="722376" y="899999"/>
            <a:ext cx="10753344" cy="1524000"/>
          </a:xfrm>
          <a:prstGeom prst="rect">
            <a:avLst/>
          </a:prstGeom>
          <a:noFill/>
        </p:spPr>
        <p:txBody>
          <a:bodyPr wrap="square" lIns="0" tIns="0" rIns="0" bIns="0" rtlCol="0" anchor="t"/>
          <a:lstStyle/>
          <a:p>
            <a:pPr algn="just">
              <a:lnSpc>
                <a:spcPct val="125000"/>
              </a:lnSpc>
            </a:pP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engraved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endParaRPr lang="en-US" altLang="zh-CN" sz="2000" dirty="0"/>
          </a:p>
        </p:txBody>
      </p:sp>
      <p:sp>
        <p:nvSpPr>
          <p:cNvPr id="3" name="QM_6_EX.310_1#8aea4a1ca?vja=1&amp;pid=e2b8fa504&amp;color=0,0,0&amp;vtp=1"/>
          <p:cNvSpPr/>
          <p:nvPr/>
        </p:nvSpPr>
        <p:spPr>
          <a:xfrm>
            <a:off x="722376" y="2446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本文是一篇说明文。文章主要介绍了中国的篆刻艺术。</a:t>
            </a:r>
            <a:endParaRPr lang="en-US" altLang="zh-CN" sz="2000" dirty="0"/>
          </a:p>
        </p:txBody>
      </p:sp>
      <p:sp>
        <p:nvSpPr>
          <p:cNvPr id="4" name="QM_6_AN.307_1#8aea4a1ca.blank?vja=1&amp;pid=e2b8fa504&amp;color=0,0,0&amp;vpa=157&amp;vtp=1"/>
          <p:cNvSpPr/>
          <p:nvPr/>
        </p:nvSpPr>
        <p:spPr>
          <a:xfrm>
            <a:off x="3909759" y="1242899"/>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5" name="QM_6_AN.308_1#8aea4a1ca.blank?vja=1&amp;pid=e2b8fa504&amp;color=0,0,0&amp;vpa=158&amp;vtp=1"/>
          <p:cNvSpPr/>
          <p:nvPr/>
        </p:nvSpPr>
        <p:spPr>
          <a:xfrm>
            <a:off x="6470269" y="1611199"/>
            <a:ext cx="1436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endParaRPr lang="en-US" altLang="zh-CN" sz="2000" dirty="0"/>
          </a:p>
        </p:txBody>
      </p:sp>
      <p:sp>
        <p:nvSpPr>
          <p:cNvPr id="6" name="QM_6_AN.309_1#8aea4a1ca.blank?vja=1&amp;pid=e2b8fa504&amp;color=0,0,0&amp;vpa=159&amp;vtp=1"/>
          <p:cNvSpPr/>
          <p:nvPr/>
        </p:nvSpPr>
        <p:spPr>
          <a:xfrm>
            <a:off x="3092514" y="2004899"/>
            <a:ext cx="1579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1_1#a083f722a?vja=1&amp;pid=8aea4a1c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312_1#a083f722a.blank?vja=1&amp;pid=8aea4a1ca&amp;color=0,0,0&amp;vpa=160&amp;vtp=1"/>
          <p:cNvSpPr/>
          <p:nvPr/>
        </p:nvSpPr>
        <p:spPr>
          <a:xfrm>
            <a:off x="935101" y="858012"/>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B_7_AS.313_1#a083f722a?vja=1&amp;pid=8aea4a1c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句意为：它已经成为中国古典艺术不可分割的一部分。part表示“部分”，为可数名词，此处表示泛指，且inseparable的发音以元音音素开头，应用不定冠词an修饰。故填an。</a:t>
            </a:r>
            <a:endParaRPr lang="en-US" altLang="zh-CN" sz="2200" dirty="0"/>
          </a:p>
        </p:txBody>
      </p:sp>
      <p:sp>
        <p:nvSpPr>
          <p:cNvPr id="5" name="QB_7_BD.314_1#106257f87?vja=1&amp;pid=8aea4a1ca&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7_AN.315_1#106257f87.blank?vja=1&amp;pid=8aea4a1ca&amp;color=0,0,0&amp;vpa=161&amp;vtp=1"/>
          <p:cNvSpPr/>
          <p:nvPr/>
        </p:nvSpPr>
        <p:spPr>
          <a:xfrm>
            <a:off x="935101" y="2115887"/>
            <a:ext cx="1312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added</a:t>
            </a:r>
            <a:endParaRPr lang="en-US" altLang="zh-CN" sz="2000" dirty="0"/>
          </a:p>
        </p:txBody>
      </p:sp>
      <p:sp>
        <p:nvSpPr>
          <p:cNvPr id="7" name="QB_7_AS.316_1#106257f87?vja=1&amp;pid=8aea4a1ca&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句意为：2009年9月，中国篆刻艺术被联合国教科文组织列入非物质文化遗产代表作名录。根据时间状语In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2009可知，此处应用一般过去时；China’s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seal-engraving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art和add之间为被动关系，应用被动语态；主语中心词art为不可数名词，助动词用was。故填was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added。</a:t>
            </a:r>
            <a:endParaRPr lang="en-US" altLang="zh-CN" sz="2200" dirty="0"/>
          </a:p>
        </p:txBody>
      </p:sp>
      <p:sp>
        <p:nvSpPr>
          <p:cNvPr id="8" name="QB_7_BD.317_1#d82d0be86?vja=1&amp;pid=8aea4a1ca&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18_1#d82d0be86.blank?vja=1&amp;pid=8aea4a1ca&amp;color=0,0,0&amp;vpa=162&amp;vtp=1"/>
          <p:cNvSpPr/>
          <p:nvPr/>
        </p:nvSpPr>
        <p:spPr>
          <a:xfrm>
            <a:off x="922401" y="37287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dating</a:t>
            </a:r>
            <a:endParaRPr lang="en-US" altLang="zh-CN" sz="2000" dirty="0"/>
          </a:p>
        </p:txBody>
      </p:sp>
      <p:sp>
        <p:nvSpPr>
          <p:cNvPr id="10" name="QB_7_AS.319_1#d82d0be86?vja=1&amp;pid=8aea4a1ca&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句意为：篆刻艺术可以追溯到商朝，有3,000多年的历史。分析句子结构可知，句中已有谓语动词has，与设空处之间无连词连接，设空处应用非谓语形式，Seal-engraving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art和date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to之间为逻辑上的主动关系，应用现在分词作后置定语。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0_1#821a9879d?vja=1&amp;pid=8aea4a1c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321_1#821a9879d.blank?vja=1&amp;pid=8aea4a1ca&amp;color=0,0,0&amp;vpa=163&amp;vtp=1"/>
          <p:cNvSpPr/>
          <p:nvPr/>
        </p:nvSpPr>
        <p:spPr>
          <a:xfrm>
            <a:off x="909701" y="858012"/>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4" name="QB_7_AS.322_1#821a9879d?vja=1&amp;pid=8aea4a1ca&amp;color=0,0,0&amp;vtp=1"/>
          <p:cNvSpPr/>
          <p:nvPr/>
        </p:nvSpPr>
        <p:spPr>
          <a:xfrm>
            <a:off x="722376" y="1320800"/>
            <a:ext cx="10753344" cy="3086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句意为：这种艺术形式在秦朝迅速发展，当时人们把自己的名字刻在器皿和文件上，以声称所有权。设空处引导非限制性定语从句，先行词为the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Dynasty，关系词在从句中作时间状语，应用关系副词when引导该从句。故填when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B_7_AS.322_1#821a9879d?vja=1&amp;pid=8aea4a1ca&amp;color=0,0,0&amp;vtp=1"/>
          <p:cNvSpPr/>
          <p:nvPr/>
        </p:nvSpPr>
        <p:spPr>
          <a:xfrm>
            <a:off x="722376" y="1320800"/>
            <a:ext cx="10753344" cy="3086100"/>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语法填空中如何确定定语从句的关系词</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分析定语从句时，关键抓住三点：第一，找准先行词；第二，看关系词在定语从句中所作的成分；第三，选择关系代词或关系副词。先行词往往是名词、代词、整个主句或主句中的一部分，如本题中先行词为the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Dynasty，再分析从句部分可知，此处为非限制性定语从句，结合先行词和句意可判断关系词在从句中作时间状语，故用when。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6_1#eb6b6fe53?vja=1&amp;pid=8aea4a1ca&amp;color=0,0,0&amp;vtp=1&amp;bt=1"/>
          <p:cNvSpPr/>
          <p:nvPr/>
        </p:nvSpPr>
        <p:spPr>
          <a:xfrm>
            <a:off x="722376" y="2531694"/>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27_1#eb6b6fe53.blank?vja=1&amp;pid=8aea4a1ca&amp;color=0,0,0&amp;vpa=165&amp;vtp=1"/>
          <p:cNvSpPr/>
          <p:nvPr/>
        </p:nvSpPr>
        <p:spPr>
          <a:xfrm>
            <a:off x="935101" y="2493594"/>
            <a:ext cx="1184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combined</a:t>
            </a:r>
            <a:endParaRPr lang="en-US" altLang="zh-CN" sz="2000" dirty="0"/>
          </a:p>
        </p:txBody>
      </p:sp>
      <p:sp>
        <p:nvSpPr>
          <p:cNvPr id="4" name="QB_7_AS.328_1#eb6b6fe53?vja=1&amp;pid=8aea4a1ca&amp;color=0,0,0&amp;vtp=1"/>
          <p:cNvSpPr/>
          <p:nvPr/>
        </p:nvSpPr>
        <p:spPr>
          <a:xfrm>
            <a:off x="722376" y="2956382"/>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句意为：1904年，在来自不同流派、不同地方的篆刻艺术家的共同努力下，西泠印社得以创立，它是中国第一个印社。设空处作定语，修饰名词efforts，应用形容词，意为“共同的”。故填combined。</a:t>
            </a:r>
            <a:endParaRPr lang="en-US" altLang="zh-CN" sz="2200" dirty="0"/>
          </a:p>
        </p:txBody>
      </p:sp>
      <p:sp>
        <p:nvSpPr>
          <p:cNvPr id="5" name="QB_7_BD.329_1#5e28e29dc?vja=1&amp;pid=8aea4a1ca&amp;color=0,0,0&amp;vtp=1"/>
          <p:cNvSpPr/>
          <p:nvPr/>
        </p:nvSpPr>
        <p:spPr>
          <a:xfrm>
            <a:off x="722376" y="4170569"/>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330_1#5e28e29dc.blank?vja=1&amp;pid=8aea4a1ca&amp;color=0,0,0&amp;vpa=166&amp;vtp=1"/>
          <p:cNvSpPr/>
          <p:nvPr/>
        </p:nvSpPr>
        <p:spPr>
          <a:xfrm>
            <a:off x="935101" y="4132469"/>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7_AS.331_1#5e28e29dc?vja=1&amp;pid=8aea4a1ca&amp;color=0,0,0&amp;vtp=1"/>
          <p:cNvSpPr/>
          <p:nvPr/>
        </p:nvSpPr>
        <p:spPr>
          <a:xfrm>
            <a:off x="722376" y="4594682"/>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句意见上一题解析。设空处前后句子成分和意思均完整，且前后两分句是并列关系，应用连词and连接。故填and。</a:t>
            </a:r>
            <a:endParaRPr lang="en-US" altLang="zh-CN" sz="2200" dirty="0"/>
          </a:p>
        </p:txBody>
      </p:sp>
      <p:sp>
        <p:nvSpPr>
          <p:cNvPr id="11" name="QB_7_BD.323_1#4eebf220c?vja=1&amp;pid=8aea4a1ca&amp;color=0,0,0&amp;vtp=1"/>
          <p:cNvSpPr/>
          <p:nvPr/>
        </p:nvSpPr>
        <p:spPr>
          <a:xfrm>
            <a:off x="722376" y="883368"/>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7_AN.324_1#4eebf220c.blank?vja=1&amp;pid=8aea4a1ca&amp;color=0,0,0&amp;vpa=164&amp;vtp=1"/>
          <p:cNvSpPr/>
          <p:nvPr/>
        </p:nvSpPr>
        <p:spPr>
          <a:xfrm>
            <a:off x="884301" y="845268"/>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mark</a:t>
            </a:r>
            <a:endParaRPr lang="en-US" altLang="zh-CN" sz="2000" dirty="0"/>
          </a:p>
        </p:txBody>
      </p:sp>
      <p:sp>
        <p:nvSpPr>
          <p:cNvPr id="13" name="QB_7_AS.325_1#4eebf220c?vja=1&amp;pid=8aea4a1ca&amp;color=0,0,0&amp;vtp=1"/>
          <p:cNvSpPr/>
          <p:nvPr/>
        </p:nvSpPr>
        <p:spPr>
          <a:xfrm>
            <a:off x="722376" y="1307481"/>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句意为：直到明代，艺术家和学者才开始使用刻有自己名字的印章来表明他们对自己的书法和绘画作品的所有权。use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sth为固定搭配，意为“使用某物做某事”，不定式作目的状语。故填to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animEffect transition="in" filter="fade">
                                      <p:cBhvr>
                                        <p:cTn id="7" dur="500"/>
                                        <p:tgtEl>
                                          <p:spTgt spid="1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bg/>
                                          </p:spTgt>
                                        </p:tgtEl>
                                        <p:attrNameLst>
                                          <p:attrName>style.visibility</p:attrName>
                                        </p:attrNameLst>
                                      </p:cBhvr>
                                      <p:to>
                                        <p:strVal val="visible"/>
                                      </p:to>
                                    </p:set>
                                    <p:animEffect transition="in" filter="fade">
                                      <p:cBhvr>
                                        <p:cTn id="15" dur="500"/>
                                        <p:tgtEl>
                                          <p:spTgt spid="1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fade">
                                      <p:cBhvr>
                                        <p:cTn id="18" dur="500"/>
                                        <p:tgtEl>
                                          <p:spTgt spid="1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bg/>
                                          </p:spTgt>
                                        </p:tgtEl>
                                        <p:attrNameLst>
                                          <p:attrName>style.visibility</p:attrName>
                                        </p:attrNameLst>
                                      </p:cBhvr>
                                      <p:to>
                                        <p:strVal val="visible"/>
                                      </p:to>
                                    </p:set>
                                    <p:animEffect transition="in" filter="fade">
                                      <p:cBhvr>
                                        <p:cTn id="31" dur="500"/>
                                        <p:tgtEl>
                                          <p:spTgt spid="4">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fade">
                                      <p:cBhvr>
                                        <p:cTn id="42" dur="500"/>
                                        <p:tgtEl>
                                          <p:spTgt spid="6">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Effect transition="in" filter="fade">
                                      <p:cBhvr>
                                        <p:cTn id="47" dur="500"/>
                                        <p:tgtEl>
                                          <p:spTgt spid="7">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xEl>
                                              <p:pRg st="0" end="0"/>
                                            </p:txEl>
                                          </p:spTgt>
                                        </p:tgtEl>
                                        <p:attrNameLst>
                                          <p:attrName>style.visibility</p:attrName>
                                        </p:attrNameLst>
                                      </p:cBhvr>
                                      <p:to>
                                        <p:strVal val="visible"/>
                                      </p:to>
                                    </p:set>
                                    <p:animEffect transition="in" filter="fade">
                                      <p:cBhvr>
                                        <p:cTn id="5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12" grpId="0" animBg="1" build="p"/>
      <p:bldP spid="1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35_1#d80750cd3?vja=1&amp;pid=8aea4a1ca&amp;color=0,0,0&amp;vtp=1&amp;bt=1"/>
          <p:cNvSpPr/>
          <p:nvPr/>
        </p:nvSpPr>
        <p:spPr>
          <a:xfrm>
            <a:off x="722376" y="254600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7_AN.336_1#d80750cd3.blank?vja=1&amp;pid=8aea4a1ca&amp;color=0,0,0&amp;vpa=168&amp;vtp=1"/>
          <p:cNvSpPr/>
          <p:nvPr/>
        </p:nvSpPr>
        <p:spPr>
          <a:xfrm>
            <a:off x="935101" y="2495207"/>
            <a:ext cx="1436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endParaRPr lang="en-US" altLang="zh-CN" sz="2000" dirty="0"/>
          </a:p>
        </p:txBody>
      </p:sp>
      <p:sp>
        <p:nvSpPr>
          <p:cNvPr id="4" name="QB_7_AS.337_1#d80750cd3?vja=1&amp;pid=8aea4a1ca&amp;color=0,0,0&amp;vtp=1"/>
          <p:cNvSpPr/>
          <p:nvPr/>
        </p:nvSpPr>
        <p:spPr>
          <a:xfrm>
            <a:off x="722376" y="2970695"/>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句意为：近年来，随着镌刻印章获得全世界的赞誉，越来越多的人对这些东西着迷。设空处作gaining的宾语，其前有形容词worldwide修饰，应用名词，appreciation在句中意为“欣赏”，为不可数名词。故填appreciation。</a:t>
            </a:r>
            <a:endParaRPr lang="en-US" altLang="zh-CN" sz="2200" dirty="0"/>
          </a:p>
        </p:txBody>
      </p:sp>
      <p:sp>
        <p:nvSpPr>
          <p:cNvPr id="5" name="QB_7_BD.338_1#33c30dcb7?vja=1&amp;pid=8aea4a1ca&amp;color=0,0,0&amp;vtp=1"/>
          <p:cNvSpPr/>
          <p:nvPr/>
        </p:nvSpPr>
        <p:spPr>
          <a:xfrm>
            <a:off x="722376" y="418488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6" name="QB_7_AN.339_1#33c30dcb7.blank?vja=1&amp;pid=8aea4a1ca&amp;color=0,0,0&amp;vpa=169&amp;vtp=1"/>
          <p:cNvSpPr/>
          <p:nvPr/>
        </p:nvSpPr>
        <p:spPr>
          <a:xfrm>
            <a:off x="1049401" y="4146782"/>
            <a:ext cx="1579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
        <p:nvSpPr>
          <p:cNvPr id="7" name="QB_7_AS.340_1#33c30dcb7?vja=1&amp;pid=8aea4a1ca&amp;color=0,0,0&amp;vtp=1"/>
          <p:cNvSpPr/>
          <p:nvPr/>
        </p:nvSpPr>
        <p:spPr>
          <a:xfrm>
            <a:off x="722376" y="4608995"/>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years可知，此处应用现在完成时，“a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of+复数名词”作主语，谓语动词应用复数形式。故填have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200" dirty="0"/>
          </a:p>
        </p:txBody>
      </p:sp>
      <p:sp>
        <p:nvSpPr>
          <p:cNvPr id="8" name="QB_7_BD.332_1#82057f1e6?vja=1&amp;pid=8aea4a1ca&amp;color=0,0,0&amp;vtp=1"/>
          <p:cNvSpPr/>
          <p:nvPr/>
        </p:nvSpPr>
        <p:spPr>
          <a:xfrm>
            <a:off x="719328" y="1219641"/>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333_1#82057f1e6.blank?vja=1&amp;pid=8aea4a1ca&amp;color=0,0,0&amp;vpa=167&amp;vtp=1"/>
          <p:cNvSpPr/>
          <p:nvPr/>
        </p:nvSpPr>
        <p:spPr>
          <a:xfrm>
            <a:off x="893953" y="1181541"/>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7_AS.334_1#82057f1e6?vja=1&amp;pid=8aea4a1ca&amp;color=0,0,0&amp;vtp=1"/>
          <p:cNvSpPr/>
          <p:nvPr/>
        </p:nvSpPr>
        <p:spPr>
          <a:xfrm>
            <a:off x="719328" y="1643754"/>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句意为：如今，印章在官方文件和私人信件中仍然被广泛使用。be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use为固定短语，意为“在使用中”。故填in。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bg/>
                                          </p:spTgt>
                                        </p:tgtEl>
                                        <p:attrNameLst>
                                          <p:attrName>style.visibility</p:attrName>
                                        </p:attrNameLst>
                                      </p:cBhvr>
                                      <p:to>
                                        <p:strVal val="visible"/>
                                      </p:to>
                                    </p:set>
                                    <p:animEffect transition="in" filter="fade">
                                      <p:cBhvr>
                                        <p:cTn id="31" dur="500"/>
                                        <p:tgtEl>
                                          <p:spTgt spid="4">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fade">
                                      <p:cBhvr>
                                        <p:cTn id="42" dur="500"/>
                                        <p:tgtEl>
                                          <p:spTgt spid="6">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Effect transition="in" filter="fade">
                                      <p:cBhvr>
                                        <p:cTn id="47" dur="500"/>
                                        <p:tgtEl>
                                          <p:spTgt spid="7">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xEl>
                                              <p:pRg st="0" end="0"/>
                                            </p:txEl>
                                          </p:spTgt>
                                        </p:tgtEl>
                                        <p:attrNameLst>
                                          <p:attrName>style.visibility</p:attrName>
                                        </p:attrNameLst>
                                      </p:cBhvr>
                                      <p:to>
                                        <p:strVal val="visible"/>
                                      </p:to>
                                    </p:set>
                                    <p:animEffect transition="in" filter="fade">
                                      <p:cBhvr>
                                        <p:cTn id="5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2b145e15.fixed?vja=1&amp;pid=0bcadb51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12b145e15.fixed?vja=1&amp;pid=0bcadb517&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12b145e15.fixed?vja=1&amp;pid=0bcadb51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12b145e15.fixed?vja=1&amp;pid=0bcadb51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78664a02c?vja=1&amp;pid=f697fba83&amp;color=0,0,0&amp;vtp=1&amp;bt=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3" name="QB_6_AN.17_1#78664a02c.blank?vja=1&amp;pid=f697fba83&amp;color=0,0,0&amp;vpa=6&amp;vtp=1"/>
          <p:cNvSpPr/>
          <p:nvPr/>
        </p:nvSpPr>
        <p:spPr>
          <a:xfrm>
            <a:off x="4254564" y="1242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18_1#78664a02c?vja=1&amp;pid=f697fba83&amp;color=0,0,0&amp;vtp=1"/>
          <p:cNvSpPr/>
          <p:nvPr/>
        </p:nvSpPr>
        <p:spPr>
          <a:xfrm>
            <a:off x="722376" y="1701624"/>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句意为：长期的自然力量，如风和水，会逐渐侵蚀文化遗产地，而自然灾害会导致这些遗产地被破坏。lead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to为固定搭配，意为“导致；造成”。故填to。</a:t>
            </a:r>
            <a:endParaRPr lang="en-US" altLang="zh-CN" sz="2200" dirty="0"/>
          </a:p>
        </p:txBody>
      </p:sp>
      <p:sp>
        <p:nvSpPr>
          <p:cNvPr id="5" name="QB_6_BD.19_1#11e9749c0?vja=1&amp;pid=f697fba83&amp;color=0,0,0&amp;vtp=1"/>
          <p:cNvSpPr/>
          <p:nvPr/>
        </p:nvSpPr>
        <p:spPr>
          <a:xfrm>
            <a:off x="722376" y="2534811"/>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Songjiang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a:t>
            </a:r>
            <a:endParaRPr lang="en-US" altLang="zh-CN" sz="2000" dirty="0"/>
          </a:p>
        </p:txBody>
      </p:sp>
      <p:sp>
        <p:nvSpPr>
          <p:cNvPr id="6" name="QB_6_AN.20_1#11e9749c0.blank?vja=1&amp;pid=f697fba83&amp;color=0,0,0&amp;vpa=7&amp;vtp=1"/>
          <p:cNvSpPr/>
          <p:nvPr/>
        </p:nvSpPr>
        <p:spPr>
          <a:xfrm>
            <a:off x="2965514" y="2484011"/>
            <a:ext cx="1366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preserve</a:t>
            </a:r>
            <a:endParaRPr lang="en-US" altLang="zh-CN" sz="2000" dirty="0"/>
          </a:p>
        </p:txBody>
      </p:sp>
      <p:sp>
        <p:nvSpPr>
          <p:cNvPr id="7" name="QB_6_AS.21_1#11e9749c0?vja=1&amp;pid=f697fba83&amp;color=0,0,0&amp;vtp=1"/>
          <p:cNvSpPr/>
          <p:nvPr/>
        </p:nvSpPr>
        <p:spPr>
          <a:xfrm>
            <a:off x="722376" y="2958924"/>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句意为：他们将努力保护传统松江布。attempt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sth意为“试图/努力做某事”，为固定搭配，其中不定式作宾语。故填to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preserve。</a:t>
            </a:r>
            <a:endParaRPr lang="en-US" altLang="zh-CN" sz="2200" dirty="0"/>
          </a:p>
        </p:txBody>
      </p:sp>
      <p:sp>
        <p:nvSpPr>
          <p:cNvPr id="8" name="QB_6_BD.22_1#8a259d3e7?vja=1&amp;pid=f697fba83&amp;color=0,0,0&amp;vtp=1"/>
          <p:cNvSpPr/>
          <p:nvPr/>
        </p:nvSpPr>
        <p:spPr>
          <a:xfrm>
            <a:off x="722376" y="3779411"/>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endParaRPr lang="en-US" altLang="zh-CN" sz="2000" dirty="0"/>
          </a:p>
        </p:txBody>
      </p:sp>
      <p:sp>
        <p:nvSpPr>
          <p:cNvPr id="9" name="QB_6_AN.23_1#8a259d3e7.blank?vja=1&amp;pid=f697fba83&amp;color=0,0,0&amp;vpa=8&amp;vtp=1"/>
          <p:cNvSpPr/>
          <p:nvPr/>
        </p:nvSpPr>
        <p:spPr>
          <a:xfrm>
            <a:off x="4330446" y="3728611"/>
            <a:ext cx="1071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reducing</a:t>
            </a:r>
            <a:endParaRPr lang="en-US" altLang="zh-CN" sz="2000" dirty="0"/>
          </a:p>
        </p:txBody>
      </p:sp>
      <p:sp>
        <p:nvSpPr>
          <p:cNvPr id="10" name="QB_6_AS.24_1#8a259d3e7?vja=1&amp;pid=f697fba83&amp;color=0,0,0&amp;vtp=1"/>
          <p:cNvSpPr/>
          <p:nvPr/>
        </p:nvSpPr>
        <p:spPr>
          <a:xfrm>
            <a:off x="722376" y="4584524"/>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句意为：在没必要开车时骑车出行，你就能在一定程度上为减轻空气污染作贡献。contribute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to为固定搭配，意为“有助于”，to为介词，空后有名词短语，故此处应用reduce的动名词形式作宾语。故填reducing。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1_1#df580ec00?sp=1&amp;vja=1&amp;pid=4bed39abe&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［广东深圳明德实验学校2025月考］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fragile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Luigi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Brugnaro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victory”.He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Venetian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lagoon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endParaRPr lang="en-US" altLang="zh-CN" sz="20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1_2#df580ec00?vja=1&amp;pid=4bed39abe&amp;color=0,0,0&amp;mp=1&amp;vtp=1&amp;bt=1"/>
          <p:cNvSpPr/>
          <p:nvPr/>
        </p:nvSpPr>
        <p:spPr>
          <a:xfrm>
            <a:off x="722376" y="896112"/>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“premature”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M_6_EX.342_1#df580ec00?vja=1&amp;pid=4bed39abe&amp;color=0,0,0&amp;vtp=1"/>
          <p:cNvSpPr/>
          <p:nvPr/>
        </p:nvSpPr>
        <p:spPr>
          <a:xfrm>
            <a:off x="722376" y="4351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本文是一篇说明文。文章主要介绍了威尼斯未被列入联合国教科文组织的《濒危世界遗产名录》，以及各方对此的态度。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3_1#4e8474790?vja=1&amp;pid=df580ec0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4_1#4e8474790.bracket?vja=1&amp;pid=df580ec00&amp;color=0,0,0&amp;vpa=170&amp;vtp=1"/>
          <p:cNvSpPr/>
          <p:nvPr/>
        </p:nvSpPr>
        <p:spPr>
          <a:xfrm>
            <a:off x="8182483"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3_2#4e8474790.choices?vja=1&amp;pid=df580ec00&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967355" algn="l"/>
                <a:tab pos="5414010" algn="l"/>
                <a:tab pos="8457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A.Unbelieving.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B.Neutral.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C.Unconcerned.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D.Content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45_1#4e8474790?vja=1&amp;pid=df580ec00&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推理判断题。根据第二段中的“‘Venice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Luigi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Brugnaro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describing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victory’.”可知，威尼斯市长将投票结果形容为一场“伟大的胜利”，由此可推知，他对这一结果很满意。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6_1#3f4e6b17a?vja=1&amp;pid=df580ec0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7_1#3f4e6b17a.bracket?vja=1&amp;pid=df580ec00&amp;color=0,0,0&amp;vpa=171&amp;vtp=1"/>
          <p:cNvSpPr/>
          <p:nvPr/>
        </p:nvSpPr>
        <p:spPr>
          <a:xfrm>
            <a:off x="62675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46_2#3f4e6b17a.choices?vja=1&amp;pid=df580ec00&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C.Venice’s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endParaRPr lang="en-US" altLang="zh-CN" sz="2000" dirty="0"/>
          </a:p>
        </p:txBody>
      </p:sp>
      <p:sp>
        <p:nvSpPr>
          <p:cNvPr id="5" name="QC_7_AS.348_1#3f4e6b17a?vja=1&amp;pid=df580ec00&amp;color=0,0,0&amp;vtp=1"/>
          <p:cNvSpPr/>
          <p:nvPr/>
        </p:nvSpPr>
        <p:spPr>
          <a:xfrm>
            <a:off x="722376" y="2870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主旨大意题。根据第三段中的“Large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cruise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banned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Venetian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ments.”可知，第三段主要介绍了为保护威尼斯所采取的一系列措施，包括禁止大型游轮进入威尼斯的水域、设置巨大屏障以抵御海水淹没威尼斯以及通过手机数据追踪游客等。因此A项（威尼斯在保护工作方面的努力）符合段落主旨。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9_1#2f6bb13ce?vja=1&amp;pid=df580ec0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0_1#2f6bb13ce.bracket?vja=1&amp;pid=df580ec00&amp;color=0,0,0&amp;vpa=172&amp;vtp=1"/>
          <p:cNvSpPr/>
          <p:nvPr/>
        </p:nvSpPr>
        <p:spPr>
          <a:xfrm>
            <a:off x="755719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9_2#2f6bb13ce.choices?vja=1&amp;pid=df580ec00&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crisis.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endParaRPr lang="en-US" altLang="zh-CN" sz="2000" dirty="0"/>
          </a:p>
        </p:txBody>
      </p:sp>
      <p:sp>
        <p:nvSpPr>
          <p:cNvPr id="5" name="QC_7_AS.351_1#2f6bb13ce?vja=1&amp;pid=df580ec00&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flocking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year.”可知，威尼斯对一日游游客额外收费的目的是控制过度旅游。故选D项。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2_1#2542c9249?vja=1&amp;pid=df580ec0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3_1#2542c9249.bracket?vja=1&amp;pid=df580ec00&amp;color=0,0,0&amp;vpa=173&amp;vtp=1"/>
          <p:cNvSpPr/>
          <p:nvPr/>
        </p:nvSpPr>
        <p:spPr>
          <a:xfrm>
            <a:off x="47181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52_2#2542c9249.choices?vja=1&amp;pid=df580ec00&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endParaRPr lang="en-US" altLang="zh-CN" sz="2000" dirty="0"/>
          </a:p>
        </p:txBody>
      </p:sp>
      <p:sp>
        <p:nvSpPr>
          <p:cNvPr id="5" name="QC_7_AS.354_1#2542c9249?vja=1&amp;pid=df580ec00&amp;color=0,0,0&amp;vtp=1"/>
          <p:cNvSpPr/>
          <p:nvPr/>
        </p:nvSpPr>
        <p:spPr>
          <a:xfrm>
            <a:off x="722376" y="2870200"/>
            <a:ext cx="10753344" cy="2324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文章内容可知，文章开篇提到威尼斯未被列入联合国教科文组织的《濒危世界遗产名录》，随后具体介绍了意大利为保护威尼斯所做的工作以及联合国教科文组织专家和成员国对此的不同看法。部分成员国表示目前威尼斯还没有到可以被纳入《濒危世界遗产名录》的地步。同时，气候变化是全球性的问题，影响了许多文化遗产地，因此不应该单独指责意大利。因此，全文的目的在于说明威尼斯目前没有处于危险中，是安全的，还未达到被列入《濒危世界遗产名录》的程度。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4eb569229?vja=1&amp;pid=4bed39ab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94360" cy="8138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4eb569229?vja=1&amp;pid=4bed39abe&amp;color=0,0,0&amp;vtp=1"/>
          <p:cNvSpPr/>
          <p:nvPr/>
        </p:nvSpPr>
        <p:spPr>
          <a:xfrm>
            <a:off x="722376" y="1851484"/>
            <a:ext cx="10753344" cy="2286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1.ban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.禁止；取缔</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.禁止；禁令</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2.acknowledge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.承认</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1.fragile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.脆弱的；易损坏的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2.single</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单独挑出</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5_1#58c9f39a8?sp=1&amp;vja=1&amp;pid=4bed39abe&amp;color=0,0,0&amp;vtp=1&amp;bt=1"/>
          <p:cNvSpPr/>
          <p:nvPr/>
        </p:nvSpPr>
        <p:spPr>
          <a:xfrm>
            <a:off x="722376" y="900000"/>
            <a:ext cx="10753344" cy="3810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［四川成都2024诊断考试］</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Pakistan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Karachi,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Bronze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ago.“Unfortunately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Antiquities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Sindh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Ihsan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Abbasi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Naveed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flooded.</a:t>
            </a: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5_2#58c9f39a8?vja=1&amp;pid=4bed39abe&amp;color=0,0,0&amp;mp=1&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Moenjodaro’s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underestimated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exceptional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testimony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subcontinent”.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mitigate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brickwork.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Abbasi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Pakistani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rupees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$350,000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Pakistan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Secretary-General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António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Guterres’s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flood-stricken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5_3#58c9f39a8?vja=1&amp;pid=4bed39abe&amp;color=0,0,0&amp;mp=1&amp;vtp=1&amp;bt=1"/>
          <p:cNvSpPr/>
          <p:nvPr/>
        </p:nvSpPr>
        <p:spPr>
          <a:xfrm>
            <a:off x="722376" y="896112"/>
            <a:ext cx="10753344" cy="2286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Abbasi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a:t>
            </a:r>
            <a:endParaRPr lang="en-US" altLang="zh-CN" sz="2000" dirty="0"/>
          </a:p>
        </p:txBody>
      </p:sp>
      <p:sp>
        <p:nvSpPr>
          <p:cNvPr id="3" name="QM_6_EX.356_1#58c9f39a8?vja=1&amp;pid=4bed39abe&amp;color=0,0,0&amp;vtp=1"/>
          <p:cNvSpPr/>
          <p:nvPr/>
        </p:nvSpPr>
        <p:spPr>
          <a:xfrm>
            <a:off x="722376" y="3208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本文是一篇新闻报道。文章主要报道了世界上保存最古老的人类居住区之一——巴基斯坦的世界遗产摩亨佐达罗遗址在暴雨中遭到严重破坏，人们正采取行动修复它。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d2263813a?vja=1&amp;pid=f697fba83&amp;color=0,0,0&amp;vtp=1&amp;bt=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villages.</a:t>
            </a:r>
            <a:endParaRPr lang="en-US" altLang="zh-CN" sz="2000" dirty="0"/>
          </a:p>
        </p:txBody>
      </p:sp>
      <p:sp>
        <p:nvSpPr>
          <p:cNvPr id="3" name="QB_6_AN.26_1#d2263813a.blank?vja=1&amp;pid=f697fba83&amp;color=0,0,0&amp;vpa=9&amp;vtp=1"/>
          <p:cNvSpPr/>
          <p:nvPr/>
        </p:nvSpPr>
        <p:spPr>
          <a:xfrm>
            <a:off x="4621276" y="1230200"/>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left</a:t>
            </a:r>
            <a:endParaRPr lang="en-US" altLang="zh-CN" sz="2000" dirty="0"/>
          </a:p>
        </p:txBody>
      </p:sp>
      <p:sp>
        <p:nvSpPr>
          <p:cNvPr id="4" name="QB_6_AS.27_1#d2263813a?vja=1&amp;pid=f697fba83&amp;color=0,0,0&amp;vtp=1"/>
          <p:cNvSpPr/>
          <p:nvPr/>
        </p:nvSpPr>
        <p:spPr>
          <a:xfrm>
            <a:off x="722376" y="1701624"/>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句意为：年轻人正在寻找刺激和挑战，（他们）去大公司所在的地方是导致许多老人被独自留在农村的原因。lead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sth意为“导致某人做某事”，leave与其逻辑主语many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people之间是被动关系，所以应用动名词的被动式。故填being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endParaRPr lang="en-US" altLang="zh-CN" sz="2200" dirty="0"/>
          </a:p>
        </p:txBody>
      </p:sp>
      <p:sp>
        <p:nvSpPr>
          <p:cNvPr id="5" name="QB_6_BD.28_1#3ef299ac7?vja=1&amp;pid=f697fba83&amp;color=0,0,0&amp;vtp=1"/>
          <p:cNvSpPr/>
          <p:nvPr/>
        </p:nvSpPr>
        <p:spPr>
          <a:xfrm>
            <a:off x="722376" y="2915811"/>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endParaRPr lang="en-US" altLang="zh-CN" sz="2000" dirty="0"/>
          </a:p>
        </p:txBody>
      </p:sp>
      <p:sp>
        <p:nvSpPr>
          <p:cNvPr id="6" name="QB_6_AN.29_1#3ef299ac7.blank?vja=1&amp;pid=f697fba83&amp;color=0,0,0&amp;vpa=10&amp;vtp=1"/>
          <p:cNvSpPr/>
          <p:nvPr/>
        </p:nvSpPr>
        <p:spPr>
          <a:xfrm>
            <a:off x="8885746" y="2877711"/>
            <a:ext cx="819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whom</a:t>
            </a:r>
            <a:endParaRPr lang="en-US" altLang="zh-CN" sz="2000" dirty="0"/>
          </a:p>
        </p:txBody>
      </p:sp>
      <p:sp>
        <p:nvSpPr>
          <p:cNvPr id="7" name="QB_6_AS.30_1#3ef299ac7?vja=1&amp;pid=f697fba83&amp;color=0,0,0&amp;vtp=1"/>
          <p:cNvSpPr/>
          <p:nvPr/>
        </p:nvSpPr>
        <p:spPr>
          <a:xfrm>
            <a:off x="722376" y="3720924"/>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亲密的朋友是那些你真正可以依靠的人，是和你关系最深厚的人。分析句子结构可知，此处为“介词+关系代词”引导的定语从句，和who引导的定语从句并列，共同修饰先行词those，先行词指人。设空处在从句中作介词with的宾语，指人，应用wh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7_1#0b2d3ef2c?vja=1&amp;pid=58c9f39a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Pakistan?(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8_1#0b2d3ef2c.bracket?vja=1&amp;pid=58c9f39a8&amp;color=0,0,0&amp;vpa=174&amp;vtp=1"/>
          <p:cNvSpPr/>
          <p:nvPr/>
        </p:nvSpPr>
        <p:spPr>
          <a:xfrm>
            <a:off x="605637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7_2#0b2d3ef2c.choices?vja=1&amp;pid=58c9f39a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endParaRPr lang="en-US" altLang="zh-CN" sz="2000" dirty="0"/>
          </a:p>
        </p:txBody>
      </p:sp>
      <p:sp>
        <p:nvSpPr>
          <p:cNvPr id="5" name="QC_7_AS.359_1#0b2d3ef2c?vja=1&amp;pid=58c9f39a8&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细节理解题。根据第三段中的“Moenjodaro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exceptional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testimony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comprising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subcontinent’”可知，摩亨佐达罗为印度河文明提供了独特的证据，是印度次大陆上最古老的规划城市，因此它在历史和建筑上的价值使它对巴基斯坦来说很特别。故选D项。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0_1#51337eb42?vja=1&amp;pid=58c9f39a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“mitigate”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1_1#51337eb42.bracket?vja=1&amp;pid=58c9f39a8&amp;color=0,0,0&amp;vpa=175&amp;vtp=1"/>
          <p:cNvSpPr/>
          <p:nvPr/>
        </p:nvSpPr>
        <p:spPr>
          <a:xfrm>
            <a:off x="926947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60_2#51337eb42.choices?vja=1&amp;pid=58c9f39a8&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849880" algn="l"/>
                <a:tab pos="5521960" algn="l"/>
                <a:tab pos="8194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A.Reduce.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B.Suffer.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C.Avoid.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D.Assess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62_1#51337eb42?vja=1&amp;pid=58c9f39a8&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taken以及下文的like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pumps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repairing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brickwork以及“But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enough.”可知，负责该遗址的团队立即采取了一些措施来减轻洪水带来的破坏。由此可知，画线词与reduce意思接近。故选A项。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3_1#88c218ba1?vja=1&amp;pid=58c9f39a8&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4_1#88c218ba1.bracket?vja=1&amp;pid=58c9f39a8&amp;color=0,0,0&amp;mp=1&amp;vpa=176&amp;vtp=1"/>
          <p:cNvSpPr/>
          <p:nvPr/>
        </p:nvSpPr>
        <p:spPr>
          <a:xfrm>
            <a:off x="85201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63_2#88c218ba1.choices?vja=1&amp;pid=58c9f39a8&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573655" algn="l"/>
                <a:tab pos="5223510" algn="l"/>
                <a:tab pos="8063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A.Creative.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B.Worrying.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C.Impractical.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D.Satisfactory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65_1#88c218ba1?vja=1&amp;pid=58c9f39a8&amp;color=0,0,0&amp;vtp=1"/>
          <p:cNvSpPr/>
          <p:nvPr/>
        </p:nvSpPr>
        <p:spPr>
          <a:xfrm>
            <a:off x="722376" y="17272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enough.”及最后一段内容可推知，到目前为止，修复工作的情况令人担忧。故选B项。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6_1#714bdbb09?vja=1&amp;pid=58c9f39a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7_1#714bdbb09.bracket?vja=1&amp;pid=58c9f39a8&amp;color=0,0,0&amp;vpa=177&amp;vtp=1"/>
          <p:cNvSpPr/>
          <p:nvPr/>
        </p:nvSpPr>
        <p:spPr>
          <a:xfrm>
            <a:off x="57865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66_2#714bdbb09.choices?vja=1&amp;pid=58c9f39a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A.Pakistan’s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B.Moenjodaro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C.Moenjodaro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D.Pakistan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Moenjodaro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endParaRPr lang="en-US" altLang="zh-CN" sz="2000" dirty="0"/>
          </a:p>
        </p:txBody>
      </p:sp>
      <p:sp>
        <p:nvSpPr>
          <p:cNvPr id="5" name="QC_7_AS.368_1#714bdbb09?vja=1&amp;pid=58c9f39a8&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文章第一段提出主题：世界上最古老的人类居住区之一因暴雨而遭到严重破坏。后文介绍了摩亨佐达罗的受损情况、人们为减轻洪水破坏而采取的一些措施以及人们对摩亨佐达罗未来的担忧。由此可知，D项适合做本文标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8_2#714bdbb09?vja=1&amp;pid=58c9f39a8&amp;color=0,0,0&amp;mp=1&amp;vtp=1&amp;bt=1"/>
          <p:cNvSpPr/>
          <p:nvPr/>
        </p:nvSpPr>
        <p:spPr>
          <a:xfrm>
            <a:off x="722376" y="900000"/>
            <a:ext cx="10753344" cy="2667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通过新闻报道类文本的结构特点理解文章主旨</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新闻类文章的内容围绕某个新闻事件或人物展开，通常包含导语、主体和结尾几个部分。导语一般是文章第一或第一、二段，概述整篇文章的内容，交代关键的人物、时间、地点、事件等信息，引出文章主题。主体部分是对相关事件的细节内容展开报道。结尾部分通常以点题为主。</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做阅读理解时，同学们一定要有文体意识，可以通过粗略浏览，分辨文章属于什么类型的语篇。例如本题，找到新闻类语篇的关键要素后，就可以锁定文章的开头部分，再结合每一段的大致内容即可快速掌握文章的中心思想，再结合选项确定最佳标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84e8e6882?vja=1&amp;pid=4bed39ab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132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84e8e6882?vja=1&amp;pid=4bed39abe&amp;color=0,0,0&amp;vtp=1"/>
          <p:cNvSpPr/>
          <p:nvPr/>
        </p:nvSpPr>
        <p:spPr>
          <a:xfrm>
            <a:off x="722376" y="1749884"/>
            <a:ext cx="10753344" cy="2667000"/>
          </a:xfrm>
          <a:prstGeom prst="rect">
            <a:avLst/>
          </a:prstGeom>
          <a:noFill/>
        </p:spPr>
        <p:txBody>
          <a:bodyPr wrap="square" lIns="0" tIns="0" rIns="0" bIns="0" rtlCol="0" anchor="t"/>
          <a:lstStyle/>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.目击；亲眼看见</a:t>
            </a:r>
            <a:endParaRPr lang="en-US" altLang="zh-CN" sz="2000" dirty="0"/>
          </a:p>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.定期地；周期性地；偶尔</a:t>
            </a:r>
            <a:endParaRPr lang="en-US" altLang="zh-CN" sz="2000" dirty="0"/>
          </a:p>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构词法</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不足；在</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之下；（年龄）较小的；（级别）较低的</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underestimate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.低估；看轻</a:t>
            </a:r>
            <a:endParaRPr lang="en-US" altLang="zh-CN" sz="2000" dirty="0"/>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9_1#fc9df706c?vja=1&amp;pid=daf06ec24&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［广东广州2024高一期末联考］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Afghanistan’s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Bamiyan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Buddhas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Bamiyan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（巴米扬大佛）.Hemmat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Hemmat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Dunhuang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Bamiyan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nameplates,”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Xuecheng,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Dunhuang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9_1#fc9df706c?vja=1&amp;pid=daf06ec24&amp;color=0,0,0&amp;vtp=1&amp;bt=1"/>
          <p:cNvSpPr/>
          <p:nvPr/>
        </p:nvSpPr>
        <p:spPr>
          <a:xfrm>
            <a:off x="722376" y="900000"/>
            <a:ext cx="10753344" cy="1524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Hemmat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p:txBody>
      </p:sp>
      <p:sp>
        <p:nvSpPr>
          <p:cNvPr id="3" name="QM_6_EX.370_1#fc9df706c?vja=1&amp;pid=daf06ec24&amp;color=0,0,0&amp;vtp=1"/>
          <p:cNvSpPr/>
          <p:nvPr/>
        </p:nvSpPr>
        <p:spPr>
          <a:xfrm>
            <a:off x="722376" y="2446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本文是一篇新闻报道，主要介绍了中国为保护阿富汗巴米扬山谷的文化遗产所作的贡献和努力。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1_1#5f1c64d3f.choices?vja=1&amp;pid=fc9df706c&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6180" algn="l"/>
                <a:tab pos="6093460" algn="l"/>
                <a:tab pos="8460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A.burning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D.golden</a:t>
            </a:r>
            <a:endParaRPr lang="en-US" altLang="zh-CN" sz="2000" dirty="0"/>
          </a:p>
        </p:txBody>
      </p:sp>
      <p:sp>
        <p:nvSpPr>
          <p:cNvPr id="3" name="QC_7_AN.372_1#5f1c64d3f.bracket?vja=1&amp;pid=fc9df706c&amp;color=0,0,0&amp;vpa=178&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73_1#5f1c64d3f?vja=1&amp;pid=fc9df706c&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根据上文中的inside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of可知，赫马特没有在烈日下卖票，而是在凉爽的售票处。burning意为“炽热的”，故选A项。</a:t>
            </a:r>
            <a:endParaRPr lang="en-US" altLang="zh-CN" sz="2200" dirty="0"/>
          </a:p>
        </p:txBody>
      </p:sp>
      <p:sp>
        <p:nvSpPr>
          <p:cNvPr id="5" name="QC_7_BD.374_1#db8f7eda8.choices?vja=1&amp;pid=fc9df706c&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15030" algn="l"/>
                <a:tab pos="6068060" algn="l"/>
                <a:tab pos="82892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A.truth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B.standard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C.case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D.tradition</a:t>
            </a:r>
            <a:endParaRPr lang="en-US" altLang="zh-CN" sz="2000" dirty="0"/>
          </a:p>
        </p:txBody>
      </p:sp>
      <p:sp>
        <p:nvSpPr>
          <p:cNvPr id="6" name="QC_7_AN.375_1#db8f7eda8.bracket?vja=1&amp;pid=fc9df706c&amp;color=0,0,0&amp;vpa=179&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76_1#db8f7eda8?vja=1&amp;pid=fc9df706c&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rain”可知，过去的工作环境与现在的不同，故此处表示巴米扬大佛这一景点的工作人员并不是一直在凉爽的售票处卖票的，过去曾在雨雪和炎热天气下工作。the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case意为“实情；事实”，故选C项。</a:t>
            </a:r>
            <a:endParaRPr lang="en-US" altLang="zh-CN" sz="2200" dirty="0"/>
          </a:p>
        </p:txBody>
      </p:sp>
      <p:sp>
        <p:nvSpPr>
          <p:cNvPr id="8" name="QC_7_BD.377_1#966da58cc.choices?vja=1&amp;pid=fc9df706c&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76955" algn="l"/>
                <a:tab pos="6087110" algn="l"/>
                <a:tab pos="84321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A.expected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B.worsened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C.affected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D.improved</a:t>
            </a:r>
            <a:endParaRPr lang="en-US" altLang="zh-CN" sz="2000" dirty="0"/>
          </a:p>
        </p:txBody>
      </p:sp>
      <p:sp>
        <p:nvSpPr>
          <p:cNvPr id="9" name="QC_7_AN.378_1#966da58cc.bracket?vja=1&amp;pid=fc9df706c&amp;color=0,0,0&amp;vpa=180&amp;vtp=1"/>
          <p:cNvSpPr/>
          <p:nvPr/>
        </p:nvSpPr>
        <p:spPr>
          <a:xfrm>
            <a:off x="1112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79_1#966da58cc?vja=1&amp;pid=fc9df706c&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rain”和下文的after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offices可知，售票处的建成改善了工作条件。improve意为“改善”，故选D项。expect意为“预料；期待”；worsen意为“（使）恶化”；affect意为“影响”。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0_1#a9103653b.choices?vja=1&amp;pid=fc9df706c&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59505" algn="l"/>
                <a:tab pos="5756910" algn="l"/>
                <a:tab pos="83496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A.regarded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C.described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D.identified</a:t>
            </a:r>
            <a:endParaRPr lang="en-US" altLang="zh-CN" sz="2000" dirty="0"/>
          </a:p>
        </p:txBody>
      </p:sp>
      <p:sp>
        <p:nvSpPr>
          <p:cNvPr id="3" name="QC_7_AN.381_1#a9103653b.bracket?vja=1&amp;pid=fc9df706c&amp;color=0,0,0&amp;vpa=181&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82_1#a9103653b?vja=1&amp;pid=fc9df706c&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workstations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daytime可知，售票处白天被用作文物保护工作站。be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as意为“被用作”，故选B项。regard意为“认为”；describe意为“描述”；identify意为“识别”。</a:t>
            </a:r>
            <a:endParaRPr lang="en-US" altLang="zh-CN" sz="2200" dirty="0"/>
          </a:p>
        </p:txBody>
      </p:sp>
      <p:sp>
        <p:nvSpPr>
          <p:cNvPr id="5" name="QC_7_BD.383_1#27484797e.choices?vja=1&amp;pid=fc9df706c&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6480" algn="l"/>
                <a:tab pos="5585460" algn="l"/>
                <a:tab pos="8562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A.assistance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B.belief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C.encouragement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D.creativity</a:t>
            </a:r>
            <a:endParaRPr lang="en-US" altLang="zh-CN" sz="2000" dirty="0"/>
          </a:p>
        </p:txBody>
      </p:sp>
      <p:sp>
        <p:nvSpPr>
          <p:cNvPr id="6" name="QC_7_AN.384_1#27484797e.bracket?vja=1&amp;pid=fc9df706c&amp;color=0,0,0&amp;vpa=182&amp;vtp=1"/>
          <p:cNvSpPr/>
          <p:nvPr/>
        </p:nvSpPr>
        <p:spPr>
          <a:xfrm>
            <a:off x="1112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85_1#27484797e?vja=1&amp;pid=fc9df706c&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money可知，年轻学者和香港敦煌之友为建造售票处提供了帮助。assistance意为“帮助”，故选A项。belief意为“信念”；encouragement意为“鼓励”；creativity意为“创造力”。</a:t>
            </a:r>
            <a:endParaRPr lang="en-US" altLang="zh-CN" sz="2200" dirty="0"/>
          </a:p>
        </p:txBody>
      </p:sp>
      <p:sp>
        <p:nvSpPr>
          <p:cNvPr id="8" name="QC_7_BD.386_1#1c0d80256.choices?vja=1&amp;pid=fc9df706c&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78530" algn="l"/>
                <a:tab pos="5712460" algn="l"/>
                <a:tab pos="8619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A.guards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C.construction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D.shelter</a:t>
            </a:r>
            <a:endParaRPr lang="en-US" altLang="zh-CN" sz="2000" dirty="0"/>
          </a:p>
        </p:txBody>
      </p:sp>
      <p:sp>
        <p:nvSpPr>
          <p:cNvPr id="9" name="QC_7_AN.387_1#1c0d80256.bracket?vja=1&amp;pid=fc9df706c&amp;color=0,0,0&amp;vpa=183&amp;vtp=1"/>
          <p:cNvSpPr/>
          <p:nvPr/>
        </p:nvSpPr>
        <p:spPr>
          <a:xfrm>
            <a:off x="1112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88_1#1c0d80256?vja=1&amp;pid=fc9df706c&amp;color=0,0,0&amp;vtp=1"/>
          <p:cNvSpPr/>
          <p:nvPr/>
        </p:nvSpPr>
        <p:spPr>
          <a:xfrm>
            <a:off x="722376" y="45847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scholars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Dunhuang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Kong）”可知，年轻学者和香港敦煌之友为建造售票处提供了帮助。construction意为“建造”，故选C项。guard意为“门卫”；shelter意为“住所”。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d74e184d?vja=1&amp;pid=4b480a20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fbf196c78?sp=1&amp;vja=1&amp;pid=4b480a207&amp;color=0,0,0&amp;vtp=1"/>
          <p:cNvSpPr/>
          <p:nvPr/>
        </p:nvSpPr>
        <p:spPr>
          <a:xfrm>
            <a:off x="722376" y="1303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1.到活动结束时，我们已经收到师生捐赠的两万本书。（过去分词作后置定语）</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endParaRPr lang="en-US" altLang="zh-CN" sz="2000" dirty="0"/>
          </a:p>
        </p:txBody>
      </p:sp>
      <p:sp>
        <p:nvSpPr>
          <p:cNvPr id="4" name="QB_6_AN.32_1#fbf196c78.blank?vja=1&amp;pid=4b480a207&amp;color=0,0,0&amp;vpa=11&amp;vtp=1"/>
          <p:cNvSpPr/>
          <p:nvPr/>
        </p:nvSpPr>
        <p:spPr>
          <a:xfrm>
            <a:off x="3957828" y="1645987"/>
            <a:ext cx="481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endParaRPr lang="en-US" altLang="zh-CN" sz="2000" dirty="0"/>
          </a:p>
        </p:txBody>
      </p:sp>
      <p:sp>
        <p:nvSpPr>
          <p:cNvPr id="5" name="QB_6_AN.33_1#fbf196c78.blank?vja=1&amp;pid=4b480a207&amp;color=0,0,0&amp;vpa=12&amp;vtp=1"/>
          <p:cNvSpPr/>
          <p:nvPr/>
        </p:nvSpPr>
        <p:spPr>
          <a:xfrm>
            <a:off x="4622292" y="1645987"/>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have/had</a:t>
            </a:r>
            <a:endParaRPr lang="en-US" altLang="zh-CN" sz="2000" dirty="0"/>
          </a:p>
        </p:txBody>
      </p:sp>
      <p:sp>
        <p:nvSpPr>
          <p:cNvPr id="6" name="QB_6_AN.34_1#fbf196c78.blank?vja=1&amp;pid=4b480a207&amp;color=0,0,0&amp;vpa=13&amp;vtp=1"/>
          <p:cNvSpPr/>
          <p:nvPr/>
        </p:nvSpPr>
        <p:spPr>
          <a:xfrm>
            <a:off x="5883656" y="1645987"/>
            <a:ext cx="1042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received</a:t>
            </a:r>
            <a:endParaRPr lang="en-US" altLang="zh-CN" sz="2000" dirty="0"/>
          </a:p>
        </p:txBody>
      </p:sp>
      <p:sp>
        <p:nvSpPr>
          <p:cNvPr id="7" name="QB_6_AN.35_1#fbf196c78.blank?vja=1&amp;pid=4b480a207&amp;color=0,0,0&amp;vpa=14&amp;vtp=1"/>
          <p:cNvSpPr/>
          <p:nvPr/>
        </p:nvSpPr>
        <p:spPr>
          <a:xfrm>
            <a:off x="7081520" y="1645987"/>
            <a:ext cx="8826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20,000</a:t>
            </a:r>
            <a:endParaRPr lang="en-US" altLang="zh-CN" sz="2000" dirty="0"/>
          </a:p>
        </p:txBody>
      </p:sp>
      <p:sp>
        <p:nvSpPr>
          <p:cNvPr id="8" name="QB_6_AN.36_1#fbf196c78.blank?vja=1&amp;pid=4b480a207&amp;color=0,0,0&amp;vpa=15&amp;vtp=1"/>
          <p:cNvSpPr/>
          <p:nvPr/>
        </p:nvSpPr>
        <p:spPr>
          <a:xfrm>
            <a:off x="8101584" y="1645987"/>
            <a:ext cx="790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2000" dirty="0"/>
          </a:p>
        </p:txBody>
      </p:sp>
      <p:sp>
        <p:nvSpPr>
          <p:cNvPr id="9" name="QB_6_AN.37_1#fbf196c78.blank?vja=1&amp;pid=4b480a207&amp;color=0,0,0&amp;vpa=16&amp;vtp=1"/>
          <p:cNvSpPr/>
          <p:nvPr/>
        </p:nvSpPr>
        <p:spPr>
          <a:xfrm>
            <a:off x="9058148" y="1645987"/>
            <a:ext cx="987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donated</a:t>
            </a:r>
            <a:endParaRPr lang="en-US" altLang="zh-CN" sz="2000" dirty="0"/>
          </a:p>
        </p:txBody>
      </p:sp>
      <p:sp>
        <p:nvSpPr>
          <p:cNvPr id="10" name="QB_6_BD.38_1#e5da27bc7?sp=1&amp;vja=1&amp;pid=4b480a207&amp;color=0,0,0&amp;vtp=1"/>
          <p:cNvSpPr/>
          <p:nvPr/>
        </p:nvSpPr>
        <p:spPr>
          <a:xfrm>
            <a:off x="722376" y="24714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2.他不但拒绝了礼物，而且还严厉地批评了送礼人。（not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部分倒装；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giver.</a:t>
            </a:r>
            <a:endParaRPr lang="en-US" altLang="zh-CN" sz="2000" dirty="0"/>
          </a:p>
        </p:txBody>
      </p:sp>
      <p:sp>
        <p:nvSpPr>
          <p:cNvPr id="11" name="QB_6_AN.39_1#e5da27bc7.blank?vja=1&amp;pid=4b480a207&amp;color=0,0,0&amp;vpa=17&amp;vtp=1"/>
          <p:cNvSpPr/>
          <p:nvPr/>
        </p:nvSpPr>
        <p:spPr>
          <a:xfrm>
            <a:off x="731901" y="2814387"/>
            <a:ext cx="565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p:txBody>
      </p:sp>
      <p:sp>
        <p:nvSpPr>
          <p:cNvPr id="12" name="QB_6_AN.40_1#e5da27bc7.blank?vja=1&amp;pid=4b480a207&amp;color=0,0,0&amp;vpa=18&amp;vtp=1"/>
          <p:cNvSpPr/>
          <p:nvPr/>
        </p:nvSpPr>
        <p:spPr>
          <a:xfrm>
            <a:off x="1468501" y="2801687"/>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endParaRPr lang="en-US" altLang="zh-CN" sz="2000" dirty="0"/>
          </a:p>
        </p:txBody>
      </p:sp>
      <p:sp>
        <p:nvSpPr>
          <p:cNvPr id="13" name="QB_6_AN.41_1#e5da27bc7.blank?vja=1&amp;pid=4b480a207&amp;color=0,0,0&amp;vpa=19&amp;vtp=1"/>
          <p:cNvSpPr/>
          <p:nvPr/>
        </p:nvSpPr>
        <p:spPr>
          <a:xfrm>
            <a:off x="2230501" y="2814387"/>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did</a:t>
            </a:r>
            <a:endParaRPr lang="en-US" altLang="zh-CN" sz="2000" dirty="0"/>
          </a:p>
        </p:txBody>
      </p:sp>
      <p:sp>
        <p:nvSpPr>
          <p:cNvPr id="14" name="QB_6_AN.42_1#e5da27bc7.blank?vja=1&amp;pid=4b480a207&amp;color=0,0,0&amp;vpa=20&amp;vtp=1"/>
          <p:cNvSpPr/>
          <p:nvPr/>
        </p:nvSpPr>
        <p:spPr>
          <a:xfrm>
            <a:off x="2903601" y="2814387"/>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endParaRPr lang="en-US" altLang="zh-CN" sz="2000" dirty="0"/>
          </a:p>
        </p:txBody>
      </p:sp>
      <p:sp>
        <p:nvSpPr>
          <p:cNvPr id="15" name="QB_6_AN.43_1#e5da27bc7.blank?vja=1&amp;pid=4b480a207&amp;color=0,0,0&amp;vpa=21&amp;vtp=1"/>
          <p:cNvSpPr/>
          <p:nvPr/>
        </p:nvSpPr>
        <p:spPr>
          <a:xfrm>
            <a:off x="3538601" y="2814387"/>
            <a:ext cx="803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refuse</a:t>
            </a:r>
            <a:endParaRPr lang="en-US" altLang="zh-CN" sz="2000" dirty="0"/>
          </a:p>
        </p:txBody>
      </p:sp>
      <p:sp>
        <p:nvSpPr>
          <p:cNvPr id="16" name="QB_6_AN.44_1#e5da27bc7.blank?vja=1&amp;pid=4b480a207&amp;color=0,0,0&amp;vpa=22&amp;vtp=1"/>
          <p:cNvSpPr/>
          <p:nvPr/>
        </p:nvSpPr>
        <p:spPr>
          <a:xfrm>
            <a:off x="4516501" y="28143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7" name="QB_6_AN.45_1#e5da27bc7.blank?vja=1&amp;pid=4b480a207&amp;color=0,0,0&amp;vpa=23&amp;vtp=1"/>
          <p:cNvSpPr/>
          <p:nvPr/>
        </p:nvSpPr>
        <p:spPr>
          <a:xfrm>
            <a:off x="5126101" y="2801687"/>
            <a:ext cx="534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gift</a:t>
            </a:r>
            <a:endParaRPr lang="en-US" altLang="zh-CN" sz="2000" dirty="0"/>
          </a:p>
        </p:txBody>
      </p:sp>
      <p:sp>
        <p:nvSpPr>
          <p:cNvPr id="18" name="QB_6_BD.46_1#9f50a2994?sp=1&amp;vja=1&amp;pid=4b480a207&amp;color=0,0,0&amp;vtp=1"/>
          <p:cNvSpPr/>
          <p:nvPr/>
        </p:nvSpPr>
        <p:spPr>
          <a:xfrm>
            <a:off x="722376" y="3258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3.难怪你总是感到紧张和有压力，你失去了工作和锻炼之间的平衡。（balance）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9" name="QB_6_AN.47_1#9f50a2994.blank?vja=1&amp;pid=4b480a207&amp;color=0,0,0&amp;vpa=24&amp;vtp=1"/>
          <p:cNvSpPr/>
          <p:nvPr/>
        </p:nvSpPr>
        <p:spPr>
          <a:xfrm>
            <a:off x="8383969" y="3601787"/>
            <a:ext cx="1027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lose/lost</a:t>
            </a:r>
            <a:endParaRPr lang="en-US" altLang="zh-CN" sz="2000" dirty="0"/>
          </a:p>
        </p:txBody>
      </p:sp>
      <p:sp>
        <p:nvSpPr>
          <p:cNvPr id="20" name="QB_6_AN.48_1#9f50a2994.blank?vja=1&amp;pid=4b480a207&amp;color=0,0,0&amp;vpa=25&amp;vtp=1"/>
          <p:cNvSpPr/>
          <p:nvPr/>
        </p:nvSpPr>
        <p:spPr>
          <a:xfrm>
            <a:off x="9597454" y="3589087"/>
            <a:ext cx="649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endParaRPr lang="en-US" altLang="zh-CN" sz="2000" dirty="0"/>
          </a:p>
        </p:txBody>
      </p:sp>
      <p:sp>
        <p:nvSpPr>
          <p:cNvPr id="21" name="QB_6_AN.49_1#9f50a2994.blank?vja=1&amp;pid=4b480a207&amp;color=0,0,0&amp;vpa=26&amp;vtp=1"/>
          <p:cNvSpPr/>
          <p:nvPr/>
        </p:nvSpPr>
        <p:spPr>
          <a:xfrm>
            <a:off x="10468039" y="3601787"/>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balance</a:t>
            </a:r>
            <a:endParaRPr lang="en-US" altLang="zh-CN" sz="2000" dirty="0"/>
          </a:p>
        </p:txBody>
      </p:sp>
      <p:sp>
        <p:nvSpPr>
          <p:cNvPr id="22" name="QB_6_AN.50_1#9f50a2994.blank?vja=1&amp;pid=4b480a207&amp;color=0,0,0&amp;vpa=27&amp;vtp=1"/>
          <p:cNvSpPr/>
          <p:nvPr/>
        </p:nvSpPr>
        <p:spPr>
          <a:xfrm>
            <a:off x="693801" y="3982787"/>
            <a:ext cx="1030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between</a:t>
            </a:r>
            <a:endParaRPr lang="en-US" altLang="zh-CN" sz="2000" dirty="0"/>
          </a:p>
        </p:txBody>
      </p:sp>
      <p:sp>
        <p:nvSpPr>
          <p:cNvPr id="23" name="QB_6_AN.51_1#9f50a2994.blank?vja=1&amp;pid=4b480a207&amp;color=0,0,0&amp;vpa=28&amp;vtp=1"/>
          <p:cNvSpPr/>
          <p:nvPr/>
        </p:nvSpPr>
        <p:spPr>
          <a:xfrm>
            <a:off x="1874901" y="3982787"/>
            <a:ext cx="706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
        <p:nvSpPr>
          <p:cNvPr id="24" name="QB_6_AN.52_1#9f50a2994.blank?vja=1&amp;pid=4b480a207&amp;color=0,0,0&amp;vpa=29&amp;vtp=1"/>
          <p:cNvSpPr/>
          <p:nvPr/>
        </p:nvSpPr>
        <p:spPr>
          <a:xfrm>
            <a:off x="2776601" y="39827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25" name="QB_6_AN.53_1#9f50a2994.blank?vja=1&amp;pid=4b480a207&amp;color=0,0,0&amp;vpa=30&amp;vtp=1"/>
          <p:cNvSpPr/>
          <p:nvPr/>
        </p:nvSpPr>
        <p:spPr>
          <a:xfrm>
            <a:off x="3500501" y="3982787"/>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exercise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5">
                                            <p:bg/>
                                          </p:spTgt>
                                        </p:tgtEl>
                                        <p:attrNameLst>
                                          <p:attrName>style.visibility</p:attrName>
                                        </p:attrNameLst>
                                      </p:cBhvr>
                                      <p:to>
                                        <p:strVal val="visible"/>
                                      </p:to>
                                    </p:set>
                                    <p:animEffect transition="in" filter="fade">
                                      <p:cBhvr>
                                        <p:cTn id="159" dur="500"/>
                                        <p:tgtEl>
                                          <p:spTgt spid="25">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5">
                                            <p:txEl>
                                              <p:pRg st="0" end="0"/>
                                            </p:txEl>
                                          </p:spTgt>
                                        </p:tgtEl>
                                        <p:attrNameLst>
                                          <p:attrName>style.visibility</p:attrName>
                                        </p:attrNameLst>
                                      </p:cBhvr>
                                      <p:to>
                                        <p:strVal val="visible"/>
                                      </p:to>
                                    </p:set>
                                    <p:animEffect transition="in" filter="fade">
                                      <p:cBhvr>
                                        <p:cTn id="162"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1" grpId="0" animBg="1" build="p"/>
      <p:bldP spid="12" grpId="0" animBg="1" build="p"/>
      <p:bldP spid="13" grpId="0" animBg="1" build="p"/>
      <p:bldP spid="14" grpId="0" animBg="1" build="p"/>
      <p:bldP spid="15" grpId="0" animBg="1" build="p"/>
      <p:bldP spid="16" grpId="0" animBg="1" build="p"/>
      <p:bldP spid="17" grpId="0" animBg="1" build="p"/>
      <p:bldP spid="19" grpId="0" animBg="1" build="p"/>
      <p:bldP spid="20" grpId="0" animBg="1" build="p"/>
      <p:bldP spid="21" grpId="0" animBg="1" build="p"/>
      <p:bldP spid="22" grpId="0" animBg="1" build="p"/>
      <p:bldP spid="23" grpId="0" animBg="1" build="p"/>
      <p:bldP spid="24" grpId="0" animBg="1" build="p"/>
      <p:bldP spid="25"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9_1#5fea4d880.choices?vja=1&amp;pid=fc9df706c&amp;color=0,0,0&amp;vtp=1&amp;bt=1"/>
          <p:cNvSpPr/>
          <p:nvPr/>
        </p:nvSpPr>
        <p:spPr>
          <a:xfrm>
            <a:off x="722376" y="896111"/>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16630" algn="l"/>
                <a:tab pos="5763260" algn="l"/>
                <a:tab pos="8314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A.offices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B.caves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C.facilities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D.buildings</a:t>
            </a:r>
            <a:endParaRPr lang="en-US" altLang="zh-CN" sz="2000" dirty="0"/>
          </a:p>
        </p:txBody>
      </p:sp>
      <p:sp>
        <p:nvSpPr>
          <p:cNvPr id="3" name="QC_7_AN.390_1#5fea4d880.bracket?vja=1&amp;pid=fc9df706c&amp;color=0,0,0&amp;vpa=184&amp;vtp=1"/>
          <p:cNvSpPr/>
          <p:nvPr/>
        </p:nvSpPr>
        <p:spPr>
          <a:xfrm>
            <a:off x="1112901" y="896111"/>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91_1#5fea4d880?vja=1&amp;pid=fc9df706c&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____numbered可知，此处表示巴米扬山谷中的石窟长时间未被编号和打扫。故选B项。facilities意为“设施”。</a:t>
            </a:r>
            <a:endParaRPr lang="en-US" altLang="zh-CN" sz="2200" dirty="0"/>
          </a:p>
        </p:txBody>
      </p:sp>
      <p:sp>
        <p:nvSpPr>
          <p:cNvPr id="5" name="QC_7_BD.392_1#003fcd952.choices?vja=1&amp;pid=fc9df706c&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15030" algn="l"/>
                <a:tab pos="5890260" algn="l"/>
                <a:tab pos="85432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A.explored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B.discovered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C.remembered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D.numbered</a:t>
            </a:r>
            <a:endParaRPr lang="en-US" altLang="zh-CN" sz="2000" dirty="0"/>
          </a:p>
        </p:txBody>
      </p:sp>
      <p:sp>
        <p:nvSpPr>
          <p:cNvPr id="6" name="QC_7_AN.393_1#003fcd952.bracket?vja=1&amp;pid=fc9df706c&amp;color=0,0,0&amp;vpa=185&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94_1#003fcd952?vja=1&amp;pid=fc9df706c&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numbered可知，巴米扬山谷的石窟长时间未被编号。number意为“给</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编号”，故选D项。explore意为“探索”；discover意为“发现”。</a:t>
            </a:r>
            <a:endParaRPr lang="en-US" altLang="zh-CN" sz="2200" dirty="0"/>
          </a:p>
        </p:txBody>
      </p:sp>
      <p:sp>
        <p:nvSpPr>
          <p:cNvPr id="8" name="QC_7_BD.395_1#05ca536a3.choices?vja=1&amp;pid=fc9df706c&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13430" algn="l"/>
                <a:tab pos="5902960" algn="l"/>
                <a:tab pos="84797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A.ideas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B.problems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C.warnings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D.changes</a:t>
            </a:r>
            <a:endParaRPr lang="en-US" altLang="zh-CN" sz="2000" dirty="0"/>
          </a:p>
        </p:txBody>
      </p:sp>
      <p:sp>
        <p:nvSpPr>
          <p:cNvPr id="9" name="QC_7_AN.396_1#05ca536a3.bracket?vja=1&amp;pid=fc9df706c&amp;color=0,0,0&amp;vpa=186&amp;vtp=1"/>
          <p:cNvSpPr/>
          <p:nvPr/>
        </p:nvSpPr>
        <p:spPr>
          <a:xfrm>
            <a:off x="1112901" y="3779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97_1#05ca536a3?vja=1&amp;pid=fc9df706c&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hardships和下文that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solved可知，此处表示之前阻碍该文化遗址保护的一些问题现在得到了解决。故选B项。warning意为“警告”。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8_1#d4c7863e0.choices?vja=1&amp;pid=fc9df706c&amp;color=0,0,0&amp;vtp=1"/>
          <p:cNvSpPr/>
          <p:nvPr/>
        </p:nvSpPr>
        <p:spPr>
          <a:xfrm>
            <a:off x="722376" y="9000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92880" algn="l"/>
                <a:tab pos="6474460" algn="l"/>
                <a:tab pos="8917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A.development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B.challenges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C.protection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D.losses</a:t>
            </a:r>
            <a:endParaRPr lang="en-US" altLang="zh-CN" sz="2000" dirty="0"/>
          </a:p>
        </p:txBody>
      </p:sp>
      <p:sp>
        <p:nvSpPr>
          <p:cNvPr id="3" name="QC_7_AS.400_1#d4c7863e0?vja=1&amp;pid=fc9df706c&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根据语境和上文____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Bamiyan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cleaned可知，文化遗址保护方面的问题现在得到了解决。故选C项。</a:t>
            </a:r>
            <a:endParaRPr lang="en-US" altLang="zh-CN" sz="2200" dirty="0"/>
          </a:p>
        </p:txBody>
      </p:sp>
      <p:sp>
        <p:nvSpPr>
          <p:cNvPr id="4" name="QC_7_AN.399_1#d4c7863e0.bracket?vja=1&amp;pid=fc9df706c&amp;color=0,0,0&amp;vpa=187&amp;vtp=1"/>
          <p:cNvSpPr/>
          <p:nvPr/>
        </p:nvSpPr>
        <p:spPr>
          <a:xfrm>
            <a:off x="1239901" y="9000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C_7_BD.401_1#0b42778d7.choices?vja=1&amp;pid=fc9df706c&amp;color=0,0,0&amp;vtp=1&amp;bt=1"/>
          <p:cNvSpPr/>
          <p:nvPr/>
        </p:nvSpPr>
        <p:spPr>
          <a:xfrm>
            <a:off x="722376" y="2116439"/>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72180" algn="l"/>
                <a:tab pos="6220460" algn="l"/>
                <a:tab pos="8562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A.support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B.management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C.planning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D.reporting</a:t>
            </a:r>
            <a:endParaRPr lang="en-US" altLang="zh-CN" sz="2000" dirty="0"/>
          </a:p>
        </p:txBody>
      </p:sp>
      <p:sp>
        <p:nvSpPr>
          <p:cNvPr id="6" name="QC_7_AN.402_1#0b42778d7.bracket?vja=1&amp;pid=fc9df706c&amp;color=0,0,0&amp;vpa=188&amp;vtp=1"/>
          <p:cNvSpPr/>
          <p:nvPr/>
        </p:nvSpPr>
        <p:spPr>
          <a:xfrm>
            <a:off x="1230503" y="2116439"/>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403_1#0b42778d7?vja=1&amp;pid=fc9df706c&amp;color=0,0,0&amp;vtp=1"/>
          <p:cNvSpPr/>
          <p:nvPr/>
        </p:nvSpPr>
        <p:spPr>
          <a:xfrm>
            <a:off x="722376" y="2541127"/>
            <a:ext cx="10915650"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money可知，该文化遗址的保护得到了资金支持。故选A项。</a:t>
            </a:r>
            <a:endParaRPr lang="en-US" altLang="zh-CN" sz="2200" dirty="0"/>
          </a:p>
        </p:txBody>
      </p:sp>
      <p:sp>
        <p:nvSpPr>
          <p:cNvPr id="8" name="QC_7_BD.404_1#5718e3958.choices?vja=1&amp;pid=fc9df706c&amp;color=0,0,0&amp;vtp=1"/>
          <p:cNvSpPr/>
          <p:nvPr/>
        </p:nvSpPr>
        <p:spPr>
          <a:xfrm>
            <a:off x="722376" y="297292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2680" algn="l"/>
                <a:tab pos="6410960" algn="l"/>
                <a:tab pos="8879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A.officially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B.intentionally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C.carelessly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D.easily</a:t>
            </a:r>
            <a:endParaRPr lang="en-US" altLang="zh-CN" sz="2000" dirty="0"/>
          </a:p>
        </p:txBody>
      </p:sp>
      <p:sp>
        <p:nvSpPr>
          <p:cNvPr id="9" name="QC_7_AN.405_1#5718e3958.bracket?vja=1&amp;pid=fc9df706c&amp;color=0,0,0&amp;vpa=189&amp;vtp=1"/>
          <p:cNvSpPr/>
          <p:nvPr/>
        </p:nvSpPr>
        <p:spPr>
          <a:xfrm>
            <a:off x="1239901" y="297292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406_1#5718e3958?vja=1&amp;pid=fc9df706c&amp;color=0,0,0&amp;vtp=1"/>
          <p:cNvSpPr/>
          <p:nvPr/>
        </p:nvSpPr>
        <p:spPr>
          <a:xfrm>
            <a:off x="722376" y="3392027"/>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根据下文中的numbered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introductory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nameplates可知，此处表示大多数石窟被正式编号并被安装了介绍石窟的标示牌。故选A项。intentionally意为“故意地”。</a:t>
            </a:r>
            <a:endParaRPr lang="en-US" altLang="zh-CN" sz="2200" dirty="0"/>
          </a:p>
        </p:txBody>
      </p:sp>
      <p:sp>
        <p:nvSpPr>
          <p:cNvPr id="11" name="QC_7_BD.407_1#7ebbc4c17.choices?vja=1&amp;pid=fc9df706c&amp;color=0,0,0&amp;vtp=1"/>
          <p:cNvSpPr/>
          <p:nvPr/>
        </p:nvSpPr>
        <p:spPr>
          <a:xfrm>
            <a:off x="722376" y="4212514"/>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51580" algn="l"/>
                <a:tab pos="6537960" algn="l"/>
                <a:tab pos="87782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A.business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B.programme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C.career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D.study</a:t>
            </a:r>
            <a:endParaRPr lang="en-US" altLang="zh-CN" sz="2000" dirty="0"/>
          </a:p>
        </p:txBody>
      </p:sp>
      <p:sp>
        <p:nvSpPr>
          <p:cNvPr id="12" name="QC_7_AN.408_1#7ebbc4c17.bracket?vja=1&amp;pid=fc9df706c&amp;color=0,0,0&amp;vpa=190&amp;vtp=1"/>
          <p:cNvSpPr/>
          <p:nvPr/>
        </p:nvSpPr>
        <p:spPr>
          <a:xfrm>
            <a:off x="1239901" y="4212514"/>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7_AS.409_1#7ebbc4c17?vja=1&amp;pid=fc9df706c&amp;color=0,0,0&amp;vtp=1"/>
          <p:cNvSpPr/>
          <p:nvPr/>
        </p:nvSpPr>
        <p:spPr>
          <a:xfrm>
            <a:off x="722376" y="4636627"/>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heritage并结合选项可知，中国学者发起了一个项目来教当地儿童如何保护文化遗产。故选B项。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QC_7_BD.410_1#65108d738.choices?vja=1&amp;pid=fc9df706c&amp;color=0,0,0&amp;vtp=1"/>
          <p:cNvSpPr/>
          <p:nvPr/>
        </p:nvSpPr>
        <p:spPr>
          <a:xfrm>
            <a:off x="722376" y="127493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15030" algn="l"/>
                <a:tab pos="5775960" algn="l"/>
                <a:tab pos="84797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B.money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C.protection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D.training</a:t>
            </a:r>
            <a:endParaRPr lang="en-US" altLang="zh-CN" sz="2000" dirty="0"/>
          </a:p>
        </p:txBody>
      </p:sp>
      <p:sp>
        <p:nvSpPr>
          <p:cNvPr id="12" name="QC_7_AN.411_1#65108d738.bracket?vja=1&amp;pid=fc9df706c&amp;color=0,0,0&amp;vpa=191&amp;vtp=1"/>
          <p:cNvSpPr/>
          <p:nvPr/>
        </p:nvSpPr>
        <p:spPr>
          <a:xfrm>
            <a:off x="1239901" y="127493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7_AS.412_1#65108d738?vja=1&amp;pid=fc9df706c&amp;color=0,0,0&amp;vtp=1"/>
          <p:cNvSpPr/>
          <p:nvPr/>
        </p:nvSpPr>
        <p:spPr>
          <a:xfrm>
            <a:off x="722376" y="1699045"/>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scholars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heritage可知，此处表示贫困家庭的孩子可以免费接受文化遗产保护方面的培训。故选D项。</a:t>
            </a:r>
            <a:endParaRPr lang="en-US" altLang="zh-CN" sz="2200" dirty="0"/>
          </a:p>
        </p:txBody>
      </p:sp>
      <p:sp>
        <p:nvSpPr>
          <p:cNvPr id="14" name="QC_7_BD.413_1#c50052f8d.choices?vja=1&amp;pid=fc9df706c&amp;color=0,0,0&amp;vtp=1&amp;bt=1"/>
          <p:cNvSpPr/>
          <p:nvPr/>
        </p:nvSpPr>
        <p:spPr>
          <a:xfrm>
            <a:off x="722376" y="2914909"/>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9655" algn="l"/>
                <a:tab pos="6188710" algn="l"/>
                <a:tab pos="86607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A.enjoyed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B.recognised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C.discussed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D.ignored</a:t>
            </a:r>
            <a:endParaRPr lang="en-US" altLang="zh-CN" sz="2000" dirty="0"/>
          </a:p>
        </p:txBody>
      </p:sp>
      <p:sp>
        <p:nvSpPr>
          <p:cNvPr id="15" name="QC_7_AN.414_1#c50052f8d.bracket?vja=1&amp;pid=fc9df706c&amp;color=0,0,0&amp;vpa=192&amp;vtp=1"/>
          <p:cNvSpPr/>
          <p:nvPr/>
        </p:nvSpPr>
        <p:spPr>
          <a:xfrm>
            <a:off x="1239901" y="2914909"/>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6" name="QC_7_AS.415_1#c50052f8d?vja=1&amp;pid=fc9df706c&amp;color=0,0,0&amp;vtp=1"/>
          <p:cNvSpPr/>
          <p:nvPr/>
        </p:nvSpPr>
        <p:spPr>
          <a:xfrm>
            <a:off x="722376" y="3339597"/>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friends可知，作为当地人的赫马特很感激中国朋友，由此可知，此处应表示中国在文化遗产保护方面的巨大努力得到了广泛认可。recognise意为“认可”，故选B项。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animEffect transition="in" filter="fade">
                                      <p:cBhvr>
                                        <p:cTn id="7" dur="500"/>
                                        <p:tgtEl>
                                          <p:spTgt spid="1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bg/>
                                          </p:spTgt>
                                        </p:tgtEl>
                                        <p:attrNameLst>
                                          <p:attrName>style.visibility</p:attrName>
                                        </p:attrNameLst>
                                      </p:cBhvr>
                                      <p:to>
                                        <p:strVal val="visible"/>
                                      </p:to>
                                    </p:set>
                                    <p:animEffect transition="in" filter="fade">
                                      <p:cBhvr>
                                        <p:cTn id="15" dur="500"/>
                                        <p:tgtEl>
                                          <p:spTgt spid="1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fade">
                                      <p:cBhvr>
                                        <p:cTn id="18" dur="500"/>
                                        <p:tgtEl>
                                          <p:spTgt spid="1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bg/>
                                          </p:spTgt>
                                        </p:tgtEl>
                                        <p:attrNameLst>
                                          <p:attrName>style.visibility</p:attrName>
                                        </p:attrNameLst>
                                      </p:cBhvr>
                                      <p:to>
                                        <p:strVal val="visible"/>
                                      </p:to>
                                    </p:set>
                                    <p:animEffect transition="in" filter="fade">
                                      <p:cBhvr>
                                        <p:cTn id="23" dur="500"/>
                                        <p:tgtEl>
                                          <p:spTgt spid="1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bg/>
                                          </p:spTgt>
                                        </p:tgtEl>
                                        <p:attrNameLst>
                                          <p:attrName>style.visibility</p:attrName>
                                        </p:attrNameLst>
                                      </p:cBhvr>
                                      <p:to>
                                        <p:strVal val="visible"/>
                                      </p:to>
                                    </p:set>
                                    <p:animEffect transition="in" filter="fade">
                                      <p:cBhvr>
                                        <p:cTn id="31" dur="500"/>
                                        <p:tgtEl>
                                          <p:spTgt spid="1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xEl>
                                              <p:pRg st="0" end="0"/>
                                            </p:txEl>
                                          </p:spTgt>
                                        </p:tgtEl>
                                        <p:attrNameLst>
                                          <p:attrName>style.visibility</p:attrName>
                                        </p:attrNameLst>
                                      </p:cBhvr>
                                      <p:to>
                                        <p:strVal val="visible"/>
                                      </p:to>
                                    </p:set>
                                    <p:animEffect transition="in" filter="fade">
                                      <p:cBhvr>
                                        <p:cTn id="34"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build="p"/>
      <p:bldP spid="13" grpId="0" animBg="1" build="p"/>
      <p:bldP spid="15" grpId="0" animBg="1" build="p"/>
      <p:bldP spid="16"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f5882968.fixed?vja=1&amp;pid=28f0663b2&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cf5882968.fixed?vja=1&amp;pid=28f0663b2&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cf5882968.fixed?vja=1&amp;pid=28f0663b2&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建议用时：43分钟</a:t>
            </a:r>
            <a:endParaRPr lang="en-US" altLang="zh-CN" sz="2000" dirty="0"/>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6_1#8bc608a3d?vja=1&amp;pid=a7f3e12ca&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［河北秦皇岛一中2024高一月考］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（激起感情的）.And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publicly—that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6_2#8bc608a3d?vja=1&amp;pid=a7f3e12ca&amp;color=0,0,0&amp;mp=1&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shameful.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unwillingness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unavoidable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endParaRPr lang="en-US" altLang="zh-CN" sz="2000" dirty="0"/>
          </a:p>
        </p:txBody>
      </p:sp>
    </p:spTree>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6_3#8bc608a3d?vja=1&amp;pid=a7f3e12ca&amp;color=0,0,0&amp;mp=1&amp;vtp=1&amp;bt=1"/>
          <p:cNvSpPr/>
          <p:nvPr/>
        </p:nvSpPr>
        <p:spPr>
          <a:xfrm>
            <a:off x="722376" y="896112"/>
            <a:ext cx="10753344" cy="190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3" name="QM_5_EX.417_1#8bc608a3d?vja=1&amp;pid=a7f3e12ca&amp;color=0,0,0&amp;vtp=1"/>
          <p:cNvSpPr/>
          <p:nvPr/>
        </p:nvSpPr>
        <p:spPr>
          <a:xfrm>
            <a:off x="722376" y="2827087"/>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本文是一篇议论文。作者通过讲述自己对学习的感受，论述了学习行为虽然与能力、行为和方法有关系，但是学习的情感体验在学习的过程中起到更加重要的作用，学习应该感受到不舒服，不应一直待在舒适区。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8_1#3eb9f69aa?vja=1&amp;pid=8bc608a3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9_1#3eb9f69aa.bracket?vja=1&amp;pid=8bc608a3d&amp;color=0,0,0&amp;vpa=193&amp;vtp=1"/>
          <p:cNvSpPr/>
          <p:nvPr/>
        </p:nvSpPr>
        <p:spPr>
          <a:xfrm>
            <a:off x="69596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18_2#3eb9f69aa.choices?vja=1&amp;pid=8bc608a3d&amp;color=0,0,0&amp;vtp=1"/>
          <p:cNvSpPr/>
          <p:nvPr/>
        </p:nvSpPr>
        <p:spPr>
          <a:xfrm>
            <a:off x="722376" y="1303087"/>
            <a:ext cx="10753344" cy="1143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a:t>
            </a:r>
            <a:endParaRPr lang="en-US" altLang="zh-CN" sz="2000" dirty="0"/>
          </a:p>
        </p:txBody>
      </p:sp>
      <p:sp>
        <p:nvSpPr>
          <p:cNvPr id="5" name="QC_6_AS.420_1#3eb9f69aa?vja=1&amp;pid=8bc608a3d&amp;color=0,0,0&amp;vtp=1"/>
          <p:cNvSpPr/>
          <p:nvPr/>
        </p:nvSpPr>
        <p:spPr>
          <a:xfrm>
            <a:off x="722376" y="2489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workshop.What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enough.”和第二段中的“But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ed.”可知，作者去参加研讨会，一开始认为学习会很简单，但到后来发现做起来比想象的要难，进而引出下文作者对学习情感体验的描述，指出学习应该走出舒适区。由此可判断，作者通过分享自己的个人经历引出本文话题。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1_1#f7678bbd6?vja=1&amp;pid=8bc608a3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2_1#f7678bbd6.bracket?vja=1&amp;pid=8bc608a3d&amp;color=0,0,0&amp;vpa=194&amp;vtp=1"/>
          <p:cNvSpPr/>
          <p:nvPr/>
        </p:nvSpPr>
        <p:spPr>
          <a:xfrm>
            <a:off x="873131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421_2#f7678bbd6.choices?vja=1&amp;pid=8bc608a3d&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B.Fear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p:txBody>
      </p:sp>
      <p:sp>
        <p:nvSpPr>
          <p:cNvPr id="5" name="QC_6_AS.423_1#f7678bbd6?vja=1&amp;pid=8bc608a3d&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publicly—that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learn.”可知，正是人们的学习情感体验，也就是怕犯错误会阻止人们努力学习。故选B项。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4_1#b7ad57470?vja=1&amp;pid=8bc608a3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5_1#b7ad57470.bracket?vja=1&amp;pid=8bc608a3d&amp;color=0,0,0&amp;vpa=195&amp;vtp=1"/>
          <p:cNvSpPr/>
          <p:nvPr/>
        </p:nvSpPr>
        <p:spPr>
          <a:xfrm>
            <a:off x="52261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24_2#b7ad57470.choices?vja=1&amp;pid=8bc608a3d&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p:txBody>
      </p:sp>
      <p:sp>
        <p:nvSpPr>
          <p:cNvPr id="5" name="QC_6_AS.426_1#b7ad57470?vja=1&amp;pid=8bc608a3d&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推理判断题。根据倒数第三段中的“More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可知，作者常常像一个初学者那样去体验学习新技能，会因不擅长某项技能而感到尴尬与羞愧，但这种感受是伴随着学习过程的不可避免的成长痛苦，此外，作者通篇都在探讨对于学习的感受，由此可知，作者很了解学习的感受。</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4_1#be21895ab?sp=1&amp;vja=1&amp;pid=4b480a207&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4.据说父母花更多时间陪孩子玩耍的话，孩子更有可能成功。（likely）</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B_6_AN.55_1#be21895ab.blank?vja=1&amp;pid=4b480a207&amp;color=0,0,0&amp;mp=1&amp;vpa=31&amp;vtp=1"/>
          <p:cNvSpPr/>
          <p:nvPr/>
        </p:nvSpPr>
        <p:spPr>
          <a:xfrm>
            <a:off x="9144064" y="1242900"/>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4" name="QB_6_AN.56_1#be21895ab.blank?vja=1&amp;pid=4b480a207&amp;color=0,0,0&amp;mp=1&amp;vpa=32&amp;vtp=1"/>
          <p:cNvSpPr/>
          <p:nvPr/>
        </p:nvSpPr>
        <p:spPr>
          <a:xfrm>
            <a:off x="9818751" y="1242900"/>
            <a:ext cx="704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5" name="QB_6_AN.57_1#be21895ab.blank?vja=1&amp;pid=4b480a207&amp;color=0,0,0&amp;mp=1&amp;vpa=33&amp;vtp=1"/>
          <p:cNvSpPr/>
          <p:nvPr/>
        </p:nvSpPr>
        <p:spPr>
          <a:xfrm>
            <a:off x="10696639" y="1230200"/>
            <a:ext cx="760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likely</a:t>
            </a:r>
            <a:endParaRPr lang="en-US" altLang="zh-CN" sz="2000" dirty="0"/>
          </a:p>
        </p:txBody>
      </p:sp>
      <p:sp>
        <p:nvSpPr>
          <p:cNvPr id="6" name="QB_6_AN.58_1#be21895ab.blank?vja=1&amp;pid=4b480a207&amp;color=0,0,0&amp;mp=1&amp;vpa=34&amp;vtp=1"/>
          <p:cNvSpPr/>
          <p:nvPr/>
        </p:nvSpPr>
        <p:spPr>
          <a:xfrm>
            <a:off x="706501" y="1623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N.59_1#be21895ab.blank?vja=1&amp;pid=4b480a207&amp;color=0,0,0&amp;mp=1&amp;vpa=35&amp;vtp=1"/>
          <p:cNvSpPr/>
          <p:nvPr/>
        </p:nvSpPr>
        <p:spPr>
          <a:xfrm>
            <a:off x="1227201" y="1623900"/>
            <a:ext cx="987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succeed</a:t>
            </a:r>
            <a:endParaRPr lang="en-US" altLang="zh-CN" sz="2000" dirty="0"/>
          </a:p>
        </p:txBody>
      </p:sp>
      <p:sp>
        <p:nvSpPr>
          <p:cNvPr id="8" name="QB_6_BD.60_1#f9b6c7ad7?sp=1&amp;vja=1&amp;pid=4b480a207&amp;color=0,0,0&amp;vtp=1"/>
          <p:cNvSpPr/>
          <p:nvPr/>
        </p:nvSpPr>
        <p:spPr>
          <a:xfrm>
            <a:off x="722376" y="2064911"/>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5.值得指出的是，加热可能会使一些材料的结构发生某些变化。（worthwhile）</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endParaRPr lang="en-US" altLang="zh-CN" sz="2000" dirty="0"/>
          </a:p>
        </p:txBody>
      </p:sp>
      <p:sp>
        <p:nvSpPr>
          <p:cNvPr id="9" name="QB_6_AN.61_1#f9b6c7ad7.blank?vja=1&amp;pid=4b480a207&amp;color=0,0,0&amp;vpa=36&amp;vtp=1"/>
          <p:cNvSpPr/>
          <p:nvPr/>
        </p:nvSpPr>
        <p:spPr>
          <a:xfrm>
            <a:off x="719201" y="2407811"/>
            <a:ext cx="33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0" name="QB_6_AN.62_1#f9b6c7ad7.blank?vja=1&amp;pid=4b480a207&amp;color=0,0,0&amp;vpa=37&amp;vtp=1"/>
          <p:cNvSpPr/>
          <p:nvPr/>
        </p:nvSpPr>
        <p:spPr>
          <a:xfrm>
            <a:off x="1239266" y="2407811"/>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1" name="QB_6_AN.63_1#f9b6c7ad7.blank?vja=1&amp;pid=4b480a207&amp;color=0,0,0&amp;vpa=38&amp;vtp=1"/>
          <p:cNvSpPr/>
          <p:nvPr/>
        </p:nvSpPr>
        <p:spPr>
          <a:xfrm>
            <a:off x="1772031" y="2407811"/>
            <a:ext cx="1339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worthwhile</a:t>
            </a:r>
            <a:endParaRPr lang="en-US" altLang="zh-CN" sz="2000" dirty="0"/>
          </a:p>
        </p:txBody>
      </p:sp>
      <p:sp>
        <p:nvSpPr>
          <p:cNvPr id="12" name="QB_6_AN.64_1#f9b6c7ad7.blank?vja=1&amp;pid=4b480a207&amp;color=0,0,0&amp;vpa=39&amp;vtp=1"/>
          <p:cNvSpPr/>
          <p:nvPr/>
        </p:nvSpPr>
        <p:spPr>
          <a:xfrm>
            <a:off x="3282696" y="2407811"/>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3" name="QB_6_AN.65_1#f9b6c7ad7.blank?vja=1&amp;pid=4b480a207&amp;color=0,0,0&amp;vpa=40&amp;vtp=1"/>
          <p:cNvSpPr/>
          <p:nvPr/>
        </p:nvSpPr>
        <p:spPr>
          <a:xfrm>
            <a:off x="3828161" y="2395111"/>
            <a:ext cx="704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point</a:t>
            </a:r>
            <a:endParaRPr lang="en-US" altLang="zh-CN" sz="2000" dirty="0"/>
          </a:p>
        </p:txBody>
      </p:sp>
      <p:sp>
        <p:nvSpPr>
          <p:cNvPr id="14" name="QB_6_AN.66_1#f9b6c7ad7.blank?vja=1&amp;pid=4b480a207&amp;color=0,0,0&amp;vpa=41&amp;vtp=1"/>
          <p:cNvSpPr/>
          <p:nvPr/>
        </p:nvSpPr>
        <p:spPr>
          <a:xfrm>
            <a:off x="4703763" y="2407811"/>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4"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7_1#aee2364df?vja=1&amp;pid=8bc608a3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8_1#aee2364df.bracket?vja=1&amp;pid=8bc608a3d&amp;color=0,0,0&amp;vpa=196&amp;vtp=1"/>
          <p:cNvSpPr/>
          <p:nvPr/>
        </p:nvSpPr>
        <p:spPr>
          <a:xfrm>
            <a:off x="492607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27_2#aee2364df.choices?vja=1&amp;pid=8bc608a3d&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Uncomfortable</a:t>
            </a:r>
            <a:endParaRPr lang="en-US" altLang="zh-CN" sz="2000" dirty="0"/>
          </a:p>
        </p:txBody>
      </p:sp>
      <p:sp>
        <p:nvSpPr>
          <p:cNvPr id="5" name="QC_6_AS.429_1#aee2364df?vja=1&amp;pid=8bc608a3d&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最后一段可知，作者在此次研讨会中的体验就是：只有待在不适区足够长的时间，我们才能去学习，再结合全文作者对学习情感体验的描述可知，作者认为学习就是要摆脱舒适区，故D项（学习应该感受不舒适）最适合作为文章标题。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0_1#d8fe58955?vja=1&amp;pid=8ed4e9844&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（十四行诗）.A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Pride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Prejudice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Punishment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Anthony,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Virginia,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M_5_AN.431_1#d8fe58955.blank?vja=1&amp;pid=8ed4e9844&amp;color=0,0,0&amp;vpa=197&amp;vtp=1"/>
          <p:cNvSpPr/>
          <p:nvPr/>
        </p:nvSpPr>
        <p:spPr>
          <a:xfrm>
            <a:off x="8720328" y="2004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5_AN.432_1#d8fe58955.blank?vja=1&amp;pid=8ed4e9844&amp;color=0,0,0&amp;vpa=198&amp;vtp=1"/>
          <p:cNvSpPr/>
          <p:nvPr/>
        </p:nvSpPr>
        <p:spPr>
          <a:xfrm>
            <a:off x="1405001" y="2385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433_1#d8fe58955.blank?vja=1&amp;pid=8ed4e9844&amp;color=0,0,0&amp;vpa=199&amp;vtp=1"/>
          <p:cNvSpPr/>
          <p:nvPr/>
        </p:nvSpPr>
        <p:spPr>
          <a:xfrm>
            <a:off x="2360232" y="4671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4_1#d8fe58955?vja=1&amp;pid=8ed4e9844&amp;color=0,0,0&amp;mp=1&amp;vtp=1&amp;bt=1"/>
          <p:cNvSpPr/>
          <p:nvPr/>
        </p:nvSpPr>
        <p:spPr>
          <a:xfrm>
            <a:off x="722376" y="900000"/>
            <a:ext cx="10753344" cy="3048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Tolstoy’s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volumes.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stimulates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p:txBody>
      </p:sp>
      <p:sp>
        <p:nvSpPr>
          <p:cNvPr id="3" name="QM_5_AN.435_1#d8fe58955.blank?vja=1&amp;pid=8ed4e9844&amp;color=0,0,0&amp;mp=1&amp;vpa=200&amp;vtp=1"/>
          <p:cNvSpPr/>
          <p:nvPr/>
        </p:nvSpPr>
        <p:spPr>
          <a:xfrm>
            <a:off x="5990908" y="2004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5_AN.436_1#d8fe58955.blank?vja=1&amp;pid=8ed4e9844&amp;color=0,0,0&amp;mp=1&amp;vpa=201&amp;vtp=1"/>
          <p:cNvSpPr/>
          <p:nvPr/>
        </p:nvSpPr>
        <p:spPr>
          <a:xfrm>
            <a:off x="6258179" y="3147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7_1#d8fe58955?vja=1&amp;pid=8ed4e9844&amp;color=0,0,0&amp;mp=1&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endParaRPr lang="en-US" altLang="zh-CN" sz="2000" dirty="0"/>
          </a:p>
        </p:txBody>
      </p:sp>
      <p:sp>
        <p:nvSpPr>
          <p:cNvPr id="3" name="QM_5_EX.438_1#d8fe58955?vja=1&amp;pid=8ed4e9844&amp;color=0,0,0&amp;vtp=1"/>
          <p:cNvSpPr/>
          <p:nvPr/>
        </p:nvSpPr>
        <p:spPr>
          <a:xfrm>
            <a:off x="722376" y="3589087"/>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现在学生阅读能力和阅读兴趣下降的现象。智能手机的使用被认为是阅读能力下降的一个重要原因。文章提出，深度阅读能够培养批判性思维和自我反思等习惯，因此，应鼓励青少年阅读书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9_1#2fc9957d4?vja=1&amp;pid=d8fe5895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40_1#2fc9957d4.blank?vja=1&amp;pid=d8fe58955&amp;color=0,0,0&amp;vpa=202&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6_AS.441_1#2fc9957d4?vja=1&amp;pid=d8fe58955&amp;color=0,0,0&amp;vtp=1"/>
          <p:cNvSpPr/>
          <p:nvPr/>
        </p:nvSpPr>
        <p:spPr>
          <a:xfrm>
            <a:off x="722376" y="13208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可知，丹尼尔·肖尔提到十年前他所带的学生能够轻松参与《傲慢与偏见》和《罪与罚》等文学作品的复杂讨论，而现在他的学生甚至连读一首十四行诗都难以集中注意力。D项（现在，他的学生们告诉他，这个阅读量感觉是不可能完成的）与前文形成对比，说明学生们的阅读能力有所下降，符合语境，选项中的Now与前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ago相呼应，him指代前文的Daniel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Shore。故选D项。</a:t>
            </a:r>
            <a:endParaRPr lang="en-US" altLang="zh-CN" sz="2200" dirty="0"/>
          </a:p>
        </p:txBody>
      </p:sp>
      <p:sp>
        <p:nvSpPr>
          <p:cNvPr id="5" name="QB_6_BD.442_1#030dd5c72?vja=1&amp;pid=d8fe58955&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43_1#030dd5c72.blank?vja=1&amp;pid=d8fe58955&amp;color=0,0,0&amp;vpa=203&amp;vtp=1"/>
          <p:cNvSpPr/>
          <p:nvPr/>
        </p:nvSpPr>
        <p:spPr>
          <a:xfrm>
            <a:off x="897001" y="3258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444_1#030dd5c72?vja=1&amp;pid=d8fe58955&amp;color=0,0,0&amp;vtp=1"/>
          <p:cNvSpPr/>
          <p:nvPr/>
        </p:nvSpPr>
        <p:spPr>
          <a:xfrm>
            <a:off x="722376" y="37211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majority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professors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s.”可知，设空处与后文的内容形成了转折。根据后文可知，大多数教授都表示有过类似的经历，说明学生的阅读能力下降是一个普遍现象。A项（没有关于这一趋势的完整数据）与下文形成转折，表示虽然没有关于这一趋势的具体数据，但是大多数教授都有类似的经历，选项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trend指代上文提到的“学生阅读能力下降”这一趋势。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5_1#9d7d50ee0?vja=1&amp;pid=d8fe5895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46_1#9d7d50ee0.blank?vja=1&amp;pid=d8fe58955&amp;color=0,0,0&amp;vpa=204&amp;vtp=1"/>
          <p:cNvSpPr/>
          <p:nvPr/>
        </p:nvSpPr>
        <p:spPr>
          <a:xfrm>
            <a:off x="922401" y="858012"/>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447_1#9d7d50ee0?vja=1&amp;pid=d8fe58955&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根据前文“Failing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ices.”可知，青少年沉迷于电子设备是阅读能力下降的一个常见原因。同时，后文讲到读书无法与社交媒体上吸引人的视频和图片相比。由此可知，F项（这对他们拿起一本书并沉浸其中构成了巨大的挑战）承上启下，符合语境，其中的This指代上文的“青少年使用电子设备成瘾”这一现象。故选F项。</a:t>
            </a:r>
            <a:endParaRPr lang="en-US" altLang="zh-CN" sz="2200" dirty="0"/>
          </a:p>
        </p:txBody>
      </p:sp>
      <p:sp>
        <p:nvSpPr>
          <p:cNvPr id="5" name="QB_6_BD.448_1#2e7455a6b?vja=1&amp;pid=d8fe58955&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49_1#2e7455a6b.blank?vja=1&amp;pid=d8fe58955&amp;color=0,0,0&amp;vpa=205&amp;vtp=1"/>
          <p:cNvSpPr/>
          <p:nvPr/>
        </p:nvSpPr>
        <p:spPr>
          <a:xfrm>
            <a:off x="909701" y="2877887"/>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6_AS.450_1#2e7455a6b?vja=1&amp;pid=d8fe58955&amp;color=0,0,0&amp;vtp=1"/>
          <p:cNvSpPr/>
          <p:nvPr/>
        </p:nvSpPr>
        <p:spPr>
          <a:xfrm>
            <a:off x="722376" y="33401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根据前文“Educational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standardised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tests.There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ability.”可知，教育措施强调信息文本和标准化考试，而不太重视阅读技能的培养。而后文“Some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slower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volumes.”提到还是有一些顶尖私立学校在重视阅读。因此，E项（但对于这种令人不安的现象，有一种令人欣慰的做法）承上启下，符合语境，其中的this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upsetting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phenomenon指代前文提到的“教育措施不太重视培养阅读技能”的现象。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1_1#f7e87adce?vja=1&amp;pid=d8fe5895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52_1#f7e87adce.blank?vja=1&amp;pid=d8fe58955&amp;color=0,0,0&amp;vpa=206&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6_AS.453_1#f7e87adce?vja=1&amp;pid=d8fe58955&amp;color=0,0,0&amp;vtp=1"/>
          <p:cNvSpPr/>
          <p:nvPr/>
        </p:nvSpPr>
        <p:spPr>
          <a:xfrm>
            <a:off x="722376" y="13208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根据前文“Deep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stimulates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self-reflection,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可知，深度阅读可以培养宝贵的思维习惯，包括批判性思维和自我反思，这是阅读短文所做不到的。C项（此外，书籍可以培养理解他人的能力）承接上文，补充说明了深度阅读的重要性，引出下文对“书籍将读者带入几百年前生活的人或生活在不同文化中的人的内心世界”的表述，C项中的books即为空后They所指代的内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4_1#9ecf26147?vja=1&amp;pid=4439c2d03&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［陕西西安铁一中学2025高一期末］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Jurassic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630-mile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noodles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button.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fancy.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endParaRPr lang="en-US" altLang="zh-CN" sz="2000" dirty="0"/>
          </a:p>
        </p:txBody>
      </p:sp>
    </p:spTree>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4_1#9ecf26147?vja=1&amp;pid=4439c2d03&amp;color=0,0,0&amp;vtp=1&amp;bt=1"/>
          <p:cNvSpPr/>
          <p:nvPr/>
        </p:nvSpPr>
        <p:spPr>
          <a:xfrm>
            <a:off x="722376" y="900000"/>
            <a:ext cx="10753344" cy="114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endParaRPr lang="en-US" altLang="zh-CN" sz="2000" dirty="0"/>
          </a:p>
        </p:txBody>
      </p:sp>
      <p:sp>
        <p:nvSpPr>
          <p:cNvPr id="3" name="QM_5_EX.455_1#9ecf26147?vja=1&amp;pid=4439c2d03&amp;color=0,0,0&amp;vtp=1"/>
          <p:cNvSpPr/>
          <p:nvPr/>
        </p:nvSpPr>
        <p:spPr>
          <a:xfrm>
            <a:off x="722376" y="2065086"/>
            <a:ext cx="10966450" cy="381000"/>
          </a:xfrm>
          <a:prstGeom prst="rect">
            <a:avLst/>
          </a:prstGeom>
          <a:noFill/>
        </p:spPr>
        <p:txBody>
          <a:bodyPr wrap="square" lIns="0" tIns="0" rIns="0" bIns="0" rtlCol="0" anchor="t"/>
          <a:lstStyle/>
          <a:p>
            <a:pPr algn="l">
              <a:lnSpc>
                <a:spcPct val="125000"/>
              </a:lnSpc>
            </a:pPr>
            <a:r>
              <a:rPr lang="en-US" altLang="zh-CN" sz="2000" b="1"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本文是一篇记叙文。文章主要讲述了作者与家人一起徒步旅行的经历和从中得到的感悟。</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6_1#e25002c7f.choices?vja=1&amp;pid=9ecf2614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4002405" algn="l"/>
                <a:tab pos="6023610" algn="l"/>
                <a:tab pos="85147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A.disappointed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C.surprised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D.annoyed</a:t>
            </a:r>
            <a:endParaRPr lang="en-US" altLang="zh-CN" sz="2000" dirty="0"/>
          </a:p>
        </p:txBody>
      </p:sp>
      <p:sp>
        <p:nvSpPr>
          <p:cNvPr id="3" name="QC_6_AN.457_1#e25002c7f.bracket?vja=1&amp;pid=9ecf26147&amp;color=0,0,0&amp;vpa=207&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58_1#e25002c7f?vja=1&amp;pid=9ecf26147&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hiking可知，一天的徒步旅行结束后，作者和家人应该是疲惫的。故选B项。disappointed意为“失望的”；surprised意为“惊讶的”；annoyed意为“生气的”。</a:t>
            </a:r>
            <a:endParaRPr lang="en-US" altLang="zh-CN" sz="2200" dirty="0"/>
          </a:p>
        </p:txBody>
      </p:sp>
      <p:sp>
        <p:nvSpPr>
          <p:cNvPr id="5" name="QC_6_BD.459_1#73be71f10.choices?vja=1&amp;pid=9ecf26147&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61105" algn="l"/>
                <a:tab pos="6595110" algn="l"/>
                <a:tab pos="8705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A.difficulty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B.assumption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C.goal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D.effort</a:t>
            </a:r>
            <a:endParaRPr lang="en-US" altLang="zh-CN" sz="2000" dirty="0"/>
          </a:p>
        </p:txBody>
      </p:sp>
      <p:sp>
        <p:nvSpPr>
          <p:cNvPr id="6" name="QC_6_AN.460_1#73be71f10.bracket?vja=1&amp;pid=9ecf26147&amp;color=0,0,0&amp;vpa=208&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61_1#73be71f10?vja=1&amp;pid=9ecf26147&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secondary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school可知，这是作者一家人徒步旅行的目标。goal意为“目标”，故选C项。assumption意为“假设”；effort意为“努力”。</a:t>
            </a:r>
            <a:endParaRPr lang="en-US" altLang="zh-CN" sz="2200" dirty="0"/>
          </a:p>
        </p:txBody>
      </p:sp>
      <p:sp>
        <p:nvSpPr>
          <p:cNvPr id="8" name="QC_6_BD.462_1#943a1e8ff.choices?vja=1&amp;pid=9ecf26147&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00780" algn="l"/>
                <a:tab pos="6169660" algn="l"/>
                <a:tab pos="8448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A.promoted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B.arranged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C.missed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D.observed</a:t>
            </a:r>
            <a:endParaRPr lang="en-US" altLang="zh-CN" sz="2000" dirty="0"/>
          </a:p>
        </p:txBody>
      </p:sp>
      <p:sp>
        <p:nvSpPr>
          <p:cNvPr id="9" name="QC_6_AN.463_1#943a1e8ff.bracket?vja=1&amp;pid=9ecf26147&amp;color=0,0,0&amp;vpa=209&amp;vtp=1"/>
          <p:cNvSpPr/>
          <p:nvPr/>
        </p:nvSpPr>
        <p:spPr>
          <a:xfrm>
            <a:off x="1112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64_1#943a1e8ff?vja=1&amp;pid=9ecf26147&amp;color=0,0,0&amp;vtp=1"/>
          <p:cNvSpPr/>
          <p:nvPr/>
        </p:nvSpPr>
        <p:spPr>
          <a:xfrm>
            <a:off x="722376" y="4203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happening并结合选项可知，作者在户外徒步时观察到了神奇的事情。observe意为“观察到”，故选D项。promote意为“促进”；arrange意为“安排”。</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DIAGRAM_VIRTUALLY_FRAME" val="{&quot;height&quot;:315.44,&quot;left&quot;:56.879999999999995,&quot;top&quot;:70.56,&quot;width&quot;:846.72}"/>
</p:tagLst>
</file>

<file path=ppt/tags/tag11.xml><?xml version="1.0" encoding="utf-8"?>
<p:tagLst xmlns:p="http://schemas.openxmlformats.org/presentationml/2006/main">
  <p:tag name="KSO_WM_DIAGRAM_VIRTUALLY_FRAME" val="{&quot;height&quot;:315.44,&quot;left&quot;:56.879999999999995,&quot;top&quot;:70.56,&quot;width&quot;:846.72}"/>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p="http://schemas.openxmlformats.org/presentationml/2006/main">
  <p:tag name="KSO_WM_DIAGRAM_VIRTUALLY_FRAME" val="{&quot;height&quot;:315.44,&quot;left&quot;:56.879999999999995,&quot;top&quot;:70.56,&quot;width&quot;:846.72}"/>
</p:tagLst>
</file>

<file path=ppt/tags/tag7.xml><?xml version="1.0" encoding="utf-8"?>
<p:tagLst xmlns:p="http://schemas.openxmlformats.org/presentationml/2006/main">
  <p:tag name="KSO_WM_DIAGRAM_VIRTUALLY_FRAME" val="{&quot;height&quot;:315.44,&quot;left&quot;:56.879999999999995,&quot;top&quot;:70.56,&quot;width&quot;:846.72}"/>
</p:tagLst>
</file>

<file path=ppt/tags/tag8.xml><?xml version="1.0" encoding="utf-8"?>
<p:tagLst xmlns:p="http://schemas.openxmlformats.org/presentationml/2006/main">
  <p:tag name="KSO_WM_DIAGRAM_VIRTUALLY_FRAME" val="{&quot;height&quot;:315.44,&quot;left&quot;:56.879999999999995,&quot;top&quot;:70.56,&quot;width&quot;:846.72}"/>
</p:tagLst>
</file>

<file path=ppt/tags/tag9.xml><?xml version="1.0" encoding="utf-8"?>
<p:tagLst xmlns:p="http://schemas.openxmlformats.org/presentationml/2006/main">
  <p:tag name="KSO_WM_DIAGRAM_VIRTUALLY_FRAME" val="{&quot;height&quot;:315.44,&quot;left&quot;:56.879999999999995,&quot;top&quot;:70.56,&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53886</Words>
  <Application>WPS 演示</Application>
  <PresentationFormat>宽屏</PresentationFormat>
  <Paragraphs>1374</Paragraphs>
  <Slides>112</Slides>
  <Notes>104</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112</vt:i4>
      </vt:variant>
    </vt:vector>
  </HeadingPairs>
  <TitlesOfParts>
    <vt:vector size="137"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汉仪雅酷黑 75W</vt:lpstr>
      <vt:lpstr>汉仪太极体简</vt:lpstr>
      <vt:lpstr>等线 Light</vt:lpstr>
      <vt:lpstr>Calibri Light</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9</cp:revision>
  <dcterms:created xsi:type="dcterms:W3CDTF">2025-05-09T07:14:00Z</dcterms:created>
  <dcterms:modified xsi:type="dcterms:W3CDTF">2025-05-12T08:00:38Z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2A1EFC564FD5412192D2331E67C14AA3_12</vt:lpwstr>
  </property>
  <property fmtid="{D5CDD505-2E9C-101B-9397-08002B2CF9AE}" pid="3" name="KSOProductBuildVer">
    <vt:lpwstr>2052-12.1.0.21171</vt:lpwstr>
  </property>
</Properties>
</file>