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96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808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13" Type="http://schemas.openxmlformats.org/officeDocument/2006/relationships/slide" Target="../slides/slide15.xml"/><Relationship Id="rId18" Type="http://schemas.openxmlformats.org/officeDocument/2006/relationships/slide" Target="../slides/slide21.xml"/><Relationship Id="rId26" Type="http://schemas.openxmlformats.org/officeDocument/2006/relationships/slide" Target="../slides/slide34.xml"/><Relationship Id="rId3" Type="http://schemas.openxmlformats.org/officeDocument/2006/relationships/slide" Target="../slides/slide5.xml"/><Relationship Id="rId21" Type="http://schemas.openxmlformats.org/officeDocument/2006/relationships/slide" Target="../slides/slide26.xml"/><Relationship Id="rId7" Type="http://schemas.openxmlformats.org/officeDocument/2006/relationships/slide" Target="../slides/slide9.xml"/><Relationship Id="rId12" Type="http://schemas.openxmlformats.org/officeDocument/2006/relationships/slide" Target="../slides/slide14.xml"/><Relationship Id="rId17" Type="http://schemas.openxmlformats.org/officeDocument/2006/relationships/slide" Target="../slides/slide20.xml"/><Relationship Id="rId25" Type="http://schemas.openxmlformats.org/officeDocument/2006/relationships/slide" Target="../slides/slide32.xml"/><Relationship Id="rId2" Type="http://schemas.openxmlformats.org/officeDocument/2006/relationships/image" Target="../media/image4.png"/><Relationship Id="rId16" Type="http://schemas.openxmlformats.org/officeDocument/2006/relationships/slide" Target="../slides/slide19.xml"/><Relationship Id="rId20" Type="http://schemas.openxmlformats.org/officeDocument/2006/relationships/slide" Target="../slides/slide24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8.xml"/><Relationship Id="rId11" Type="http://schemas.openxmlformats.org/officeDocument/2006/relationships/slide" Target="../slides/slide13.xml"/><Relationship Id="rId24" Type="http://schemas.openxmlformats.org/officeDocument/2006/relationships/slide" Target="../slides/slide30.xml"/><Relationship Id="rId5" Type="http://schemas.openxmlformats.org/officeDocument/2006/relationships/slide" Target="../slides/slide6.xml"/><Relationship Id="rId15" Type="http://schemas.openxmlformats.org/officeDocument/2006/relationships/slide" Target="../slides/slide18.xml"/><Relationship Id="rId23" Type="http://schemas.openxmlformats.org/officeDocument/2006/relationships/slide" Target="../slides/slide29.xml"/><Relationship Id="rId10" Type="http://schemas.openxmlformats.org/officeDocument/2006/relationships/slide" Target="../slides/slide12.xml"/><Relationship Id="rId19" Type="http://schemas.openxmlformats.org/officeDocument/2006/relationships/slide" Target="../slides/slide22.xml"/><Relationship Id="rId4" Type="http://schemas.openxmlformats.org/officeDocument/2006/relationships/image" Target="../media/image7.png"/><Relationship Id="rId9" Type="http://schemas.openxmlformats.org/officeDocument/2006/relationships/slide" Target="../slides/slide11.xml"/><Relationship Id="rId14" Type="http://schemas.openxmlformats.org/officeDocument/2006/relationships/slide" Target="../slides/slide16.xml"/><Relationship Id="rId22" Type="http://schemas.openxmlformats.org/officeDocument/2006/relationships/slide" Target="../slides/slide2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e06ea68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1472" y="73152"/>
            <a:ext cx="2286000" cy="484632"/>
          </a:xfrm>
          <a:prstGeom prst="rect">
            <a:avLst/>
          </a:prstGeom>
        </p:spPr>
      </p:pic>
      <p:sp>
        <p:nvSpPr>
          <p:cNvPr id="4" name="C_0#auto_editor_catalog_4?lid=3833934f3&amp;cid=3833934f3&amp;vtp=1">
            <a:hlinkClick r:id="rId5" action="ppaction://hlinksldjump"/>
          </p:cNvPr>
          <p:cNvSpPr/>
          <p:nvPr/>
        </p:nvSpPr>
        <p:spPr>
          <a:xfrm>
            <a:off x="97840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</a:t>
            </a:r>
            <a:endParaRPr lang="en-US" sz="1200" dirty="0"/>
          </a:p>
        </p:txBody>
      </p:sp>
      <p:sp>
        <p:nvSpPr>
          <p:cNvPr id="5" name="C_0#auto_editor_catalog_4?lid=955cdcbc9&amp;cid=955cdcbc9&amp;vtp=1">
            <a:hlinkClick r:id="rId6" action="ppaction://hlinksldjump"/>
          </p:cNvPr>
          <p:cNvSpPr/>
          <p:nvPr/>
        </p:nvSpPr>
        <p:spPr>
          <a:xfrm>
            <a:off x="151790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</a:t>
            </a:r>
            <a:endParaRPr lang="en-US" sz="1200" dirty="0"/>
          </a:p>
        </p:txBody>
      </p:sp>
      <p:sp>
        <p:nvSpPr>
          <p:cNvPr id="6" name="C_0#auto_editor_catalog_4?lid=25b5fcd31&amp;cid=25b5fcd31&amp;vtp=1">
            <a:hlinkClick r:id="rId7" action="ppaction://hlinksldjump"/>
          </p:cNvPr>
          <p:cNvSpPr/>
          <p:nvPr/>
        </p:nvSpPr>
        <p:spPr>
          <a:xfrm>
            <a:off x="205740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3</a:t>
            </a:r>
            <a:endParaRPr lang="en-US" sz="1200" dirty="0"/>
          </a:p>
        </p:txBody>
      </p:sp>
      <p:sp>
        <p:nvSpPr>
          <p:cNvPr id="7" name="C_0#auto_editor_catalog_4?lid=e309c89b8&amp;cid=e309c89b8&amp;vtp=1">
            <a:hlinkClick r:id="rId8" action="ppaction://hlinksldjump"/>
          </p:cNvPr>
          <p:cNvSpPr/>
          <p:nvPr/>
        </p:nvSpPr>
        <p:spPr>
          <a:xfrm>
            <a:off x="259689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4</a:t>
            </a:r>
            <a:endParaRPr lang="en-US" sz="1200" dirty="0"/>
          </a:p>
        </p:txBody>
      </p:sp>
      <p:sp>
        <p:nvSpPr>
          <p:cNvPr id="8" name="C_0#auto_editor_catalog_4?lid=e9f3f9f7a&amp;cid=e9f3f9f7a&amp;vtp=1">
            <a:hlinkClick r:id="rId9" action="ppaction://hlinksldjump"/>
          </p:cNvPr>
          <p:cNvSpPr/>
          <p:nvPr/>
        </p:nvSpPr>
        <p:spPr>
          <a:xfrm>
            <a:off x="313639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5</a:t>
            </a:r>
            <a:endParaRPr lang="en-US" sz="1200" dirty="0"/>
          </a:p>
        </p:txBody>
      </p:sp>
      <p:sp>
        <p:nvSpPr>
          <p:cNvPr id="9" name="C_0#auto_editor_catalog_4?lid=ba09cb9b0&amp;cid=ba09cb9b0&amp;vtp=1">
            <a:hlinkClick r:id="rId10" action="ppaction://hlinksldjump"/>
          </p:cNvPr>
          <p:cNvSpPr/>
          <p:nvPr/>
        </p:nvSpPr>
        <p:spPr>
          <a:xfrm>
            <a:off x="367588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6</a:t>
            </a:r>
            <a:endParaRPr lang="en-US" sz="1200" dirty="0"/>
          </a:p>
        </p:txBody>
      </p:sp>
      <p:sp>
        <p:nvSpPr>
          <p:cNvPr id="10" name="C_0#auto_editor_catalog_4?lid=5111ef202&amp;cid=5111ef202&amp;vtp=1">
            <a:hlinkClick r:id="rId11" action="ppaction://hlinksldjump"/>
          </p:cNvPr>
          <p:cNvSpPr/>
          <p:nvPr/>
        </p:nvSpPr>
        <p:spPr>
          <a:xfrm>
            <a:off x="421538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7</a:t>
            </a:r>
            <a:endParaRPr lang="en-US" sz="1200" dirty="0"/>
          </a:p>
        </p:txBody>
      </p:sp>
      <p:sp>
        <p:nvSpPr>
          <p:cNvPr id="11" name="C_0#auto_editor_catalog_4?lid=46036cde7&amp;cid=46036cde7&amp;vtp=1">
            <a:hlinkClick r:id="rId12" action="ppaction://hlinksldjump"/>
          </p:cNvPr>
          <p:cNvSpPr/>
          <p:nvPr/>
        </p:nvSpPr>
        <p:spPr>
          <a:xfrm>
            <a:off x="475488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8</a:t>
            </a:r>
            <a:endParaRPr lang="en-US" sz="1200" dirty="0"/>
          </a:p>
        </p:txBody>
      </p:sp>
      <p:sp>
        <p:nvSpPr>
          <p:cNvPr id="12" name="C_0#auto_editor_catalog_4?lid=d52a51b10&amp;cid=d52a51b10&amp;vtp=1">
            <a:hlinkClick r:id="rId13" action="ppaction://hlinksldjump"/>
          </p:cNvPr>
          <p:cNvSpPr/>
          <p:nvPr/>
        </p:nvSpPr>
        <p:spPr>
          <a:xfrm>
            <a:off x="529437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9</a:t>
            </a:r>
            <a:endParaRPr lang="en-US" sz="1200" dirty="0"/>
          </a:p>
        </p:txBody>
      </p:sp>
      <p:sp>
        <p:nvSpPr>
          <p:cNvPr id="13" name="C_0#auto_editor_catalog_4?lid=3925f5ba2&amp;cid=3925f5ba2&amp;vtp=1">
            <a:hlinkClick r:id="rId14" action="ppaction://hlinksldjump"/>
          </p:cNvPr>
          <p:cNvSpPr/>
          <p:nvPr/>
        </p:nvSpPr>
        <p:spPr>
          <a:xfrm>
            <a:off x="583387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10</a:t>
            </a:r>
            <a:endParaRPr lang="en-US" sz="1200" dirty="0"/>
          </a:p>
        </p:txBody>
      </p:sp>
      <p:sp>
        <p:nvSpPr>
          <p:cNvPr id="14" name="C_0#auto_editor_catalog_4?lid=5b82fb4c3&amp;cid=5b82fb4c3&amp;vtp=1">
            <a:hlinkClick r:id="rId15" action="ppaction://hlinksldjump"/>
          </p:cNvPr>
          <p:cNvSpPr/>
          <p:nvPr/>
        </p:nvSpPr>
        <p:spPr>
          <a:xfrm>
            <a:off x="637336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11</a:t>
            </a:r>
            <a:endParaRPr lang="en-US" sz="1200" dirty="0"/>
          </a:p>
        </p:txBody>
      </p:sp>
      <p:sp>
        <p:nvSpPr>
          <p:cNvPr id="15" name="C_0#auto_editor_catalog_4?lid=69ff28eb6&amp;cid=69ff28eb6&amp;vtp=1">
            <a:hlinkClick r:id="rId16" action="ppaction://hlinksldjump"/>
          </p:cNvPr>
          <p:cNvSpPr/>
          <p:nvPr/>
        </p:nvSpPr>
        <p:spPr>
          <a:xfrm>
            <a:off x="691286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12</a:t>
            </a:r>
            <a:endParaRPr lang="en-US" sz="1200" dirty="0"/>
          </a:p>
        </p:txBody>
      </p:sp>
      <p:sp>
        <p:nvSpPr>
          <p:cNvPr id="16" name="C_0#auto_editor_catalog_4?lid=877e3cea8&amp;cid=877e3cea8&amp;vtp=1">
            <a:hlinkClick r:id="rId17" action="ppaction://hlinksldjump"/>
          </p:cNvPr>
          <p:cNvSpPr/>
          <p:nvPr/>
        </p:nvSpPr>
        <p:spPr>
          <a:xfrm>
            <a:off x="745236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13</a:t>
            </a:r>
            <a:endParaRPr lang="en-US" sz="1200" dirty="0"/>
          </a:p>
        </p:txBody>
      </p:sp>
      <p:sp>
        <p:nvSpPr>
          <p:cNvPr id="17" name="C_0#auto_editor_catalog_4?lid=a5061c95a&amp;cid=a5061c95a&amp;vtp=1">
            <a:hlinkClick r:id="rId18" action="ppaction://hlinksldjump"/>
          </p:cNvPr>
          <p:cNvSpPr/>
          <p:nvPr/>
        </p:nvSpPr>
        <p:spPr>
          <a:xfrm>
            <a:off x="799185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14</a:t>
            </a:r>
            <a:endParaRPr lang="en-US" sz="1200" dirty="0"/>
          </a:p>
        </p:txBody>
      </p:sp>
      <p:sp>
        <p:nvSpPr>
          <p:cNvPr id="18" name="C_0#auto_editor_catalog_4?lid=3036768ec&amp;cid=3036768ec&amp;vtp=1">
            <a:hlinkClick r:id="rId19" action="ppaction://hlinksldjump"/>
          </p:cNvPr>
          <p:cNvSpPr/>
          <p:nvPr/>
        </p:nvSpPr>
        <p:spPr>
          <a:xfrm>
            <a:off x="853135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15</a:t>
            </a:r>
            <a:endParaRPr lang="en-US" sz="1200" dirty="0"/>
          </a:p>
        </p:txBody>
      </p:sp>
      <p:sp>
        <p:nvSpPr>
          <p:cNvPr id="19" name="C_0#auto_editor_catalog_4?lid=3f6277d05&amp;cid=3f6277d05&amp;vtp=1">
            <a:hlinkClick r:id="rId20" action="ppaction://hlinksldjump"/>
          </p:cNvPr>
          <p:cNvSpPr/>
          <p:nvPr/>
        </p:nvSpPr>
        <p:spPr>
          <a:xfrm>
            <a:off x="907084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16</a:t>
            </a:r>
            <a:endParaRPr lang="en-US" sz="1200" dirty="0"/>
          </a:p>
        </p:txBody>
      </p:sp>
      <p:sp>
        <p:nvSpPr>
          <p:cNvPr id="20" name="C_0#auto_editor_catalog_4?lid=09b9088f1&amp;cid=09b9088f1&amp;vtp=1">
            <a:hlinkClick r:id="rId21" action="ppaction://hlinksldjump"/>
          </p:cNvPr>
          <p:cNvSpPr/>
          <p:nvPr/>
        </p:nvSpPr>
        <p:spPr>
          <a:xfrm>
            <a:off x="961034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17</a:t>
            </a:r>
            <a:endParaRPr lang="en-US" sz="1200" dirty="0"/>
          </a:p>
        </p:txBody>
      </p:sp>
      <p:sp>
        <p:nvSpPr>
          <p:cNvPr id="21" name="C_0#auto_editor_catalog_4?lid=4dd2af1d6&amp;cid=4dd2af1d6&amp;vtp=1">
            <a:hlinkClick r:id="rId22" action="ppaction://hlinksldjump"/>
          </p:cNvPr>
          <p:cNvSpPr/>
          <p:nvPr/>
        </p:nvSpPr>
        <p:spPr>
          <a:xfrm>
            <a:off x="1014984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18</a:t>
            </a:r>
            <a:endParaRPr lang="en-US" sz="1200" dirty="0"/>
          </a:p>
        </p:txBody>
      </p:sp>
      <p:sp>
        <p:nvSpPr>
          <p:cNvPr id="22" name="C_0#auto_editor_catalog_4?lid=2b0098d9e&amp;cid=2b0098d9e&amp;vtp=1">
            <a:hlinkClick r:id="rId23" action="ppaction://hlinksldjump"/>
          </p:cNvPr>
          <p:cNvSpPr/>
          <p:nvPr/>
        </p:nvSpPr>
        <p:spPr>
          <a:xfrm>
            <a:off x="1068933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19</a:t>
            </a:r>
            <a:endParaRPr lang="en-US" sz="1200" dirty="0"/>
          </a:p>
        </p:txBody>
      </p:sp>
      <p:sp>
        <p:nvSpPr>
          <p:cNvPr id="23" name="C_0#auto_editor_catalog_4?lid=f5bf68c10&amp;cid=f5bf68c10&amp;vtp=1">
            <a:hlinkClick r:id="rId24" action="ppaction://hlinksldjump"/>
          </p:cNvPr>
          <p:cNvSpPr/>
          <p:nvPr/>
        </p:nvSpPr>
        <p:spPr>
          <a:xfrm>
            <a:off x="5294376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20</a:t>
            </a:r>
            <a:endParaRPr lang="en-US" sz="1200" dirty="0"/>
          </a:p>
        </p:txBody>
      </p:sp>
      <p:sp>
        <p:nvSpPr>
          <p:cNvPr id="24" name="C_0#auto_editor_catalog_4?lid=765b1a496&amp;cid=765b1a496&amp;vtp=1">
            <a:hlinkClick r:id="rId25" action="ppaction://hlinksldjump"/>
          </p:cNvPr>
          <p:cNvSpPr/>
          <p:nvPr/>
        </p:nvSpPr>
        <p:spPr>
          <a:xfrm>
            <a:off x="5833872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21</a:t>
            </a:r>
            <a:endParaRPr lang="en-US" sz="1200" dirty="0"/>
          </a:p>
        </p:txBody>
      </p:sp>
      <p:sp>
        <p:nvSpPr>
          <p:cNvPr id="25" name="C_0#auto_editor_catalog_4?lid=e553f5555&amp;cid=e553f5555&amp;vtp=1">
            <a:hlinkClick r:id="rId26" action="ppaction://hlinksldjump"/>
          </p:cNvPr>
          <p:cNvSpPr/>
          <p:nvPr/>
        </p:nvSpPr>
        <p:spPr>
          <a:xfrm>
            <a:off x="6373368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22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11f5160bee9fc1ba322d78#tid=6821559655d3a000094ba55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9308592" y="5157216"/>
            <a:ext cx="2386584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3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  学</a:t>
            </a:r>
            <a:endParaRPr lang="en-US" sz="3200" dirty="0"/>
          </a:p>
        </p:txBody>
      </p:sp>
      <p:sp>
        <p:nvSpPr>
          <p:cNvPr id="4" name="MasterShapeName"/>
          <p:cNvSpPr/>
          <p:nvPr/>
        </p:nvSpPr>
        <p:spPr>
          <a:xfrm>
            <a:off x="8942832" y="5815584"/>
            <a:ext cx="3118104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八年级上册 华东师大版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440" y="1508760"/>
            <a:ext cx="9555480" cy="1289304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6664" y="1673352"/>
            <a:ext cx="7534656" cy="9509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4663440" y="1042416"/>
            <a:ext cx="2862072" cy="95097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6000" b="1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  录</a:t>
            </a:r>
            <a:endParaRPr lang="en-US" sz="6000" dirty="0"/>
          </a:p>
        </p:txBody>
      </p:sp>
      <p:sp>
        <p:nvSpPr>
          <p:cNvPr id="4" name="MasterShapeName"/>
          <p:cNvSpPr/>
          <p:nvPr/>
        </p:nvSpPr>
        <p:spPr>
          <a:xfrm>
            <a:off x="4059936" y="6263640"/>
            <a:ext cx="4059936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2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鼠标轻轻一点，内容立即呈现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1472" y="73152"/>
            <a:ext cx="2286000" cy="4846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6.xml"/><Relationship Id="rId5" Type="http://schemas.openxmlformats.org/officeDocument/2006/relationships/slide" Target="slide18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1_1#e309c89b8?vopoq=1&amp;pid=dc9c63440&amp;color=0,0,0&amp;vtp=1&amp;bt=1&amp;bbb=1"/>
              <p:cNvSpPr/>
              <p:nvPr/>
            </p:nvSpPr>
            <p:spPr>
              <a:xfrm>
                <a:off x="649224" y="859536"/>
                <a:ext cx="10899648" cy="774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1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河南郑州月考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］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的平方根是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±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的数学表示方法是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1_1#e309c89b8?vopoq=1&amp;pid=dc9c6344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59536"/>
                <a:ext cx="10899648" cy="774700"/>
              </a:xfrm>
              <a:prstGeom prst="rect">
                <a:avLst/>
              </a:prstGeom>
              <a:blipFill>
                <a:blip r:embed="rId3"/>
                <a:stretch>
                  <a:fillRect l="-1734" b="-47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2_1#e309c89b8.bracket?vopoq=1&amp;pid=dc9c63440&amp;color=0,0,0&amp;vpa=4&amp;vtp=1"/>
          <p:cNvSpPr/>
          <p:nvPr/>
        </p:nvSpPr>
        <p:spPr>
          <a:xfrm>
            <a:off x="9054243" y="1144778"/>
            <a:ext cx="441325" cy="38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1_2#e309c89b8.choices?vopoq=1&amp;pid=dc9c63440&amp;color=0,0,0&amp;vtp=1&amp;bbb=1"/>
              <p:cNvSpPr/>
              <p:nvPr/>
            </p:nvSpPr>
            <p:spPr>
              <a:xfrm>
                <a:off x="649224" y="1582610"/>
                <a:ext cx="10899648" cy="82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6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3044678" algn="l"/>
                    <a:tab pos="5835356" algn="l"/>
                    <a:tab pos="8346635" algn="l"/>
                  </a:tabLst>
                  <a:defRPr/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25</m:t>
                            </m:r>
                          </m:den>
                        </m:f>
                      </m:e>
                    </m:rad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=±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25</m:t>
                            </m:r>
                          </m:den>
                        </m:f>
                      </m:e>
                    </m:rad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=±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25</m:t>
                            </m:r>
                          </m:den>
                        </m:f>
                      </m:e>
                    </m:rad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25</m:t>
                            </m:r>
                          </m:den>
                        </m:f>
                      </m:e>
                    </m:rad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11_2#e309c89b8.choices?vopoq=1&amp;pid=dc9c6344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582610"/>
                <a:ext cx="10899648" cy="825500"/>
              </a:xfrm>
              <a:prstGeom prst="rect">
                <a:avLst/>
              </a:prstGeom>
              <a:blipFill>
                <a:blip r:embed="rId4"/>
                <a:stretch>
                  <a:fillRect l="-1734" b="-22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3_1#e309c89b8?vopoq=1&amp;pid=dc9c63440&amp;color=0,0,0&amp;vtp=1&amp;bbb=1"/>
              <p:cNvSpPr/>
              <p:nvPr/>
            </p:nvSpPr>
            <p:spPr>
              <a:xfrm>
                <a:off x="649224" y="2408110"/>
                <a:ext cx="10899648" cy="82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5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解析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】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的平方根是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±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的数学表示方法是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25</m:t>
                            </m:r>
                          </m:den>
                        </m:f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=±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故选A.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QC_4_AS.13_1#e309c89b8?vopoq=1&amp;pid=dc9c6344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408110"/>
                <a:ext cx="10899648" cy="825500"/>
              </a:xfrm>
              <a:prstGeom prst="rect">
                <a:avLst/>
              </a:prstGeom>
              <a:blipFill>
                <a:blip r:embed="rId5"/>
                <a:stretch>
                  <a:fillRect l="-1734" b="-29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4_1#e9f3f9f7a?vopoq=1&amp;pid=dc9c63440&amp;color=0,0,0&amp;vtp=1&amp;bt=1&amp;bbb=1"/>
              <p:cNvSpPr/>
              <p:nvPr/>
            </p:nvSpPr>
            <p:spPr>
              <a:xfrm>
                <a:off x="649224" y="859536"/>
                <a:ext cx="10899648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［2025广东揭阳月考］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&lt;0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的立方根是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14_1#e9f3f9f7a?vopoq=1&amp;pid=dc9c6344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59536"/>
                <a:ext cx="10899648" cy="533400"/>
              </a:xfrm>
              <a:prstGeom prst="rect">
                <a:avLst/>
              </a:prstGeom>
              <a:blipFill>
                <a:blip r:embed="rId3"/>
                <a:stretch>
                  <a:fillRect l="-1734" t="-1136" b="-22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5_1#e9f3f9f7a.bracket?vopoq=1&amp;pid=dc9c63440&amp;color=0,0,0&amp;vpa=5&amp;vtp=1"/>
          <p:cNvSpPr/>
          <p:nvPr/>
        </p:nvSpPr>
        <p:spPr>
          <a:xfrm>
            <a:off x="7684548" y="859536"/>
            <a:ext cx="441325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4_2#e9f3f9f7a.choices?vopoq=1&amp;pid=dc9c63440&amp;color=0,0,0&amp;vtp=1&amp;bbb=1"/>
              <p:cNvSpPr/>
              <p:nvPr/>
            </p:nvSpPr>
            <p:spPr>
              <a:xfrm>
                <a:off x="649224" y="1381433"/>
                <a:ext cx="10899648" cy="546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625578" algn="l"/>
                    <a:tab pos="5441656" algn="l"/>
                    <a:tab pos="8257735" algn="l"/>
                  </a:tabLst>
                  <a:defRPr/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𝑚</m:t>
                        </m:r>
                      </m:e>
                    </m:rad>
                  </m:oMath>
                </a14:m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</m:t>
                    </m:r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𝑚</m:t>
                        </m:r>
                      </m:e>
                    </m:rad>
                  </m:oMath>
                </a14:m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±</m:t>
                    </m:r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𝑚</m:t>
                        </m:r>
                      </m:e>
                    </m:rad>
                  </m:oMath>
                </a14:m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𝑚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14_2#e9f3f9f7a.choices?vopoq=1&amp;pid=dc9c6344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81433"/>
                <a:ext cx="10899648" cy="546100"/>
              </a:xfrm>
              <a:prstGeom prst="rect">
                <a:avLst/>
              </a:prstGeom>
              <a:blipFill>
                <a:blip r:embed="rId4"/>
                <a:stretch>
                  <a:fillRect l="-1734" b="-224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6_1#e9f3f9f7a?vopoq=1&amp;pid=dc9c63440&amp;color=0,0,0&amp;vtp=1&amp;bbb=1"/>
              <p:cNvSpPr/>
              <p:nvPr/>
            </p:nvSpPr>
            <p:spPr>
              <a:xfrm>
                <a:off x="649224" y="1914389"/>
                <a:ext cx="10899648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根据立方根的定义可知,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𝑚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的立方根是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𝑚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故选A.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AS.16_1#e9f3f9f7a?vopoq=1&amp;pid=dc9c6344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914389"/>
                <a:ext cx="10899648" cy="533400"/>
              </a:xfrm>
              <a:prstGeom prst="rect">
                <a:avLst/>
              </a:prstGeom>
              <a:blipFill>
                <a:blip r:embed="rId5"/>
                <a:stretch>
                  <a:fillRect l="-1734" t="-1136" b="-238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EX.17_1#e9f3f9f7a?vopoq=1&amp;pid=dc9c63440&amp;color=0,0,0&amp;vtp=1&amp;bt=1&amp;bbb=1&amp;hb=1"/>
              <p:cNvSpPr/>
              <p:nvPr/>
            </p:nvSpPr>
            <p:spPr>
              <a:xfrm>
                <a:off x="649224" y="2398904"/>
                <a:ext cx="1089964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上分总结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立方根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如果一个数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的立方等于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,那么这个数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就叫做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的立方根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正数有一个正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的立方根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,负数有一个负的立方根，0的立方根是0.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EX.17_1#e9f3f9f7a?vopoq=1&amp;pid=dc9c6344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398904"/>
                <a:ext cx="10899648" cy="1676400"/>
              </a:xfrm>
              <a:prstGeom prst="rect">
                <a:avLst/>
              </a:prstGeom>
              <a:blipFill>
                <a:blip r:embed="rId6"/>
                <a:stretch>
                  <a:fillRect l="-1734" r="-1622" b="-6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8_1#ba09cb9b0?vopoq=1&amp;pid=dc9c63440&amp;color=0,0,0&amp;vtp=1&amp;bt=1&amp;bbb=1&amp;hb=1"/>
              <p:cNvSpPr/>
              <p:nvPr/>
            </p:nvSpPr>
            <p:spPr>
              <a:xfrm>
                <a:off x="649224" y="864000"/>
                <a:ext cx="1089964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跨学科问题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［2025陕西咸阳月考］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在量子物理的研究中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科学家需要精确计算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微观粒子的能量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.已知某微观粒子的能量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可以用公式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𝑏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表示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当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=5</m:t>
                    </m:r>
                  </m:oMath>
                </a14:m>
                <a:r>
                  <a:rPr lang="zh-CN" altLang="en-US" sz="2400" b="0" i="0" kern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=9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时，该微观粒子的能量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的值在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18_1#ba09cb9b0?vopoq=1&amp;pid=dc9c6344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676400"/>
              </a:xfrm>
              <a:prstGeom prst="rect">
                <a:avLst/>
              </a:prstGeom>
              <a:blipFill>
                <a:blip r:embed="rId3"/>
                <a:stretch>
                  <a:fillRect l="-1734" b="-6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9_1#ba09cb9b0.bracket?vopoq=1&amp;pid=dc9c63440&amp;color=0,0,0&amp;vpa=6&amp;vtp=1"/>
          <p:cNvSpPr/>
          <p:nvPr/>
        </p:nvSpPr>
        <p:spPr>
          <a:xfrm>
            <a:off x="6842347" y="19917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8_2#ba09cb9b0.choices?vopoq=1&amp;pid=dc9c63440&amp;color=0,0,0&amp;vtp=1&amp;bbb=1"/>
          <p:cNvSpPr/>
          <p:nvPr/>
        </p:nvSpPr>
        <p:spPr>
          <a:xfrm>
            <a:off x="649224" y="254700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90678" algn="l"/>
                <a:tab pos="5555956" algn="l"/>
                <a:tab pos="83212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A.3和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之间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B.4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之间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C.5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之间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D.6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和7之间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20_1#ba09cb9b0?vopoq=1&amp;pid=dc9c63440&amp;color=0,0,0&amp;vtp=1&amp;bbb=1&amp;hb=1"/>
              <p:cNvSpPr/>
              <p:nvPr/>
            </p:nvSpPr>
            <p:spPr>
              <a:xfrm>
                <a:off x="649224" y="3031763"/>
                <a:ext cx="10899648" cy="1231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=5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=9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𝑏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5</m:t>
                            </m:r>
                          </m:e>
                          <m:sup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+9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34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∵25&lt;34&lt;36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∴5&lt;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34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&lt;6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该微观粒子的能量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的值在5和6之间.故选C.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AS.20_1#ba09cb9b0?vopoq=1&amp;pid=dc9c6344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031763"/>
                <a:ext cx="10899648" cy="1231900"/>
              </a:xfrm>
              <a:prstGeom prst="rect">
                <a:avLst/>
              </a:prstGeom>
              <a:blipFill>
                <a:blip r:embed="rId4"/>
                <a:stretch>
                  <a:fillRect l="-1734" b="-89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1_1#5111ef202?vopoq=1&amp;pid=dc9c63440&amp;color=0,0,0&amp;vtp=1&amp;bt=1&amp;bbb=1&amp;hb=1"/>
              <p:cNvSpPr/>
              <p:nvPr/>
            </p:nvSpPr>
            <p:spPr>
              <a:xfrm>
                <a:off x="649224" y="864000"/>
                <a:ext cx="10899648" cy="1612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［2025浙江宁波鄞州区月考］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对于实数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，定义“★”运算规则如下：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★</a:t>
                </a:r>
              </a:p>
              <a:p>
                <a:pPr latinLnBrk="1">
                  <a:lnSpc>
                    <a:spcPts val="83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𝑏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(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𝑎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≤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𝑏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),</m:t>
                            </m:r>
                          </m:e>
                          <m:e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SimSun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sSup>
                                  <m:sSupPr>
                                    <m:ctrlPr>
                                      <a:rPr lang="en-US" altLang="zh-CN" sz="2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SimSun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4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SimSun" pitchFamily="34" charset="-122"/>
                                        <a:cs typeface="Times New Roman" pitchFamily="34" charset="-12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altLang="zh-CN" sz="24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SimSun" pitchFamily="34" charset="-122"/>
                                        <a:cs typeface="Times New Roman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zh-CN" sz="24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SimSun" pitchFamily="34" charset="-122"/>
                                    <a:cs typeface="Times New Roman" pitchFamily="34" charset="-12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altLang="zh-CN" sz="2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SimSun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4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SimSun" pitchFamily="34" charset="-122"/>
                                        <a:cs typeface="Times New Roman" pitchFamily="34" charset="-120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en-US" altLang="zh-CN" sz="24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SimSun" pitchFamily="34" charset="-122"/>
                                        <a:cs typeface="Times New Roman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(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𝑎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&gt;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𝑏</m:t>
                            </m:r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),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7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★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★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21_1#5111ef202?vopoq=1&amp;pid=dc9c6344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612900"/>
              </a:xfrm>
              <a:prstGeom prst="rect">
                <a:avLst/>
              </a:prstGeom>
              <a:blipFill>
                <a:blip r:embed="rId3"/>
                <a:stretch>
                  <a:fillRect l="-1734" b="-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2_1#5111ef202.bracket?vopoq=1&amp;pid=dc9c63440&amp;color=0,0,0&amp;vpa=7&amp;vtp=1"/>
          <p:cNvSpPr/>
          <p:nvPr/>
        </p:nvSpPr>
        <p:spPr>
          <a:xfrm>
            <a:off x="6416072" y="1842916"/>
            <a:ext cx="441325" cy="38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1_2#5111ef202.choices?vopoq=1&amp;pid=dc9c63440&amp;color=0,0,0&amp;vtp=1&amp;bbb=1"/>
              <p:cNvSpPr/>
              <p:nvPr/>
            </p:nvSpPr>
            <p:spPr>
              <a:xfrm>
                <a:off x="649224" y="2469280"/>
                <a:ext cx="10899648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911328" algn="l"/>
                    <a:tab pos="5797256" algn="l"/>
                    <a:tab pos="8441885" algn="l"/>
                  </a:tabLst>
                  <a:defRPr/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−2</m:t>
                    </m:r>
                  </m:oMath>
                </a14:m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C.1</a:t>
                </a:r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D.2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4_BD.21_2#5111ef202.choices?vopoq=1&amp;pid=dc9c6344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469280"/>
                <a:ext cx="10899648" cy="533400"/>
              </a:xfrm>
              <a:prstGeom prst="rect">
                <a:avLst/>
              </a:prstGeom>
              <a:blipFill>
                <a:blip r:embed="rId4"/>
                <a:stretch>
                  <a:fillRect l="-1734" b="-238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23_1#5111ef202?vopoq=1&amp;pid=dc9c63440&amp;color=0,0,0&amp;vtp=1&amp;bbb=1&amp;hb=1"/>
              <p:cNvSpPr/>
              <p:nvPr/>
            </p:nvSpPr>
            <p:spPr>
              <a:xfrm>
                <a:off x="649224" y="2954039"/>
                <a:ext cx="10899648" cy="1435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根据题意可得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★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7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★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★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7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★</a:t>
                </a:r>
              </a:p>
              <a:p>
                <a:pPr latinLnBrk="1">
                  <a:lnSpc>
                    <a:spcPts val="65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(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4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SimSun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SimSun" pitchFamily="34" charset="-122"/>
                                    <a:cs typeface="Times New Roman" pitchFamily="34" charset="-120"/>
                                  </a:rPr>
                                  <m:t>7</m:t>
                                </m:r>
                              </m:e>
                            </m:rad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(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4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SimSun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SimSun" pitchFamily="34" charset="-122"/>
                                    <a:cs typeface="Times New Roman" pitchFamily="34" charset="-120"/>
                                  </a:rPr>
                                  <m:t>3</m:t>
                                </m:r>
                              </m:e>
                            </m:rad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，故选D.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QC_4_AS.23_1#5111ef202?vopoq=1&amp;pid=dc9c6344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954039"/>
                <a:ext cx="10899648" cy="1435100"/>
              </a:xfrm>
              <a:prstGeom prst="rect">
                <a:avLst/>
              </a:prstGeom>
              <a:blipFill>
                <a:blip r:embed="rId5"/>
                <a:stretch>
                  <a:fillRect l="-1734" b="-34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4_1#46036cde7?sp=1&amp;vopoq=1&amp;pid=dc9c63440&amp;color=0,0,0&amp;vtp=1&amp;bt=1&amp;bbb=1&amp;hb=1"/>
              <p:cNvSpPr/>
              <p:nvPr/>
            </p:nvSpPr>
            <p:spPr>
              <a:xfrm>
                <a:off x="649224" y="864000"/>
                <a:ext cx="10899648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8.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［2025辽宁丹东期中,中］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已知实数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在数轴上的位置如图所示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化简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(</m:t>
                    </m:r>
                    <m:rad>
                      <m:rad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𝑎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+1</m:t>
                        </m:r>
                      </m:e>
                    </m:rad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−|2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的结果正确的是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24_1#46036cde7?sp=1&amp;vopoq=1&amp;pid=dc9c6344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117600"/>
              </a:xfrm>
              <a:prstGeom prst="rect">
                <a:avLst/>
              </a:prstGeom>
              <a:blipFill>
                <a:blip r:embed="rId3"/>
                <a:stretch>
                  <a:fillRect l="-1734" b="-103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24_2#46036cde7?vopoq=1&amp;pid=dc9c6344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6088" y="2113172"/>
            <a:ext cx="1636776" cy="24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AN.25_1#46036cde7.bracket?vopoq=1&amp;pid=dc9c63440&amp;color=0,0,0&amp;vpa=8&amp;vtp=1"/>
          <p:cNvSpPr/>
          <p:nvPr/>
        </p:nvSpPr>
        <p:spPr>
          <a:xfrm>
            <a:off x="6897211" y="1559706"/>
            <a:ext cx="441325" cy="38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4_3#46036cde7.choices?vopoq=1&amp;pid=dc9c63440&amp;color=0,0,0&amp;vtp=1&amp;bbb=1"/>
              <p:cNvSpPr/>
              <p:nvPr/>
            </p:nvSpPr>
            <p:spPr>
              <a:xfrm>
                <a:off x="649224" y="2494172"/>
                <a:ext cx="10899648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327128" algn="l"/>
                    <a:tab pos="5555956" algn="l"/>
                    <a:tab pos="8784785" algn="l"/>
                  </a:tabLst>
                  <a:defRPr/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−1</m:t>
                    </m:r>
                  </m:oMath>
                </a14:m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−2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+1</m:t>
                    </m:r>
                  </m:oMath>
                </a14:m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−2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+1</m:t>
                    </m:r>
                  </m:oMath>
                </a14:m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24_3#46036cde7.choices?vopoq=1&amp;pid=dc9c6344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494172"/>
                <a:ext cx="10899648" cy="533400"/>
              </a:xfrm>
              <a:prstGeom prst="rect">
                <a:avLst/>
              </a:prstGeom>
              <a:blipFill>
                <a:blip r:embed="rId5"/>
                <a:stretch>
                  <a:fillRect l="-1734" b="-238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6_1#46036cde7?vopoq=1&amp;pid=dc9c63440&amp;color=0,0,0&amp;vtp=1&amp;bbb=1"/>
              <p:cNvSpPr/>
              <p:nvPr/>
            </p:nvSpPr>
            <p:spPr>
              <a:xfrm>
                <a:off x="649224" y="2972137"/>
                <a:ext cx="10899648" cy="12700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根据数轴可得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&lt;0&lt;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|&gt;|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∴2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∴(</m:t>
                    </m:r>
                    <m:rad>
                      <m:rad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𝑎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+1</m:t>
                        </m:r>
                      </m:e>
                    </m:rad>
                    <m:sSup>
                      <m:sSu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−|2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|=−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+1−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−(−2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)=−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+1−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+2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=1+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.故选D.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QC_4_AS.26_1#46036cde7?vopoq=1&amp;pid=dc9c6344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972137"/>
                <a:ext cx="10899648" cy="1270000"/>
              </a:xfrm>
              <a:prstGeom prst="rect">
                <a:avLst/>
              </a:prstGeom>
              <a:blipFill>
                <a:blip r:embed="rId6"/>
                <a:stretch>
                  <a:fillRect l="-1734" r="-280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7_1#d52a51b10?vopoq=1&amp;pid=dc9c63440&amp;color=0,0,0&amp;vtp=1&amp;bt=1&amp;bbb=1&amp;hb=1"/>
              <p:cNvSpPr/>
              <p:nvPr/>
            </p:nvSpPr>
            <p:spPr>
              <a:xfrm>
                <a:off x="649224" y="864000"/>
                <a:ext cx="1089964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9.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［2025江苏无锡月考，中］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𝑐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为三个互不相等的实数，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min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{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𝑐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表示取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三个数中最小的数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.例如：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min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{|−2|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}=−8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min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}=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Times New Roman" pitchFamily="34" charset="0"/>
                  <a:ea typeface="SimSun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的值为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27_1#d52a51b10?vopoq=1&amp;pid=dc9c6344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676400"/>
              </a:xfrm>
              <a:prstGeom prst="rect">
                <a:avLst/>
              </a:prstGeom>
              <a:blipFill>
                <a:blip r:embed="rId3"/>
                <a:stretch>
                  <a:fillRect l="-1734" r="-1007" b="-6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8_1#d52a51b10.bracket?vopoq=1&amp;pid=dc9c63440&amp;color=0,0,0&amp;vpa=9&amp;vtp=1"/>
          <p:cNvSpPr/>
          <p:nvPr/>
        </p:nvSpPr>
        <p:spPr>
          <a:xfrm>
            <a:off x="2589626" y="19917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7_2#d52a51b10.choices?vopoq=1&amp;pid=dc9c63440&amp;color=0,0,0&amp;vtp=1&amp;bbb=1"/>
              <p:cNvSpPr/>
              <p:nvPr/>
            </p:nvSpPr>
            <p:spPr>
              <a:xfrm>
                <a:off x="649224" y="2549606"/>
                <a:ext cx="10899648" cy="774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6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885928" algn="l"/>
                    <a:tab pos="5619456" algn="l"/>
                    <a:tab pos="8352985" algn="l"/>
                  </a:tabLst>
                  <a:defRPr/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27_2#d52a51b10.choices?vopoq=1&amp;pid=dc9c6344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549606"/>
                <a:ext cx="10899648" cy="774700"/>
              </a:xfrm>
              <a:prstGeom prst="rect">
                <a:avLst/>
              </a:prstGeom>
              <a:blipFill>
                <a:blip r:embed="rId4"/>
                <a:stretch>
                  <a:fillRect l="-1734" b="-55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29_1#d52a51b10?vopoq=1&amp;pid=dc9c63440&amp;color=0,0,0&amp;vtp=1&amp;bbb=1&amp;hb=1"/>
              <p:cNvSpPr/>
              <p:nvPr/>
            </p:nvSpPr>
            <p:spPr>
              <a:xfrm>
                <a:off x="649224" y="3269315"/>
                <a:ext cx="10899648" cy="2400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】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256</m:t>
                        </m:r>
                      </m:den>
                    </m:f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不合题意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=±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，当</a:t>
                </a:r>
              </a:p>
              <a:p>
                <a:pPr latinLnBrk="1">
                  <a:lnSpc>
                    <a:spcPts val="65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4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无意义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不合题意；当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62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符合题意.当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256</m:t>
                        </m:r>
                      </m:den>
                    </m:f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，不合题意.故选C.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AS.29_1#d52a51b10?vopoq=1&amp;pid=dc9c6344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269315"/>
                <a:ext cx="10899648" cy="2400300"/>
              </a:xfrm>
              <a:prstGeom prst="rect">
                <a:avLst/>
              </a:prstGeom>
              <a:blipFill>
                <a:blip r:embed="rId5"/>
                <a:stretch>
                  <a:fillRect l="-1734" b="-15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0_1#3925f5ba2?sp=1&amp;vopoq=1&amp;pid=dc9c63440&amp;color=0,0,0&amp;vtp=1&amp;bt=1&amp;bbb=1&amp;hb=1"/>
              <p:cNvSpPr/>
              <p:nvPr/>
            </p:nvSpPr>
            <p:spPr>
              <a:xfrm>
                <a:off x="649224" y="864000"/>
                <a:ext cx="10899648" cy="4699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［2025辽宁沈阳月考，难］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课堂上老师提出一个问题：“一个数是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74 088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它的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立方根是多少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？”小明脱口而出：“42.”老师十分惊奇，忙问计算的奥妙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小明给出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以下方法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</a:t>
                </a:r>
                <a:endParaRPr lang="en-US" altLang="zh-CN" sz="2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①由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=1 000</m:t>
                    </m:r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100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=1 000 000</m:t>
                    </m:r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能确定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74 088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是两位数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；</a:t>
                </a:r>
                <a:endParaRPr lang="en-US" altLang="zh-CN" sz="2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因为74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088的个位上的数字是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8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=8</m:t>
                    </m:r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所以能确定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74 088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的个位上的数字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2；</a:t>
                </a:r>
                <a:endParaRPr lang="en-US" altLang="zh-CN" sz="2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如果划去74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088后面的088那么得到数74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=64</m:t>
                    </m:r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=125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由此能确定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74 088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的十位上的数字是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4.</a:t>
                </a:r>
                <a:endParaRPr lang="en-US" altLang="zh-CN" sz="2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493 039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为整数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493 039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的各数位上的数字之和为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提示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6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=216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=343</m:t>
                    </m:r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8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=512</m:t>
                    </m:r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9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=729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）(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30_1#3925f5ba2?sp=1&amp;vopoq=1&amp;pid=dc9c6344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4699000"/>
              </a:xfrm>
              <a:prstGeom prst="rect">
                <a:avLst/>
              </a:prstGeom>
              <a:blipFill>
                <a:blip r:embed="rId3"/>
                <a:stretch>
                  <a:fillRect l="-1734" t="-1297" r="-1454" b="-2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1_1#3925f5ba2.bracket?vopoq=1&amp;pid=dc9c63440&amp;color=0,0,0&amp;vpa=10&amp;vtp=1"/>
          <p:cNvSpPr/>
          <p:nvPr/>
        </p:nvSpPr>
        <p:spPr>
          <a:xfrm>
            <a:off x="5440775" y="5102117"/>
            <a:ext cx="423863" cy="469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30_2#3925f5ba2.choices?vopoq=1&amp;pid=dc9c63440&amp;color=0,0,0&amp;vtp=1&amp;bbb=1"/>
          <p:cNvSpPr/>
          <p:nvPr/>
        </p:nvSpPr>
        <p:spPr>
          <a:xfrm>
            <a:off x="649224" y="5573414"/>
            <a:ext cx="10899648" cy="50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90678" algn="l"/>
                <a:tab pos="5555956" algn="l"/>
                <a:tab pos="8321235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A.15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B.16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C.17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D.19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2_1#3925f5ba2?vopoq=1&amp;pid=dc9c63440&amp;color=0,0,0&amp;vtp=1&amp;bt=1&amp;bbb=1&amp;hb=1"/>
              <p:cNvSpPr/>
              <p:nvPr/>
            </p:nvSpPr>
            <p:spPr>
              <a:xfrm>
                <a:off x="649224" y="864000"/>
                <a:ext cx="10899648" cy="177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】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根据题意可知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493 039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为两位数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，且个位上的数字是9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根据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=343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8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=512</m:t>
                    </m:r>
                  </m:oMath>
                </a14:m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可知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493 039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的十位上的数字是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7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493 039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的各数位上的数字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之和为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16.故选B.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AS.32_1#3925f5ba2?vopoq=1&amp;pid=dc9c6344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778000"/>
              </a:xfrm>
              <a:prstGeom prst="rect">
                <a:avLst/>
              </a:prstGeom>
              <a:blipFill>
                <a:blip r:embed="rId3"/>
                <a:stretch>
                  <a:fillRect l="-1734" b="-68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99a0b095?pid=e06ea68e2&amp;color=46,117,182&amp;vtp=1&amp;bt=1&amp;bbb=1"/>
          <p:cNvSpPr/>
          <p:nvPr/>
        </p:nvSpPr>
        <p:spPr>
          <a:xfrm>
            <a:off x="649224" y="859536"/>
            <a:ext cx="10899648" cy="748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二、填空题（本大题共6小题，每小题4分，共24分）</a:t>
            </a:r>
            <a:endParaRPr lang="en-US" altLang="zh-CN" sz="2800" dirty="0">
              <a:solidFill>
                <a:srgbClr val="2E75B6"/>
              </a:solidFill>
            </a:endParaRPr>
          </a:p>
        </p:txBody>
      </p:sp>
      <p:sp>
        <p:nvSpPr>
          <p:cNvPr id="3" name="QB_4_BD.33_1#5b82fb4c3?vopoq=1&amp;pid=699a0b095&amp;color=0,0,0&amp;vtp=1&amp;bbb=1&amp;hb=1"/>
          <p:cNvSpPr/>
          <p:nvPr/>
        </p:nvSpPr>
        <p:spPr>
          <a:xfrm>
            <a:off x="649224" y="147828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开放性问题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［2025河南洛阳月考］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写出一个比0大，且比3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小的无理数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34_1#5b82fb4c3.blank?vopoq=1&amp;pid=699a0b095&amp;color=0,0,0&amp;vpa=11&amp;vtp=1&amp;bbb=1&amp;rh=31.51504"/>
              <p:cNvSpPr/>
              <p:nvPr/>
            </p:nvSpPr>
            <p:spPr>
              <a:xfrm>
                <a:off x="627792" y="2072132"/>
                <a:ext cx="2722690" cy="4002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答案不唯一）</a:t>
                </a:r>
                <a:endParaRPr lang="en-US" altLang="zh-CN" sz="1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QB_4_AN.34_1#5b82fb4c3.blank?vopoq=1&amp;pid=699a0b095&amp;color=0,0,0&amp;vpa=11&amp;vtp=1&amp;bbb=1&amp;rh=31.51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792" y="2072132"/>
                <a:ext cx="2722690" cy="400241"/>
              </a:xfrm>
              <a:prstGeom prst="rect">
                <a:avLst/>
              </a:prstGeom>
              <a:blipFill>
                <a:blip r:embed="rId3"/>
                <a:stretch>
                  <a:fillRect t="-24242" r="-2461" b="-363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5_1#69ff28eb6?vopoq=1&amp;pid=699a0b095&amp;color=0,0,0&amp;vtp=1&amp;bt=1&amp;bbb=1"/>
              <p:cNvSpPr/>
              <p:nvPr/>
            </p:nvSpPr>
            <p:spPr>
              <a:xfrm>
                <a:off x="649224" y="859537"/>
                <a:ext cx="10899648" cy="660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12.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［2025江苏南京月考］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比较大小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1，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9</m:t>
                        </m:r>
                      </m:e>
                    </m:rad>
                  </m:oMath>
                </a14:m>
                <a:r>
                  <a:rPr lang="en-US" altLang="zh-CN" sz="24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填“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&gt;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”“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”或“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”）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35_1#69ff28eb6?vopoq=1&amp;pid=699a0b09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59537"/>
                <a:ext cx="10899648" cy="660400"/>
              </a:xfrm>
              <a:prstGeom prst="rect">
                <a:avLst/>
              </a:prstGeom>
              <a:blipFill>
                <a:blip r:embed="rId3"/>
                <a:stretch>
                  <a:fillRect l="-1734" r="-391" b="-129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36_1#69ff28eb6.blank?vopoq=1&amp;pid=699a0b095&amp;color=0,0,0&amp;vpa=12&amp;vtp=1&amp;bbb=1"/>
              <p:cNvSpPr/>
              <p:nvPr/>
            </p:nvSpPr>
            <p:spPr>
              <a:xfrm>
                <a:off x="6203950" y="986599"/>
                <a:ext cx="384175" cy="38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36_1#69ff28eb6.blank?vopoq=1&amp;pid=699a0b095&amp;color=0,0,0&amp;vpa=1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3950" y="986599"/>
                <a:ext cx="384175" cy="381000"/>
              </a:xfrm>
              <a:prstGeom prst="rect">
                <a:avLst/>
              </a:prstGeom>
              <a:blipFill>
                <a:blip r:embed="rId4"/>
                <a:stretch>
                  <a:fillRect l="-6349" r="-3175" b="-32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37_1#69ff28eb6.blank?vopoq=1&amp;pid=699a0b095&amp;color=0,0,0&amp;vpa=13&amp;vtp=1&amp;bbb=1"/>
              <p:cNvSpPr/>
              <p:nvPr/>
            </p:nvSpPr>
            <p:spPr>
              <a:xfrm>
                <a:off x="7520877" y="986599"/>
                <a:ext cx="384175" cy="38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&gt;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37_1#69ff28eb6.blank?vopoq=1&amp;pid=699a0b095&amp;color=0,0,0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0877" y="986599"/>
                <a:ext cx="384175" cy="381000"/>
              </a:xfrm>
              <a:prstGeom prst="rect">
                <a:avLst/>
              </a:prstGeom>
              <a:blipFill>
                <a:blip r:embed="rId5"/>
                <a:stretch>
                  <a:fillRect l="-6349" r="-3175" b="-32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38_1#69ff28eb6?vopoq=1&amp;pid=699a0b095&amp;color=0,0,0&amp;vtp=1&amp;bbb=1&amp;hb=1"/>
              <p:cNvSpPr/>
              <p:nvPr/>
            </p:nvSpPr>
            <p:spPr>
              <a:xfrm>
                <a:off x="649224" y="1510030"/>
                <a:ext cx="1089964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∵2&lt;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&lt;3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2−1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3−1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&lt;1.∵</m:t>
                    </m:r>
                    <m:rad>
                      <m:rad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9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&gt;</m:t>
                    </m:r>
                    <m:rad>
                      <m:rad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8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</m:t>
                    </m:r>
                    <m:rad>
                      <m:rad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9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故答案为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&gt;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QB_4_AS.38_1#69ff28eb6?vopoq=1&amp;pid=699a0b09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510030"/>
                <a:ext cx="10899648" cy="1257300"/>
              </a:xfrm>
              <a:prstGeom prst="rect">
                <a:avLst/>
              </a:prstGeom>
              <a:blipFill>
                <a:blip r:embed="rId6"/>
                <a:stretch>
                  <a:fillRect l="-1734" b="-82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9_1#877e3cea8?vopoq=1&amp;pid=699a0b095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［2025浙江湖州长兴期中］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一个数的平方根和立方根都等于它本身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这个数是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．</a:t>
            </a:r>
            <a:endParaRPr lang="en-US" altLang="zh-CN" sz="2400" dirty="0"/>
          </a:p>
        </p:txBody>
      </p:sp>
      <p:sp>
        <p:nvSpPr>
          <p:cNvPr id="3" name="QB_4_AN.40_1#877e3cea8.blank?vopoq=1&amp;pid=699a0b095&amp;color=0,0,0&amp;vpa=14&amp;vtp=1"/>
          <p:cNvSpPr/>
          <p:nvPr/>
        </p:nvSpPr>
        <p:spPr>
          <a:xfrm>
            <a:off x="665892" y="1394860"/>
            <a:ext cx="3730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0</a:t>
            </a:r>
            <a:endParaRPr lang="en-US" altLang="zh-CN" sz="2400" dirty="0"/>
          </a:p>
        </p:txBody>
      </p:sp>
      <p:sp>
        <p:nvSpPr>
          <p:cNvPr id="4" name="QB_4_AS.41_1#877e3cea8?vopoq=1&amp;pid=699a0b095&amp;color=0,0,0&amp;vtp=1&amp;bbb=1"/>
          <p:cNvSpPr/>
          <p:nvPr/>
        </p:nvSpPr>
        <p:spPr>
          <a:xfrm>
            <a:off x="649224" y="20070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平方根和立方根都等于它本身的数是0，故答案为0．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EX.42_1#877e3cea8?vopoq=1&amp;pid=699a0b095&amp;color=0,0,0&amp;vtp=1&amp;bt=1&amp;bbb=1&amp;hb=1"/>
              <p:cNvSpPr/>
              <p:nvPr/>
            </p:nvSpPr>
            <p:spPr>
              <a:xfrm>
                <a:off x="649224" y="2529913"/>
                <a:ext cx="1089964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上分总结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平方根与立方根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平方根等于本身的数是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0，立方根等于本身的数是1,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,0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平方根和立方根都等于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本身的数是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0.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B_4_EX.42_1#877e3cea8?vopoq=1&amp;pid=699a0b09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529913"/>
                <a:ext cx="10899648" cy="1676400"/>
              </a:xfrm>
              <a:prstGeom prst="rect">
                <a:avLst/>
              </a:prstGeom>
              <a:blipFill>
                <a:blip r:embed="rId3"/>
                <a:stretch>
                  <a:fillRect l="-1734" r="-447" b="-7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3_1#a5061c95a?vopoq=1&amp;pid=699a0b095&amp;color=0,0,0&amp;vtp=1&amp;bt=1&amp;bbb=1&amp;hb=1"/>
              <p:cNvSpPr/>
              <p:nvPr/>
            </p:nvSpPr>
            <p:spPr>
              <a:xfrm>
                <a:off x="649224" y="864000"/>
                <a:ext cx="10899648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14.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［2025浙江温州期中］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把一个长、宽、高分别为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8 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5 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25 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的长方体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铁块锻造成一个立方体铁块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则锻造成的立方体铁块的棱长为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4_BD.43_1#a5061c95a?vopoq=1&amp;pid=699a0b09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117600"/>
              </a:xfrm>
              <a:prstGeom prst="rect">
                <a:avLst/>
              </a:prstGeom>
              <a:blipFill>
                <a:blip r:embed="rId3"/>
                <a:stretch>
                  <a:fillRect l="-1734" b="-103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44_1#a5061c95a.blank?vopoq=1&amp;pid=699a0b095&amp;color=0,0,0&amp;vpa=15&amp;vtp=1&amp;bbb=1"/>
          <p:cNvSpPr/>
          <p:nvPr/>
        </p:nvSpPr>
        <p:spPr>
          <a:xfrm>
            <a:off x="8895493" y="1394860"/>
            <a:ext cx="5254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45_1#a5061c95a?vopoq=1&amp;pid=699a0b095&amp;color=0,0,0&amp;vtp=1&amp;bbb=1&amp;hb=1"/>
              <p:cNvSpPr/>
              <p:nvPr/>
            </p:nvSpPr>
            <p:spPr>
              <a:xfrm>
                <a:off x="649224" y="2007054"/>
                <a:ext cx="10899648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由题意得长方体铁块的体积为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25×8×5=1 000(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所以立方体铁块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的棱长为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1 000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=10(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cm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.故答案为10.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B_4_AS.45_1#a5061c95a?vopoq=1&amp;pid=699a0b09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007054"/>
                <a:ext cx="10899648" cy="1117600"/>
              </a:xfrm>
              <a:prstGeom prst="rect">
                <a:avLst/>
              </a:prstGeom>
              <a:blipFill>
                <a:blip r:embed="rId4"/>
                <a:stretch>
                  <a:fillRect l="-1734" b="-103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6_1#3036768ec?sp=1&amp;vopoq=1&amp;pid=699a0b095&amp;color=0,0,0&amp;vtp=1&amp;bt=1&amp;bbb=1&amp;hb=1"/>
              <p:cNvSpPr/>
              <p:nvPr/>
            </p:nvSpPr>
            <p:spPr>
              <a:xfrm>
                <a:off x="649224" y="864000"/>
                <a:ext cx="10899648" cy="2794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15.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［2025福建泉州月考,中］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如图，在长方形纸片上有一条数轴，其中点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表示的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数为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−2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表示的数为2，点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表示的数为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若先将纸片沿过点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且与数轴垂直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的直线对折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，再将对折后的纸片沿过某点且与数轴垂直的直线折叠后使得点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与点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重合，经过两次折叠后，数轴上与点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重合的点所表示的数是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&gt;2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值为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46_1#3036768ec?sp=1&amp;vopoq=1&amp;pid=699a0b09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2794000"/>
              </a:xfrm>
              <a:prstGeom prst="rect">
                <a:avLst/>
              </a:prstGeom>
              <a:blipFill>
                <a:blip r:embed="rId3"/>
                <a:stretch>
                  <a:fillRect l="-1734" r="-1342" b="-41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4_BD.46_2#3036768ec?vopoq=1&amp;pid=699a0b095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6512" y="3787412"/>
            <a:ext cx="4005072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47_1#3036768ec.blank?vopoq=1&amp;pid=699a0b095&amp;color=0,0,0&amp;vpa=16&amp;vtp=1&amp;bbb=1&amp;rh=31.60504"/>
              <p:cNvSpPr/>
              <p:nvPr/>
            </p:nvSpPr>
            <p:spPr>
              <a:xfrm>
                <a:off x="1269936" y="3128726"/>
                <a:ext cx="1054799" cy="4013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4+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47_1#3036768ec.blank?vopoq=1&amp;pid=699a0b095&amp;color=0,0,0&amp;vpa=16&amp;vtp=1&amp;bbb=1&amp;rh=31.60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9936" y="3128726"/>
                <a:ext cx="1054799" cy="40138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48_1#3036768ec?vopoq=1&amp;pid=699a0b095&amp;color=0,0,0&amp;vtp=1&amp;bt=1&amp;bbb=1&amp;hb=1"/>
              <p:cNvSpPr/>
              <p:nvPr/>
            </p:nvSpPr>
            <p:spPr>
              <a:xfrm>
                <a:off x="649224" y="864000"/>
                <a:ext cx="10899648" cy="2794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因为第一次沿过点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且与数轴垂直的直线对折，所以第一次对折后与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重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合的点表示的数为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4−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重合的点表示的数是6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所以第二次对折时折痕与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数轴的交点表示的数为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(6+2)÷2=4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(−2+2)÷2=0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所以第二次对折后与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重合的点表示的数为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4×2−(4−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)=4+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0×2−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.又因为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&gt;2</m:t>
                    </m:r>
                  </m:oMath>
                </a14:m>
                <a:r>
                  <a:rPr lang="en-US" altLang="zh-CN" sz="2400" b="0" i="0" kern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=4+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4_AS.48_1#3036768ec?vopoq=1&amp;pid=699a0b09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2794000"/>
              </a:xfrm>
              <a:prstGeom prst="rect">
                <a:avLst/>
              </a:prstGeom>
              <a:blipFill>
                <a:blip r:embed="rId3"/>
                <a:stretch>
                  <a:fillRect l="-1734" r="-447" b="-41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9_1#3f6277d05?vopoq=1&amp;pid=699a0b095&amp;color=0,0,0&amp;vtp=1&amp;bt=1&amp;bbb=1&amp;hb=1"/>
              <p:cNvSpPr/>
              <p:nvPr/>
            </p:nvSpPr>
            <p:spPr>
              <a:xfrm>
                <a:off x="649224" y="864000"/>
                <a:ext cx="10899648" cy="1168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16.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［2025浙江宁波期中，难］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整数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𝑐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1 000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+10×</m:t>
                    </m:r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𝑏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=2 024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其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&gt;1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|&lt;100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𝑎𝑏𝑐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的最大值是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4_BD.49_1#3f6277d05?vopoq=1&amp;pid=699a0b09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168400"/>
              </a:xfrm>
              <a:prstGeom prst="rect">
                <a:avLst/>
              </a:prstGeom>
              <a:blipFill>
                <a:blip r:embed="rId3"/>
                <a:stretch>
                  <a:fillRect l="-1734" b="-104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50_1#3f6277d05.blank?vopoq=1&amp;pid=699a0b095&amp;color=0,0,0&amp;vpa=17&amp;vtp=1&amp;bbb=1"/>
          <p:cNvSpPr/>
          <p:nvPr/>
        </p:nvSpPr>
        <p:spPr>
          <a:xfrm>
            <a:off x="5676423" y="1445660"/>
            <a:ext cx="9826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024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51_1#3f6277d05?vopoq=1&amp;pid=699a0b095&amp;color=0,0,0&amp;vtp=1&amp;bbb=1&amp;hb=1"/>
              <p:cNvSpPr/>
              <p:nvPr/>
            </p:nvSpPr>
            <p:spPr>
              <a:xfrm>
                <a:off x="649224" y="2026812"/>
                <a:ext cx="10899648" cy="391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整数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𝑐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1 000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+10×</m:t>
                    </m:r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𝑏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=2 024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</m:t>
                    </m:r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𝑏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为整数. 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∵|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|&lt;100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=±64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±27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±8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±1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</m:t>
                    </m:r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𝑏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=±4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±3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±2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±1.∵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Times New Roman" pitchFamily="34" charset="0"/>
                  <a:ea typeface="SimSun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1 000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+10×</m:t>
                    </m:r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𝑏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≥3 000+10×(−4)+0=2 960&gt;2 024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易知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≥3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时均不成立.又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&gt;1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∴1 000×2+10×</m:t>
                    </m:r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𝑏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=2 024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∴10×</m:t>
                    </m:r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𝑏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10×1+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𝑐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=±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14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不是整数，不合题意；当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10×2+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𝑐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=±2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，符合题意；当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=27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10×3+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4" name="QB_4_AS.51_1#3f6277d05?vopoq=1&amp;pid=699a0b09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026812"/>
                <a:ext cx="10899648" cy="3911600"/>
              </a:xfrm>
              <a:prstGeom prst="rect">
                <a:avLst/>
              </a:prstGeom>
              <a:blipFill>
                <a:blip r:embed="rId4"/>
                <a:stretch>
                  <a:fillRect l="-1734" b="-24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51_1#3f6277d05?vopoq=1&amp;pid=699a0b095&amp;color=0,0,0&amp;vtp=1&amp;bbb=1&amp;hb=1"/>
              <p:cNvSpPr/>
              <p:nvPr/>
            </p:nvSpPr>
            <p:spPr>
              <a:xfrm>
                <a:off x="649224" y="864000"/>
                <a:ext cx="10899648" cy="5308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=−6&lt;0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，不合题意；当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=64</m:t>
                    </m:r>
                  </m:oMath>
                </a14:m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10×4+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=24</m:t>
                    </m:r>
                  </m:oMath>
                </a14:m>
                <a:r>
                  <a:rPr lang="en-US" altLang="zh-CN" sz="240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=−16&lt;0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不合题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意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=−1</m:t>
                    </m:r>
                  </m:oMath>
                </a14:m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10×(−1)+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𝑐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=±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34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不是整数，不合题意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；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当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=−8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10×(−2)+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𝑐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=±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44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不是整数，不合题意；当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=−27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Times New Roman" pitchFamily="34" charset="0"/>
                  <a:ea typeface="SimSun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10×(−3)+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𝑐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=±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54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不是整数，不合题意；当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=−64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10×(−4)+</m:t>
                    </m:r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𝑐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=±8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，符合题意.综上可知，整数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的值为2，8，2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或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2，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8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或2，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−64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，8或2，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−64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−8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.当整数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的值为2，8，2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𝑎𝑏𝑐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=2×8×2=32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；当整数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𝑐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的值为2，8，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𝑎𝑏𝑐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=2×8×(−2)=−32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；当整数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𝑐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的值为2，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−64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，8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𝑎𝑏𝑐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=2×(−64)×8=−1 024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；当整数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𝑐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的值为2，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−64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−8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𝑎𝑏𝑐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=2×(−64)×(−8)=1 024.∵−1 024&lt;−32&lt;32&lt;1 024</m:t>
                    </m:r>
                  </m:oMath>
                </a14:m>
                <a:r>
                  <a:rPr lang="zh-CN" altLang="en-US" sz="2400" b="0" i="0" kern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𝑎𝑏𝑐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的最大值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024.故答案为1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024.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4_AS.51_1#3f6277d05?vopoq=1&amp;pid=699a0b09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5308600"/>
              </a:xfrm>
              <a:prstGeom prst="rect">
                <a:avLst/>
              </a:prstGeom>
              <a:blipFill>
                <a:blip r:embed="rId2"/>
                <a:stretch>
                  <a:fillRect l="-1734" t="-1033" r="-3635" b="-25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8557416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ac968765?pid=e06ea68e2&amp;color=46,117,182&amp;vtp=1&amp;bt=1&amp;bbb=1"/>
          <p:cNvSpPr/>
          <p:nvPr/>
        </p:nvSpPr>
        <p:spPr>
          <a:xfrm>
            <a:off x="649224" y="859536"/>
            <a:ext cx="10899648" cy="635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三、解答题（本大题共6小题，共66分）</a:t>
            </a:r>
            <a:endParaRPr lang="en-US" altLang="zh-CN" sz="2800" dirty="0">
              <a:solidFill>
                <a:srgbClr val="2E75B6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52_1#09b9088f1?sp=1&amp;vopoq=1&amp;pid=1ac968765&amp;color=0,0,0&amp;vtp=1&amp;bbb=1&amp;hb=1"/>
              <p:cNvSpPr/>
              <p:nvPr/>
            </p:nvSpPr>
            <p:spPr>
              <a:xfrm>
                <a:off x="649224" y="1488439"/>
                <a:ext cx="10899648" cy="4457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17.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［2025江苏连云港月考］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（8分）把下列各数填入相应的集合内.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−16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0.151 551 555 1⋯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（相邻两个1之间5的个数逐次加1），0，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−|−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|−1|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0.</m:t>
                    </m:r>
                    <m:limUpp>
                      <m:limUpp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</m:t>
                        </m:r>
                      </m:e>
                      <m:li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⋅</m:t>
                        </m:r>
                      </m:lim>
                    </m:limUpp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−(−10)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−5.6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正数集合：{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____________________________________________________________</a:t>
                </a: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}；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无理数集合：{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______________________________________________________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}；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分数集合：{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}；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非负整数集合：{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}.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4_BD.52_1#09b9088f1?sp=1&amp;vopoq=1&amp;pid=1ac96876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488439"/>
                <a:ext cx="10899648" cy="4457700"/>
              </a:xfrm>
              <a:prstGeom prst="rect">
                <a:avLst/>
              </a:prstGeom>
              <a:blipFill>
                <a:blip r:embed="rId3"/>
                <a:stretch>
                  <a:fillRect l="-1734" t="-821" r="-895" b="-31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53_1#09b9088f1.blank?vopoq=1&amp;pid=1ac968765&amp;color=0,0,0&amp;vpa=18&amp;vtp=1&amp;bbb=1&amp;rh=36.84&amp;hb=1"/>
              <p:cNvSpPr/>
              <p:nvPr/>
            </p:nvSpPr>
            <p:spPr>
              <a:xfrm>
                <a:off x="649224" y="2936239"/>
                <a:ext cx="10894782" cy="9906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931"/>
                  </a:lnSpc>
                </a:pPr>
                <a:r>
                  <a:rPr lang="en-US" altLang="zh-CN" sz="2400" b="0" i="0" kern="0" smtClean="0">
                    <a:solidFill>
                      <a:srgbClr val="FFFFFF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            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0.151 551 555 1⋯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（相邻两个1之间5的个数逐次加1），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|−1|</m:t>
                    </m:r>
                  </m:oMath>
                </a14:m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931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0.</m:t>
                    </m:r>
                    <m:limUpp>
                      <m:limUp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</m:t>
                        </m:r>
                      </m:e>
                      <m:li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⋅</m:t>
                        </m:r>
                      </m:lim>
                    </m:limUpp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−(−10)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53_1#09b9088f1.blank?vopoq=1&amp;pid=1ac968765&amp;color=0,0,0&amp;vpa=18&amp;vtp=1&amp;bbb=1&amp;rh=36.84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936239"/>
                <a:ext cx="10894782" cy="990600"/>
              </a:xfrm>
              <a:prstGeom prst="rect">
                <a:avLst/>
              </a:prstGeom>
              <a:blipFill>
                <a:blip r:embed="rId4"/>
                <a:stretch>
                  <a:fillRect t="-4321" b="-11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N.54_1#09b9088f1.blank?vopoq=1&amp;pid=1ac968765&amp;color=0,0,0&amp;vpa=19&amp;vtp=1&amp;bbb=1&amp;rh=38.38504"/>
              <p:cNvSpPr/>
              <p:nvPr/>
            </p:nvSpPr>
            <p:spPr>
              <a:xfrm>
                <a:off x="2647886" y="3857561"/>
                <a:ext cx="8189913" cy="4874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0.151 551 555 1⋯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（相邻两个1之间5的个数逐次加1），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4_AN.54_1#09b9088f1.blank?vopoq=1&amp;pid=1ac968765&amp;color=0,0,0&amp;vpa=19&amp;vtp=1&amp;bbb=1&amp;rh=38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7886" y="3857561"/>
                <a:ext cx="8189913" cy="487490"/>
              </a:xfrm>
              <a:prstGeom prst="rect">
                <a:avLst/>
              </a:prstGeom>
              <a:blipFill>
                <a:blip r:embed="rId5"/>
                <a:stretch>
                  <a:fillRect t="-15000" b="-2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N.55_1#09b9088f1.blank?vopoq=1&amp;pid=1ac968765&amp;color=0,0,0&amp;vpa=20&amp;vtp=1&amp;bbb=1&amp;rh=40.87504"/>
              <p:cNvSpPr/>
              <p:nvPr/>
            </p:nvSpPr>
            <p:spPr>
              <a:xfrm>
                <a:off x="2381186" y="4818951"/>
                <a:ext cx="2931097" cy="5191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−|−</m:t>
                    </m:r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0.</m:t>
                    </m:r>
                    <m:limUpp>
                      <m:limUpp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</m:t>
                        </m:r>
                      </m:e>
                      <m:li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⋅</m:t>
                        </m:r>
                      </m:lim>
                    </m:limUpp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−5.6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4_AN.55_1#09b9088f1.blank?vopoq=1&amp;pid=1ac968765&amp;color=0,0,0&amp;vpa=20&amp;vtp=1&amp;bbb=1&amp;rh=40.87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1186" y="4818951"/>
                <a:ext cx="2931097" cy="519113"/>
              </a:xfrm>
              <a:prstGeom prst="rect">
                <a:avLst/>
              </a:prstGeom>
              <a:blipFill>
                <a:blip r:embed="rId6"/>
                <a:stretch>
                  <a:fillRect t="-7059" b="-17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4_AN.56_1#09b9088f1.blank?vopoq=1&amp;pid=1ac968765&amp;color=0,0,0&amp;vpa=21&amp;vtp=1&amp;bbb=1"/>
              <p:cNvSpPr/>
              <p:nvPr/>
            </p:nvSpPr>
            <p:spPr>
              <a:xfrm>
                <a:off x="2894742" y="5465890"/>
                <a:ext cx="5053584" cy="38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|−1|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−(−10)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（8分）</a:t>
                </a:r>
                <a:endParaRPr lang="en-US" altLang="zh-CN" sz="1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QB_4_AN.56_1#09b9088f1.blank?vopoq=1&amp;pid=1ac968765&amp;color=0,0,0&amp;vpa=2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4742" y="5465890"/>
                <a:ext cx="5053584" cy="381000"/>
              </a:xfrm>
              <a:prstGeom prst="rect">
                <a:avLst/>
              </a:prstGeom>
              <a:blipFill>
                <a:blip r:embed="rId7"/>
                <a:stretch>
                  <a:fillRect t="-33871" r="-1448" b="-435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7_1#4dd2af1d6?vopoq=1&amp;pid=1ac968765&amp;color=0,0,0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［2025河南洛阳期末］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（10分）计算：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58_1#0309e4287?vopoq=1&amp;pid=4dd2af1d6&amp;color=0,0,0&amp;vtp=1&amp;bbb=1"/>
              <p:cNvSpPr/>
              <p:nvPr/>
            </p:nvSpPr>
            <p:spPr>
              <a:xfrm>
                <a:off x="649224" y="1341139"/>
                <a:ext cx="10899648" cy="596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</m:t>
                    </m:r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8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9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−13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；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BD.58_1#0309e4287?vopoq=1&amp;pid=4dd2af1d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41139"/>
                <a:ext cx="10899648" cy="596900"/>
              </a:xfrm>
              <a:prstGeom prst="rect">
                <a:avLst/>
              </a:prstGeom>
              <a:blipFill>
                <a:blip r:embed="rId3"/>
                <a:stretch>
                  <a:fillRect l="-1734" b="-183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59_1#0309e4287?vopoq=1&amp;pid=4dd2af1d6&amp;color=0,0,0&amp;vtp=1&amp;bbb=1"/>
              <p:cNvSpPr/>
              <p:nvPr/>
            </p:nvSpPr>
            <p:spPr>
              <a:xfrm>
                <a:off x="649224" y="1868761"/>
                <a:ext cx="10899648" cy="218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</m:t>
                    </m:r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8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9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−13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=−2+3−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4分）</a:t>
                </a:r>
                <a:endParaRPr lang="en-US" altLang="zh-CN" sz="24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=−2+3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（5分）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59_1#0309e4287?vopoq=1&amp;pid=4dd2af1d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868761"/>
                <a:ext cx="10899648" cy="2184400"/>
              </a:xfrm>
              <a:prstGeom prst="rect">
                <a:avLst/>
              </a:prstGeom>
              <a:blipFill>
                <a:blip r:embed="rId4"/>
                <a:stretch>
                  <a:fillRect l="-1734" t="-279" b="-55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0_1#6d4ea01c1?vopoq=1&amp;pid=4dd2af1d6&amp;color=0,0,0&amp;vtp=1&amp;bt=1&amp;bbb=1"/>
              <p:cNvSpPr/>
              <p:nvPr/>
            </p:nvSpPr>
            <p:spPr>
              <a:xfrm>
                <a:off x="649224" y="859536"/>
                <a:ext cx="10899648" cy="82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5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|2−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|+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9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÷</m:t>
                    </m:r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27</m:t>
                            </m:r>
                          </m:den>
                        </m:f>
                      </m:e>
                    </m:rad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−|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−5|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60_1#6d4ea01c1?vopoq=1&amp;pid=4dd2af1d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59536"/>
                <a:ext cx="10899648" cy="825500"/>
              </a:xfrm>
              <a:prstGeom prst="rect">
                <a:avLst/>
              </a:prstGeom>
              <a:blipFill>
                <a:blip r:embed="rId3"/>
                <a:stretch>
                  <a:fillRect l="-1734" b="-22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1_1#6d4ea01c1?vopoq=1&amp;pid=4dd2af1d6&amp;color=0,0,0&amp;vtp=1&amp;bbb=1"/>
              <p:cNvSpPr/>
              <p:nvPr/>
            </p:nvSpPr>
            <p:spPr>
              <a:xfrm>
                <a:off x="649224" y="1689100"/>
                <a:ext cx="10899648" cy="3213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5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|2−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|+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9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÷</m:t>
                    </m:r>
                    <m:rad>
                      <m:rad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27</m:t>
                            </m:r>
                          </m:den>
                        </m:f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−|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−5|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=|2−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|+3÷(−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)−|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−5|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−9−(5−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（9分）</a:t>
                </a:r>
                <a:endParaRPr lang="en-US" altLang="zh-CN" sz="2400" dirty="0"/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−9−5+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=−12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61_1#6d4ea01c1?vopoq=1&amp;pid=4dd2af1d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689100"/>
                <a:ext cx="10899648" cy="3213100"/>
              </a:xfrm>
              <a:prstGeom prst="rect">
                <a:avLst/>
              </a:prstGeom>
              <a:blipFill>
                <a:blip r:embed="rId4"/>
                <a:stretch>
                  <a:fillRect l="-1734" b="-3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2_1#2b0098d9e?vopoq=1&amp;pid=1ac968765&amp;color=0,0,0&amp;vtp=1&amp;bt=1&amp;bbb=1&amp;hb=1"/>
              <p:cNvSpPr/>
              <p:nvPr/>
            </p:nvSpPr>
            <p:spPr>
              <a:xfrm>
                <a:off x="649224" y="864000"/>
                <a:ext cx="10899648" cy="124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19.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跨学科问题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［2025浙江义乌期中］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（10分）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已知一个物体从高处自由下落时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下落距离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（米）和下落时间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（秒）可以用公式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𝑡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h</m:t>
                            </m:r>
                          </m:num>
                          <m:den>
                            <m:r>
                              <a:rPr lang="en-US" altLang="zh-CN" sz="2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5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来计算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．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62_1#2b0098d9e?vopoq=1&amp;pid=1ac96876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244600"/>
              </a:xfrm>
              <a:prstGeom prst="rect">
                <a:avLst/>
              </a:prstGeom>
              <a:blipFill>
                <a:blip r:embed="rId3"/>
                <a:stretch>
                  <a:fillRect l="-1734" t="-3431" r="-503" b="-4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BD.63_1#e63a5792d?vopoq=1&amp;pid=2b0098d9e&amp;color=0,0,0&amp;vtp=1&amp;bbb=1"/>
          <p:cNvSpPr/>
          <p:nvPr/>
        </p:nvSpPr>
        <p:spPr>
          <a:xfrm>
            <a:off x="649224" y="2113681"/>
            <a:ext cx="10899648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（1）一个物体从125米高的塔顶自由下落，落到地面需要几秒？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64_1#e63a5792d?vopoq=1&amp;pid=2b0098d9e&amp;color=0,0,0&amp;vtp=1&amp;bbb=1"/>
              <p:cNvSpPr/>
              <p:nvPr/>
            </p:nvSpPr>
            <p:spPr>
              <a:xfrm>
                <a:off x="649224" y="2608854"/>
                <a:ext cx="10899648" cy="124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9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h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=125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𝑡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h</m:t>
                            </m:r>
                          </m:num>
                          <m:den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5</m:t>
                            </m:r>
                          </m:den>
                        </m:f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125</m:t>
                            </m:r>
                          </m:num>
                          <m:den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5</m:t>
                            </m:r>
                          </m:den>
                        </m:f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25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（4分）</a:t>
                </a:r>
                <a:endParaRPr lang="en-US" altLang="zh-CN" sz="24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答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：一个物体从125米高的塔顶自由下落，落到地面需要5秒.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（5分）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64_1#e63a5792d?vopoq=1&amp;pid=2b0098d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608854"/>
                <a:ext cx="10899648" cy="1244600"/>
              </a:xfrm>
              <a:prstGeom prst="rect">
                <a:avLst/>
              </a:prstGeom>
              <a:blipFill>
                <a:blip r:embed="rId4"/>
                <a:stretch>
                  <a:fillRect l="-1734" b="-107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BD.65_1#74cad41f7?vopoq=1&amp;pid=2b0098d9e&amp;color=0,0,0&amp;vtp=1&amp;bbb=1"/>
          <p:cNvSpPr/>
          <p:nvPr/>
        </p:nvSpPr>
        <p:spPr>
          <a:xfrm>
            <a:off x="649224" y="3899228"/>
            <a:ext cx="10899648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（2）一个物体从高空某处落到地面用了2秒，问物体下落前离地面高多少米？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66_1#74cad41f7?vopoq=1&amp;pid=2b0098d9e&amp;color=0,0,0&amp;vtp=1&amp;bbb=1"/>
              <p:cNvSpPr/>
              <p:nvPr/>
            </p:nvSpPr>
            <p:spPr>
              <a:xfrm>
                <a:off x="649224" y="4399427"/>
                <a:ext cx="10899648" cy="173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9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𝑡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</m:t>
                    </m:r>
                  </m:oMath>
                </a14:m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h</m:t>
                            </m:r>
                          </m:num>
                          <m:den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5</m:t>
                            </m:r>
                          </m:den>
                        </m:f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</m:t>
                    </m:r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h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h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（9分）</a:t>
                </a:r>
                <a:endParaRPr lang="en-US" altLang="zh-CN" sz="24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答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：物体下落前离地面高20米．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O_5_AN.66_1#74cad41f7?vopoq=1&amp;pid=2b0098d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399427"/>
                <a:ext cx="10899648" cy="1739900"/>
              </a:xfrm>
              <a:prstGeom prst="rect">
                <a:avLst/>
              </a:prstGeom>
              <a:blipFill>
                <a:blip r:embed="rId5"/>
                <a:stretch>
                  <a:fillRect l="-1734" b="-77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7_1#f5bf68c10?vopoq=1&amp;pid=1ac968765&amp;color=0,0,0&amp;vtp=1&amp;bt=1&amp;bbb=1&amp;hb=1"/>
              <p:cNvSpPr/>
              <p:nvPr/>
            </p:nvSpPr>
            <p:spPr>
              <a:xfrm>
                <a:off x="649224" y="864000"/>
                <a:ext cx="10899648" cy="177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20.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［2025北京朝阳区月考］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（12分）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我们知道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是一个无理数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将这个数减去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整数部分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，差就是小数部分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的整数部分是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小数部分是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请回答以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下问题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O_4_BD.67_1#f5bf68c10?vopoq=1&amp;pid=1ac96876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778000"/>
              </a:xfrm>
              <a:prstGeom prst="rect">
                <a:avLst/>
              </a:prstGeom>
              <a:blipFill>
                <a:blip r:embed="rId3"/>
                <a:stretch>
                  <a:fillRect l="-1734" r="-1398" b="-54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68_1#bfad9fbba?vopoq=1&amp;pid=f5bf68c10&amp;color=0,0,0&amp;vtp=1&amp;bbb=1"/>
              <p:cNvSpPr/>
              <p:nvPr/>
            </p:nvSpPr>
            <p:spPr>
              <a:xfrm>
                <a:off x="649224" y="2614568"/>
                <a:ext cx="1089964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）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的小数部分是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5−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的整数部分是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；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5_BD.68_1#bfad9fbba?vopoq=1&amp;pid=f5bf68c1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614568"/>
                <a:ext cx="10899648" cy="584200"/>
              </a:xfrm>
              <a:prstGeom prst="rect">
                <a:avLst/>
              </a:prstGeom>
              <a:blipFill>
                <a:blip r:embed="rId4"/>
                <a:stretch>
                  <a:fillRect l="-1734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69_1#bfad9fbba.blank?vopoq=1&amp;pid=f5bf68c10&amp;color=0,0,0&amp;vpa=22&amp;vtp=1&amp;bbb=1&amp;rh=31.51504"/>
              <p:cNvSpPr/>
              <p:nvPr/>
            </p:nvSpPr>
            <p:spPr>
              <a:xfrm>
                <a:off x="3619563" y="2670765"/>
                <a:ext cx="1054799" cy="4002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5_AN.69_1#bfad9fbba.blank?vopoq=1&amp;pid=f5bf68c10&amp;color=0,0,0&amp;vpa=22&amp;vtp=1&amp;bbb=1&amp;rh=31.51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563" y="2670765"/>
                <a:ext cx="1054799" cy="40024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70_1#bfad9fbba.blank?vopoq=1&amp;pid=f5bf68c10&amp;color=0,0,0&amp;vpa=23&amp;vtp=1"/>
          <p:cNvSpPr/>
          <p:nvPr/>
        </p:nvSpPr>
        <p:spPr>
          <a:xfrm>
            <a:off x="7893019" y="2576468"/>
            <a:ext cx="373063" cy="584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71_1#bfad9fbba?vopoq=1&amp;pid=f5bf68c10&amp;color=0,0,0&amp;vtp=1&amp;bbb=1&amp;hb=1"/>
              <p:cNvSpPr/>
              <p:nvPr/>
            </p:nvSpPr>
            <p:spPr>
              <a:xfrm>
                <a:off x="649224" y="3185677"/>
                <a:ext cx="10899648" cy="182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2&lt;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&lt;3</m:t>
                    </m:r>
                  </m:oMath>
                </a14:m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的小数部分为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3&lt;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&lt;4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所以</a:t>
                </a: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−4&lt;−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&lt;−3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1&lt;5−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5−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的整数部分为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1.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故答案为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，1.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（4分）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QB_5_AS.71_1#bfad9fbba?vopoq=1&amp;pid=f5bf68c1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185677"/>
                <a:ext cx="10899648" cy="1828800"/>
              </a:xfrm>
              <a:prstGeom prst="rect">
                <a:avLst/>
              </a:prstGeom>
              <a:blipFill>
                <a:blip r:embed="rId6"/>
                <a:stretch>
                  <a:fillRect l="-1734" b="-5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2_1#732d17f2d?vopoq=1&amp;pid=f5bf68c10&amp;color=0,0,0&amp;vtp=1&amp;bt=1&amp;bbb=1&amp;hb=1"/>
              <p:cNvSpPr/>
              <p:nvPr/>
            </p:nvSpPr>
            <p:spPr>
              <a:xfrm>
                <a:off x="649224" y="864000"/>
                <a:ext cx="1089964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（2）［中］若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70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的整数部分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的小数部分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的平方根.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72_1#732d17f2d?vopoq=1&amp;pid=f5bf68c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584200"/>
              </a:xfrm>
              <a:prstGeom prst="rect">
                <a:avLst/>
              </a:prstGeom>
              <a:blipFill>
                <a:blip r:embed="rId3"/>
                <a:stretch>
                  <a:fillRect l="-1734" r="-3300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3_1#732d17f2d?vopoq=1&amp;pid=f5bf68c10&amp;color=0,0,0&amp;vtp=1&amp;bbb=1"/>
              <p:cNvSpPr/>
              <p:nvPr/>
            </p:nvSpPr>
            <p:spPr>
              <a:xfrm>
                <a:off x="649224" y="1427553"/>
                <a:ext cx="10899648" cy="304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8&lt;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70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&lt;9</m:t>
                    </m:r>
                  </m:oMath>
                </a14:m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70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的整数部分为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8，即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（6分）</a:t>
                </a:r>
                <a:endParaRPr lang="en-US" altLang="zh-CN" sz="24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2&lt;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&lt;3</m:t>
                    </m:r>
                  </m:oMath>
                </a14:m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的整数部分为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2，</a:t>
                </a:r>
                <a:endParaRPr lang="en-US" altLang="zh-CN" sz="24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的小数部分为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−2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（8分）</a:t>
                </a:r>
                <a:endParaRPr lang="en-US" altLang="zh-CN" sz="24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+3=8+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−2−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+3=9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9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=±3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+3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的平方根为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±3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73_1#732d17f2d?vopoq=1&amp;pid=f5bf68c1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427553"/>
                <a:ext cx="10899648" cy="3048000"/>
              </a:xfrm>
              <a:prstGeom prst="rect">
                <a:avLst/>
              </a:prstGeom>
              <a:blipFill>
                <a:blip r:embed="rId4"/>
                <a:stretch>
                  <a:fillRect l="-1734" b="-3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74_1#765b1a496?vopoq=1&amp;pid=1ac968765&amp;color=0,0,0&amp;vtp=1&amp;bt=1&amp;bbb=1&amp;hb=1"/>
              <p:cNvSpPr/>
              <p:nvPr/>
            </p:nvSpPr>
            <p:spPr>
              <a:xfrm>
                <a:off x="649224" y="864000"/>
                <a:ext cx="10899648" cy="2222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21.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［2025河北石家庄期中］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（12分）我们知道，负数没有算术平方根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但对于三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个互不相等的负整数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，若两两乘积的算术平方根都是整数，则称这三个数为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“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完美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组合数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”.例如：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−9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−4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−1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这三个数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由于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(−9)×(−4)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(−9)×(−1)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=3</m:t>
                    </m:r>
                  </m:oMath>
                </a14:m>
                <a:r>
                  <a:rPr lang="zh-CN" altLang="en-US" sz="2400" b="0" i="0" kern="0" dirty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(−4)×(−1)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，其结果6,3,2都是整数，所以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−9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−4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这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三个数称为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“完美组合数”.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74_1#765b1a496?vopoq=1&amp;pid=1ac96876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2222500"/>
              </a:xfrm>
              <a:prstGeom prst="rect">
                <a:avLst/>
              </a:prstGeom>
              <a:blipFill>
                <a:blip r:embed="rId3"/>
                <a:stretch>
                  <a:fillRect l="-1734" t="-3571" r="-895" b="-6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75_1#eaee603ca?vopoq=1&amp;pid=765b1a496&amp;color=0,0,0&amp;vtp=1&amp;bbb=1"/>
              <p:cNvSpPr/>
              <p:nvPr/>
            </p:nvSpPr>
            <p:spPr>
              <a:xfrm>
                <a:off x="649224" y="3139766"/>
                <a:ext cx="10899648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−18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−8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这三个数是“完美组合数”吗？请说明理由，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BD.75_1#eaee603ca?vopoq=1&amp;pid=765b1a49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139766"/>
                <a:ext cx="10899648" cy="469900"/>
              </a:xfrm>
              <a:prstGeom prst="rect">
                <a:avLst/>
              </a:prstGeom>
              <a:blipFill>
                <a:blip r:embed="rId4"/>
                <a:stretch>
                  <a:fillRect l="-1734" t="-11688" b="-311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76_1#eaee603ca?vopoq=1&amp;pid=765b1a496&amp;color=0,0,0&amp;vtp=1&amp;bbb=1&amp;hb=1"/>
              <p:cNvSpPr/>
              <p:nvPr/>
            </p:nvSpPr>
            <p:spPr>
              <a:xfrm>
                <a:off x="649224" y="3614111"/>
                <a:ext cx="10899648" cy="2222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−18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−8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这三个数是“完美组合数”.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（1分）</a:t>
                </a:r>
                <a:endParaRPr lang="en-US" altLang="zh-CN" sz="24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理由如下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</a:t>
                </a:r>
                <a:endParaRPr lang="en-US" altLang="zh-CN" sz="24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∵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(−18)×(−8)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144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=12</m:t>
                    </m:r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(−8)×(−2)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16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(−18)×(−2)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36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，且12,4,6都是整数，</a:t>
                </a:r>
                <a:endParaRPr lang="en-US" altLang="zh-CN" sz="24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∴−18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−8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这三个数是“完美组合数”.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（5分）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76_1#eaee603ca?vopoq=1&amp;pid=765b1a49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614111"/>
                <a:ext cx="10899648" cy="2222500"/>
              </a:xfrm>
              <a:prstGeom prst="rect">
                <a:avLst/>
              </a:prstGeom>
              <a:blipFill>
                <a:blip r:embed="rId5"/>
                <a:stretch>
                  <a:fillRect l="-1734" t="-3571" b="-6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7_1#da9b6909a?vopoq=1&amp;pid=765b1a496&amp;color=0,0,0&amp;vtp=1&amp;bt=1&amp;bbb=1&amp;hb=1"/>
              <p:cNvSpPr/>
              <p:nvPr/>
            </p:nvSpPr>
            <p:spPr>
              <a:xfrm>
                <a:off x="649224" y="864000"/>
                <a:ext cx="10899648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（2）［中］若三个数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−3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𝑚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−12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是“完美组合数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其中有两个数乘积的算术平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方根为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12,求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的值.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77_1#da9b6909a?vopoq=1&amp;pid=765b1a49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117600"/>
              </a:xfrm>
              <a:prstGeom prst="rect">
                <a:avLst/>
              </a:prstGeom>
              <a:blipFill>
                <a:blip r:embed="rId3"/>
                <a:stretch>
                  <a:fillRect l="-1734" r="-559" b="-103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8_1#da9b6909a?vopoq=1&amp;pid=765b1a496&amp;color=0,0,0&amp;vtp=1&amp;bbb=1&amp;hb=1"/>
              <p:cNvSpPr/>
              <p:nvPr/>
            </p:nvSpPr>
            <p:spPr>
              <a:xfrm>
                <a:off x="649224" y="2007054"/>
                <a:ext cx="10899648" cy="391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∵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其中有两个数乘积的算术平方根为12，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这两个数的乘积为144.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（7分）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−3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=144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=−48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∵−48×(−12)=48×12=576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−3×(−12)=36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(−48)×(−12)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=24</m:t>
                    </m:r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(−3)×(−12)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,此时符合题意；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（9分）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−12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=144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𝑚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=−12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,不符合题意.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综上所述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𝑚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的值为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−48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78_1#da9b6909a?vopoq=1&amp;pid=765b1a49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007054"/>
                <a:ext cx="10899648" cy="3911600"/>
              </a:xfrm>
              <a:prstGeom prst="rect">
                <a:avLst/>
              </a:prstGeom>
              <a:blipFill>
                <a:blip r:embed="rId4"/>
                <a:stretch>
                  <a:fillRect l="-1734" b="-31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79_1#e553f5555?iti=1&amp;htil=1&amp;vopoq=1&amp;pid=1ac968765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0011" y="909720"/>
            <a:ext cx="1545336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79_2#e553f5555?iti=1&amp;htil=1&amp;vopoq=1&amp;pid=1ac968765&amp;color=0,0,0&amp;vtp=1&amp;bbb=1"/>
          <p:cNvSpPr/>
          <p:nvPr/>
        </p:nvSpPr>
        <p:spPr>
          <a:xfrm>
            <a:off x="10105148" y="2646064"/>
            <a:ext cx="1135062" cy="4531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图（1）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79_3#e553f5555?htil=1&amp;sp=1&amp;vopoq=1&amp;pid=1ac968765&amp;color=0,0,0&amp;vtp=1&amp;bt=1&amp;bbb=1&amp;hb=1&amp;hs=1"/>
              <p:cNvSpPr/>
              <p:nvPr/>
            </p:nvSpPr>
            <p:spPr>
              <a:xfrm>
                <a:off x="649224" y="864000"/>
                <a:ext cx="9217152" cy="2032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22.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探究性问题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［2025浙江宁波期中］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（14分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课堂上老师提出一个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合作学习活动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：如图（1），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均在由边长为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的小正方形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组成的网格格点上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,连结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𝐵𝐶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𝐶𝐷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𝐷𝐴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,得到一个阴影正方形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且阴影正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方形面积为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O_4_BD.79_3#e553f5555?htil=1&amp;sp=1&amp;vopoq=1&amp;pid=1ac968765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9217152" cy="2032000"/>
              </a:xfrm>
              <a:prstGeom prst="rect">
                <a:avLst/>
              </a:prstGeom>
              <a:blipFill>
                <a:blip r:embed="rId4"/>
                <a:stretch>
                  <a:fillRect l="-2050" t="-1502" r="-661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4_BD.79_4#e553f5555?htil=1&amp;sp=1&amp;vopoq=1&amp;pid=1ac968765&amp;color=0,0,0&amp;vtp=1&amp;bbb=1"/>
          <p:cNvSpPr/>
          <p:nvPr/>
        </p:nvSpPr>
        <p:spPr>
          <a:xfrm>
            <a:off x="649224" y="2888381"/>
            <a:ext cx="9217152" cy="57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【基础尝试】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6" name="QB_5_BD.80_1#3628ec4e0?vopoq=1&amp;pid=e553f5555&amp;color=0,0,0&amp;vtp=1&amp;bbb=1&amp;hb=1&amp;hs=1"/>
          <p:cNvSpPr/>
          <p:nvPr/>
        </p:nvSpPr>
        <p:spPr>
          <a:xfrm>
            <a:off x="649224" y="3440566"/>
            <a:ext cx="10899648" cy="101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（1）小李发现图（1）中阴影正方形的边长就是小正方形的对角线的长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则小正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方形的对角线的长是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N.81_1#3628ec4e0.blank?vopoq=1&amp;pid=e553f5555&amp;color=0,0,0&amp;vpa=24&amp;vtp=1&amp;bbb=1&amp;rh=31.60504"/>
              <p:cNvSpPr/>
              <p:nvPr/>
            </p:nvSpPr>
            <p:spPr>
              <a:xfrm>
                <a:off x="3441636" y="3952385"/>
                <a:ext cx="524002" cy="4013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7" name="QB_5_AN.81_1#3628ec4e0.blank?vopoq=1&amp;pid=e553f5555&amp;color=0,0,0&amp;vpa=24&amp;vtp=1&amp;bbb=1&amp;rh=31.60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1636" y="3952385"/>
                <a:ext cx="524002" cy="40138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AS.82_1#3628ec4e0?vopoq=1&amp;pid=e553f5555&amp;color=0,0,0&amp;vtp=1&amp;bbb=1&amp;hb=1"/>
              <p:cNvSpPr/>
              <p:nvPr/>
            </p:nvSpPr>
            <p:spPr>
              <a:xfrm>
                <a:off x="649224" y="4461591"/>
                <a:ext cx="10899648" cy="1524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由题意得,面积为2的阴影正方形的边长是边长为1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的小正方形对角线的长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小正方形对角线的长等于阴影正方形面积的算术平方根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.故答案为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2400" b="0" i="0" kern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3分）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QB_5_AS.82_1#3628ec4e0?vopoq=1&amp;pid=e553f555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461591"/>
                <a:ext cx="10899648" cy="1524000"/>
              </a:xfrm>
              <a:prstGeom prst="rect">
                <a:avLst/>
              </a:prstGeom>
              <a:blipFill>
                <a:blip r:embed="rId6"/>
                <a:stretch>
                  <a:fillRect l="-1734" t="-2000" r="-280" b="-84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fe19dfe3a?sp=1&amp;pid=e553f5555&amp;color=0,0,0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【画图探究】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83_1#8c7ae6ef0?sp=1&amp;vopoq=1&amp;pid=e553f5555&amp;color=0,0,0&amp;vtp=1&amp;bbb=1&amp;hb=1"/>
              <p:cNvSpPr/>
              <p:nvPr/>
            </p:nvSpPr>
            <p:spPr>
              <a:xfrm>
                <a:off x="649224" y="1386913"/>
                <a:ext cx="1089964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（2）［中］如图（2），以1个单位长度为边长画一个正方形，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以数轴上的数字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所在的点为圆心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，正方形的对角线长为半径画弧，与数轴交于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𝑁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两点，则点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Times New Roman" pitchFamily="34" charset="0"/>
                  <a:ea typeface="SimSun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表示的数为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5_BD.83_1#8c7ae6ef0?sp=1&amp;vopoq=1&amp;pid=e553f555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86913"/>
                <a:ext cx="10899648" cy="1676400"/>
              </a:xfrm>
              <a:prstGeom prst="rect">
                <a:avLst/>
              </a:prstGeom>
              <a:blipFill>
                <a:blip r:embed="rId3"/>
                <a:stretch>
                  <a:fillRect l="-1734" r="-224" b="-6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84_1#8c7ae6ef0.blank?vopoq=1&amp;pid=e553f5555&amp;color=0,0,0&amp;vpa=25&amp;vtp=1&amp;bbb=1&amp;rh=31.60504"/>
              <p:cNvSpPr/>
              <p:nvPr/>
            </p:nvSpPr>
            <p:spPr>
              <a:xfrm>
                <a:off x="2184336" y="2546051"/>
                <a:ext cx="1054799" cy="4013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1−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5_AN.84_1#8c7ae6ef0.blank?vopoq=1&amp;pid=e553f5555&amp;color=0,0,0&amp;vpa=25&amp;vtp=1&amp;bbb=1&amp;rh=31.60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4336" y="2546051"/>
                <a:ext cx="1054799" cy="4013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5_BD.83_2#8c7ae6ef0?iti=2&amp;vopoq=1&amp;pid=e553f5555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7408" y="3169939"/>
            <a:ext cx="3383280" cy="74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5_BD.83_3#8c7ae6ef0?iti=2&amp;vopoq=1&amp;pid=e553f5555&amp;color=0,0,0&amp;vtp=1&amp;bbb=1"/>
          <p:cNvSpPr/>
          <p:nvPr/>
        </p:nvSpPr>
        <p:spPr>
          <a:xfrm>
            <a:off x="5531517" y="4046747"/>
            <a:ext cx="1135062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图（2）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85_1#8c7ae6ef0?vopoq=1&amp;pid=e553f5555&amp;color=0,0,0&amp;vtp=1&amp;bbb=1&amp;hb=1"/>
              <p:cNvSpPr/>
              <p:nvPr/>
            </p:nvSpPr>
            <p:spPr>
              <a:xfrm>
                <a:off x="649224" y="4605039"/>
                <a:ext cx="10899648" cy="1219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由（1）知,边长为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的小正方形对角线的长为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原点与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之间的距离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−1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表示的数为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1−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故答案为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1−</m:t>
                    </m:r>
                    <m:rad>
                      <m:radPr>
                        <m:degHide m:val="on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…………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6分）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QB_5_AS.85_1#8c7ae6ef0?vopoq=1&amp;pid=e553f555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605039"/>
                <a:ext cx="10899648" cy="1219200"/>
              </a:xfrm>
              <a:prstGeom prst="rect">
                <a:avLst/>
              </a:prstGeom>
              <a:blipFill>
                <a:blip r:embed="rId6"/>
                <a:stretch>
                  <a:fillRect l="-1734" r="-727" b="-9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be0f302a1?sp=1&amp;pid=e553f5555&amp;color=0,0,0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【问题解决】</a:t>
            </a:r>
            <a:endParaRPr lang="en-US" altLang="zh-CN" sz="2400" dirty="0"/>
          </a:p>
        </p:txBody>
      </p:sp>
      <p:sp>
        <p:nvSpPr>
          <p:cNvPr id="3" name="QO_5_BD.86_1#0f7f34450?sp=1&amp;vopoq=1&amp;pid=e553f5555&amp;color=0,0,0&amp;vtp=1&amp;bbb=1"/>
          <p:cNvSpPr/>
          <p:nvPr/>
        </p:nvSpPr>
        <p:spPr>
          <a:xfrm>
            <a:off x="649224" y="1386913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（3）［偏难］如图（3）是由9个边长为1的小正方形组成的网格.</a:t>
            </a:r>
            <a:endParaRPr lang="en-US" altLang="zh-CN" sz="2400" dirty="0"/>
          </a:p>
        </p:txBody>
      </p:sp>
      <p:pic>
        <p:nvPicPr>
          <p:cNvPr id="4" name="QO_5_BD.86_2#0f7f34450?iti=3&amp;vopoq=1&amp;pid=e553f555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5304" y="1990998"/>
            <a:ext cx="5047488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86_3#0f7f34450?iti=3&amp;vopoq=1&amp;pid=e553f5555&amp;color=0,0,0&amp;vtp=1&amp;bbb=1"/>
          <p:cNvSpPr/>
          <p:nvPr/>
        </p:nvSpPr>
        <p:spPr>
          <a:xfrm>
            <a:off x="5531517" y="3562750"/>
            <a:ext cx="1135062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图（3）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87_1#9ad858f60?vopoq=1&amp;pid=0f7f34450&amp;color=0,0,0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①画出面积是5的正方形，使它的顶点在网络的格点上；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88_1#9ad858f60?vopoq=1&amp;pid=0f7f34450&amp;color=0,0,0&amp;vtp=1&amp;bbb=1&amp;hb=1"/>
              <p:cNvSpPr/>
              <p:nvPr/>
            </p:nvSpPr>
            <p:spPr>
              <a:xfrm>
                <a:off x="649224" y="1341139"/>
                <a:ext cx="10899648" cy="1168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∵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正方形的面积是5，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其边长是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∵1×2</m:t>
                    </m:r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的长方形的对角线长为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作图如图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（1）：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6_AN.88_1#9ad858f60?vopoq=1&amp;pid=0f7f3445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41139"/>
                <a:ext cx="10899648" cy="1168400"/>
              </a:xfrm>
              <a:prstGeom prst="rect">
                <a:avLst/>
              </a:prstGeom>
              <a:blipFill>
                <a:blip r:embed="rId3"/>
                <a:stretch>
                  <a:fillRect l="-1734" r="-783" b="-104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AN.88_1#9ad858f60?iti=4&amp;vopoq=1&amp;pid=0f7f34450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9261" y="2495569"/>
            <a:ext cx="1234440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6_AN.88_2#9ad858f60?vopoq=1&amp;pid=0f7f34450&amp;color=0,0,0&amp;vtp=1&amp;bbb=1"/>
          <p:cNvSpPr/>
          <p:nvPr/>
        </p:nvSpPr>
        <p:spPr>
          <a:xfrm>
            <a:off x="649224" y="2496839"/>
            <a:ext cx="10894782" cy="194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15300"/>
              </a:lnSpc>
            </a:pPr>
            <a:r>
              <a:rPr lang="en-US" altLang="zh-CN" sz="8550" b="0" i="0" kern="0" spc="-99900" smtClean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</a:t>
            </a:r>
            <a:r>
              <a:rPr lang="en-US" altLang="zh-CN" sz="2400" b="0" i="0" smtClean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…………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10分）</a:t>
            </a:r>
            <a:endParaRPr lang="en-US" altLang="zh-CN" sz="100" dirty="0"/>
          </a:p>
        </p:txBody>
      </p:sp>
      <p:sp>
        <p:nvSpPr>
          <p:cNvPr id="6" name="QO_6_AN.88_3#9ad858f60?iti=4&amp;vopoq=1&amp;pid=0f7f34450&amp;color=0,0,0&amp;vtp=1&amp;bbb=1"/>
          <p:cNvSpPr/>
          <p:nvPr/>
        </p:nvSpPr>
        <p:spPr>
          <a:xfrm>
            <a:off x="738950" y="3902729"/>
            <a:ext cx="1135062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图（1）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89_1#93939be34?vopoq=1&amp;pid=0f7f34450&amp;color=0,0,0&amp;vtp=1&amp;bt=1&amp;bbb=1&amp;hb=1"/>
              <p:cNvSpPr/>
              <p:nvPr/>
            </p:nvSpPr>
            <p:spPr>
              <a:xfrm>
                <a:off x="649224" y="864000"/>
                <a:ext cx="10899648" cy="1168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②请借鉴（2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中的方法在数轴上找到表示实数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的准确位置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保留作图痕迹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并标出必要线段长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6_BD.89_1#93939be34?vopoq=1&amp;pid=0f7f3445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168400"/>
              </a:xfrm>
              <a:prstGeom prst="rect">
                <a:avLst/>
              </a:prstGeom>
              <a:blipFill>
                <a:blip r:embed="rId3"/>
                <a:stretch>
                  <a:fillRect l="-1734" r="-1566" b="-83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90_1#93939be34?vopoq=1&amp;pid=0f7f34450&amp;color=0,0,0&amp;vtp=1&amp;bbb=1"/>
              <p:cNvSpPr/>
              <p:nvPr/>
            </p:nvSpPr>
            <p:spPr>
              <a:xfrm>
                <a:off x="649224" y="2030368"/>
                <a:ext cx="1089964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如图（2）,点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即为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的位置.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6_AN.90_1#93939be34?vopoq=1&amp;pid=0f7f3445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030368"/>
                <a:ext cx="10899648" cy="584200"/>
              </a:xfrm>
              <a:prstGeom prst="rect">
                <a:avLst/>
              </a:prstGeom>
              <a:blipFill>
                <a:blip r:embed="rId4"/>
                <a:stretch>
                  <a:fillRect l="-1734" b="-197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AN.90_1#93939be34?iti=5&amp;vopoq=1&amp;pid=0f7f34450&amp;color=0,0,0&amp;tib=255,255,255&amp;iip=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0404" y="2555767"/>
            <a:ext cx="3803904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6_AN.90_2#93939be34?vopoq=1&amp;pid=0f7f34450&amp;color=0,0,0&amp;vtp=1&amp;bbb=1"/>
          <p:cNvSpPr/>
          <p:nvPr/>
        </p:nvSpPr>
        <p:spPr>
          <a:xfrm>
            <a:off x="649224" y="2550179"/>
            <a:ext cx="10894782" cy="1879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14800"/>
              </a:lnSpc>
            </a:pPr>
            <a:r>
              <a:rPr lang="en-US" altLang="zh-CN" sz="8300" b="0" i="0" kern="0" spc="-99900" smtClean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                                    </a:t>
            </a:r>
            <a:r>
              <a:rPr lang="en-US" altLang="zh-CN" sz="2400" b="0" i="0" smtClean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…………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14分）</a:t>
            </a:r>
            <a:endParaRPr lang="en-US" altLang="zh-CN" sz="100" dirty="0"/>
          </a:p>
        </p:txBody>
      </p:sp>
      <p:sp>
        <p:nvSpPr>
          <p:cNvPr id="6" name="QO_6_AN.90_3#93939be34?iti=5&amp;vopoq=1&amp;pid=0f7f34450&amp;color=0,0,0&amp;vtp=1&amp;bbb=1"/>
          <p:cNvSpPr/>
          <p:nvPr/>
        </p:nvSpPr>
        <p:spPr>
          <a:xfrm>
            <a:off x="2024825" y="3898919"/>
            <a:ext cx="1135062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图（2）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e06ea68e2.fixed?pid=8982c0487&amp;color=255,255,255&amp;vtp=1&amp;bbb=1"/>
          <p:cNvSpPr/>
          <p:nvPr/>
        </p:nvSpPr>
        <p:spPr>
          <a:xfrm>
            <a:off x="1234440" y="1545336"/>
            <a:ext cx="1801368" cy="12252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卷1</a:t>
            </a:r>
            <a:endParaRPr lang="en-US" altLang="zh-CN" sz="4800" dirty="0"/>
          </a:p>
        </p:txBody>
      </p:sp>
      <p:sp>
        <p:nvSpPr>
          <p:cNvPr id="3" name="C_2#e06ea68e2.fixed?pid=8982c0487&amp;color=0,0,0&amp;vtp=1&amp;bbb=1"/>
          <p:cNvSpPr/>
          <p:nvPr/>
        </p:nvSpPr>
        <p:spPr>
          <a:xfrm>
            <a:off x="3026664" y="1673352"/>
            <a:ext cx="7534656" cy="9509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第10章基础诊断卷（A卷）</a:t>
            </a:r>
            <a:endParaRPr lang="en-US" altLang="zh-CN" sz="4000" dirty="0"/>
          </a:p>
        </p:txBody>
      </p:sp>
      <p:sp>
        <p:nvSpPr>
          <p:cNvPr id="4" name="C_2#e06ea68e2.fixed?pid=8982c0487&amp;color=0,0,0&amp;vtp=1&amp;bbb=1"/>
          <p:cNvSpPr/>
          <p:nvPr/>
        </p:nvSpPr>
        <p:spPr>
          <a:xfrm>
            <a:off x="374904" y="3273552"/>
            <a:ext cx="11430000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考查内容：数的开方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e06ea68e2?lid=dc9c63440&amp;cid=dc9c63440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560" y="2843784"/>
            <a:ext cx="393192" cy="356616"/>
          </a:xfrm>
          <a:prstGeom prst="rect">
            <a:avLst/>
          </a:prstGeom>
        </p:spPr>
      </p:pic>
      <p:sp>
        <p:nvSpPr>
          <p:cNvPr id="3" name="C_1#目录1:e06ea68e2?lid=dc9c63440&amp;cid=dc9c63440&amp;vtp=1&amp;bt=1&amp;bbb=1">
            <a:hlinkClick r:id="rId3" action="ppaction://hlinksldjump"/>
          </p:cNvPr>
          <p:cNvSpPr/>
          <p:nvPr/>
        </p:nvSpPr>
        <p:spPr>
          <a:xfrm>
            <a:off x="5010912" y="2752344"/>
            <a:ext cx="2697480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6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一、选择题</a:t>
            </a:r>
            <a:endParaRPr lang="en-US" altLang="zh-CN" sz="3200" dirty="0"/>
          </a:p>
        </p:txBody>
      </p:sp>
      <p:pic>
        <p:nvPicPr>
          <p:cNvPr id="4" name="C_1#目录1:e06ea68e2?lid=699a0b095&amp;cid=699a0b095&amp;tib=255,255,255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560" y="3675888"/>
            <a:ext cx="393192" cy="356616"/>
          </a:xfrm>
          <a:prstGeom prst="rect">
            <a:avLst/>
          </a:prstGeom>
        </p:spPr>
      </p:pic>
      <p:sp>
        <p:nvSpPr>
          <p:cNvPr id="5" name="C_1#目录1:e06ea68e2?lid=699a0b095&amp;cid=699a0b095&amp;vtp=1&amp;bbb=1">
            <a:hlinkClick r:id="rId5" action="ppaction://hlinksldjump"/>
          </p:cNvPr>
          <p:cNvSpPr/>
          <p:nvPr/>
        </p:nvSpPr>
        <p:spPr>
          <a:xfrm>
            <a:off x="5010912" y="3584448"/>
            <a:ext cx="2697480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6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二、填空题</a:t>
            </a:r>
            <a:endParaRPr lang="en-US" altLang="zh-CN" sz="3200" dirty="0"/>
          </a:p>
        </p:txBody>
      </p:sp>
      <p:pic>
        <p:nvPicPr>
          <p:cNvPr id="6" name="C_1#目录1:e06ea68e2?lid=1ac968765&amp;cid=1ac968765&amp;tib=255,255,255&amp;vtp=1" descr="preencoded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560" y="4498848"/>
            <a:ext cx="393192" cy="356616"/>
          </a:xfrm>
          <a:prstGeom prst="rect">
            <a:avLst/>
          </a:prstGeom>
        </p:spPr>
      </p:pic>
      <p:sp>
        <p:nvSpPr>
          <p:cNvPr id="7" name="C_1#目录1:e06ea68e2?lid=1ac968765&amp;cid=1ac968765&amp;vtp=1&amp;bbb=1">
            <a:hlinkClick r:id="rId6" action="ppaction://hlinksldjump"/>
          </p:cNvPr>
          <p:cNvSpPr/>
          <p:nvPr/>
        </p:nvSpPr>
        <p:spPr>
          <a:xfrm>
            <a:off x="5010912" y="4407408"/>
            <a:ext cx="2697480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6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三、解答题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37e8aac7c?pid=e271e37ef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8183" y="1046880"/>
            <a:ext cx="146304" cy="18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_BD#37e8aac7c?pid=e271e37ef&amp;color=0,0,0&amp;vtp=1&amp;bt=1&amp;bbb=1"/>
              <p:cNvSpPr/>
              <p:nvPr/>
            </p:nvSpPr>
            <p:spPr>
              <a:xfrm>
                <a:off x="649224" y="864000"/>
                <a:ext cx="10894782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200"/>
                  </a:lnSpc>
                </a:pPr>
                <a:r>
                  <a:rPr lang="en-US" altLang="zh-CN" sz="900" b="0" i="0" kern="0" smtClean="0">
                    <a:solidFill>
                      <a:srgbClr val="FFFFFF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  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时间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90 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900" b="0" i="0" kern="0" smtClean="0">
                    <a:solidFill>
                      <a:srgbClr val="FFFFFF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满分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：120分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4_BD#37e8aac7c?pid=e271e37e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4782" cy="533400"/>
              </a:xfrm>
              <a:prstGeom prst="rect">
                <a:avLst/>
              </a:prstGeom>
              <a:blipFill>
                <a:blip r:embed="rId4"/>
                <a:stretch>
                  <a:fillRect t="-2299" b="-241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_4_BD#37e8aac7c?pid=e271e37ef&amp;color=0,0,0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0973" y="1060596"/>
            <a:ext cx="192024" cy="15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C_3_BD#dc9c63440?pid=e06ea68e2&amp;color=46,117,182&amp;vtp=1&amp;bbb=1&amp;hb=1"/>
          <p:cNvSpPr/>
          <p:nvPr/>
        </p:nvSpPr>
        <p:spPr>
          <a:xfrm>
            <a:off x="649224" y="1341139"/>
            <a:ext cx="10899648" cy="13888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一、选择题（本大题共10小题，每小题3分，共30分</a:t>
            </a:r>
            <a:r>
              <a:rPr lang="en-US" altLang="zh-CN" sz="2800" b="1" i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，</a:t>
            </a:r>
            <a:r>
              <a:rPr lang="en-US" altLang="zh-CN" sz="2800" b="1" i="0" smtClean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每小题给出的选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项中只有一个选项符合题意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6" name="QC_4_BD.1_1#3833934f3?vopoq=1&amp;pid=dc9c63440&amp;color=0,0,0&amp;vtp=1&amp;bbb=1"/>
          <p:cNvSpPr/>
          <p:nvPr/>
        </p:nvSpPr>
        <p:spPr>
          <a:xfrm>
            <a:off x="649224" y="2677242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［2025浙江杭州月考］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下列数中是无理数的是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AN.2_1#3833934f3.bracket?vopoq=1&amp;pid=dc9c63440&amp;color=0,0,0&amp;vpa=1&amp;vtp=1"/>
          <p:cNvSpPr/>
          <p:nvPr/>
        </p:nvSpPr>
        <p:spPr>
          <a:xfrm>
            <a:off x="7219093" y="2677242"/>
            <a:ext cx="4238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1_2#3833934f3.choices?vopoq=1&amp;pid=dc9c63440&amp;color=0,0,0&amp;vtp=1&amp;bbb=1"/>
              <p:cNvSpPr/>
              <p:nvPr/>
            </p:nvSpPr>
            <p:spPr>
              <a:xfrm>
                <a:off x="649224" y="3159398"/>
                <a:ext cx="10899648" cy="774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6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555728" algn="l"/>
                    <a:tab pos="5619456" algn="l"/>
                    <a:tab pos="8365685" algn="l"/>
                  </a:tabLst>
                  <a:defRPr/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A.0</a:t>
                </a:r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B.1.414</a:t>
                </a:r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8" name="QC_4_BD.1_2#3833934f3.choices?vopoq=1&amp;pid=dc9c6344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159398"/>
                <a:ext cx="10899648" cy="774700"/>
              </a:xfrm>
              <a:prstGeom prst="rect">
                <a:avLst/>
              </a:prstGeom>
              <a:blipFill>
                <a:blip r:embed="rId6"/>
                <a:stretch>
                  <a:fillRect l="-1734" b="-55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4_AS.3_1#3833934f3?vopoq=1&amp;pid=dc9c63440&amp;color=0,0,0&amp;vtp=1&amp;bbb=1&amp;hb=1"/>
              <p:cNvSpPr/>
              <p:nvPr/>
            </p:nvSpPr>
            <p:spPr>
              <a:xfrm>
                <a:off x="649224" y="3879869"/>
                <a:ext cx="10899648" cy="1346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0，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1.414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是有理数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，故A、B、D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选项不符合题意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是无理数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故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选项符合题意.故选C.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9" name="QC_4_AS.3_1#3833934f3?vopoq=1&amp;pid=dc9c6344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879869"/>
                <a:ext cx="10899648" cy="1346200"/>
              </a:xfrm>
              <a:prstGeom prst="rect">
                <a:avLst/>
              </a:prstGeom>
              <a:blipFill>
                <a:blip r:embed="rId7"/>
                <a:stretch>
                  <a:fillRect l="-1734" r="-615" b="-90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4_1#3833934f3?vopoq=1&amp;pid=dc9c63440&amp;color=0,0,0&amp;vtp=1&amp;bt=1&amp;bbb=1&amp;hb=1"/>
              <p:cNvSpPr/>
              <p:nvPr/>
            </p:nvSpPr>
            <p:spPr>
              <a:xfrm>
                <a:off x="649224" y="864000"/>
                <a:ext cx="10899648" cy="223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上分点拨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无理数的三种常见形式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1）开方开不尽的数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如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等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；（2）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π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及化简后含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π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的数，如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π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等；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3）有规律但不循环的无限小数，如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0.101 001 000 1⋯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（每两个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之间依次多一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个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0）等.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EX.4_1#3833934f3?vopoq=1&amp;pid=dc9c6344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2235200"/>
              </a:xfrm>
              <a:prstGeom prst="rect">
                <a:avLst/>
              </a:prstGeom>
              <a:blipFill>
                <a:blip r:embed="rId3"/>
                <a:stretch>
                  <a:fillRect l="-1734" r="-1734" b="-54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955cdcbc9?vopoq=1&amp;pid=dc9c63440&amp;color=0,0,0&amp;vtp=1&amp;bt=1&amp;bbb=1"/>
          <p:cNvSpPr/>
          <p:nvPr/>
        </p:nvSpPr>
        <p:spPr>
          <a:xfrm>
            <a:off x="649224" y="859536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［2025浙江宁波江北区月考］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下列说法正确的是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6_1#955cdcbc9.bracket?vopoq=1&amp;pid=dc9c63440&amp;color=0,0,0&amp;vpa=2&amp;vtp=1"/>
          <p:cNvSpPr/>
          <p:nvPr/>
        </p:nvSpPr>
        <p:spPr>
          <a:xfrm>
            <a:off x="7523893" y="859536"/>
            <a:ext cx="4238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5_2#955cdcbc9.choices?vopoq=1&amp;pid=dc9c63440&amp;color=0,0,0&amp;vtp=1&amp;bbb=1"/>
          <p:cNvSpPr/>
          <p:nvPr/>
        </p:nvSpPr>
        <p:spPr>
          <a:xfrm>
            <a:off x="649224" y="1381433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有理数和数轴上的点一一对应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.无理数包括正无理数、负无理数和零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实数都能用数轴上的点表示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.带根号的数都是无理数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7_1#955cdcbc9?vopoq=1&amp;pid=dc9c63440&amp;color=0,0,0&amp;vtp=1&amp;bbb=1&amp;hb=1"/>
              <p:cNvSpPr/>
              <p:nvPr/>
            </p:nvSpPr>
            <p:spPr>
              <a:xfrm>
                <a:off x="649224" y="2537133"/>
                <a:ext cx="10899648" cy="223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A选项，实数和数轴上的点一一对应，原说法错误，不符合题意；B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选项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无理数包括正无理数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、负无理数，原说法错误，不符合题意；C选项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实数都能用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数轴上的点表示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，原说法正确，符合题意；D选项，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带根号的数不一定都是无理数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例如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是有理数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，原说法错误，不符合题意．故选C.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AS.7_1#955cdcbc9?vopoq=1&amp;pid=dc9c6344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537133"/>
                <a:ext cx="10899648" cy="2235200"/>
              </a:xfrm>
              <a:prstGeom prst="rect">
                <a:avLst/>
              </a:prstGeom>
              <a:blipFill>
                <a:blip r:embed="rId3"/>
                <a:stretch>
                  <a:fillRect l="-1734" r="-4362" b="-54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8_1#25b5fcd31?vopoq=1&amp;pid=dc9c63440&amp;color=0,0,0&amp;vtp=1&amp;bt=1&amp;bbb=1"/>
              <p:cNvSpPr/>
              <p:nvPr/>
            </p:nvSpPr>
            <p:spPr>
              <a:xfrm>
                <a:off x="649224" y="859536"/>
                <a:ext cx="10899648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［2025河南信阳平桥区期末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］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则下列说法正确的是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8_1#25b5fcd31?vopoq=1&amp;pid=dc9c6344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59536"/>
                <a:ext cx="10899648" cy="533400"/>
              </a:xfrm>
              <a:prstGeom prst="rect">
                <a:avLst/>
              </a:prstGeom>
              <a:blipFill>
                <a:blip r:embed="rId3"/>
                <a:stretch>
                  <a:fillRect l="-1734" t="-1136" b="-22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9_1#25b5fcd31.bracket?vopoq=1&amp;pid=dc9c63440&amp;color=0,0,0&amp;vpa=3&amp;vtp=1"/>
          <p:cNvSpPr/>
          <p:nvPr/>
        </p:nvSpPr>
        <p:spPr>
          <a:xfrm>
            <a:off x="9321388" y="859536"/>
            <a:ext cx="4238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8_2#25b5fcd31.choices?vopoq=1&amp;pid=dc9c63440&amp;color=0,0,0&amp;vtp=1&amp;bbb=1"/>
              <p:cNvSpPr/>
              <p:nvPr/>
            </p:nvSpPr>
            <p:spPr>
              <a:xfrm>
                <a:off x="649224" y="1381433"/>
                <a:ext cx="10899648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55956" algn="l"/>
                  </a:tabLst>
                  <a:defRPr/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6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的算术平方根</a:t>
                </a:r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是6的平方根</a:t>
                </a:r>
                <a:endParaRPr lang="en-US" altLang="zh-CN" sz="2400" dirty="0"/>
              </a:p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55956" algn="l"/>
                  </a:tabLst>
                  <a:defRPr/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C.6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的平方根</a:t>
                </a:r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8_2#25b5fcd31.choices?vopoq=1&amp;pid=dc9c6344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81433"/>
                <a:ext cx="10899648" cy="1117600"/>
              </a:xfrm>
              <a:prstGeom prst="rect">
                <a:avLst/>
              </a:prstGeom>
              <a:blipFill>
                <a:blip r:embed="rId4"/>
                <a:stretch>
                  <a:fillRect l="-1734" b="-103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0_1#25b5fcd31?vopoq=1&amp;pid=dc9c63440&amp;color=0,0,0&amp;vtp=1&amp;bbb=1&amp;hb=1"/>
              <p:cNvSpPr/>
              <p:nvPr/>
            </p:nvSpPr>
            <p:spPr>
              <a:xfrm>
                <a:off x="649224" y="2510726"/>
                <a:ext cx="10899648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&lt;0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不是6的算术平方根，故A错误.根据平方根的定义知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6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平方根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，故B正确，C错误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=6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=±</m:t>
                    </m:r>
                    <m:rad>
                      <m:radPr>
                        <m:degHide m:val="on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故D错误.故选B.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AS.10_1#25b5fcd31?vopoq=1&amp;pid=dc9c6344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510726"/>
                <a:ext cx="10899648" cy="1117600"/>
              </a:xfrm>
              <a:prstGeom prst="rect">
                <a:avLst/>
              </a:prstGeom>
              <a:blipFill>
                <a:blip r:embed="rId5"/>
                <a:stretch>
                  <a:fillRect l="-1734" r="-1174" b="-103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1180</Words>
  <Application>Microsoft Office PowerPoint</Application>
  <PresentationFormat>宽屏</PresentationFormat>
  <Paragraphs>279</Paragraphs>
  <Slides>39</Slides>
  <Notes>38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1" baseType="lpstr">
      <vt:lpstr>Calibri (正文)</vt:lpstr>
      <vt:lpstr>KaiTi</vt:lpstr>
      <vt:lpstr>等线</vt:lpstr>
      <vt:lpstr>仿宋</vt:lpstr>
      <vt:lpstr>SimHei</vt:lpstr>
      <vt:lpstr>SimSun</vt:lpstr>
      <vt:lpstr>微软雅黑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2025-05-12T06:23:34Z</dcterms:created>
  <dcterms:modified xsi:type="dcterms:W3CDTF">2025-05-12T06:26:13Z</dcterms:modified>
  <cp:category/>
  <cp:contentStatus/>
</cp:coreProperties>
</file>