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0415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5.xml"/><Relationship Id="rId18" Type="http://schemas.openxmlformats.org/officeDocument/2006/relationships/slide" Target="../slides/slide21.xml"/><Relationship Id="rId26" Type="http://schemas.openxmlformats.org/officeDocument/2006/relationships/slide" Target="../slides/slide35.xml"/><Relationship Id="rId3" Type="http://schemas.openxmlformats.org/officeDocument/2006/relationships/slide" Target="../slides/slide5.xml"/><Relationship Id="rId21" Type="http://schemas.openxmlformats.org/officeDocument/2006/relationships/slide" Target="../slides/slide24.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20.xml"/><Relationship Id="rId25" Type="http://schemas.openxmlformats.org/officeDocument/2006/relationships/slide" Target="../slides/slide29.xml"/><Relationship Id="rId2" Type="http://schemas.openxmlformats.org/officeDocument/2006/relationships/image" Target="../media/image4.png"/><Relationship Id="rId16" Type="http://schemas.openxmlformats.org/officeDocument/2006/relationships/slide" Target="../slides/slide19.xml"/><Relationship Id="rId20"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 Target="../slides/slide7.xml"/><Relationship Id="rId11" Type="http://schemas.openxmlformats.org/officeDocument/2006/relationships/slide" Target="../slides/slide12.xml"/><Relationship Id="rId24" Type="http://schemas.openxmlformats.org/officeDocument/2006/relationships/slide" Target="../slides/slide28.xml"/><Relationship Id="rId5" Type="http://schemas.openxmlformats.org/officeDocument/2006/relationships/slide" Target="../slides/slide6.xml"/><Relationship Id="rId15" Type="http://schemas.openxmlformats.org/officeDocument/2006/relationships/slide" Target="../slides/slide18.xml"/><Relationship Id="rId23" Type="http://schemas.openxmlformats.org/officeDocument/2006/relationships/slide" Target="../slides/slide27.xml"/><Relationship Id="rId28" Type="http://schemas.openxmlformats.org/officeDocument/2006/relationships/slide" Target="../slides/slide42.xml"/><Relationship Id="rId10" Type="http://schemas.openxmlformats.org/officeDocument/2006/relationships/slide" Target="../slides/slide11.xml"/><Relationship Id="rId19" Type="http://schemas.openxmlformats.org/officeDocument/2006/relationships/slide" Target="../slides/slide22.xml"/><Relationship Id="rId4" Type="http://schemas.openxmlformats.org/officeDocument/2006/relationships/image" Target="../media/image7.png"/><Relationship Id="rId9" Type="http://schemas.openxmlformats.org/officeDocument/2006/relationships/slide" Target="../slides/slide10.xml"/><Relationship Id="rId14" Type="http://schemas.openxmlformats.org/officeDocument/2006/relationships/slide" Target="../slides/slide16.xml"/><Relationship Id="rId22" Type="http://schemas.openxmlformats.org/officeDocument/2006/relationships/slide" Target="../slides/slide26.xml"/><Relationship Id="rId27" Type="http://schemas.openxmlformats.org/officeDocument/2006/relationships/slide" Target="../slides/slide3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mc=目录配置1#ebd42af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9491472" y="73152"/>
            <a:ext cx="2286000" cy="484632"/>
          </a:xfrm>
          <a:prstGeom prst="rect">
            <a:avLst/>
          </a:prstGeom>
        </p:spPr>
      </p:pic>
      <p:sp>
        <p:nvSpPr>
          <p:cNvPr id="4" name="C_0#auto_editor_catalog_3?lid=f774cf2d6&amp;cid=f774cf2d6&amp;vtp=1">
            <a:hlinkClick r:id="rId5" action="ppaction://hlinksldjump"/>
          </p:cNvPr>
          <p:cNvSpPr/>
          <p:nvPr/>
        </p:nvSpPr>
        <p:spPr>
          <a:xfrm>
            <a:off x="704088"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a:t>
            </a:r>
            <a:endParaRPr lang="en-US" sz="1200" dirty="0"/>
          </a:p>
        </p:txBody>
      </p:sp>
      <p:sp>
        <p:nvSpPr>
          <p:cNvPr id="5" name="C_0#auto_editor_catalog_3?lid=91cf2a73d&amp;cid=91cf2a73d&amp;vtp=1">
            <a:hlinkClick r:id="rId6" action="ppaction://hlinksldjump"/>
          </p:cNvPr>
          <p:cNvSpPr/>
          <p:nvPr/>
        </p:nvSpPr>
        <p:spPr>
          <a:xfrm>
            <a:off x="1243584"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a:t>
            </a:r>
            <a:endParaRPr lang="en-US" sz="1200" dirty="0"/>
          </a:p>
        </p:txBody>
      </p:sp>
      <p:sp>
        <p:nvSpPr>
          <p:cNvPr id="6" name="C_0#auto_editor_catalog_3?lid=40fd99a5f&amp;cid=40fd99a5f&amp;vtp=1">
            <a:hlinkClick r:id="rId7" action="ppaction://hlinksldjump"/>
          </p:cNvPr>
          <p:cNvSpPr/>
          <p:nvPr/>
        </p:nvSpPr>
        <p:spPr>
          <a:xfrm>
            <a:off x="1783080"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3</a:t>
            </a:r>
            <a:endParaRPr lang="en-US" sz="1200" dirty="0"/>
          </a:p>
        </p:txBody>
      </p:sp>
      <p:sp>
        <p:nvSpPr>
          <p:cNvPr id="7" name="C_0#auto_editor_catalog_3?lid=cf3f43aef&amp;cid=cf3f43aef&amp;vtp=1">
            <a:hlinkClick r:id="rId8" action="ppaction://hlinksldjump"/>
          </p:cNvPr>
          <p:cNvSpPr/>
          <p:nvPr/>
        </p:nvSpPr>
        <p:spPr>
          <a:xfrm>
            <a:off x="2322576"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4</a:t>
            </a:r>
            <a:endParaRPr lang="en-US" sz="1200" dirty="0"/>
          </a:p>
        </p:txBody>
      </p:sp>
      <p:sp>
        <p:nvSpPr>
          <p:cNvPr id="8" name="C_0#auto_editor_catalog_3?lid=ce4b44f62&amp;cid=ce4b44f62&amp;vtp=1">
            <a:hlinkClick r:id="rId9" action="ppaction://hlinksldjump"/>
          </p:cNvPr>
          <p:cNvSpPr/>
          <p:nvPr/>
        </p:nvSpPr>
        <p:spPr>
          <a:xfrm>
            <a:off x="2862072"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5</a:t>
            </a:r>
            <a:endParaRPr lang="en-US" sz="1200" dirty="0"/>
          </a:p>
        </p:txBody>
      </p:sp>
      <p:sp>
        <p:nvSpPr>
          <p:cNvPr id="9" name="C_0#auto_editor_catalog_3?lid=5a536ab57&amp;cid=5a536ab57&amp;vtp=1">
            <a:hlinkClick r:id="rId10" action="ppaction://hlinksldjump"/>
          </p:cNvPr>
          <p:cNvSpPr/>
          <p:nvPr/>
        </p:nvSpPr>
        <p:spPr>
          <a:xfrm>
            <a:off x="3401568"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6</a:t>
            </a:r>
            <a:endParaRPr lang="en-US" sz="1200" dirty="0"/>
          </a:p>
        </p:txBody>
      </p:sp>
      <p:sp>
        <p:nvSpPr>
          <p:cNvPr id="10" name="C_0#auto_editor_catalog_3?lid=02b5d82fe&amp;cid=02b5d82fe&amp;vtp=1">
            <a:hlinkClick r:id="rId11" action="ppaction://hlinksldjump"/>
          </p:cNvPr>
          <p:cNvSpPr/>
          <p:nvPr/>
        </p:nvSpPr>
        <p:spPr>
          <a:xfrm>
            <a:off x="3941064"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7</a:t>
            </a:r>
            <a:endParaRPr lang="en-US" sz="1200" dirty="0"/>
          </a:p>
        </p:txBody>
      </p:sp>
      <p:sp>
        <p:nvSpPr>
          <p:cNvPr id="11" name="C_0#auto_editor_catalog_3?lid=f3127e6c7&amp;cid=f3127e6c7&amp;vtp=1">
            <a:hlinkClick r:id="rId12" action="ppaction://hlinksldjump"/>
          </p:cNvPr>
          <p:cNvSpPr/>
          <p:nvPr/>
        </p:nvSpPr>
        <p:spPr>
          <a:xfrm>
            <a:off x="4480560"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8</a:t>
            </a:r>
            <a:endParaRPr lang="en-US" sz="1200" dirty="0"/>
          </a:p>
        </p:txBody>
      </p:sp>
      <p:sp>
        <p:nvSpPr>
          <p:cNvPr id="12" name="C_0#auto_editor_catalog_3?lid=993efb1da&amp;cid=993efb1da&amp;vtp=1">
            <a:hlinkClick r:id="rId13" action="ppaction://hlinksldjump"/>
          </p:cNvPr>
          <p:cNvSpPr/>
          <p:nvPr/>
        </p:nvSpPr>
        <p:spPr>
          <a:xfrm>
            <a:off x="5020056"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9</a:t>
            </a:r>
            <a:endParaRPr lang="en-US" sz="1200" dirty="0"/>
          </a:p>
        </p:txBody>
      </p:sp>
      <p:sp>
        <p:nvSpPr>
          <p:cNvPr id="13" name="C_0#auto_editor_catalog_3?lid=c04e59ea0&amp;cid=c04e59ea0&amp;vtp=1">
            <a:hlinkClick r:id="rId14" action="ppaction://hlinksldjump"/>
          </p:cNvPr>
          <p:cNvSpPr/>
          <p:nvPr/>
        </p:nvSpPr>
        <p:spPr>
          <a:xfrm>
            <a:off x="5559552"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10</a:t>
            </a:r>
            <a:endParaRPr lang="en-US" sz="1200" dirty="0"/>
          </a:p>
        </p:txBody>
      </p:sp>
      <p:sp>
        <p:nvSpPr>
          <p:cNvPr id="14" name="C_0#auto_editor_catalog_3?lid=bda574c82&amp;cid=bda574c82&amp;vtp=1">
            <a:hlinkClick r:id="rId15" action="ppaction://hlinksldjump"/>
          </p:cNvPr>
          <p:cNvSpPr/>
          <p:nvPr/>
        </p:nvSpPr>
        <p:spPr>
          <a:xfrm>
            <a:off x="6108192"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11</a:t>
            </a:r>
            <a:endParaRPr lang="en-US" sz="1200" dirty="0"/>
          </a:p>
        </p:txBody>
      </p:sp>
      <p:sp>
        <p:nvSpPr>
          <p:cNvPr id="15" name="C_0#auto_editor_catalog_3?lid=66bf0641a&amp;cid=66bf0641a&amp;vtp=1">
            <a:hlinkClick r:id="rId16" action="ppaction://hlinksldjump"/>
          </p:cNvPr>
          <p:cNvSpPr/>
          <p:nvPr/>
        </p:nvSpPr>
        <p:spPr>
          <a:xfrm>
            <a:off x="6647688"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12</a:t>
            </a:r>
            <a:endParaRPr lang="en-US" sz="1200" dirty="0"/>
          </a:p>
        </p:txBody>
      </p:sp>
      <p:sp>
        <p:nvSpPr>
          <p:cNvPr id="16" name="C_0#auto_editor_catalog_3?lid=ad2c56f74&amp;cid=ad2c56f74&amp;vtp=1">
            <a:hlinkClick r:id="rId17" action="ppaction://hlinksldjump"/>
          </p:cNvPr>
          <p:cNvSpPr/>
          <p:nvPr/>
        </p:nvSpPr>
        <p:spPr>
          <a:xfrm>
            <a:off x="7187184"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13</a:t>
            </a:r>
            <a:endParaRPr lang="en-US" sz="1200" dirty="0"/>
          </a:p>
        </p:txBody>
      </p:sp>
      <p:sp>
        <p:nvSpPr>
          <p:cNvPr id="17" name="C_0#auto_editor_catalog_3?lid=22ae63fbd&amp;cid=22ae63fbd&amp;vtp=1">
            <a:hlinkClick r:id="rId18" action="ppaction://hlinksldjump"/>
          </p:cNvPr>
          <p:cNvSpPr/>
          <p:nvPr/>
        </p:nvSpPr>
        <p:spPr>
          <a:xfrm>
            <a:off x="7726680"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14</a:t>
            </a:r>
            <a:endParaRPr lang="en-US" sz="1200" dirty="0"/>
          </a:p>
        </p:txBody>
      </p:sp>
      <p:sp>
        <p:nvSpPr>
          <p:cNvPr id="18" name="C_0#auto_editor_catalog_3?lid=469f699e5&amp;cid=469f699e5&amp;vtp=1">
            <a:hlinkClick r:id="rId19" action="ppaction://hlinksldjump"/>
          </p:cNvPr>
          <p:cNvSpPr/>
          <p:nvPr/>
        </p:nvSpPr>
        <p:spPr>
          <a:xfrm>
            <a:off x="8266176"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15</a:t>
            </a:r>
            <a:endParaRPr lang="en-US" sz="1200" dirty="0"/>
          </a:p>
        </p:txBody>
      </p:sp>
      <p:sp>
        <p:nvSpPr>
          <p:cNvPr id="19" name="C_0#auto_editor_catalog_3?lid=3c58dab93&amp;cid=3c58dab93&amp;vtp=1">
            <a:hlinkClick r:id="rId20" action="ppaction://hlinksldjump"/>
          </p:cNvPr>
          <p:cNvSpPr/>
          <p:nvPr/>
        </p:nvSpPr>
        <p:spPr>
          <a:xfrm>
            <a:off x="8805672"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16</a:t>
            </a:r>
            <a:endParaRPr lang="en-US" sz="1200" dirty="0"/>
          </a:p>
        </p:txBody>
      </p:sp>
      <p:sp>
        <p:nvSpPr>
          <p:cNvPr id="20" name="C_0#auto_editor_catalog_3?lid=a76f03638&amp;cid=a76f03638&amp;vtp=1">
            <a:hlinkClick r:id="rId21" action="ppaction://hlinksldjump"/>
          </p:cNvPr>
          <p:cNvSpPr/>
          <p:nvPr/>
        </p:nvSpPr>
        <p:spPr>
          <a:xfrm>
            <a:off x="9345168"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17</a:t>
            </a:r>
            <a:endParaRPr lang="en-US" sz="1200" dirty="0"/>
          </a:p>
        </p:txBody>
      </p:sp>
      <p:sp>
        <p:nvSpPr>
          <p:cNvPr id="21" name="C_0#auto_editor_catalog_3?lid=65f3874a1&amp;cid=65f3874a1&amp;vtp=1">
            <a:hlinkClick r:id="rId22" action="ppaction://hlinksldjump"/>
          </p:cNvPr>
          <p:cNvSpPr/>
          <p:nvPr/>
        </p:nvSpPr>
        <p:spPr>
          <a:xfrm>
            <a:off x="9884664"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18</a:t>
            </a:r>
            <a:endParaRPr lang="en-US" sz="1200" dirty="0"/>
          </a:p>
        </p:txBody>
      </p:sp>
      <p:sp>
        <p:nvSpPr>
          <p:cNvPr id="22" name="C_0#auto_editor_catalog_3?lid=f78b85fad&amp;cid=f78b85fad&amp;vtp=1">
            <a:hlinkClick r:id="rId23" action="ppaction://hlinksldjump"/>
          </p:cNvPr>
          <p:cNvSpPr/>
          <p:nvPr/>
        </p:nvSpPr>
        <p:spPr>
          <a:xfrm>
            <a:off x="10424160"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19</a:t>
            </a:r>
            <a:endParaRPr lang="en-US" sz="1200" dirty="0"/>
          </a:p>
        </p:txBody>
      </p:sp>
      <p:sp>
        <p:nvSpPr>
          <p:cNvPr id="23" name="C_0#auto_editor_catalog_3?lid=d5af77b45&amp;cid=d5af77b45&amp;vtp=1">
            <a:hlinkClick r:id="rId24" action="ppaction://hlinksldjump"/>
          </p:cNvPr>
          <p:cNvSpPr/>
          <p:nvPr/>
        </p:nvSpPr>
        <p:spPr>
          <a:xfrm>
            <a:off x="10963656" y="6327648"/>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20</a:t>
            </a:r>
            <a:endParaRPr lang="en-US" sz="1200" dirty="0"/>
          </a:p>
        </p:txBody>
      </p:sp>
      <p:sp>
        <p:nvSpPr>
          <p:cNvPr id="24" name="C_0#auto_editor_catalog_3?lid=8cf9a84a3&amp;cid=8cf9a84a3&amp;vtp=1">
            <a:hlinkClick r:id="rId25" action="ppaction://hlinksldjump"/>
          </p:cNvPr>
          <p:cNvSpPr/>
          <p:nvPr/>
        </p:nvSpPr>
        <p:spPr>
          <a:xfrm>
            <a:off x="5020056" y="6574536"/>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21</a:t>
            </a:r>
            <a:endParaRPr lang="en-US" sz="1200" dirty="0"/>
          </a:p>
        </p:txBody>
      </p:sp>
      <p:sp>
        <p:nvSpPr>
          <p:cNvPr id="25" name="C_0#auto_editor_catalog_3?lid=92f85803a&amp;cid=92f85803a&amp;vtp=1">
            <a:hlinkClick r:id="rId26" action="ppaction://hlinksldjump"/>
          </p:cNvPr>
          <p:cNvSpPr/>
          <p:nvPr/>
        </p:nvSpPr>
        <p:spPr>
          <a:xfrm>
            <a:off x="5559552" y="6574536"/>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22</a:t>
            </a:r>
            <a:endParaRPr lang="en-US" sz="1200" dirty="0"/>
          </a:p>
        </p:txBody>
      </p:sp>
      <p:sp>
        <p:nvSpPr>
          <p:cNvPr id="26" name="C_0#auto_editor_catalog_3?lid=17cd8c7fe&amp;cid=17cd8c7fe&amp;vtp=1">
            <a:hlinkClick r:id="rId27" action="ppaction://hlinksldjump"/>
          </p:cNvPr>
          <p:cNvSpPr/>
          <p:nvPr/>
        </p:nvSpPr>
        <p:spPr>
          <a:xfrm>
            <a:off x="6108192" y="6574536"/>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23</a:t>
            </a:r>
            <a:endParaRPr lang="en-US" sz="1200" dirty="0"/>
          </a:p>
        </p:txBody>
      </p:sp>
      <p:sp>
        <p:nvSpPr>
          <p:cNvPr id="27" name="C_0#auto_editor_catalog_3?lid=718c83606&amp;cid=718c83606&amp;vtp=1">
            <a:hlinkClick r:id="rId28" action="ppaction://hlinksldjump"/>
          </p:cNvPr>
          <p:cNvSpPr/>
          <p:nvPr/>
        </p:nvSpPr>
        <p:spPr>
          <a:xfrm>
            <a:off x="6647688" y="6574536"/>
            <a:ext cx="429768" cy="219456"/>
          </a:xfrm>
          <a:prstGeom prst="rect">
            <a:avLst/>
          </a:prstGeom>
          <a:solidFill>
            <a:srgbClr val="DAE3F3"/>
          </a:solidFill>
          <a:ln>
            <a:solidFill>
              <a:srgbClr val="5B9BD5"/>
            </a:solidFill>
          </a:ln>
        </p:spPr>
        <p:txBody>
          <a:bodyPr wrap="square" lIns="127000" tIns="127000" rIns="127000" bIns="127000" rtlCol="0" anchor="ctr"/>
          <a:lstStyle/>
          <a:p>
            <a:pPr marL="0" algn="ctr">
              <a:lnSpc>
                <a:spcPct val="100000"/>
              </a:lnSpc>
            </a:pPr>
            <a:r>
              <a:rPr lang="en-US" sz="1200" b="1" i="0" dirty="0">
                <a:solidFill>
                  <a:srgbClr val="0070C0"/>
                </a:solidFill>
                <a:latin typeface="Times New Roman" pitchFamily="34" charset="0"/>
                <a:ea typeface="Calibri (正文)" pitchFamily="34" charset="-122"/>
                <a:cs typeface="Times New Roman" pitchFamily="34" charset="-120"/>
              </a:rPr>
              <a:t>24</a:t>
            </a:r>
            <a:endParaRPr lang="en-US" sz="12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ec3b01d9be91804e49#tid=681dc89e0e521b0009d8ee0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9308592" y="5157216"/>
            <a:ext cx="2386584" cy="649224"/>
          </a:xfrm>
          <a:prstGeom prst="rect">
            <a:avLst/>
          </a:prstGeom>
          <a:noFill/>
          <a:ln/>
        </p:spPr>
        <p:txBody>
          <a:bodyPr wrap="square" lIns="0" tIns="0" rIns="0" bIns="0" rtlCol="0" anchor="ctr"/>
          <a:lstStyle/>
          <a:p>
            <a:pPr algn="ctr"/>
            <a:r>
              <a:rPr lang="en-US" sz="3200" b="1" i="0" dirty="0">
                <a:solidFill>
                  <a:srgbClr val="FFFFFF"/>
                </a:solidFill>
                <a:latin typeface="微软雅黑" pitchFamily="34" charset="0"/>
                <a:ea typeface="微软雅黑" pitchFamily="34" charset="-122"/>
                <a:cs typeface="微软雅黑" pitchFamily="34" charset="-120"/>
              </a:rPr>
              <a:t>生  物 学</a:t>
            </a:r>
            <a:endParaRPr lang="en-US" sz="3200" dirty="0"/>
          </a:p>
        </p:txBody>
      </p:sp>
      <p:sp>
        <p:nvSpPr>
          <p:cNvPr id="4" name="MasterShapeName"/>
          <p:cNvSpPr/>
          <p:nvPr/>
        </p:nvSpPr>
        <p:spPr>
          <a:xfrm>
            <a:off x="8942832" y="5806440"/>
            <a:ext cx="3118104" cy="411480"/>
          </a:xfrm>
          <a:prstGeom prst="rect">
            <a:avLst/>
          </a:prstGeom>
          <a:noFill/>
          <a:ln/>
        </p:spPr>
        <p:txBody>
          <a:bodyPr wrap="square" lIns="0" tIns="0" rIns="0" bIns="0" rtlCol="0" anchor="ctr"/>
          <a:lstStyle/>
          <a:p>
            <a:pPr algn="ctr">
              <a:lnSpc>
                <a:spcPct val="100000"/>
              </a:lnSpc>
            </a:pPr>
            <a:r>
              <a:rPr lang="en-US" sz="2000" b="1" i="0" dirty="0">
                <a:solidFill>
                  <a:srgbClr val="000000"/>
                </a:solidFill>
                <a:latin typeface="微软雅黑" pitchFamily="34" charset="0"/>
                <a:ea typeface="微软雅黑" pitchFamily="34" charset="-122"/>
                <a:cs typeface="微软雅黑" pitchFamily="34" charset="-120"/>
              </a:rPr>
              <a:t>八年级上册 人教版</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ver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ver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234440" y="1508760"/>
            <a:ext cx="9555480" cy="1289304"/>
          </a:xfrm>
          <a:prstGeom prst="rect">
            <a:avLst/>
          </a:prstGeom>
        </p:spPr>
      </p:pic>
      <p:pic>
        <p:nvPicPr>
          <p:cNvPr id="4" name="MasterShapeName" descr="preencoded.png"/>
          <p:cNvPicPr>
            <a:picLocks noChangeAspect="1"/>
          </p:cNvPicPr>
          <p:nvPr/>
        </p:nvPicPr>
        <p:blipFill>
          <a:blip r:embed="rId4"/>
          <a:stretch>
            <a:fillRect/>
          </a:stretch>
        </p:blipFill>
        <p:spPr>
          <a:xfrm>
            <a:off x="3026664" y="1673352"/>
            <a:ext cx="7534656" cy="95097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4663440" y="1042416"/>
            <a:ext cx="2862072" cy="950976"/>
          </a:xfrm>
          <a:prstGeom prst="rect">
            <a:avLst/>
          </a:prstGeom>
          <a:noFill/>
          <a:ln/>
        </p:spPr>
        <p:txBody>
          <a:bodyPr wrap="square" lIns="0" tIns="0" rIns="0" bIns="0" rtlCol="0" anchor="ctr"/>
          <a:lstStyle/>
          <a:p>
            <a:pPr algn="ctr">
              <a:lnSpc>
                <a:spcPct val="100000"/>
              </a:lnSpc>
            </a:pPr>
            <a:r>
              <a:rPr lang="en-US" sz="6000" b="1" i="0" dirty="0">
                <a:solidFill>
                  <a:srgbClr val="009C8D"/>
                </a:solidFill>
                <a:latin typeface="微软雅黑" pitchFamily="34" charset="0"/>
                <a:ea typeface="微软雅黑" pitchFamily="34" charset="-122"/>
                <a:cs typeface="微软雅黑" pitchFamily="34" charset="-120"/>
              </a:rPr>
              <a:t>目  录</a:t>
            </a:r>
            <a:endParaRPr lang="en-US" sz="6000" dirty="0"/>
          </a:p>
        </p:txBody>
      </p:sp>
      <p:sp>
        <p:nvSpPr>
          <p:cNvPr id="4" name="MasterShapeName"/>
          <p:cNvSpPr/>
          <p:nvPr/>
        </p:nvSpPr>
        <p:spPr>
          <a:xfrm>
            <a:off x="4059936" y="6300216"/>
            <a:ext cx="4059936" cy="274320"/>
          </a:xfrm>
          <a:prstGeom prst="rect">
            <a:avLst/>
          </a:prstGeom>
          <a:noFill/>
          <a:ln/>
        </p:spPr>
        <p:txBody>
          <a:bodyPr wrap="square" lIns="0" tIns="0" rIns="0" bIns="0" rtlCol="0" anchor="ctr"/>
          <a:lstStyle/>
          <a:p>
            <a:pPr algn="ctr"/>
            <a:r>
              <a:rPr lang="en-US" sz="1200" b="1" i="0" dirty="0">
                <a:solidFill>
                  <a:srgbClr val="FF0000"/>
                </a:solidFill>
                <a:latin typeface="KaiTi" pitchFamily="34" charset="0"/>
                <a:ea typeface="KaiTi" pitchFamily="34" charset="-122"/>
                <a:cs typeface="KaiTi" pitchFamily="34" charset="-120"/>
              </a:rPr>
              <a:t>鼠标轻轻一点，内容立即呈现</a:t>
            </a:r>
            <a:endParaRPr lang="en-US" sz="12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linknodeid=back_to_first_catalog" descr="preencoded.png">
            <a:hlinkClick r:id="rId3" action="ppaction://hlinksldjump"/>
          </p:cNvPr>
          <p:cNvPicPr>
            <a:picLocks noChangeAspect="1"/>
          </p:cNvPicPr>
          <p:nvPr/>
        </p:nvPicPr>
        <p:blipFill>
          <a:blip r:embed="rId4"/>
          <a:stretch>
            <a:fillRect/>
          </a:stretch>
        </p:blipFill>
        <p:spPr>
          <a:xfrm>
            <a:off x="9491472" y="73152"/>
            <a:ext cx="2286000" cy="48463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10.xml"/><Relationship Id="rId5" Type="http://schemas.openxmlformats.org/officeDocument/2006/relationships/image" Target="../media/image30.png"/><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2.xml"/><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10.xml"/><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9.xml"/><Relationship Id="rId1" Type="http://schemas.openxmlformats.org/officeDocument/2006/relationships/slideLayout" Target="../slideLayouts/slideLayout10.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0.xml"/><Relationship Id="rId1" Type="http://schemas.openxmlformats.org/officeDocument/2006/relationships/slideLayout" Target="../slideLayouts/slideLayout10.xml"/><Relationship Id="rId4" Type="http://schemas.openxmlformats.org/officeDocument/2006/relationships/image" Target="../media/image41.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3.xml"/><Relationship Id="rId1" Type="http://schemas.openxmlformats.org/officeDocument/2006/relationships/slideLayout" Target="../slideLayouts/slideLayout10.xml"/><Relationship Id="rId4" Type="http://schemas.openxmlformats.org/officeDocument/2006/relationships/image" Target="../media/image44.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slide" Target="slide29.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BD.13_1#ce4b44f62?vopoq=1&amp;pid=b43a325b9&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5.</a:t>
            </a:r>
            <a:r>
              <a:rPr lang="en-US" altLang="zh-CN" sz="2400" b="0" i="0" dirty="0">
                <a:solidFill>
                  <a:srgbClr val="000000"/>
                </a:solidFill>
                <a:latin typeface="仿宋" pitchFamily="34" charset="0"/>
                <a:ea typeface="仿宋" pitchFamily="34" charset="-122"/>
                <a:cs typeface="仿宋" pitchFamily="34" charset="-120"/>
              </a:rPr>
              <a:t>［2025江苏宿迁期末］</a:t>
            </a:r>
            <a:r>
              <a:rPr lang="en-US" altLang="zh-CN" sz="2400" b="0" i="0" dirty="0">
                <a:solidFill>
                  <a:srgbClr val="000000"/>
                </a:solidFill>
                <a:latin typeface="Times New Roman" pitchFamily="34" charset="0"/>
                <a:ea typeface="SimSun" pitchFamily="34" charset="-122"/>
                <a:cs typeface="Times New Roman" pitchFamily="34" charset="-120"/>
              </a:rPr>
              <a:t>研究表明，睡眠不足会影响人体相关激素的分泌</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下列激</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素由垂体分泌的是(</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14_1#ce4b44f62.bracket?vopoq=1&amp;pid=b43a325b9&amp;color=0,0,0&amp;vpa=5&amp;vtp=1"/>
          <p:cNvSpPr/>
          <p:nvPr/>
        </p:nvSpPr>
        <p:spPr>
          <a:xfrm>
            <a:off x="3332892" y="1432960"/>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4_BD.13_2#ce4b44f62.choices?vopoq=1&amp;pid=b43a325b9&amp;color=0,0,0&amp;vtp=1&amp;bbb=1"/>
          <p:cNvSpPr/>
          <p:nvPr/>
        </p:nvSpPr>
        <p:spPr>
          <a:xfrm>
            <a:off x="649224" y="2007054"/>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638278" algn="l"/>
                <a:tab pos="5251156" algn="l"/>
                <a:tab pos="8168835"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胰岛素</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性激素</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生长激素</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.肾上腺素</a:t>
            </a:r>
            <a:endParaRPr lang="en-US" altLang="zh-CN" sz="2400" dirty="0"/>
          </a:p>
        </p:txBody>
      </p:sp>
      <p:sp>
        <p:nvSpPr>
          <p:cNvPr id="5" name="QC_4_AS.15_1#ce4b44f62?vopoq=1&amp;pid=b43a325b9&amp;color=0,0,0&amp;vtp=1&amp;bbb=1"/>
          <p:cNvSpPr/>
          <p:nvPr/>
        </p:nvSpPr>
        <p:spPr>
          <a:xfrm>
            <a:off x="649224" y="2529913"/>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生长激素是由垂体分泌的，能促进人体的生长发育。故选C。</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4_BD.16_1#5a536ab57?sp=1&amp;vopoq=1&amp;pid=b43a325b9&amp;color=0,0,0&amp;vtp=1&amp;bt=1&amp;bbb=1"/>
          <p:cNvSpPr/>
          <p:nvPr/>
        </p:nvSpPr>
        <p:spPr>
          <a:xfrm>
            <a:off x="649224" y="859537"/>
            <a:ext cx="10899648" cy="508000"/>
          </a:xfrm>
          <a:prstGeom prst="rect">
            <a:avLst/>
          </a:prstGeom>
          <a:noFill/>
          <a:ln/>
        </p:spPr>
        <p:txBody>
          <a:bodyPr wrap="none" lIns="0" tIns="0" rIns="0" bIns="0" rtlCol="0" anchor="t"/>
          <a:lstStyle/>
          <a:p>
            <a:pPr algn="l" latinLnBrk="1">
              <a:lnSpc>
                <a:spcPts val="4000"/>
              </a:lnSpc>
            </a:pPr>
            <a:r>
              <a:rPr lang="en-US" altLang="zh-CN" sz="2400" b="1" i="0" dirty="0">
                <a:solidFill>
                  <a:srgbClr val="C00000"/>
                </a:solidFill>
                <a:latin typeface="Times New Roman" pitchFamily="34" charset="0"/>
                <a:ea typeface="SimSun" pitchFamily="34" charset="-122"/>
                <a:cs typeface="Times New Roman" pitchFamily="34" charset="-120"/>
              </a:rPr>
              <a:t>6.</a:t>
            </a:r>
            <a:r>
              <a:rPr lang="en-US" altLang="zh-CN" sz="2400" b="0" i="0" dirty="0">
                <a:solidFill>
                  <a:srgbClr val="000000"/>
                </a:solidFill>
                <a:latin typeface="仿宋" pitchFamily="34" charset="0"/>
                <a:ea typeface="仿宋" pitchFamily="34" charset="-122"/>
                <a:cs typeface="仿宋" pitchFamily="34" charset="-120"/>
              </a:rPr>
              <a:t>［2025江苏宿迁期中］</a:t>
            </a:r>
            <a:r>
              <a:rPr lang="en-US" altLang="zh-CN" sz="2400" b="0" i="0" dirty="0">
                <a:solidFill>
                  <a:srgbClr val="000000"/>
                </a:solidFill>
                <a:latin typeface="Times New Roman" pitchFamily="34" charset="0"/>
                <a:ea typeface="SimSun" pitchFamily="34" charset="-122"/>
                <a:cs typeface="Times New Roman" pitchFamily="34" charset="-120"/>
              </a:rPr>
              <a:t>如图是人耳结构示意图，</a:t>
            </a:r>
            <a:r>
              <a:rPr lang="en-US" altLang="zh-CN" sz="2400" b="0" i="0">
                <a:solidFill>
                  <a:srgbClr val="000000"/>
                </a:solidFill>
                <a:latin typeface="Times New Roman" pitchFamily="34" charset="0"/>
                <a:ea typeface="SimSun" pitchFamily="34" charset="-122"/>
                <a:cs typeface="Times New Roman" pitchFamily="34" charset="-120"/>
              </a:rPr>
              <a:t>下列相关叙述错误的是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17_1#5a536ab57.bracket?vopoq=1&amp;pid=b43a325b9&amp;color=0,0,0&amp;vpa=6&amp;vtp=1"/>
          <p:cNvSpPr/>
          <p:nvPr/>
        </p:nvSpPr>
        <p:spPr>
          <a:xfrm>
            <a:off x="10559193" y="859537"/>
            <a:ext cx="441325" cy="508000"/>
          </a:xfrm>
          <a:prstGeom prst="rect">
            <a:avLst/>
          </a:prstGeom>
          <a:noFill/>
          <a:ln/>
        </p:spPr>
        <p:txBody>
          <a:bodyPr wrap="none" lIns="0" tIns="0" rIns="0" bIns="0" rtlCol="0" anchor="t"/>
          <a:lstStyle/>
          <a:p>
            <a:pPr algn="ctr" latinLnBrk="1">
              <a:lnSpc>
                <a:spcPts val="40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pic>
        <p:nvPicPr>
          <p:cNvPr id="4" name="QC_4_BD.16_2#5a536ab57?htil=1&amp;vopoq=1&amp;pid=b43a325b9&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74317" y="1452880"/>
            <a:ext cx="3145536" cy="222199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4_BD.16_3#5a536ab57.choices?htil=1&amp;vopoq=1&amp;pid=b43a325b9&amp;color=0,0,0&amp;vtp=1&amp;bbb=1&amp;hb=1&amp;hs=1"/>
              <p:cNvSpPr/>
              <p:nvPr/>
            </p:nvSpPr>
            <p:spPr>
              <a:xfrm>
                <a:off x="649224" y="1371654"/>
                <a:ext cx="7616952" cy="26670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A.飞机降落时张口可使</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a</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两侧气压保持平衡，防止胀痛</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b</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将振动传到内耳</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c</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中有感受头部位置变化的感受器</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有的人晕车与其功</a:t>
                </a:r>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能有关</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d</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内不含感受振动刺激的细胞</a:t>
                </a:r>
                <a:endParaRPr lang="en-US" altLang="zh-CN" sz="2400" dirty="0"/>
              </a:p>
            </p:txBody>
          </p:sp>
        </mc:Choice>
        <mc:Fallback>
          <p:sp>
            <p:nvSpPr>
              <p:cNvPr id="5" name="QC_4_BD.16_3#5a536ab57.choices?htil=1&amp;vopoq=1&amp;pid=b43a325b9&amp;color=0,0,0&amp;vtp=1&amp;bbb=1&amp;hb=1&amp;hs=1"/>
              <p:cNvSpPr>
                <a:spLocks noRot="1" noChangeAspect="1" noMove="1" noResize="1" noEditPoints="1" noAdjustHandles="1" noChangeArrowheads="1" noChangeShapeType="1" noTextEdit="1"/>
              </p:cNvSpPr>
              <p:nvPr/>
            </p:nvSpPr>
            <p:spPr>
              <a:xfrm>
                <a:off x="649224" y="1371654"/>
                <a:ext cx="7616952" cy="2667000"/>
              </a:xfrm>
              <a:prstGeom prst="rect">
                <a:avLst/>
              </a:prstGeom>
              <a:blipFill>
                <a:blip r:embed="rId4"/>
                <a:stretch>
                  <a:fillRect l="-2482" t="-228" b="-479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18_1#5a536ab57?vopoq=1&amp;pid=b43a325b9&amp;color=0,0,0&amp;vtp=1&amp;bbb=1&amp;hb=1&amp;hs=1"/>
              <p:cNvSpPr/>
              <p:nvPr/>
            </p:nvSpPr>
            <p:spPr>
              <a:xfrm>
                <a:off x="649224" y="4051354"/>
                <a:ext cx="10899648" cy="21336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飞机降落时张口可使</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m:t>
                    </m:r>
                  </m:oMath>
                </a14:m>
                <a:r>
                  <a:rPr lang="en-US" altLang="zh-CN" sz="2400" b="0" i="0" dirty="0">
                    <a:solidFill>
                      <a:srgbClr val="FF0000"/>
                    </a:solidFill>
                    <a:latin typeface="Times New Roman" pitchFamily="34" charset="0"/>
                    <a:ea typeface="SimSun" pitchFamily="34" charset="-122"/>
                    <a:cs typeface="Times New Roman" pitchFamily="34" charset="-120"/>
                  </a:rPr>
                  <a:t>鼓膜两侧气压保持平衡，防止胀痛，A正确。</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b</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smtClean="0">
                    <a:solidFill>
                      <a:srgbClr val="FF0000"/>
                    </a:solidFill>
                    <a:latin typeface="Times New Roman" pitchFamily="34" charset="0"/>
                    <a:ea typeface="SimSun" pitchFamily="34" charset="-122"/>
                    <a:cs typeface="Times New Roman" pitchFamily="34" charset="-120"/>
                  </a:rPr>
                  <a:t>听</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小骨将振动传到内耳</a:t>
                </a:r>
                <a:r>
                  <a:rPr lang="en-US" altLang="zh-CN" sz="2400" b="0" i="0" dirty="0">
                    <a:solidFill>
                      <a:srgbClr val="FF0000"/>
                    </a:solidFill>
                    <a:latin typeface="Times New Roman" pitchFamily="34" charset="0"/>
                    <a:ea typeface="SimSun" pitchFamily="34" charset="-122"/>
                    <a:cs typeface="Times New Roman" pitchFamily="34" charset="-120"/>
                  </a:rPr>
                  <a:t>，B正确。</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是半规管，与感知头部位置变化有关</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有的人晕</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车与半规管和前庭的功能有关</a:t>
                </a:r>
                <a:r>
                  <a:rPr lang="en-US" altLang="zh-CN" sz="2400" b="0" i="0" dirty="0">
                    <a:solidFill>
                      <a:srgbClr val="FF0000"/>
                    </a:solidFill>
                    <a:latin typeface="Times New Roman" pitchFamily="34" charset="0"/>
                    <a:ea typeface="SimSun" pitchFamily="34" charset="-122"/>
                    <a:cs typeface="Times New Roman" pitchFamily="34" charset="-120"/>
                  </a:rPr>
                  <a:t>，C正确。</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d</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耳蜗内含有感受振动刺激的细胞</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接受</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声波刺激</a:t>
                </a:r>
                <a:r>
                  <a:rPr lang="en-US" altLang="zh-CN" sz="2400" b="0" i="0" dirty="0">
                    <a:solidFill>
                      <a:srgbClr val="FF0000"/>
                    </a:solidFill>
                    <a:latin typeface="Times New Roman" pitchFamily="34" charset="0"/>
                    <a:ea typeface="SimSun" pitchFamily="34" charset="-122"/>
                    <a:cs typeface="Times New Roman" pitchFamily="34" charset="-120"/>
                  </a:rPr>
                  <a:t>，产生神经冲动，传至大脑皮层产生听觉，D错误。</a:t>
                </a:r>
                <a:endParaRPr lang="en-US" altLang="zh-CN" sz="2400" dirty="0"/>
              </a:p>
            </p:txBody>
          </p:sp>
        </mc:Choice>
        <mc:Fallback>
          <p:sp>
            <p:nvSpPr>
              <p:cNvPr id="6" name="QC_4_AS.18_1#5a536ab57?vopoq=1&amp;pid=b43a325b9&amp;color=0,0,0&amp;vtp=1&amp;bbb=1&amp;hb=1&amp;hs=1"/>
              <p:cNvSpPr>
                <a:spLocks noRot="1" noChangeAspect="1" noMove="1" noResize="1" noEditPoints="1" noAdjustHandles="1" noChangeArrowheads="1" noChangeShapeType="1" noTextEdit="1"/>
              </p:cNvSpPr>
              <p:nvPr/>
            </p:nvSpPr>
            <p:spPr>
              <a:xfrm>
                <a:off x="649224" y="4051354"/>
                <a:ext cx="10899648" cy="2133600"/>
              </a:xfrm>
              <a:prstGeom prst="rect">
                <a:avLst/>
              </a:prstGeom>
              <a:blipFill>
                <a:blip r:embed="rId5"/>
                <a:stretch>
                  <a:fillRect l="-1734" t="-571" r="-168" b="-5714"/>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4_BD.19_1#02b5d82fe?vopoq=1&amp;pid=b43a325b9&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7.</a:t>
            </a:r>
            <a:r>
              <a:rPr lang="en-US" altLang="zh-CN" sz="2400" b="0" i="0" dirty="0">
                <a:solidFill>
                  <a:srgbClr val="000000"/>
                </a:solidFill>
                <a:latin typeface="仿宋" pitchFamily="34" charset="0"/>
                <a:ea typeface="仿宋" pitchFamily="34" charset="-122"/>
                <a:cs typeface="仿宋" pitchFamily="34" charset="-120"/>
              </a:rPr>
              <a:t>［2025江西南昌期末］</a:t>
            </a:r>
            <a:r>
              <a:rPr lang="en-US" altLang="zh-CN" sz="2400" b="0" i="0" dirty="0">
                <a:solidFill>
                  <a:srgbClr val="000000"/>
                </a:solidFill>
                <a:latin typeface="Times New Roman" pitchFamily="34" charset="0"/>
                <a:ea typeface="SimSun" pitchFamily="34" charset="-122"/>
                <a:cs typeface="Times New Roman" pitchFamily="34" charset="-120"/>
              </a:rPr>
              <a:t>人体能通过感觉器官感知外界刺激</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下列叙述不正确的是</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20_1#02b5d82fe.bracket?vopoq=1&amp;pid=b43a325b9&amp;color=0,0,0&amp;vpa=7&amp;vtp=1"/>
          <p:cNvSpPr/>
          <p:nvPr/>
        </p:nvSpPr>
        <p:spPr>
          <a:xfrm>
            <a:off x="881793" y="143296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
        <p:nvSpPr>
          <p:cNvPr id="4" name="QC_4_BD.19_2#02b5d82fe.choices?vopoq=1&amp;pid=b43a325b9&amp;color=0,0,0&amp;vtp=1&amp;bbb=1"/>
          <p:cNvSpPr/>
          <p:nvPr/>
        </p:nvSpPr>
        <p:spPr>
          <a:xfrm>
            <a:off x="649224" y="2007054"/>
            <a:ext cx="10899648"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眼和耳都是感觉器官</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.鼻对气味十分敏感</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.舌能感受酸、甜、苦</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咸等刺激</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.皮肤只能感受冷、热，是温觉感受器</a:t>
            </a:r>
            <a:endParaRPr lang="en-US" altLang="zh-CN" sz="2400" dirty="0"/>
          </a:p>
        </p:txBody>
      </p:sp>
      <p:sp>
        <p:nvSpPr>
          <p:cNvPr id="5" name="QC_4_AS.21_1#02b5d82fe?vopoq=1&amp;pid=b43a325b9&amp;color=0,0,0&amp;vtp=1&amp;bbb=1&amp;hb=1"/>
          <p:cNvSpPr/>
          <p:nvPr/>
        </p:nvSpPr>
        <p:spPr>
          <a:xfrm>
            <a:off x="649224" y="3162754"/>
            <a:ext cx="10899648" cy="22352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耳是听觉器官，耳蜗内有听觉感受器；眼是视觉器官</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视网膜上有视觉</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感受器</a:t>
            </a:r>
            <a:r>
              <a:rPr lang="en-US" altLang="zh-CN" sz="2400" b="0" i="0" dirty="0">
                <a:solidFill>
                  <a:srgbClr val="FF0000"/>
                </a:solidFill>
                <a:latin typeface="Times New Roman" pitchFamily="34" charset="0"/>
                <a:ea typeface="SimSun" pitchFamily="34" charset="-122"/>
                <a:cs typeface="Times New Roman" pitchFamily="34" charset="-120"/>
              </a:rPr>
              <a:t>，A正确。鼻是嗅觉器官，对气味十分敏感，B正确。舌是味觉器官</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能感</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受酸</a:t>
            </a:r>
            <a:r>
              <a:rPr lang="en-US" altLang="zh-CN" sz="2400" b="0" i="0" dirty="0">
                <a:solidFill>
                  <a:srgbClr val="FF0000"/>
                </a:solidFill>
                <a:latin typeface="Times New Roman" pitchFamily="34" charset="0"/>
                <a:ea typeface="SimSun" pitchFamily="34" charset="-122"/>
                <a:cs typeface="Times New Roman" pitchFamily="34" charset="-120"/>
              </a:rPr>
              <a:t>、甜、苦、咸等刺激，C正确。皮肤具有感受外界冷、热、触</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压等刺激的功</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能</a:t>
            </a:r>
            <a:r>
              <a:rPr lang="en-US" altLang="zh-CN" sz="2400" b="0" i="0" dirty="0">
                <a:solidFill>
                  <a:srgbClr val="FF0000"/>
                </a:solidFill>
                <a:latin typeface="Times New Roman" pitchFamily="34" charset="0"/>
                <a:ea typeface="SimSun" pitchFamily="34" charset="-122"/>
                <a:cs typeface="Times New Roman" pitchFamily="34" charset="-120"/>
              </a:rPr>
              <a:t>，D错误。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4_BD.22_1#f3127e6c7?sp=1&amp;vopoq=1&amp;pid=b43a325b9&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8.</a:t>
            </a:r>
            <a:r>
              <a:rPr lang="en-US" altLang="zh-CN" sz="2400" b="0" i="0" dirty="0">
                <a:solidFill>
                  <a:srgbClr val="000000"/>
                </a:solidFill>
                <a:latin typeface="仿宋" pitchFamily="34" charset="0"/>
                <a:ea typeface="仿宋" pitchFamily="34" charset="-122"/>
                <a:cs typeface="仿宋" pitchFamily="34" charset="-120"/>
              </a:rPr>
              <a:t>［2025广东汕头期末］</a:t>
            </a:r>
            <a:r>
              <a:rPr lang="en-US" altLang="zh-CN" sz="2400" b="0" i="0" dirty="0">
                <a:solidFill>
                  <a:srgbClr val="000000"/>
                </a:solidFill>
                <a:latin typeface="Times New Roman" pitchFamily="34" charset="0"/>
                <a:ea typeface="SimSun" pitchFamily="34" charset="-122"/>
                <a:cs typeface="Times New Roman" pitchFamily="34" charset="-120"/>
              </a:rPr>
              <a:t>某同学绘制了神经系统的组成框架图</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其中正确的一处是</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23_1#f3127e6c7.bracket?vopoq=1&amp;pid=b43a325b9&amp;color=0,0,0&amp;vpa=8&amp;vtp=1"/>
          <p:cNvSpPr/>
          <p:nvPr/>
        </p:nvSpPr>
        <p:spPr>
          <a:xfrm>
            <a:off x="881793" y="143296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pic>
        <p:nvPicPr>
          <p:cNvPr id="4" name="QC_4_BD.22_2#f3127e6c7?htil=2&amp;vopoq=1&amp;pid=b43a325b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61048" y="2088280"/>
            <a:ext cx="4224528" cy="24688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22_3#f3127e6c7.choices?htil=2&amp;vopoq=1&amp;pid=b43a325b9&amp;color=0,0,0&amp;vtp=1&amp;bbb=1"/>
          <p:cNvSpPr/>
          <p:nvPr/>
        </p:nvSpPr>
        <p:spPr>
          <a:xfrm>
            <a:off x="649224" y="2007054"/>
            <a:ext cx="6537960"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3376930" algn="l"/>
              </a:tabLst>
              <a:defRPr/>
            </a:pPr>
            <a:r>
              <a:rPr lang="en-US" altLang="zh-CN" sz="2400" b="0" i="0" dirty="0">
                <a:solidFill>
                  <a:srgbClr val="000000"/>
                </a:solidFill>
                <a:latin typeface="Times New Roman" pitchFamily="34" charset="0"/>
                <a:ea typeface="SimSun" pitchFamily="34" charset="-122"/>
                <a:cs typeface="Times New Roman" pitchFamily="34" charset="-120"/>
              </a:rPr>
              <a:t>A.①</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中枢部分</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.②——脑神经</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3376930"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.③</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脑神经</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.④——脊髓</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4_AS.24_1#f3127e6c7?vopoq=1&amp;pid=b43a325b9&amp;color=0,0,0&amp;vtp=1&amp;bt=1&amp;bbb=1"/>
          <p:cNvSpPr/>
          <p:nvPr/>
        </p:nvSpPr>
        <p:spPr>
          <a:xfrm>
            <a:off x="649224" y="864000"/>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神经系统的组成可概括为</a:t>
            </a:r>
            <a:endParaRPr lang="en-US" altLang="zh-CN" sz="2400" dirty="0"/>
          </a:p>
        </p:txBody>
      </p:sp>
      <p:pic>
        <p:nvPicPr>
          <p:cNvPr id="3" name="QC_4_AS.24_2#f3127e6c7?vopoq=1&amp;pid=b43a325b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43400" y="1468139"/>
            <a:ext cx="3511296" cy="249631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AS.24_3#f3127e6c7?vopoq=1&amp;pid=b43a325b9&amp;color=0,0,0&amp;vtp=1&amp;bbb=1"/>
          <p:cNvSpPr/>
          <p:nvPr/>
        </p:nvSpPr>
        <p:spPr>
          <a:xfrm>
            <a:off x="649224" y="4097039"/>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故图中①是中枢部分，②是脊髓，③是大脑，④是脑神经。故选A。</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499"/>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pic>
        <p:nvPicPr>
          <p:cNvPr id="2" name="QC_4_BD.25_1#993efb1da?htil=3&amp;vopoq=1&amp;pid=b43a325b9&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30544" y="909720"/>
            <a:ext cx="2066544" cy="19019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25_2#993efb1da?htil=3&amp;sp=1&amp;vopoq=1&amp;pid=b43a325b9&amp;color=0,0,0&amp;vtp=1&amp;bt=1&amp;bbb=1&amp;hb=1&amp;hs=1"/>
          <p:cNvSpPr/>
          <p:nvPr/>
        </p:nvSpPr>
        <p:spPr>
          <a:xfrm>
            <a:off x="649224" y="864000"/>
            <a:ext cx="8695944"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9.</a:t>
            </a:r>
            <a:r>
              <a:rPr lang="en-US" altLang="zh-CN" sz="2400" b="0" i="0" dirty="0">
                <a:solidFill>
                  <a:srgbClr val="000000"/>
                </a:solidFill>
                <a:latin typeface="仿宋" pitchFamily="34" charset="0"/>
                <a:ea typeface="仿宋" pitchFamily="34" charset="-122"/>
                <a:cs typeface="仿宋" pitchFamily="34" charset="-120"/>
              </a:rPr>
              <a:t>［2025山东济南期末］</a:t>
            </a:r>
            <a:r>
              <a:rPr lang="en-US" altLang="zh-CN" sz="2400" b="0" i="0" dirty="0">
                <a:solidFill>
                  <a:srgbClr val="000000"/>
                </a:solidFill>
                <a:latin typeface="Times New Roman" pitchFamily="34" charset="0"/>
                <a:ea typeface="SimSun" pitchFamily="34" charset="-122"/>
                <a:cs typeface="Times New Roman" pitchFamily="34" charset="-120"/>
              </a:rPr>
              <a:t>下列关于游泳时神经系统（如图</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发挥</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作用的叙述</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正确的是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C_4_AN.26_1#993efb1da.bracket?vopoq=1&amp;pid=b43a325b9&amp;color=0,0,0&amp;vpa=9&amp;vtp=1"/>
          <p:cNvSpPr/>
          <p:nvPr/>
        </p:nvSpPr>
        <p:spPr>
          <a:xfrm>
            <a:off x="3929792" y="143296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5" name="QC_4_BD.25_3#993efb1da.choices?htil=3&amp;vopoq=1&amp;pid=b43a325b9&amp;color=0,0,0&amp;vtp=1&amp;bbb=1&amp;hs=1"/>
          <p:cNvSpPr/>
          <p:nvPr/>
        </p:nvSpPr>
        <p:spPr>
          <a:xfrm>
            <a:off x="649224" y="2007054"/>
            <a:ext cx="8695944"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4455922"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甲控制泳姿变化</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.乙调节呼吸频率</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4455922"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丙维持身体平衡</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.丁感受泳池水温</a:t>
            </a:r>
            <a:endParaRPr lang="en-US" altLang="zh-CN" sz="2400" dirty="0"/>
          </a:p>
        </p:txBody>
      </p:sp>
      <p:sp>
        <p:nvSpPr>
          <p:cNvPr id="6" name="QC_4_AS.27_1#993efb1da?vopoq=1&amp;pid=b43a325b9&amp;color=0,0,0&amp;vtp=1&amp;bbb=1&amp;hb=1&amp;hs=1"/>
          <p:cNvSpPr/>
          <p:nvPr/>
        </p:nvSpPr>
        <p:spPr>
          <a:xfrm>
            <a:off x="649224" y="3162754"/>
            <a:ext cx="10899648" cy="27940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甲大脑的大脑皮层是调节人体生命活动的最高级中枢，</a:t>
            </a:r>
            <a:r>
              <a:rPr lang="en-US" altLang="zh-CN" sz="2400" b="0" i="0">
                <a:solidFill>
                  <a:srgbClr val="FF0000"/>
                </a:solidFill>
                <a:latin typeface="Times New Roman" pitchFamily="34" charset="0"/>
                <a:ea typeface="SimSun" pitchFamily="34" charset="-122"/>
                <a:cs typeface="Times New Roman" pitchFamily="34" charset="-120"/>
              </a:rPr>
              <a:t>具有调控感觉</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运动</a:t>
            </a:r>
            <a:r>
              <a:rPr lang="en-US" altLang="zh-CN" sz="2400" b="0" i="0" dirty="0">
                <a:solidFill>
                  <a:srgbClr val="FF0000"/>
                </a:solidFill>
                <a:latin typeface="Times New Roman" pitchFamily="34" charset="0"/>
                <a:ea typeface="SimSun" pitchFamily="34" charset="-122"/>
                <a:cs typeface="Times New Roman" pitchFamily="34" charset="-120"/>
              </a:rPr>
              <a:t>、语言交流等多种生命活动的功能区——神经中枢，A正确。</a:t>
            </a:r>
            <a:r>
              <a:rPr lang="en-US" altLang="zh-CN" sz="2400" b="0" i="0">
                <a:solidFill>
                  <a:srgbClr val="FF0000"/>
                </a:solidFill>
                <a:latin typeface="Times New Roman" pitchFamily="34" charset="0"/>
                <a:ea typeface="SimSun" pitchFamily="34" charset="-122"/>
                <a:cs typeface="Times New Roman" pitchFamily="34" charset="-120"/>
              </a:rPr>
              <a:t>乙小脑协调运动</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维持身体平衡</a:t>
            </a:r>
            <a:r>
              <a:rPr lang="en-US" altLang="zh-CN" sz="2400" b="0" i="0" dirty="0">
                <a:solidFill>
                  <a:srgbClr val="FF0000"/>
                </a:solidFill>
                <a:latin typeface="Times New Roman" pitchFamily="34" charset="0"/>
                <a:ea typeface="SimSun" pitchFamily="34" charset="-122"/>
                <a:cs typeface="Times New Roman" pitchFamily="34" charset="-120"/>
              </a:rPr>
              <a:t>；丙脑干中有些部位专门调节心跳、呼吸等人体的基本生命活动，</a:t>
            </a:r>
            <a:r>
              <a:rPr lang="en-US" altLang="zh-CN" sz="2400" b="0" i="0">
                <a:solidFill>
                  <a:srgbClr val="FF0000"/>
                </a:solidFill>
                <a:latin typeface="Times New Roman" pitchFamily="34" charset="0"/>
                <a:ea typeface="SimSun" pitchFamily="34" charset="-122"/>
                <a:cs typeface="Times New Roman" pitchFamily="34" charset="-120"/>
              </a:rPr>
              <a:t>B</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C</a:t>
            </a:r>
            <a:r>
              <a:rPr lang="en-US" altLang="zh-CN" sz="2400" b="0" i="0" dirty="0">
                <a:solidFill>
                  <a:srgbClr val="FF0000"/>
                </a:solidFill>
                <a:latin typeface="Times New Roman" pitchFamily="34" charset="0"/>
                <a:ea typeface="SimSun" pitchFamily="34" charset="-122"/>
                <a:cs typeface="Times New Roman" pitchFamily="34" charset="-120"/>
              </a:rPr>
              <a:t>错误。丁脊髓是脑与躯干、内脏的联系通路，有反射和传导的功能</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感受泳池水</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温的神经中枢位于大脑内</a:t>
            </a:r>
            <a:r>
              <a:rPr lang="en-US" altLang="zh-CN" sz="2400" b="0" i="0" dirty="0">
                <a:solidFill>
                  <a:srgbClr val="FF0000"/>
                </a:solidFill>
                <a:latin typeface="Times New Roman" pitchFamily="34" charset="0"/>
                <a:ea typeface="SimSun" pitchFamily="34" charset="-122"/>
                <a:cs typeface="Times New Roman" pitchFamily="34" charset="-120"/>
              </a:rPr>
              <a:t>，D错误。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BD.28_1#c04e59ea0?sp=1&amp;vopoq=1&amp;pid=b43a325b9&amp;color=0,0,0&amp;vtp=1&amp;bt=1&amp;bbb=1&amp;hb=1"/>
          <p:cNvSpPr/>
          <p:nvPr/>
        </p:nvSpPr>
        <p:spPr>
          <a:xfrm>
            <a:off x="649224" y="859536"/>
            <a:ext cx="10899648" cy="1066800"/>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10.</a:t>
            </a:r>
            <a:r>
              <a:rPr lang="en-US" altLang="zh-CN" sz="2400" b="0" i="0" dirty="0">
                <a:solidFill>
                  <a:srgbClr val="000000"/>
                </a:solidFill>
                <a:latin typeface="仿宋" pitchFamily="34" charset="0"/>
                <a:ea typeface="仿宋" pitchFamily="34" charset="-122"/>
                <a:cs typeface="仿宋" pitchFamily="34" charset="-120"/>
              </a:rPr>
              <a:t>［2025江苏宿迁期中］</a:t>
            </a:r>
            <a:r>
              <a:rPr lang="en-US" altLang="zh-CN" sz="2400" b="0" i="0" dirty="0">
                <a:solidFill>
                  <a:srgbClr val="000000"/>
                </a:solidFill>
                <a:latin typeface="Times New Roman" pitchFamily="34" charset="0"/>
                <a:ea typeface="SimSun" pitchFamily="34" charset="-122"/>
                <a:cs typeface="Times New Roman" pitchFamily="34" charset="-120"/>
              </a:rPr>
              <a:t>如图是人体部分内分泌腺示意图</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下列说法正确的是</a:t>
            </a:r>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29_1#c04e59ea0.bracket?vopoq=1&amp;pid=b43a325b9&amp;color=0,0,0&amp;vpa=10&amp;vtp=1"/>
          <p:cNvSpPr/>
          <p:nvPr/>
        </p:nvSpPr>
        <p:spPr>
          <a:xfrm>
            <a:off x="881793" y="1399667"/>
            <a:ext cx="441325"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pic>
        <p:nvPicPr>
          <p:cNvPr id="4" name="QC_4_BD.28_2#c04e59ea0?htil=4&amp;vopoq=1&amp;pid=b43a325b9&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27319" y="1518031"/>
            <a:ext cx="1645920" cy="18562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28_3#c04e59ea0.choices?htil=4&amp;vopoq=1&amp;pid=b43a325b9&amp;color=0,0,0&amp;vtp=1&amp;bbb=1&amp;hs=1"/>
          <p:cNvSpPr/>
          <p:nvPr/>
        </p:nvSpPr>
        <p:spPr>
          <a:xfrm>
            <a:off x="649224" y="1963474"/>
            <a:ext cx="9116568" cy="21336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A.内分泌腺产生的激素经导管排入血液中</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.激素在人体内含量很大，但作用很小</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.③是胰腺，既属于消化系统又属于内分泌系统</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.②为甲状腺，若饮食中长期缺碘可能会引起它的肿大</a:t>
            </a:r>
            <a:endParaRPr lang="en-US" altLang="zh-CN" sz="2400" dirty="0"/>
          </a:p>
        </p:txBody>
      </p:sp>
      <p:sp>
        <p:nvSpPr>
          <p:cNvPr id="6" name="QC_4_AS.30_1#c04e59ea0?vopoq=1&amp;pid=b43a325b9&amp;color=0,0,0&amp;vtp=1&amp;bbb=1&amp;hb=1&amp;hs=1"/>
          <p:cNvSpPr/>
          <p:nvPr/>
        </p:nvSpPr>
        <p:spPr>
          <a:xfrm>
            <a:off x="649224" y="4122474"/>
            <a:ext cx="10899648" cy="21336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内分泌腺没有导管，它们分泌的激素直接进入血液中，A错误</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激素在人</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体内含量少</a:t>
            </a:r>
            <a:r>
              <a:rPr lang="en-US" altLang="zh-CN" sz="2400" b="0" i="0" dirty="0">
                <a:solidFill>
                  <a:srgbClr val="FF0000"/>
                </a:solidFill>
                <a:latin typeface="Times New Roman" pitchFamily="34" charset="0"/>
                <a:ea typeface="SimSun" pitchFamily="34" charset="-122"/>
                <a:cs typeface="Times New Roman" pitchFamily="34" charset="-120"/>
              </a:rPr>
              <a:t>，但作用大，B错误。④是胰腺中的胰岛，③是肾上腺，C错误</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a:solidFill>
                  <a:srgbClr val="FF0000"/>
                </a:solidFill>
                <a:latin typeface="SimSun" pitchFamily="34" charset="0"/>
                <a:ea typeface="SimSun" pitchFamily="34" charset="-122"/>
                <a:cs typeface="SimSun" pitchFamily="34" charset="-120"/>
              </a:rPr>
              <a:t> </a:t>
            </a:r>
            <a:r>
              <a:rPr lang="en-US" altLang="zh-CN" sz="2400" b="0" i="0" smtClean="0">
                <a:solidFill>
                  <a:srgbClr val="FF0000"/>
                </a:solidFill>
                <a:latin typeface="Times New Roman" pitchFamily="34" charset="0"/>
                <a:ea typeface="SimSun" pitchFamily="34" charset="-122"/>
                <a:cs typeface="Times New Roman" pitchFamily="34" charset="-120"/>
              </a:rPr>
              <a:t>②</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甲状腺分泌甲状腺激素</a:t>
            </a:r>
            <a:r>
              <a:rPr lang="en-US" altLang="zh-CN" sz="2400" b="0" i="0" dirty="0">
                <a:solidFill>
                  <a:srgbClr val="FF0000"/>
                </a:solidFill>
                <a:latin typeface="Times New Roman" pitchFamily="34" charset="0"/>
                <a:ea typeface="SimSun" pitchFamily="34" charset="-122"/>
                <a:cs typeface="Times New Roman" pitchFamily="34" charset="-120"/>
              </a:rPr>
              <a:t>，碘是合成甲状腺激素的必需原料</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缺碘可能会导致地方</a:t>
            </a:r>
          </a:p>
          <a:p>
            <a:pPr latinLnBrk="1">
              <a:lnSpc>
                <a:spcPts val="4200"/>
              </a:lnSpc>
            </a:pPr>
            <a:r>
              <a:rPr lang="en-US" altLang="zh-CN" sz="2400" b="0" i="0" smtClean="0">
                <a:solidFill>
                  <a:srgbClr val="FF0000"/>
                </a:solidFill>
                <a:latin typeface="Times New Roman" pitchFamily="34" charset="0"/>
                <a:ea typeface="SimSun" pitchFamily="34" charset="-122"/>
                <a:cs typeface="Times New Roman" pitchFamily="34" charset="-120"/>
              </a:rPr>
              <a:t>性甲状腺肿</a:t>
            </a:r>
            <a:r>
              <a:rPr lang="en-US" altLang="zh-CN" sz="2400" b="0" i="0" dirty="0">
                <a:solidFill>
                  <a:srgbClr val="FF0000"/>
                </a:solidFill>
                <a:latin typeface="Times New Roman" pitchFamily="34" charset="0"/>
                <a:ea typeface="SimSun" pitchFamily="34" charset="-122"/>
                <a:cs typeface="Times New Roman" pitchFamily="34" charset="-120"/>
              </a:rPr>
              <a:t>，D正确。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EX.31_1#c04e59ea0?vopoq=1&amp;pid=b43a325b9&amp;color=0,0,0&amp;vtp=1&amp;bt=1&amp;bbb=1"/>
          <p:cNvSpPr/>
          <p:nvPr/>
        </p:nvSpPr>
        <p:spPr>
          <a:xfrm>
            <a:off x="649224" y="864000"/>
            <a:ext cx="10899648" cy="533400"/>
          </a:xfrm>
          <a:prstGeom prst="rect">
            <a:avLst/>
          </a:prstGeom>
          <a:noFill/>
          <a:ln/>
        </p:spPr>
        <p:txBody>
          <a:bodyPr wrap="none" lIns="0" tIns="0" rIns="0" bIns="0" rtlCol="0" anchor="t"/>
          <a:lstStyle/>
          <a:p>
            <a:pPr algn="l" latinLnBrk="1">
              <a:lnSpc>
                <a:spcPts val="4200"/>
              </a:lnSpc>
            </a:pPr>
            <a:r>
              <a:rPr lang="en-US" altLang="zh-CN" sz="2400" b="1" i="0" dirty="0">
                <a:solidFill>
                  <a:srgbClr val="FF0000"/>
                </a:solidFill>
                <a:latin typeface="Times New Roman" pitchFamily="34" charset="0"/>
                <a:ea typeface="SimSun" pitchFamily="34" charset="-122"/>
                <a:cs typeface="Times New Roman" pitchFamily="34" charset="-120"/>
              </a:rPr>
              <a:t>上分心得</a:t>
            </a:r>
            <a:r>
              <a:rPr lang="en-US" altLang="zh-CN" sz="2400" b="1" i="0" dirty="0">
                <a:solidFill>
                  <a:srgbClr val="FF0000"/>
                </a:solidFill>
                <a:latin typeface="SimSun" pitchFamily="34" charset="0"/>
                <a:ea typeface="SimSun" pitchFamily="34" charset="-122"/>
                <a:cs typeface="SimSun" pitchFamily="34" charset="-120"/>
              </a:rPr>
              <a:t> </a:t>
            </a:r>
            <a:r>
              <a:rPr lang="en-US" altLang="zh-CN" sz="2400" b="1" i="0" dirty="0">
                <a:solidFill>
                  <a:srgbClr val="FF0000"/>
                </a:solidFill>
                <a:latin typeface="Times New Roman" pitchFamily="34" charset="0"/>
                <a:ea typeface="SimSun" pitchFamily="34" charset="-122"/>
                <a:cs typeface="Times New Roman" pitchFamily="34" charset="-120"/>
              </a:rPr>
              <a:t>内分泌腺和外分泌腺的对比</a:t>
            </a:r>
            <a:endParaRPr lang="en-US" altLang="zh-CN" sz="2400" dirty="0"/>
          </a:p>
        </p:txBody>
      </p:sp>
      <p:graphicFrame>
        <p:nvGraphicFramePr>
          <p:cNvPr id="18" name="QC_4_EX.31_2#c04e59ea0?colgroup=8,12,12&amp;vopoq=1&amp;pid=b43a325b9&amp;color=0,0,0&amp;vtp=1&amp;bbb=1&amp;hb=1"/>
          <p:cNvGraphicFramePr>
            <a:graphicFrameLocks noGrp="1"/>
          </p:cNvGraphicFramePr>
          <p:nvPr>
            <p:extLst>
              <p:ext uri="{D42A27DB-BD31-4B8C-83A1-F6EECF244321}">
                <p14:modId xmlns:p14="http://schemas.microsoft.com/office/powerpoint/2010/main" val="399889068"/>
              </p:ext>
            </p:extLst>
          </p:nvPr>
        </p:nvGraphicFramePr>
        <p:xfrm>
          <a:off x="649224" y="1468139"/>
          <a:ext cx="10863072" cy="3645916"/>
        </p:xfrm>
        <a:graphic>
          <a:graphicData uri="http://schemas.openxmlformats.org/drawingml/2006/table">
            <a:tbl>
              <a:tblPr/>
              <a:tblGrid>
                <a:gridCol w="2688336">
                  <a:extLst>
                    <a:ext uri="{9D8B030D-6E8A-4147-A177-3AD203B41FA5}">
                      <a16:colId xmlns:a16="http://schemas.microsoft.com/office/drawing/2014/main" val="20000"/>
                    </a:ext>
                  </a:extLst>
                </a:gridCol>
                <a:gridCol w="4087368">
                  <a:extLst>
                    <a:ext uri="{9D8B030D-6E8A-4147-A177-3AD203B41FA5}">
                      <a16:colId xmlns:a16="http://schemas.microsoft.com/office/drawing/2014/main" val="20001"/>
                    </a:ext>
                  </a:extLst>
                </a:gridCol>
                <a:gridCol w="4087368">
                  <a:extLst>
                    <a:ext uri="{9D8B030D-6E8A-4147-A177-3AD203B41FA5}">
                      <a16:colId xmlns:a16="http://schemas.microsoft.com/office/drawing/2014/main" val="20002"/>
                    </a:ext>
                  </a:extLst>
                </a:gridCol>
              </a:tblGrid>
              <a:tr h="538988">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smtClean="0">
                          <a:solidFill>
                            <a:srgbClr val="FF0000"/>
                          </a:solidFill>
                          <a:latin typeface="Times New Roman" pitchFamily="34" charset="0"/>
                          <a:ea typeface="SimSun" pitchFamily="34" charset="-122"/>
                          <a:cs typeface="Times New Roman" pitchFamily="34" charset="-120"/>
                        </a:rPr>
                        <a:t>内分泌腺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r>
                        <a:rPr lang="en-US" altLang="zh-CN" sz="2400" b="1" i="0" smtClean="0">
                          <a:solidFill>
                            <a:srgbClr val="FF0000"/>
                          </a:solidFill>
                          <a:latin typeface="Times New Roman" pitchFamily="34" charset="0"/>
                          <a:ea typeface="SimSun" pitchFamily="34" charset="-122"/>
                          <a:cs typeface="Times New Roman" pitchFamily="34" charset="-120"/>
                        </a:rPr>
                        <a:t>外分泌腺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8988">
                <a:tc>
                  <a:txBody>
                    <a:bodyPr/>
                    <a:lstStyle/>
                    <a:p>
                      <a:pPr algn="ctr" latinLnBrk="1" hangingPunct="0">
                        <a:lnSpc>
                          <a:spcPts val="3700"/>
                        </a:lnSpc>
                      </a:pPr>
                      <a:r>
                        <a:rPr lang="en-US" altLang="zh-CN" sz="2400" b="1" i="0" smtClean="0">
                          <a:solidFill>
                            <a:srgbClr val="FF0000"/>
                          </a:solidFill>
                          <a:latin typeface="Times New Roman" pitchFamily="34" charset="0"/>
                          <a:ea typeface="SimSun" pitchFamily="34" charset="-122"/>
                          <a:cs typeface="Times New Roman" pitchFamily="34" charset="-120"/>
                        </a:rPr>
                        <a:t>导管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38988">
                <a:tc>
                  <a:txBody>
                    <a:bodyPr/>
                    <a:lstStyle/>
                    <a:p>
                      <a:pPr algn="ctr" latinLnBrk="1" hangingPunct="0">
                        <a:lnSpc>
                          <a:spcPts val="3700"/>
                        </a:lnSpc>
                      </a:pPr>
                      <a:r>
                        <a:rPr lang="en-US" altLang="zh-CN" sz="2400" b="1" i="0" smtClean="0">
                          <a:solidFill>
                            <a:srgbClr val="FF0000"/>
                          </a:solidFill>
                          <a:latin typeface="Times New Roman" pitchFamily="34" charset="0"/>
                          <a:ea typeface="SimSun" pitchFamily="34" charset="-122"/>
                          <a:cs typeface="Times New Roman" pitchFamily="34" charset="-120"/>
                        </a:rPr>
                        <a:t>分泌物运输方式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经血液循环输送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经导管排出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14476">
                <a:tc>
                  <a:txBody>
                    <a:bodyPr/>
                    <a:lstStyle/>
                    <a:p>
                      <a:pPr algn="ctr" latinLnBrk="1" hangingPunct="0">
                        <a:lnSpc>
                          <a:spcPts val="3700"/>
                        </a:lnSpc>
                      </a:pPr>
                      <a:r>
                        <a:rPr lang="en-US" altLang="zh-CN" sz="2400" b="1" i="0" smtClean="0">
                          <a:solidFill>
                            <a:srgbClr val="FF0000"/>
                          </a:solidFill>
                          <a:latin typeface="Times New Roman" pitchFamily="34" charset="0"/>
                          <a:ea typeface="SimSun" pitchFamily="34" charset="-122"/>
                          <a:cs typeface="Times New Roman" pitchFamily="34" charset="-120"/>
                        </a:rPr>
                        <a:t>分泌物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600"/>
                        </a:lnSpc>
                      </a:pPr>
                      <a:r>
                        <a:rPr lang="en-US" altLang="zh-CN" sz="2400" b="0" i="0" dirty="0">
                          <a:solidFill>
                            <a:srgbClr val="FF0000"/>
                          </a:solidFill>
                          <a:latin typeface="Times New Roman" pitchFamily="34" charset="0"/>
                          <a:ea typeface="SimSun" pitchFamily="34" charset="-122"/>
                          <a:cs typeface="Times New Roman" pitchFamily="34" charset="-120"/>
                        </a:rPr>
                        <a:t>激素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dirty="0">
                          <a:solidFill>
                            <a:srgbClr val="FF0000"/>
                          </a:solidFill>
                          <a:latin typeface="Times New Roman" pitchFamily="34" charset="0"/>
                          <a:ea typeface="SimSun" pitchFamily="34" charset="-122"/>
                          <a:cs typeface="Times New Roman" pitchFamily="34" charset="-120"/>
                        </a:rPr>
                        <a:t>唾液</a:t>
                      </a:r>
                      <a:r>
                        <a:rPr lang="en-US" altLang="zh-CN" sz="2400" b="0" i="0" spc="-100" dirty="0">
                          <a:solidFill>
                            <a:srgbClr val="FF0000"/>
                          </a:solidFill>
                          <a:latin typeface="Times New Roman" pitchFamily="34" charset="0"/>
                          <a:ea typeface="SimSun" pitchFamily="34" charset="-122"/>
                          <a:cs typeface="Times New Roman" pitchFamily="34" charset="-120"/>
                        </a:rPr>
                        <a:t>、</a:t>
                      </a:r>
                      <a:r>
                        <a:rPr lang="en-US" altLang="zh-CN" sz="2400" b="0" i="0" dirty="0">
                          <a:solidFill>
                            <a:srgbClr val="FF0000"/>
                          </a:solidFill>
                          <a:latin typeface="Times New Roman" pitchFamily="34" charset="0"/>
                          <a:ea typeface="SimSun" pitchFamily="34" charset="-122"/>
                          <a:cs typeface="Times New Roman" pitchFamily="34" charset="-120"/>
                        </a:rPr>
                        <a:t>胆汁</a:t>
                      </a:r>
                      <a:r>
                        <a:rPr lang="en-US" altLang="zh-CN" sz="2400" b="0" i="0" spc="-100" dirty="0">
                          <a:solidFill>
                            <a:srgbClr val="FF0000"/>
                          </a:solidFill>
                          <a:latin typeface="Times New Roman" pitchFamily="34" charset="0"/>
                          <a:ea typeface="SimSun" pitchFamily="34" charset="-122"/>
                          <a:cs typeface="Times New Roman" pitchFamily="34" charset="-120"/>
                        </a:rPr>
                        <a:t>、</a:t>
                      </a:r>
                      <a:r>
                        <a:rPr lang="en-US" altLang="zh-CN" sz="2400" b="0" i="0" dirty="0">
                          <a:solidFill>
                            <a:srgbClr val="FF0000"/>
                          </a:solidFill>
                          <a:latin typeface="Times New Roman" pitchFamily="34" charset="0"/>
                          <a:ea typeface="SimSun" pitchFamily="34" charset="-122"/>
                          <a:cs typeface="Times New Roman" pitchFamily="34" charset="-120"/>
                        </a:rPr>
                        <a:t>胃液</a:t>
                      </a:r>
                      <a:r>
                        <a:rPr lang="en-US" altLang="zh-CN" sz="2400" b="0" i="0" spc="-100" dirty="0">
                          <a:solidFill>
                            <a:srgbClr val="FF0000"/>
                          </a:solidFill>
                          <a:latin typeface="Times New Roman" pitchFamily="34" charset="0"/>
                          <a:ea typeface="SimSun" pitchFamily="34" charset="-122"/>
                          <a:cs typeface="Times New Roman" pitchFamily="34" charset="-120"/>
                        </a:rPr>
                        <a:t>、</a:t>
                      </a:r>
                      <a:r>
                        <a:rPr lang="en-US" altLang="zh-CN" sz="2400" b="0" i="0">
                          <a:solidFill>
                            <a:srgbClr val="FF0000"/>
                          </a:solidFill>
                          <a:latin typeface="Times New Roman" pitchFamily="34" charset="0"/>
                          <a:ea typeface="SimSun" pitchFamily="34" charset="-122"/>
                          <a:cs typeface="Times New Roman" pitchFamily="34" charset="-120"/>
                        </a:rPr>
                        <a:t>肠液</a:t>
                      </a:r>
                      <a:r>
                        <a:rPr lang="en-US" altLang="zh-CN" sz="2400" b="0" i="0" spc="-100" smtClean="0">
                          <a:solidFill>
                            <a:srgbClr val="FF0000"/>
                          </a:solidFill>
                          <a:latin typeface="Times New Roman" pitchFamily="34" charset="0"/>
                          <a:ea typeface="SimSun" pitchFamily="34" charset="-122"/>
                          <a:cs typeface="Times New Roman" pitchFamily="34" charset="-120"/>
                        </a:rPr>
                        <a:t>、</a:t>
                      </a:r>
                    </a:p>
                    <a:p>
                      <a:pPr marL="0" lvl="0" indent="0" algn="l" latinLnBrk="1" hangingPunct="0">
                        <a:lnSpc>
                          <a:spcPts val="3600"/>
                        </a:lnSpc>
                      </a:pPr>
                      <a:r>
                        <a:rPr lang="en-US" altLang="zh-CN" sz="2400" b="0" i="0" smtClean="0">
                          <a:solidFill>
                            <a:srgbClr val="FF0000"/>
                          </a:solidFill>
                          <a:latin typeface="Times New Roman" pitchFamily="34" charset="0"/>
                          <a:ea typeface="SimSun" pitchFamily="34" charset="-122"/>
                          <a:cs typeface="Times New Roman" pitchFamily="34" charset="-120"/>
                        </a:rPr>
                        <a:t>汗液等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014476">
                <a:tc>
                  <a:txBody>
                    <a:bodyPr/>
                    <a:lstStyle/>
                    <a:p>
                      <a:pPr algn="ctr" latinLnBrk="1" hangingPunct="0">
                        <a:lnSpc>
                          <a:spcPts val="3700"/>
                        </a:lnSpc>
                      </a:pPr>
                      <a:r>
                        <a:rPr lang="en-US" altLang="zh-CN" sz="2400" b="1" i="0" smtClean="0">
                          <a:solidFill>
                            <a:srgbClr val="FF0000"/>
                          </a:solidFill>
                          <a:latin typeface="Times New Roman" pitchFamily="34" charset="0"/>
                          <a:ea typeface="SimSun" pitchFamily="34" charset="-122"/>
                          <a:cs typeface="Times New Roman" pitchFamily="34" charset="-120"/>
                        </a:rPr>
                        <a:t>举例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dirty="0">
                          <a:solidFill>
                            <a:srgbClr val="FF0000"/>
                          </a:solidFill>
                          <a:latin typeface="Times New Roman" pitchFamily="34" charset="0"/>
                          <a:ea typeface="SimSun" pitchFamily="34" charset="-122"/>
                          <a:cs typeface="Times New Roman" pitchFamily="34" charset="-120"/>
                        </a:rPr>
                        <a:t>垂体</a:t>
                      </a:r>
                      <a:r>
                        <a:rPr lang="en-US" altLang="zh-CN" sz="2400" b="0" i="0" spc="-100" dirty="0">
                          <a:solidFill>
                            <a:srgbClr val="FF0000"/>
                          </a:solidFill>
                          <a:latin typeface="Times New Roman" pitchFamily="34" charset="0"/>
                          <a:ea typeface="SimSun" pitchFamily="34" charset="-122"/>
                          <a:cs typeface="Times New Roman" pitchFamily="34" charset="-120"/>
                        </a:rPr>
                        <a:t>、</a:t>
                      </a:r>
                      <a:r>
                        <a:rPr lang="en-US" altLang="zh-CN" sz="2400" b="0" i="0" dirty="0">
                          <a:solidFill>
                            <a:srgbClr val="FF0000"/>
                          </a:solidFill>
                          <a:latin typeface="Times New Roman" pitchFamily="34" charset="0"/>
                          <a:ea typeface="SimSun" pitchFamily="34" charset="-122"/>
                          <a:cs typeface="Times New Roman" pitchFamily="34" charset="-120"/>
                        </a:rPr>
                        <a:t>甲状腺</a:t>
                      </a:r>
                      <a:r>
                        <a:rPr lang="en-US" altLang="zh-CN" sz="2400" b="0" i="0" spc="-100" dirty="0">
                          <a:solidFill>
                            <a:srgbClr val="FF0000"/>
                          </a:solidFill>
                          <a:latin typeface="Times New Roman" pitchFamily="34" charset="0"/>
                          <a:ea typeface="SimSun" pitchFamily="34" charset="-122"/>
                          <a:cs typeface="Times New Roman" pitchFamily="34" charset="-120"/>
                        </a:rPr>
                        <a:t>、</a:t>
                      </a:r>
                      <a:r>
                        <a:rPr lang="en-US" altLang="zh-CN" sz="2400" b="0" i="0" dirty="0">
                          <a:solidFill>
                            <a:srgbClr val="FF0000"/>
                          </a:solidFill>
                          <a:latin typeface="Times New Roman" pitchFamily="34" charset="0"/>
                          <a:ea typeface="SimSun" pitchFamily="34" charset="-122"/>
                          <a:cs typeface="Times New Roman" pitchFamily="34" charset="-120"/>
                        </a:rPr>
                        <a:t>肾上腺</a:t>
                      </a:r>
                      <a:r>
                        <a:rPr lang="en-US" altLang="zh-CN" sz="2400" b="0" i="0" spc="-10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胰</a:t>
                      </a:r>
                    </a:p>
                    <a:p>
                      <a:pPr marL="0" lvl="0" indent="0" algn="l" latinLnBrk="1" hangingPunct="0">
                        <a:lnSpc>
                          <a:spcPts val="3600"/>
                        </a:lnSpc>
                      </a:pPr>
                      <a:r>
                        <a:rPr lang="en-US" altLang="zh-CN" sz="2400" b="0" i="0" smtClean="0">
                          <a:solidFill>
                            <a:srgbClr val="FF0000"/>
                          </a:solidFill>
                          <a:latin typeface="Times New Roman" pitchFamily="34" charset="0"/>
                          <a:ea typeface="SimSun" pitchFamily="34" charset="-122"/>
                          <a:cs typeface="Times New Roman" pitchFamily="34" charset="-120"/>
                        </a:rPr>
                        <a:t>岛</a:t>
                      </a:r>
                      <a:r>
                        <a:rPr lang="en-US" altLang="zh-CN" sz="2400" b="0" i="0" spc="-100" dirty="0">
                          <a:solidFill>
                            <a:srgbClr val="FF0000"/>
                          </a:solidFill>
                          <a:latin typeface="Times New Roman" pitchFamily="34" charset="0"/>
                          <a:ea typeface="SimSun" pitchFamily="34" charset="-122"/>
                          <a:cs typeface="Times New Roman" pitchFamily="34" charset="-120"/>
                        </a:rPr>
                        <a:t>、</a:t>
                      </a:r>
                      <a:r>
                        <a:rPr lang="en-US" altLang="zh-CN" sz="2400" b="0" i="0" dirty="0">
                          <a:solidFill>
                            <a:srgbClr val="FF0000"/>
                          </a:solidFill>
                          <a:latin typeface="Times New Roman" pitchFamily="34" charset="0"/>
                          <a:ea typeface="SimSun" pitchFamily="34" charset="-122"/>
                          <a:cs typeface="Times New Roman" pitchFamily="34" charset="-120"/>
                        </a:rPr>
                        <a:t>性腺等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800"/>
                        </a:lnSpc>
                      </a:pPr>
                      <a:r>
                        <a:rPr lang="en-US" altLang="zh-CN" sz="2400" b="0" i="0" dirty="0">
                          <a:solidFill>
                            <a:srgbClr val="FF0000"/>
                          </a:solidFill>
                          <a:latin typeface="Times New Roman" pitchFamily="34" charset="0"/>
                          <a:ea typeface="SimSun" pitchFamily="34" charset="-122"/>
                          <a:cs typeface="Times New Roman" pitchFamily="34" charset="-120"/>
                        </a:rPr>
                        <a:t>唾液腺</a:t>
                      </a:r>
                      <a:r>
                        <a:rPr lang="en-US" altLang="zh-CN" sz="2400" b="0" i="0" spc="-100" dirty="0">
                          <a:solidFill>
                            <a:srgbClr val="FF0000"/>
                          </a:solidFill>
                          <a:latin typeface="Times New Roman" pitchFamily="34" charset="0"/>
                          <a:ea typeface="SimSun" pitchFamily="34" charset="-122"/>
                          <a:cs typeface="Times New Roman" pitchFamily="34" charset="-120"/>
                        </a:rPr>
                        <a:t>、</a:t>
                      </a:r>
                      <a:r>
                        <a:rPr lang="en-US" altLang="zh-CN" sz="2400" b="0" i="0" dirty="0">
                          <a:solidFill>
                            <a:srgbClr val="FF0000"/>
                          </a:solidFill>
                          <a:latin typeface="Times New Roman" pitchFamily="34" charset="0"/>
                          <a:ea typeface="SimSun" pitchFamily="34" charset="-122"/>
                          <a:cs typeface="Times New Roman" pitchFamily="34" charset="-120"/>
                        </a:rPr>
                        <a:t>肝脏</a:t>
                      </a:r>
                      <a:r>
                        <a:rPr lang="en-US" altLang="zh-CN" sz="2400" b="0" i="0" spc="-100" dirty="0">
                          <a:solidFill>
                            <a:srgbClr val="FF0000"/>
                          </a:solidFill>
                          <a:latin typeface="Times New Roman" pitchFamily="34" charset="0"/>
                          <a:ea typeface="SimSun" pitchFamily="34" charset="-122"/>
                          <a:cs typeface="Times New Roman" pitchFamily="34" charset="-120"/>
                        </a:rPr>
                        <a:t>、</a:t>
                      </a:r>
                      <a:r>
                        <a:rPr lang="en-US" altLang="zh-CN" sz="2400" b="0" i="0" dirty="0">
                          <a:solidFill>
                            <a:srgbClr val="FF0000"/>
                          </a:solidFill>
                          <a:latin typeface="Times New Roman" pitchFamily="34" charset="0"/>
                          <a:ea typeface="SimSun" pitchFamily="34" charset="-122"/>
                          <a:cs typeface="Times New Roman" pitchFamily="34" charset="-120"/>
                        </a:rPr>
                        <a:t>胃腺</a:t>
                      </a:r>
                      <a:r>
                        <a:rPr lang="en-US" altLang="zh-CN" sz="2400" b="0" i="0" spc="-10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肠</a:t>
                      </a:r>
                    </a:p>
                    <a:p>
                      <a:pPr marL="0" lvl="0" indent="0" algn="l" latinLnBrk="1" hangingPunct="0">
                        <a:lnSpc>
                          <a:spcPts val="3600"/>
                        </a:lnSpc>
                      </a:pPr>
                      <a:r>
                        <a:rPr lang="en-US" altLang="zh-CN" sz="2400" b="0" i="0" smtClean="0">
                          <a:solidFill>
                            <a:srgbClr val="FF0000"/>
                          </a:solidFill>
                          <a:latin typeface="Times New Roman" pitchFamily="34" charset="0"/>
                          <a:ea typeface="SimSun" pitchFamily="34" charset="-122"/>
                          <a:cs typeface="Times New Roman" pitchFamily="34" charset="-120"/>
                        </a:rPr>
                        <a:t>腺</a:t>
                      </a:r>
                      <a:r>
                        <a:rPr lang="en-US" altLang="zh-CN" sz="2400" b="0" i="0" spc="-100" dirty="0">
                          <a:solidFill>
                            <a:srgbClr val="FF0000"/>
                          </a:solidFill>
                          <a:latin typeface="Times New Roman" pitchFamily="34" charset="0"/>
                          <a:ea typeface="SimSun" pitchFamily="34" charset="-122"/>
                          <a:cs typeface="Times New Roman" pitchFamily="34" charset="-120"/>
                        </a:rPr>
                        <a:t>、</a:t>
                      </a:r>
                      <a:r>
                        <a:rPr lang="en-US" altLang="zh-CN" sz="2400" b="0" i="0" dirty="0">
                          <a:solidFill>
                            <a:srgbClr val="FF0000"/>
                          </a:solidFill>
                          <a:latin typeface="Times New Roman" pitchFamily="34" charset="0"/>
                          <a:ea typeface="SimSun" pitchFamily="34" charset="-122"/>
                          <a:cs typeface="Times New Roman" pitchFamily="34" charset="-120"/>
                        </a:rPr>
                        <a:t>汗腺等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QC_4_BD.32_1#bda574c82?htil=5&amp;vopoq=1&amp;pid=b43a325b9&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08776" y="909720"/>
            <a:ext cx="5312664" cy="14264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32_2#bda574c82?htil=5&amp;sp=1&amp;vopoq=1&amp;pid=b43a325b9&amp;color=0,0,0&amp;vtp=1&amp;bt=1&amp;bbb=1&amp;hb=1&amp;hs=1"/>
          <p:cNvSpPr/>
          <p:nvPr/>
        </p:nvSpPr>
        <p:spPr>
          <a:xfrm>
            <a:off x="649224" y="864000"/>
            <a:ext cx="5449824" cy="22352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11.</a:t>
            </a:r>
            <a:r>
              <a:rPr lang="en-US" altLang="zh-CN" sz="2400" b="0" i="0" dirty="0">
                <a:solidFill>
                  <a:srgbClr val="000000"/>
                </a:solidFill>
                <a:latin typeface="仿宋" pitchFamily="34" charset="0"/>
                <a:ea typeface="仿宋" pitchFamily="34" charset="-122"/>
                <a:cs typeface="仿宋" pitchFamily="34" charset="-120"/>
              </a:rPr>
              <a:t>［2025河北石家庄期中</a:t>
            </a:r>
            <a:r>
              <a:rPr lang="en-US" altLang="zh-CN" sz="2400" b="0" i="0">
                <a:solidFill>
                  <a:srgbClr val="000000"/>
                </a:solidFill>
                <a:latin typeface="仿宋" pitchFamily="34" charset="0"/>
                <a:ea typeface="仿宋" pitchFamily="34" charset="-122"/>
                <a:cs typeface="仿宋"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某同学在窗</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前远眺了</a:t>
            </a:r>
            <a:r>
              <a:rPr lang="en-US" altLang="zh-CN" sz="2400" b="0" i="0" dirty="0">
                <a:solidFill>
                  <a:srgbClr val="000000"/>
                </a:solidFill>
                <a:latin typeface="Times New Roman" pitchFamily="34" charset="0"/>
                <a:ea typeface="SimSun" pitchFamily="34" charset="-122"/>
                <a:cs typeface="Times New Roman" pitchFamily="34" charset="-120"/>
              </a:rPr>
              <a:t>5分钟，</a:t>
            </a:r>
            <a:r>
              <a:rPr lang="en-US" altLang="zh-CN" sz="2400" b="0" i="0">
                <a:solidFill>
                  <a:srgbClr val="000000"/>
                </a:solidFill>
                <a:latin typeface="Times New Roman" pitchFamily="34" charset="0"/>
                <a:ea typeface="SimSun" pitchFamily="34" charset="-122"/>
                <a:cs typeface="Times New Roman" pitchFamily="34" charset="-120"/>
              </a:rPr>
              <a:t>一只昆虫突然飞到眼前</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经眼的一系列调节后</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他看清了眼前的</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昆虫</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能表示该过程的正确顺序是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C_4_AN.33_1#bda574c82.bracket?vopoq=1&amp;pid=b43a325b9&amp;color=0,0,0&amp;vpa=11&amp;vtp=1"/>
          <p:cNvSpPr/>
          <p:nvPr/>
        </p:nvSpPr>
        <p:spPr>
          <a:xfrm>
            <a:off x="5466492" y="2550560"/>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5" name="QC_4_BD.32_3#bda574c82.choices?vopoq=1&amp;pid=b43a325b9&amp;color=0,0,0&amp;vtp=1&amp;bbb=1&amp;hs=1"/>
          <p:cNvSpPr/>
          <p:nvPr/>
        </p:nvSpPr>
        <p:spPr>
          <a:xfrm>
            <a:off x="649224" y="3111954"/>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90678" algn="l"/>
                <a:tab pos="5555956" algn="l"/>
                <a:tab pos="8321235"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①②③</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①③②</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②①③</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.③②①</a:t>
            </a:r>
            <a:endParaRPr lang="en-US" altLang="zh-CN" sz="2400" dirty="0"/>
          </a:p>
        </p:txBody>
      </p:sp>
      <p:sp>
        <p:nvSpPr>
          <p:cNvPr id="6" name="QC_4_AS.34_1#bda574c82?vopoq=1&amp;pid=b43a325b9&amp;color=0,0,0&amp;vtp=1&amp;bbb=1&amp;hb=1"/>
          <p:cNvSpPr/>
          <p:nvPr/>
        </p:nvSpPr>
        <p:spPr>
          <a:xfrm>
            <a:off x="649224" y="3634813"/>
            <a:ext cx="10899648" cy="22352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某同学在窗前远眺过程中，能看清远处的物体，晶状体曲度较小</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物像</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落在视网膜上</a:t>
            </a:r>
            <a:r>
              <a:rPr lang="en-US" altLang="zh-CN" sz="2400" b="0" i="0" dirty="0">
                <a:solidFill>
                  <a:srgbClr val="FF0000"/>
                </a:solidFill>
                <a:latin typeface="Times New Roman" pitchFamily="34" charset="0"/>
                <a:ea typeface="SimSun" pitchFamily="34" charset="-122"/>
                <a:cs typeface="Times New Roman" pitchFamily="34" charset="-120"/>
              </a:rPr>
              <a:t>，处于①状态；一只昆虫突然飞到眼前，该同学刚开始看不清</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此</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时物像没有落在视网膜上</a:t>
            </a:r>
            <a:r>
              <a:rPr lang="en-US" altLang="zh-CN" sz="2400" b="0" i="0" dirty="0">
                <a:solidFill>
                  <a:srgbClr val="FF0000"/>
                </a:solidFill>
                <a:latin typeface="Times New Roman" pitchFamily="34" charset="0"/>
                <a:ea typeface="SimSun" pitchFamily="34" charset="-122"/>
                <a:cs typeface="Times New Roman" pitchFamily="34" charset="-120"/>
              </a:rPr>
              <a:t>，处于③状态；调节晶状体曲度后看清昆虫</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在视网膜</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上形成清晰的物像</a:t>
            </a:r>
            <a:r>
              <a:rPr lang="en-US" altLang="zh-CN" sz="2400" b="0" i="0" dirty="0">
                <a:solidFill>
                  <a:srgbClr val="FF0000"/>
                </a:solidFill>
                <a:latin typeface="Times New Roman" pitchFamily="34" charset="0"/>
                <a:ea typeface="SimSun" pitchFamily="34" charset="-122"/>
                <a:cs typeface="Times New Roman" pitchFamily="34" charset="-120"/>
              </a:rPr>
              <a:t>，处于②状态。故选B。</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BD.35_1#66bf0641a?vopoq=1&amp;pid=b43a325b9&amp;color=0,0,0&amp;vtp=1&amp;bt=1&amp;bbb=1&amp;hb=1"/>
          <p:cNvSpPr/>
          <p:nvPr/>
        </p:nvSpPr>
        <p:spPr>
          <a:xfrm>
            <a:off x="649224" y="864000"/>
            <a:ext cx="10899648" cy="22352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12.</a:t>
            </a:r>
            <a:r>
              <a:rPr lang="en-US" altLang="zh-CN" sz="2400" b="0" i="0" dirty="0">
                <a:solidFill>
                  <a:srgbClr val="000000"/>
                </a:solidFill>
                <a:latin typeface="仿宋" pitchFamily="34" charset="0"/>
                <a:ea typeface="仿宋" pitchFamily="34" charset="-122"/>
                <a:cs typeface="仿宋" pitchFamily="34" charset="-120"/>
              </a:rPr>
              <a:t>［2025江苏南通调研</a:t>
            </a:r>
            <a:r>
              <a:rPr lang="en-US" altLang="zh-CN" sz="2400" b="0" i="0">
                <a:solidFill>
                  <a:srgbClr val="000000"/>
                </a:solidFill>
                <a:latin typeface="仿宋" pitchFamily="34" charset="0"/>
                <a:ea typeface="仿宋" pitchFamily="34" charset="-122"/>
                <a:cs typeface="仿宋"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阅读障碍症简单来说是大脑综合处理视觉和听觉信息不</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协调引起的一种阅读和拼写障碍</a:t>
            </a:r>
            <a:r>
              <a:rPr lang="en-US" altLang="zh-CN" sz="2400" b="0" i="0" dirty="0">
                <a:solidFill>
                  <a:srgbClr val="000000"/>
                </a:solidFill>
                <a:latin typeface="Times New Roman" pitchFamily="34" charset="0"/>
                <a:ea typeface="SimSun" pitchFamily="34" charset="-122"/>
                <a:cs typeface="Times New Roman" pitchFamily="34" charset="-120"/>
              </a:rPr>
              <a:t>。具体表现为阅读时速度慢、不理解内容</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朗读</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时容易读错字</a:t>
            </a:r>
            <a:r>
              <a:rPr lang="en-US" altLang="zh-CN" sz="2400" b="0" i="0" dirty="0">
                <a:solidFill>
                  <a:srgbClr val="000000"/>
                </a:solidFill>
                <a:latin typeface="Times New Roman" pitchFamily="34" charset="0"/>
                <a:ea typeface="SimSun" pitchFamily="34" charset="-122"/>
                <a:cs typeface="Times New Roman" pitchFamily="34" charset="-120"/>
              </a:rPr>
              <a:t>，书写时容易写错字等</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下列关于阅读障碍症的说法错误的是</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36_1#66bf0641a.bracket?vopoq=1&amp;pid=b43a325b9&amp;color=0,0,0&amp;vpa=12&amp;vtp=1"/>
          <p:cNvSpPr/>
          <p:nvPr/>
        </p:nvSpPr>
        <p:spPr>
          <a:xfrm>
            <a:off x="881793" y="255056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
        <p:nvSpPr>
          <p:cNvPr id="4" name="QC_4_BD.35_2#66bf0641a.choices?vopoq=1&amp;pid=b43a325b9&amp;color=0,0,0&amp;vtp=1&amp;bbb=1"/>
          <p:cNvSpPr/>
          <p:nvPr/>
        </p:nvSpPr>
        <p:spPr>
          <a:xfrm>
            <a:off x="649224" y="3111954"/>
            <a:ext cx="10899648"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这是中枢神经系统出现了问题</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.神经元无法正常进行信息传递</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与阅读有关的反射是人类特有的</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.这是生长激素分泌不足导致的</a:t>
            </a:r>
            <a:endParaRPr lang="en-US" altLang="zh-CN" sz="2400" dirty="0"/>
          </a:p>
        </p:txBody>
      </p:sp>
      <p:sp>
        <p:nvSpPr>
          <p:cNvPr id="5" name="QC_4_AS.37_1#66bf0641a?vopoq=1&amp;pid=b43a325b9&amp;color=0,0,0&amp;vtp=1&amp;bbb=1&amp;hb=1"/>
          <p:cNvSpPr/>
          <p:nvPr/>
        </p:nvSpPr>
        <p:spPr>
          <a:xfrm>
            <a:off x="649224" y="426765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生长激素分泌不足会导致身材矮小</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生长激素分泌不足不能直接导致阅</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读障碍症</a:t>
            </a:r>
            <a:r>
              <a:rPr lang="en-US" altLang="zh-CN" sz="2400" b="0" i="0" dirty="0">
                <a:solidFill>
                  <a:srgbClr val="FF0000"/>
                </a:solidFill>
                <a:latin typeface="Times New Roman" pitchFamily="34" charset="0"/>
                <a:ea typeface="SimSun" pitchFamily="34" charset="-122"/>
                <a:cs typeface="Times New Roman" pitchFamily="34" charset="-120"/>
              </a:rPr>
              <a:t>，D错误。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4_BD.38_1#7e027788b?vopoq=1&amp;pid=b43a325b9&amp;color=0,0,0&amp;vtp=1&amp;bt=1&amp;bbb=1&amp;hb=1"/>
              <p:cNvSpPr/>
              <p:nvPr/>
            </p:nvSpPr>
            <p:spPr>
              <a:xfrm>
                <a:off x="649224" y="864000"/>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经过大量的抢救工作，医学专家发现，脑血栓形成“超早期</a:t>
                </a:r>
                <a:r>
                  <a:rPr lang="en-US" altLang="zh-CN" sz="2400" b="0" i="0">
                    <a:solidFill>
                      <a:srgbClr val="000000"/>
                    </a:solidFill>
                    <a:latin typeface="Times New Roman" pitchFamily="34" charset="0"/>
                    <a:ea typeface="KaiTi" pitchFamily="34" charset="-122"/>
                    <a:cs typeface="Times New Roman" pitchFamily="34" charset="-120"/>
                  </a:rPr>
                  <a:t>”</a:t>
                </a:r>
                <a:r>
                  <a:rPr lang="en-US" altLang="zh-CN" sz="2400" b="0" i="0" smtClean="0">
                    <a:solidFill>
                      <a:srgbClr val="000000"/>
                    </a:solidFill>
                    <a:latin typeface="Times New Roman" pitchFamily="34" charset="0"/>
                    <a:ea typeface="KaiTi" pitchFamily="34" charset="-122"/>
                    <a:cs typeface="Times New Roman" pitchFamily="34" charset="-120"/>
                  </a:rPr>
                  <a:t>溶栓治疗的时间</a:t>
                </a:r>
              </a:p>
              <a:p>
                <a:pPr latinLnBrk="1">
                  <a:lnSpc>
                    <a:spcPts val="4400"/>
                  </a:lnSpc>
                </a:pPr>
                <a:r>
                  <a:rPr lang="en-US" altLang="zh-CN" sz="2400" b="0" i="0" smtClean="0">
                    <a:solidFill>
                      <a:srgbClr val="000000"/>
                    </a:solidFill>
                    <a:latin typeface="Times New Roman" pitchFamily="34" charset="0"/>
                    <a:ea typeface="KaiTi" pitchFamily="34" charset="-122"/>
                    <a:cs typeface="Times New Roman" pitchFamily="34" charset="-120"/>
                  </a:rPr>
                  <a:t>是发病</a:t>
                </a:r>
                <a:r>
                  <a:rPr lang="en-US" altLang="zh-CN" sz="2400" b="0" i="0" dirty="0">
                    <a:solidFill>
                      <a:srgbClr val="000000"/>
                    </a:solidFill>
                    <a:latin typeface="Times New Roman" pitchFamily="34" charset="0"/>
                    <a:ea typeface="KaiTi" pitchFamily="34" charset="-122"/>
                    <a:cs typeface="Times New Roman" pitchFamily="34" charset="-120"/>
                  </a:rPr>
                  <a:t>6小时以内。重症脑血栓形成急性期康复的重点是防止并发症。</a:t>
                </a:r>
                <a:r>
                  <a:rPr lang="en-US" altLang="zh-CN" sz="2400" b="0" i="0">
                    <a:solidFill>
                      <a:srgbClr val="000000"/>
                    </a:solidFill>
                    <a:latin typeface="Times New Roman" pitchFamily="34" charset="0"/>
                    <a:ea typeface="KaiTi" pitchFamily="34" charset="-122"/>
                    <a:cs typeface="Times New Roman" pitchFamily="34" charset="-120"/>
                  </a:rPr>
                  <a:t>阅读资料</a:t>
                </a:r>
                <a:r>
                  <a:rPr lang="en-US" altLang="zh-CN" sz="2400" b="0" i="0" smtClean="0">
                    <a:solidFill>
                      <a:srgbClr val="000000"/>
                    </a:solidFill>
                    <a:latin typeface="Times New Roman" pitchFamily="34" charset="0"/>
                    <a:ea typeface="KaiTi" pitchFamily="34" charset="-122"/>
                    <a:cs typeface="Times New Roman" pitchFamily="34" charset="-120"/>
                  </a:rPr>
                  <a:t>，</a:t>
                </a:r>
              </a:p>
              <a:p>
                <a:pPr latinLnBrk="1">
                  <a:lnSpc>
                    <a:spcPts val="4400"/>
                  </a:lnSpc>
                </a:pPr>
                <a:r>
                  <a:rPr lang="en-US" altLang="zh-CN" sz="2400" b="0" i="0" smtClean="0">
                    <a:solidFill>
                      <a:srgbClr val="000000"/>
                    </a:solidFill>
                    <a:latin typeface="Times New Roman" pitchFamily="34" charset="0"/>
                    <a:ea typeface="KaiTi" pitchFamily="34" charset="-122"/>
                    <a:cs typeface="Times New Roman" pitchFamily="34" charset="-120"/>
                  </a:rPr>
                  <a:t>回答</a:t>
                </a:r>
                <a14:m>
                  <m:oMath xmlns:m="http://schemas.openxmlformats.org/officeDocument/2006/math">
                    <m:r>
                      <a:rPr lang="en-US" altLang="zh-CN" sz="2400" b="0" i="0" dirty="0">
                        <a:solidFill>
                          <a:srgbClr val="000000"/>
                        </a:solidFill>
                        <a:latin typeface="Cambria Math" panose="02040503050406030204" pitchFamily="18" charset="0"/>
                        <a:ea typeface="KaiTi" pitchFamily="34" charset="-122"/>
                        <a:cs typeface="Times New Roman" pitchFamily="34" charset="-120"/>
                      </a:rPr>
                      <m:t>13∼14</m:t>
                    </m:r>
                  </m:oMath>
                </a14:m>
                <a:r>
                  <a:rPr lang="en-US" altLang="zh-CN" sz="100" b="0" i="0" kern="0" spc="-99900" dirty="0" smtClean="0">
                    <a:solidFill>
                      <a:srgbClr val="FFFFFF"/>
                    </a:solidFill>
                    <a:latin typeface="Times New Roman" pitchFamily="34" charset="0"/>
                    <a:ea typeface="KaiTi" pitchFamily="34" charset="-122"/>
                    <a:cs typeface="Times New Roma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题。</a:t>
                </a:r>
                <a:endParaRPr lang="en-US" altLang="zh-CN" sz="2400" dirty="0"/>
              </a:p>
            </p:txBody>
          </p:sp>
        </mc:Choice>
        <mc:Fallback>
          <p:sp>
            <p:nvSpPr>
              <p:cNvPr id="2" name="QM_4_BD.38_1#7e027788b?vopoq=1&amp;pid=b43a325b9&amp;color=0,0,0&amp;vtp=1&amp;bt=1&amp;bbb=1&amp;hb=1"/>
              <p:cNvSpPr>
                <a:spLocks noRot="1" noChangeAspect="1" noMove="1" noResize="1" noEditPoints="1" noAdjustHandles="1" noChangeArrowheads="1" noChangeShapeType="1" noTextEdit="1"/>
              </p:cNvSpPr>
              <p:nvPr/>
            </p:nvSpPr>
            <p:spPr>
              <a:xfrm>
                <a:off x="649224" y="864000"/>
                <a:ext cx="10899648" cy="1676400"/>
              </a:xfrm>
              <a:prstGeom prst="rect">
                <a:avLst/>
              </a:prstGeom>
              <a:blipFill>
                <a:blip r:embed="rId3"/>
                <a:stretch>
                  <a:fillRect l="-1734" r="-951" b="-5455"/>
                </a:stretch>
              </a:blipFill>
              <a:ln/>
            </p:spPr>
            <p:txBody>
              <a:bodyPr/>
              <a:lstStyle/>
              <a:p>
                <a:r>
                  <a:rPr lang="zh-CN" altLang="en-US">
                    <a:noFill/>
                  </a:rPr>
                  <a:t> </a:t>
                </a:r>
              </a:p>
            </p:txBody>
          </p:sp>
        </mc:Fallback>
      </mc:AlternateContent>
      <p:sp>
        <p:nvSpPr>
          <p:cNvPr id="3" name="QC_5_BD.39_1#ad2c56f74?vopoq=1&amp;pid=7e027788b&amp;color=0,0,0&amp;vtp=1&amp;bbb=1&amp;hb=1"/>
          <p:cNvSpPr/>
          <p:nvPr/>
        </p:nvSpPr>
        <p:spPr>
          <a:xfrm>
            <a:off x="649224" y="252008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13.</a:t>
            </a:r>
            <a:r>
              <a:rPr lang="en-US" altLang="zh-CN" sz="2400" b="0" i="0" dirty="0">
                <a:solidFill>
                  <a:srgbClr val="000000"/>
                </a:solidFill>
                <a:latin typeface="仿宋" pitchFamily="34" charset="0"/>
                <a:ea typeface="仿宋" pitchFamily="34" charset="-122"/>
                <a:cs typeface="仿宋" pitchFamily="34" charset="-120"/>
              </a:rPr>
              <a:t>［2025广东清远期末］</a:t>
            </a:r>
            <a:r>
              <a:rPr lang="en-US" altLang="zh-CN" sz="2400" b="0" i="0" dirty="0">
                <a:solidFill>
                  <a:srgbClr val="000000"/>
                </a:solidFill>
                <a:latin typeface="Times New Roman" pitchFamily="34" charset="0"/>
                <a:ea typeface="SimSun" pitchFamily="34" charset="-122"/>
                <a:cs typeface="Times New Roman" pitchFamily="34" charset="-120"/>
              </a:rPr>
              <a:t>某人脑血栓发生后，能够听懂别人说的话</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但自己却不</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能讲话</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病变的区域是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C_5_AN.40_1#ad2c56f74.bracket?vopoq=1&amp;pid=7e027788b&amp;color=0,0,0&amp;vpa=13&amp;vtp=1"/>
          <p:cNvSpPr/>
          <p:nvPr/>
        </p:nvSpPr>
        <p:spPr>
          <a:xfrm>
            <a:off x="3942492" y="3089040"/>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5" name="QC_5_BD.39_2#ad2c56f74.choices?vopoq=1&amp;pid=7e027788b&amp;color=0,0,0&amp;vtp=1&amp;bbb=1"/>
          <p:cNvSpPr/>
          <p:nvPr/>
        </p:nvSpPr>
        <p:spPr>
          <a:xfrm>
            <a:off x="649224" y="3670754"/>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90678" algn="l"/>
                <a:tab pos="5555956" algn="l"/>
                <a:tab pos="8321235"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运动中枢</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语言中枢</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听觉中枢</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.感觉中枢</a:t>
            </a:r>
            <a:endParaRPr lang="en-US" altLang="zh-CN" sz="2400" dirty="0"/>
          </a:p>
        </p:txBody>
      </p:sp>
      <p:sp>
        <p:nvSpPr>
          <p:cNvPr id="6" name="QC_5_AS.41_1#ad2c56f74?vopoq=1&amp;pid=7e027788b&amp;color=0,0,0&amp;vtp=1&amp;bbb=1&amp;hb=1"/>
          <p:cNvSpPr/>
          <p:nvPr/>
        </p:nvSpPr>
        <p:spPr>
          <a:xfrm>
            <a:off x="649224" y="419361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某人脑血栓发生后，能够听懂别人说的话，但自己却不能讲话</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说明其</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语言中枢受到损伤</a:t>
            </a:r>
            <a:r>
              <a:rPr lang="en-US" altLang="zh-CN" sz="2400" b="0" i="0" dirty="0">
                <a:solidFill>
                  <a:srgbClr val="FF0000"/>
                </a:solidFill>
                <a:latin typeface="Times New Roman" pitchFamily="34" charset="0"/>
                <a:ea typeface="SimSun" pitchFamily="34" charset="-122"/>
                <a:cs typeface="Times New Roman" pitchFamily="34" charset="-120"/>
              </a:rPr>
              <a:t>。故选B。</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42_1#22ae63fbd?vopoq=1&amp;pid=7e027788b&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14.</a:t>
            </a:r>
            <a:r>
              <a:rPr lang="en-US" altLang="zh-CN" sz="2400" b="0" i="0" dirty="0">
                <a:solidFill>
                  <a:srgbClr val="000000"/>
                </a:solidFill>
                <a:latin typeface="仿宋" pitchFamily="34" charset="0"/>
                <a:ea typeface="仿宋" pitchFamily="34" charset="-122"/>
                <a:cs typeface="仿宋" pitchFamily="34" charset="-120"/>
              </a:rPr>
              <a:t>［2025广东清远期末］</a:t>
            </a:r>
            <a:r>
              <a:rPr lang="en-US" altLang="zh-CN" sz="2400" b="0" i="0" dirty="0">
                <a:solidFill>
                  <a:srgbClr val="000000"/>
                </a:solidFill>
                <a:latin typeface="Times New Roman" pitchFamily="34" charset="0"/>
                <a:ea typeface="SimSun" pitchFamily="34" charset="-122"/>
                <a:cs typeface="Times New Roman" pitchFamily="34" charset="-120"/>
              </a:rPr>
              <a:t>某医生团队为了探究一种新药对脑血栓的治疗效果</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给</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药时间的变量务必设定在发病(</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5_AN.43_1#22ae63fbd.bracket?vopoq=1&amp;pid=7e027788b&amp;color=0,0,0&amp;vpa=14&amp;vtp=1"/>
          <p:cNvSpPr/>
          <p:nvPr/>
        </p:nvSpPr>
        <p:spPr>
          <a:xfrm>
            <a:off x="4856892" y="1432960"/>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5_BD.42_2#22ae63fbd.choices?vopoq=1&amp;pid=7e027788b&amp;color=0,0,0&amp;vtp=1&amp;bbb=1"/>
          <p:cNvSpPr/>
          <p:nvPr/>
        </p:nvSpPr>
        <p:spPr>
          <a:xfrm>
            <a:off x="649224" y="2007054"/>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90678" algn="l"/>
                <a:tab pos="5555956" algn="l"/>
                <a:tab pos="8321235" algn="l"/>
              </a:tabLst>
              <a:defRPr/>
            </a:pPr>
            <a:r>
              <a:rPr lang="en-US" altLang="zh-CN" sz="2400" b="0" i="0">
                <a:solidFill>
                  <a:srgbClr val="000000"/>
                </a:solidFill>
                <a:latin typeface="Times New Roman" pitchFamily="34" charset="0"/>
                <a:ea typeface="SimSun" pitchFamily="34" charset="-122"/>
                <a:cs typeface="Times New Roman" pitchFamily="34" charset="-120"/>
              </a:rPr>
              <a:t>A.2</a:t>
            </a:r>
            <a:r>
              <a:rPr lang="en-US" altLang="zh-CN" sz="2400" b="0" i="0" smtClean="0">
                <a:solidFill>
                  <a:srgbClr val="000000"/>
                </a:solidFill>
                <a:latin typeface="Times New Roman" pitchFamily="34" charset="0"/>
                <a:ea typeface="SimSun" pitchFamily="34" charset="-122"/>
                <a:cs typeface="Times New Roman" pitchFamily="34" charset="-120"/>
              </a:rPr>
              <a:t>小时以内</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B.4小时以内</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C.6小时以内</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D.8</a:t>
            </a:r>
            <a:r>
              <a:rPr lang="en-US" altLang="zh-CN" sz="2400" b="0" i="0" dirty="0">
                <a:solidFill>
                  <a:srgbClr val="000000"/>
                </a:solidFill>
                <a:latin typeface="Times New Roman" pitchFamily="34" charset="0"/>
                <a:ea typeface="SimSun" pitchFamily="34" charset="-122"/>
                <a:cs typeface="Times New Roman" pitchFamily="34" charset="-120"/>
              </a:rPr>
              <a:t>小时以内</a:t>
            </a:r>
            <a:endParaRPr lang="en-US" altLang="zh-CN" sz="2400" dirty="0"/>
          </a:p>
        </p:txBody>
      </p:sp>
      <p:sp>
        <p:nvSpPr>
          <p:cNvPr id="5" name="QC_5_AS.44_1#22ae63fbd?vopoq=1&amp;pid=7e027788b&amp;color=0,0,0&amp;vtp=1&amp;bbb=1&amp;hb=1"/>
          <p:cNvSpPr/>
          <p:nvPr/>
        </p:nvSpPr>
        <p:spPr>
          <a:xfrm>
            <a:off x="649224" y="2529913"/>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根据资料可知，脑血栓形成“超早期”溶栓治疗的时间是发病6</a:t>
            </a:r>
            <a:r>
              <a:rPr lang="en-US" altLang="zh-CN" sz="2400" b="0" i="0">
                <a:solidFill>
                  <a:srgbClr val="FF0000"/>
                </a:solidFill>
                <a:latin typeface="Times New Roman" pitchFamily="34" charset="0"/>
                <a:ea typeface="SimSun" pitchFamily="34" charset="-122"/>
                <a:cs typeface="Times New Roman" pitchFamily="34" charset="-120"/>
              </a:rPr>
              <a:t>小时以内</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故某医生团队为了探究一种新药对脑血栓的治疗效果</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给药时间的变量务必设定</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在发病</a:t>
            </a:r>
            <a:r>
              <a:rPr lang="en-US" altLang="zh-CN" sz="2400" b="0" i="0" dirty="0">
                <a:solidFill>
                  <a:srgbClr val="FF0000"/>
                </a:solidFill>
                <a:latin typeface="Times New Roman" pitchFamily="34" charset="0"/>
                <a:ea typeface="SimSun" pitchFamily="34" charset="-122"/>
                <a:cs typeface="Times New Roman" pitchFamily="34" charset="-120"/>
              </a:rPr>
              <a:t>6小时以内。故选C。</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4_BD.45_1#8b5fc5af4?vopoq=1&amp;pid=b43a325b9&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SimSun" pitchFamily="34" charset="0"/>
                    <a:ea typeface="SimSun" pitchFamily="34" charset="-122"/>
                    <a:cs typeface="SimSu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在电影《哪吒之魔童闹海》中，哪吒从一个被误解和排斥的“魔童</a:t>
                </a:r>
                <a:r>
                  <a:rPr lang="en-US" altLang="zh-CN" sz="2400" b="0" i="0">
                    <a:solidFill>
                      <a:srgbClr val="000000"/>
                    </a:solidFill>
                    <a:latin typeface="Times New Roman" pitchFamily="34" charset="0"/>
                    <a:ea typeface="KaiTi" pitchFamily="34" charset="-122"/>
                    <a:cs typeface="Times New Roman" pitchFamily="34" charset="-120"/>
                  </a:rPr>
                  <a:t>”</a:t>
                </a:r>
                <a:r>
                  <a:rPr lang="en-US" altLang="zh-CN" sz="2400" b="0" i="0" smtClean="0">
                    <a:solidFill>
                      <a:srgbClr val="000000"/>
                    </a:solidFill>
                    <a:latin typeface="Times New Roman" pitchFamily="34" charset="0"/>
                    <a:ea typeface="KaiTi" pitchFamily="34" charset="-122"/>
                    <a:cs typeface="Times New Roman" pitchFamily="34" charset="-120"/>
                  </a:rPr>
                  <a:t>逐渐成长</a:t>
                </a:r>
              </a:p>
              <a:p>
                <a:pPr latinLnBrk="1">
                  <a:lnSpc>
                    <a:spcPts val="4400"/>
                  </a:lnSpc>
                </a:pPr>
                <a:r>
                  <a:rPr lang="en-US" altLang="zh-CN" sz="2400" b="0" i="0" smtClean="0">
                    <a:solidFill>
                      <a:srgbClr val="000000"/>
                    </a:solidFill>
                    <a:latin typeface="Times New Roman" pitchFamily="34" charset="0"/>
                    <a:ea typeface="KaiTi" pitchFamily="34" charset="-122"/>
                    <a:cs typeface="Times New Roman" pitchFamily="34" charset="-120"/>
                  </a:rPr>
                  <a:t>为一个敢于面对命运</a:t>
                </a:r>
                <a:r>
                  <a:rPr lang="en-US" altLang="zh-CN" sz="2400" b="0" i="0" dirty="0">
                    <a:solidFill>
                      <a:srgbClr val="000000"/>
                    </a:solidFill>
                    <a:latin typeface="Times New Roman" pitchFamily="34" charset="0"/>
                    <a:ea typeface="KaiTi" pitchFamily="34" charset="-122"/>
                    <a:cs typeface="Times New Roman" pitchFamily="34" charset="-120"/>
                  </a:rPr>
                  <a:t>、勇于改变世界的英雄。据此回答</a:t>
                </a:r>
                <a14:m>
                  <m:oMath xmlns:m="http://schemas.openxmlformats.org/officeDocument/2006/math">
                    <m:r>
                      <a:rPr lang="en-US" altLang="zh-CN" sz="2400" b="0" i="0" dirty="0">
                        <a:solidFill>
                          <a:srgbClr val="000000"/>
                        </a:solidFill>
                        <a:latin typeface="Cambria Math" panose="02040503050406030204" pitchFamily="18" charset="0"/>
                        <a:ea typeface="KaiTi" pitchFamily="34" charset="-122"/>
                        <a:cs typeface="Times New Roman" pitchFamily="34" charset="-120"/>
                      </a:rPr>
                      <m:t>15∼16</m:t>
                    </m:r>
                  </m:oMath>
                </a14:m>
                <a:r>
                  <a:rPr lang="en-US" altLang="zh-CN" sz="100" b="0" i="0" kern="0" spc="-99900" dirty="0" smtClean="0">
                    <a:solidFill>
                      <a:srgbClr val="FFFFFF"/>
                    </a:solidFill>
                    <a:latin typeface="Times New Roman" pitchFamily="34" charset="0"/>
                    <a:ea typeface="KaiTi" pitchFamily="34" charset="-122"/>
                    <a:cs typeface="Times New Roman" pitchFamily="34" charset="-120"/>
                  </a:rPr>
                  <a:t> </a:t>
                </a:r>
                <a:r>
                  <a:rPr lang="en-US" altLang="zh-CN" sz="2400" b="0" i="0" dirty="0">
                    <a:solidFill>
                      <a:srgbClr val="000000"/>
                    </a:solidFill>
                    <a:latin typeface="Times New Roman" pitchFamily="34" charset="0"/>
                    <a:ea typeface="KaiTi" pitchFamily="34" charset="-122"/>
                    <a:cs typeface="Times New Roman" pitchFamily="34" charset="-120"/>
                  </a:rPr>
                  <a:t>题。</a:t>
                </a:r>
                <a:endParaRPr lang="en-US" altLang="zh-CN" sz="2400" dirty="0"/>
              </a:p>
            </p:txBody>
          </p:sp>
        </mc:Choice>
        <mc:Fallback>
          <p:sp>
            <p:nvSpPr>
              <p:cNvPr id="2" name="QM_4_BD.45_1#8b5fc5af4?vopoq=1&amp;pid=b43a325b9&amp;color=0,0,0&amp;vtp=1&amp;bt=1&amp;bbb=1&amp;hb=1"/>
              <p:cNvSpPr>
                <a:spLocks noRot="1" noChangeAspect="1" noMove="1" noResize="1" noEditPoints="1" noAdjustHandles="1" noChangeArrowheads="1" noChangeShapeType="1" noTextEdit="1"/>
              </p:cNvSpPr>
              <p:nvPr/>
            </p:nvSpPr>
            <p:spPr>
              <a:xfrm>
                <a:off x="649224" y="864000"/>
                <a:ext cx="10899648" cy="1117600"/>
              </a:xfrm>
              <a:prstGeom prst="rect">
                <a:avLst/>
              </a:prstGeom>
              <a:blipFill>
                <a:blip r:embed="rId3"/>
                <a:stretch>
                  <a:fillRect l="-1734" b="-8197"/>
                </a:stretch>
              </a:blipFill>
              <a:ln/>
            </p:spPr>
            <p:txBody>
              <a:bodyPr/>
              <a:lstStyle/>
              <a:p>
                <a:r>
                  <a:rPr lang="zh-CN" altLang="en-US">
                    <a:noFill/>
                  </a:rPr>
                  <a:t> </a:t>
                </a:r>
              </a:p>
            </p:txBody>
          </p:sp>
        </mc:Fallback>
      </mc:AlternateContent>
      <p:sp>
        <p:nvSpPr>
          <p:cNvPr id="3" name="QC_5_BD.46_1#469f699e5?vopoq=1&amp;pid=8b5fc5af4&amp;color=0,0,0&amp;vtp=1&amp;bbb=1&amp;hb=1"/>
          <p:cNvSpPr/>
          <p:nvPr/>
        </p:nvSpPr>
        <p:spPr>
          <a:xfrm>
            <a:off x="649224" y="1961280"/>
            <a:ext cx="10894782" cy="1790700"/>
          </a:xfrm>
          <a:prstGeom prst="rect">
            <a:avLst/>
          </a:prstGeom>
          <a:noFill/>
          <a:ln/>
        </p:spPr>
        <p:txBody>
          <a:bodyPr wrap="none" lIns="0" tIns="0" rIns="0" bIns="0" rtlCol="0" anchor="t"/>
          <a:lstStyle/>
          <a:p>
            <a:pPr algn="l" latinLnBrk="1">
              <a:lnSpc>
                <a:spcPts val="5300"/>
              </a:lnSpc>
            </a:pPr>
            <a:r>
              <a:rPr lang="en-US" altLang="zh-CN" sz="2400" b="1" i="0">
                <a:solidFill>
                  <a:srgbClr val="C00000"/>
                </a:solidFill>
                <a:latin typeface="Times New Roman" pitchFamily="34" charset="0"/>
                <a:ea typeface="SimSun" pitchFamily="34" charset="-122"/>
                <a:cs typeface="Times New Roman" pitchFamily="34" charset="-120"/>
              </a:rPr>
              <a:t>15</a:t>
            </a:r>
            <a:r>
              <a:rPr lang="en-US" altLang="zh-CN" sz="2400" b="1" i="0" smtClean="0">
                <a:solidFill>
                  <a:srgbClr val="C00000"/>
                </a:solidFill>
                <a:latin typeface="Times New Roman" pitchFamily="34" charset="0"/>
                <a:ea typeface="SimSun" pitchFamily="34" charset="-122"/>
                <a:cs typeface="Times New Roman" pitchFamily="34" charset="-120"/>
              </a:rPr>
              <a:t>.</a:t>
            </a:r>
            <a:r>
              <a:rPr lang="en-US" altLang="zh-CN" sz="2900" b="0" i="0" kern="0" spc="-9990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mtClean="0">
                <a:solidFill>
                  <a:srgbClr val="000000"/>
                </a:solidFill>
                <a:latin typeface="仿宋" pitchFamily="34" charset="0"/>
                <a:ea typeface="仿宋" pitchFamily="34" charset="-122"/>
                <a:cs typeface="仿宋" pitchFamily="34" charset="-120"/>
              </a:rPr>
              <a:t>［</a:t>
            </a:r>
            <a:r>
              <a:rPr lang="en-US" altLang="zh-CN" sz="2400" b="0" i="0" dirty="0">
                <a:solidFill>
                  <a:srgbClr val="000000"/>
                </a:solidFill>
                <a:latin typeface="仿宋" pitchFamily="34" charset="0"/>
                <a:ea typeface="仿宋" pitchFamily="34" charset="-122"/>
                <a:cs typeface="仿宋" pitchFamily="34" charset="-120"/>
              </a:rPr>
              <a:t>2025广东湛江期中］</a:t>
            </a:r>
            <a:r>
              <a:rPr lang="en-US" altLang="zh-CN" sz="2400" b="0" i="0" dirty="0">
                <a:solidFill>
                  <a:srgbClr val="000000"/>
                </a:solidFill>
                <a:latin typeface="Times New Roman" pitchFamily="34" charset="0"/>
                <a:ea typeface="SimSun" pitchFamily="34" charset="-122"/>
                <a:cs typeface="Times New Roman" pitchFamily="34" charset="-120"/>
              </a:rPr>
              <a:t>在电影的高潮部分，</a:t>
            </a:r>
            <a:r>
              <a:rPr lang="en-US" altLang="zh-CN" sz="2400" b="0" i="0">
                <a:solidFill>
                  <a:srgbClr val="000000"/>
                </a:solidFill>
                <a:latin typeface="Times New Roman" pitchFamily="34" charset="0"/>
                <a:ea typeface="SimSun" pitchFamily="34" charset="-122"/>
                <a:cs typeface="Times New Roman" pitchFamily="34" charset="-120"/>
              </a:rPr>
              <a:t>哪吒双手朝上举起</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推破天元鼎</a:t>
            </a:r>
            <a:r>
              <a:rPr lang="en-US" altLang="zh-CN" sz="2400" b="0" i="0" dirty="0">
                <a:solidFill>
                  <a:srgbClr val="000000"/>
                </a:solidFill>
                <a:latin typeface="Times New Roman" pitchFamily="34" charset="0"/>
                <a:ea typeface="SimSun" pitchFamily="34" charset="-122"/>
                <a:cs typeface="Times New Roman" pitchFamily="34" charset="-120"/>
              </a:rPr>
              <a:t>。若人体手臂做这个动作</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那么肱二头肌和肱三头肌所处的状态是</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pic>
        <p:nvPicPr>
          <p:cNvPr id="4" name="QC_5_BD.46_1#469f699e5?vopoq=1&amp;pid=8b5fc5af4&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030256" y="1963566"/>
            <a:ext cx="2057400" cy="6583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AN.47_1#469f699e5.bracket?vopoq=1&amp;pid=8b5fc5af4&amp;color=0,0,0&amp;vpa=15&amp;vtp=1"/>
          <p:cNvSpPr/>
          <p:nvPr/>
        </p:nvSpPr>
        <p:spPr>
          <a:xfrm>
            <a:off x="881793" y="320334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6" name="QC_5_BD.46_2#469f699e5.choices?vopoq=1&amp;pid=8b5fc5af4&amp;color=0,0,0&amp;vtp=1&amp;bbb=1"/>
          <p:cNvSpPr/>
          <p:nvPr/>
        </p:nvSpPr>
        <p:spPr>
          <a:xfrm>
            <a:off x="649224" y="3772354"/>
            <a:ext cx="10899648"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同时收缩</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.同时舒张</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.肱二头肌收缩</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肱三头肌舒张</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.肱二头肌舒张，肱三头肌收缩</a:t>
            </a:r>
            <a:endParaRPr lang="en-US" altLang="zh-CN" sz="2400" dirty="0"/>
          </a:p>
        </p:txBody>
      </p:sp>
      <p:sp>
        <p:nvSpPr>
          <p:cNvPr id="7" name="QC_5_AS.48_1#469f699e5?vopoq=1&amp;pid=8b5fc5af4&amp;color=0,0,0&amp;vtp=1&amp;bbb=1&amp;hb=1"/>
          <p:cNvSpPr/>
          <p:nvPr/>
        </p:nvSpPr>
        <p:spPr>
          <a:xfrm>
            <a:off x="649224" y="492805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人体手臂完全向上举起并用力时，</a:t>
            </a:r>
            <a:r>
              <a:rPr lang="en-US" altLang="zh-CN" sz="2400" b="0" i="0">
                <a:solidFill>
                  <a:srgbClr val="FF0000"/>
                </a:solidFill>
                <a:latin typeface="Times New Roman" pitchFamily="34" charset="0"/>
                <a:ea typeface="SimSun" pitchFamily="34" charset="-122"/>
                <a:cs typeface="Times New Roman" pitchFamily="34" charset="-120"/>
              </a:rPr>
              <a:t>肱二头肌和肱三头肌都处于收缩状态</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A</a:t>
            </a:r>
            <a:r>
              <a:rPr lang="en-US" altLang="zh-CN" sz="2400" b="0" i="0" dirty="0">
                <a:solidFill>
                  <a:srgbClr val="FF0000"/>
                </a:solidFill>
                <a:latin typeface="Times New Roman" pitchFamily="34" charset="0"/>
                <a:ea typeface="SimSun" pitchFamily="34" charset="-122"/>
                <a:cs typeface="Times New Roman" pitchFamily="34" charset="-120"/>
              </a:rPr>
              <a:t>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49_1#3c58dab93?vopoq=1&amp;pid=8b5fc5af4&amp;color=0,0,0&amp;vtp=1&amp;bt=1&amp;bbb=1&amp;hb=1"/>
          <p:cNvSpPr/>
          <p:nvPr/>
        </p:nvSpPr>
        <p:spPr>
          <a:xfrm>
            <a:off x="649224" y="859536"/>
            <a:ext cx="10894782" cy="1193800"/>
          </a:xfrm>
          <a:prstGeom prst="rect">
            <a:avLst/>
          </a:prstGeom>
          <a:noFill/>
          <a:ln/>
        </p:spPr>
        <p:txBody>
          <a:bodyPr wrap="none" lIns="0" tIns="0" rIns="0" bIns="0" rtlCol="0" anchor="t"/>
          <a:lstStyle/>
          <a:p>
            <a:pPr algn="l" latinLnBrk="1">
              <a:lnSpc>
                <a:spcPts val="5300"/>
              </a:lnSpc>
            </a:pPr>
            <a:r>
              <a:rPr lang="en-US" altLang="zh-CN" sz="2400" b="1" i="0">
                <a:solidFill>
                  <a:srgbClr val="C00000"/>
                </a:solidFill>
                <a:latin typeface="Times New Roman" pitchFamily="34" charset="0"/>
                <a:ea typeface="SimSun" pitchFamily="34" charset="-122"/>
                <a:cs typeface="Times New Roman" pitchFamily="34" charset="-120"/>
              </a:rPr>
              <a:t>16</a:t>
            </a:r>
            <a:r>
              <a:rPr lang="en-US" altLang="zh-CN" sz="2400" b="1" i="0" smtClean="0">
                <a:solidFill>
                  <a:srgbClr val="C00000"/>
                </a:solidFill>
                <a:latin typeface="Times New Roman" pitchFamily="34" charset="0"/>
                <a:ea typeface="SimSun" pitchFamily="34" charset="-122"/>
                <a:cs typeface="Times New Roman" pitchFamily="34" charset="-120"/>
              </a:rPr>
              <a:t>.</a:t>
            </a:r>
            <a:r>
              <a:rPr lang="en-US" altLang="zh-CN" sz="2900" b="0" i="0" kern="0" spc="-9990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mtClean="0">
                <a:solidFill>
                  <a:srgbClr val="000000"/>
                </a:solidFill>
                <a:latin typeface="仿宋" pitchFamily="34" charset="0"/>
                <a:ea typeface="仿宋" pitchFamily="34" charset="-122"/>
                <a:cs typeface="仿宋" pitchFamily="34" charset="-120"/>
              </a:rPr>
              <a:t>［</a:t>
            </a:r>
            <a:r>
              <a:rPr lang="en-US" altLang="zh-CN" sz="2400" b="0" i="0" dirty="0">
                <a:solidFill>
                  <a:srgbClr val="000000"/>
                </a:solidFill>
                <a:latin typeface="仿宋" pitchFamily="34" charset="0"/>
                <a:ea typeface="仿宋" pitchFamily="34" charset="-122"/>
                <a:cs typeface="仿宋" pitchFamily="34" charset="-120"/>
              </a:rPr>
              <a:t>2025广东湛江期中］</a:t>
            </a:r>
            <a:r>
              <a:rPr lang="en-US" altLang="zh-CN" sz="2400" b="0" i="0" dirty="0">
                <a:solidFill>
                  <a:srgbClr val="000000"/>
                </a:solidFill>
                <a:latin typeface="Times New Roman" pitchFamily="34" charset="0"/>
                <a:ea typeface="SimSun" pitchFamily="34" charset="-122"/>
                <a:cs typeface="Times New Roman" pitchFamily="34" charset="-120"/>
              </a:rPr>
              <a:t>若人想要挥动武器，</a:t>
            </a:r>
            <a:r>
              <a:rPr lang="en-US" altLang="zh-CN" sz="2400" b="0" i="0">
                <a:solidFill>
                  <a:srgbClr val="000000"/>
                </a:solidFill>
                <a:latin typeface="Times New Roman" pitchFamily="34" charset="0"/>
                <a:ea typeface="SimSun" pitchFamily="34" charset="-122"/>
                <a:cs typeface="Times New Roman" pitchFamily="34" charset="-120"/>
              </a:rPr>
              <a:t>必须有关节的参与</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下列有关人体关节叙述错误的是(</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pic>
        <p:nvPicPr>
          <p:cNvPr id="3" name="QC_5_BD.49_1#3c58dab93?vopoq=1&amp;pid=8b5fc5af4&amp;color=0,0,0&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30256" y="861822"/>
            <a:ext cx="2057400" cy="6583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50_1#3c58dab93.bracket?vopoq=1&amp;pid=8b5fc5af4&amp;color=0,0,0&amp;vpa=16&amp;vtp=1"/>
          <p:cNvSpPr/>
          <p:nvPr/>
        </p:nvSpPr>
        <p:spPr>
          <a:xfrm>
            <a:off x="5161692" y="1541272"/>
            <a:ext cx="423863" cy="520700"/>
          </a:xfrm>
          <a:prstGeom prst="rect">
            <a:avLst/>
          </a:prstGeom>
          <a:noFill/>
          <a:ln/>
        </p:spPr>
        <p:txBody>
          <a:bodyPr wrap="none" lIns="0" tIns="0" rIns="0" bIns="0" rtlCol="0" anchor="t"/>
          <a:lstStyle/>
          <a:p>
            <a:pPr algn="ctr" latinLnBrk="1">
              <a:lnSpc>
                <a:spcPts val="41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pic>
        <p:nvPicPr>
          <p:cNvPr id="5" name="QC_5_BD.49_2#3c58dab93?htil=6&amp;vopoq=1&amp;pid=8b5fc5af4&amp;color=0,0,0&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713959" y="1659636"/>
            <a:ext cx="1463040" cy="17007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49_3#3c58dab93.choices?htil=6&amp;vopoq=1&amp;pid=8b5fc5af4&amp;color=0,0,0&amp;vtp=1&amp;bbb=1&amp;hs=1"/>
          <p:cNvSpPr/>
          <p:nvPr/>
        </p:nvSpPr>
        <p:spPr>
          <a:xfrm>
            <a:off x="649224" y="2090474"/>
            <a:ext cx="9299448" cy="2082800"/>
          </a:xfrm>
          <a:prstGeom prst="rect">
            <a:avLst/>
          </a:prstGeom>
          <a:noFill/>
          <a:ln/>
        </p:spPr>
        <p:txBody>
          <a:bodyPr wrap="none" lIns="0" tIns="0" rIns="0" bIns="0" rtlCol="0" anchor="t"/>
          <a:lstStyle/>
          <a:p>
            <a:pPr algn="l" latinLnBrk="1">
              <a:lnSpc>
                <a:spcPts val="4100"/>
              </a:lnSpc>
            </a:pPr>
            <a:r>
              <a:rPr lang="en-US" altLang="zh-CN" sz="2400" b="0" i="0" dirty="0">
                <a:solidFill>
                  <a:srgbClr val="000000"/>
                </a:solidFill>
                <a:latin typeface="Times New Roman" pitchFamily="34" charset="0"/>
                <a:ea typeface="SimSun" pitchFamily="34" charset="-122"/>
                <a:cs typeface="Times New Roman" pitchFamily="34" charset="-120"/>
              </a:rPr>
              <a:t>A.关节主要由图中①②③④组成</a:t>
            </a:r>
            <a:endParaRPr lang="en-US" altLang="zh-CN" sz="2400" dirty="0"/>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.一块骨骼肌两端的肌腱都附着在同一块骨上</a:t>
            </a:r>
            <a:endParaRPr lang="en-US" altLang="zh-CN" sz="2400" dirty="0"/>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.关节脱位是指①从④中滑脱</a:t>
            </a:r>
            <a:endParaRPr lang="en-US" altLang="zh-CN" sz="2400" dirty="0"/>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.③是关节腔，内有滑液能减少骨与骨之间的摩擦</a:t>
            </a:r>
            <a:endParaRPr lang="en-US" altLang="zh-CN" sz="2400" dirty="0"/>
          </a:p>
        </p:txBody>
      </p:sp>
      <p:sp>
        <p:nvSpPr>
          <p:cNvPr id="7" name="QC_5_AS.51_1#3c58dab93?vopoq=1&amp;pid=8b5fc5af4&amp;color=0,0,0&amp;vtp=1&amp;bbb=1&amp;hb=1&amp;hs=1"/>
          <p:cNvSpPr/>
          <p:nvPr/>
        </p:nvSpPr>
        <p:spPr>
          <a:xfrm>
            <a:off x="649224" y="4185974"/>
            <a:ext cx="10899648" cy="2082800"/>
          </a:xfrm>
          <a:prstGeom prst="rect">
            <a:avLst/>
          </a:prstGeom>
          <a:noFill/>
          <a:ln/>
        </p:spPr>
        <p:txBody>
          <a:bodyPr wrap="none" lIns="0" tIns="0" rIns="0" bIns="0" rtlCol="0" anchor="t"/>
          <a:lstStyle/>
          <a:p>
            <a:pPr algn="l" latinLnBrk="1">
              <a:lnSpc>
                <a:spcPts val="41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关节主要由关节面、②关节囊和③关节腔组成。关节面包括</a:t>
            </a:r>
            <a:r>
              <a:rPr lang="en-US" altLang="zh-CN" sz="2400" b="0" i="0">
                <a:solidFill>
                  <a:srgbClr val="FF0000"/>
                </a:solidFill>
                <a:latin typeface="Times New Roman" pitchFamily="34" charset="0"/>
                <a:ea typeface="SimSun" pitchFamily="34" charset="-122"/>
                <a:cs typeface="Times New Roman" pitchFamily="34" charset="-120"/>
              </a:rPr>
              <a:t>①</a:t>
            </a:r>
            <a:r>
              <a:rPr lang="en-US" altLang="zh-CN" sz="2400" b="0" i="0" smtClean="0">
                <a:solidFill>
                  <a:srgbClr val="FF0000"/>
                </a:solidFill>
                <a:latin typeface="Times New Roman" pitchFamily="34" charset="0"/>
                <a:ea typeface="SimSun" pitchFamily="34" charset="-122"/>
                <a:cs typeface="Times New Roman" pitchFamily="34" charset="-120"/>
              </a:rPr>
              <a:t>关节头和</a:t>
            </a:r>
          </a:p>
          <a:p>
            <a:pPr latinLnBrk="1">
              <a:lnSpc>
                <a:spcPts val="4100"/>
              </a:lnSpc>
            </a:pPr>
            <a:r>
              <a:rPr lang="en-US" altLang="zh-CN" sz="2400" b="0" i="0" smtClean="0">
                <a:solidFill>
                  <a:srgbClr val="FF0000"/>
                </a:solidFill>
                <a:latin typeface="Times New Roman" pitchFamily="34" charset="0"/>
                <a:ea typeface="SimSun" pitchFamily="34" charset="-122"/>
                <a:cs typeface="Times New Roman" pitchFamily="34" charset="-120"/>
              </a:rPr>
              <a:t>④</a:t>
            </a:r>
            <a:r>
              <a:rPr lang="en-US" altLang="zh-CN" sz="2400" b="0" i="0" dirty="0">
                <a:solidFill>
                  <a:srgbClr val="FF0000"/>
                </a:solidFill>
                <a:latin typeface="Times New Roman" pitchFamily="34" charset="0"/>
                <a:ea typeface="SimSun" pitchFamily="34" charset="-122"/>
                <a:cs typeface="Times New Roman" pitchFamily="34" charset="-120"/>
              </a:rPr>
              <a:t>关节窝，A正确。一块骨骼肌两端的肌腱分别附着于不同的骨上，B错误。</a:t>
            </a:r>
            <a:r>
              <a:rPr lang="en-US" altLang="zh-CN" sz="2400" b="0" i="0">
                <a:solidFill>
                  <a:srgbClr val="FF0000"/>
                </a:solidFill>
                <a:latin typeface="Times New Roman" pitchFamily="34" charset="0"/>
                <a:ea typeface="SimSun" pitchFamily="34" charset="-122"/>
                <a:cs typeface="Times New Roman" pitchFamily="34" charset="-120"/>
              </a:rPr>
              <a:t>①</a:t>
            </a:r>
            <a:r>
              <a:rPr lang="en-US" altLang="zh-CN" sz="2400" b="0" i="0" smtClean="0">
                <a:solidFill>
                  <a:srgbClr val="FF0000"/>
                </a:solidFill>
                <a:latin typeface="Times New Roman" pitchFamily="34" charset="0"/>
                <a:ea typeface="SimSun" pitchFamily="34" charset="-122"/>
                <a:cs typeface="Times New Roman" pitchFamily="34" charset="-120"/>
              </a:rPr>
              <a:t>关</a:t>
            </a:r>
          </a:p>
          <a:p>
            <a:pPr latinLnBrk="1">
              <a:lnSpc>
                <a:spcPts val="4100"/>
              </a:lnSpc>
            </a:pPr>
            <a:r>
              <a:rPr lang="en-US" altLang="zh-CN" sz="2400" b="0" i="0" smtClean="0">
                <a:solidFill>
                  <a:srgbClr val="FF0000"/>
                </a:solidFill>
                <a:latin typeface="Times New Roman" pitchFamily="34" charset="0"/>
                <a:ea typeface="SimSun" pitchFamily="34" charset="-122"/>
                <a:cs typeface="Times New Roman" pitchFamily="34" charset="-120"/>
              </a:rPr>
              <a:t>节头从</a:t>
            </a:r>
            <a:r>
              <a:rPr lang="en-US" altLang="zh-CN" sz="2400" b="0" i="0" dirty="0">
                <a:solidFill>
                  <a:srgbClr val="FF0000"/>
                </a:solidFill>
                <a:latin typeface="Times New Roman" pitchFamily="34" charset="0"/>
                <a:ea typeface="SimSun" pitchFamily="34" charset="-122"/>
                <a:cs typeface="Times New Roman" pitchFamily="34" charset="-120"/>
              </a:rPr>
              <a:t>④关节窝中滑脱的现象，被称为关节脱位，C正确。③是关节腔，</a:t>
            </a:r>
            <a:r>
              <a:rPr lang="en-US" altLang="zh-CN" sz="2400" b="0" i="0">
                <a:solidFill>
                  <a:srgbClr val="FF0000"/>
                </a:solidFill>
                <a:latin typeface="Times New Roman" pitchFamily="34" charset="0"/>
                <a:ea typeface="SimSun" pitchFamily="34" charset="-122"/>
                <a:cs typeface="Times New Roman" pitchFamily="34" charset="-120"/>
              </a:rPr>
              <a:t>内有滑液</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100"/>
              </a:lnSpc>
            </a:pPr>
            <a:r>
              <a:rPr lang="en-US" altLang="zh-CN" sz="2400" b="0" i="0" smtClean="0">
                <a:solidFill>
                  <a:srgbClr val="FF0000"/>
                </a:solidFill>
                <a:latin typeface="Times New Roman" pitchFamily="34" charset="0"/>
                <a:ea typeface="SimSun" pitchFamily="34" charset="-122"/>
                <a:cs typeface="Times New Roman" pitchFamily="34" charset="-120"/>
              </a:rPr>
              <a:t>滑液能减少骨与骨之间的摩擦</a:t>
            </a:r>
            <a:r>
              <a:rPr lang="en-US" altLang="zh-CN" sz="2400" b="0" i="0" dirty="0">
                <a:solidFill>
                  <a:srgbClr val="FF0000"/>
                </a:solidFill>
                <a:latin typeface="Times New Roman" pitchFamily="34" charset="0"/>
                <a:ea typeface="SimSun" pitchFamily="34" charset="-122"/>
                <a:cs typeface="Times New Roman" pitchFamily="34" charset="-120"/>
              </a:rPr>
              <a:t>，D正确。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7">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7">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7"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BD.52_1#a76f03638?vopoq=1&amp;pid=b43a325b9&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17.</a:t>
            </a:r>
            <a:r>
              <a:rPr lang="en-US" altLang="zh-CN" sz="2400" b="0" i="0" dirty="0">
                <a:solidFill>
                  <a:srgbClr val="000000"/>
                </a:solidFill>
                <a:latin typeface="仿宋" pitchFamily="34" charset="0"/>
                <a:ea typeface="仿宋" pitchFamily="34" charset="-122"/>
                <a:cs typeface="仿宋" pitchFamily="34" charset="-120"/>
              </a:rPr>
              <a:t>［2025山西吕梁期末］</a:t>
            </a:r>
            <a:r>
              <a:rPr lang="en-US" altLang="zh-CN" sz="2400" b="0" i="0" dirty="0">
                <a:solidFill>
                  <a:srgbClr val="000000"/>
                </a:solidFill>
                <a:latin typeface="Times New Roman" pitchFamily="34" charset="0"/>
                <a:ea typeface="SimSun" pitchFamily="34" charset="-122"/>
                <a:cs typeface="Times New Roman" pitchFamily="34" charset="-120"/>
              </a:rPr>
              <a:t>中国女排的拼搏精神激发了很多同学对排球的兴趣</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在</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反复练习中</a:t>
            </a:r>
            <a:r>
              <a:rPr lang="en-US" altLang="zh-CN" sz="2400" b="0" i="0" dirty="0">
                <a:solidFill>
                  <a:srgbClr val="000000"/>
                </a:solidFill>
                <a:latin typeface="Times New Roman" pitchFamily="34" charset="0"/>
                <a:ea typeface="SimSun" pitchFamily="34" charset="-122"/>
                <a:cs typeface="Times New Roman" pitchFamily="34" charset="-120"/>
              </a:rPr>
              <a:t>，同学们的垫球技术越来越高。</a:t>
            </a:r>
            <a:r>
              <a:rPr lang="en-US" altLang="zh-CN" sz="2400" b="0" i="0">
                <a:solidFill>
                  <a:srgbClr val="000000"/>
                </a:solidFill>
                <a:latin typeface="Times New Roman" pitchFamily="34" charset="0"/>
                <a:ea typeface="SimSun" pitchFamily="34" charset="-122"/>
                <a:cs typeface="Times New Roman" pitchFamily="34" charset="-120"/>
              </a:rPr>
              <a:t>下列相关叙述错误的是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53_1#a76f03638.bracket?vopoq=1&amp;pid=b43a325b9&amp;color=0,0,0&amp;vpa=17&amp;vtp=1"/>
          <p:cNvSpPr/>
          <p:nvPr/>
        </p:nvSpPr>
        <p:spPr>
          <a:xfrm>
            <a:off x="9733693" y="1432960"/>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C</a:t>
            </a:r>
            <a:endParaRPr lang="en-US" altLang="zh-CN" sz="2400" dirty="0"/>
          </a:p>
        </p:txBody>
      </p:sp>
      <p:sp>
        <p:nvSpPr>
          <p:cNvPr id="4" name="QC_4_BD.52_2#a76f03638.choices?vopoq=1&amp;pid=b43a325b9&amp;color=0,0,0&amp;vtp=1&amp;bbb=1"/>
          <p:cNvSpPr/>
          <p:nvPr/>
        </p:nvSpPr>
        <p:spPr>
          <a:xfrm>
            <a:off x="649224" y="2007054"/>
            <a:ext cx="10899648" cy="22352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A.一组骨骼肌只能牵拉骨改变位置，不能使其复位</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.骨、关节和肌肉协调配合产生运动</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.该过程只涉及运动系统和神经系统的调节</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.完成垫球动作消耗的能量来源于肌细胞内有机物的氧化分解</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AS.54_1#a76f03638?vopoq=1&amp;pid=b43a325b9&amp;color=0,0,0&amp;vtp=1&amp;bt=1&amp;bbb=1&amp;hb=1"/>
          <p:cNvSpPr/>
          <p:nvPr/>
        </p:nvSpPr>
        <p:spPr>
          <a:xfrm>
            <a:off x="649224" y="864000"/>
            <a:ext cx="10899648" cy="3911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骨骼肌有受刺激而收缩的特性，</a:t>
            </a:r>
            <a:r>
              <a:rPr lang="en-US" altLang="zh-CN" sz="2400" b="0" i="0">
                <a:solidFill>
                  <a:srgbClr val="FF0000"/>
                </a:solidFill>
                <a:latin typeface="Times New Roman" pitchFamily="34" charset="0"/>
                <a:ea typeface="SimSun" pitchFamily="34" charset="-122"/>
                <a:cs typeface="Times New Roman" pitchFamily="34" charset="-120"/>
              </a:rPr>
              <a:t>骨骼肌只能收缩牵拉骨而不能将骨复位</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因此一个动作的完成总是由两组或多组肌肉相互配合活动</a:t>
            </a:r>
            <a:r>
              <a:rPr lang="en-US" altLang="zh-CN" sz="2400" b="0" i="0" dirty="0">
                <a:solidFill>
                  <a:srgbClr val="FF0000"/>
                </a:solidFill>
                <a:latin typeface="Times New Roman" pitchFamily="34" charset="0"/>
                <a:ea typeface="SimSun" pitchFamily="34" charset="-122"/>
                <a:cs typeface="Times New Roman" pitchFamily="34" charset="-120"/>
              </a:rPr>
              <a:t>，共同完成的，A</a:t>
            </a:r>
            <a:r>
              <a:rPr lang="en-US" altLang="zh-CN" sz="2400" b="0" i="0">
                <a:solidFill>
                  <a:srgbClr val="FF0000"/>
                </a:solidFill>
                <a:latin typeface="Times New Roman" pitchFamily="34" charset="0"/>
                <a:ea typeface="SimSun" pitchFamily="34" charset="-122"/>
                <a:cs typeface="Times New Roman" pitchFamily="34" charset="-120"/>
              </a:rPr>
              <a:t>正确</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当骨骼肌受神经传来的刺激收缩时</a:t>
            </a:r>
            <a:r>
              <a:rPr lang="en-US" altLang="zh-CN" sz="2400" b="0" i="0" dirty="0">
                <a:solidFill>
                  <a:srgbClr val="FF0000"/>
                </a:solidFill>
                <a:latin typeface="Times New Roman" pitchFamily="34" charset="0"/>
                <a:ea typeface="SimSun" pitchFamily="34" charset="-122"/>
                <a:cs typeface="Times New Roman" pitchFamily="34" charset="-120"/>
              </a:rPr>
              <a:t>，就会牵动它所附着的骨，绕着关节活动</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于</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是躯体的相应部位就产生了运动</a:t>
            </a:r>
            <a:r>
              <a:rPr lang="en-US" altLang="zh-CN" sz="2400" b="0" i="0" dirty="0">
                <a:solidFill>
                  <a:srgbClr val="FF0000"/>
                </a:solidFill>
                <a:latin typeface="Times New Roman" pitchFamily="34" charset="0"/>
                <a:ea typeface="SimSun" pitchFamily="34" charset="-122"/>
                <a:cs typeface="Times New Roman" pitchFamily="34" charset="-120"/>
              </a:rPr>
              <a:t>，在运动过程中需要骨、关节和肌肉协调配合</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B</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正确</a:t>
            </a:r>
            <a:r>
              <a:rPr lang="en-US" altLang="zh-CN" sz="2400" b="0" i="0" dirty="0">
                <a:solidFill>
                  <a:srgbClr val="FF0000"/>
                </a:solidFill>
                <a:latin typeface="Times New Roman" pitchFamily="34" charset="0"/>
                <a:ea typeface="SimSun" pitchFamily="34" charset="-122"/>
                <a:cs typeface="Times New Roman" pitchFamily="34" charset="-120"/>
              </a:rPr>
              <a:t>。运动并不是仅靠运动系统和神经系统来完成的，</a:t>
            </a:r>
            <a:r>
              <a:rPr lang="en-US" altLang="zh-CN" sz="2400" b="0" i="0">
                <a:solidFill>
                  <a:srgbClr val="FF0000"/>
                </a:solidFill>
                <a:latin typeface="Times New Roman" pitchFamily="34" charset="0"/>
                <a:ea typeface="SimSun" pitchFamily="34" charset="-122"/>
                <a:cs typeface="Times New Roman" pitchFamily="34" charset="-120"/>
              </a:rPr>
              <a:t>还需要其他系统的参与</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运动的能量供应</a:t>
            </a:r>
            <a:r>
              <a:rPr lang="en-US" altLang="zh-CN" sz="2400" b="0" i="0" dirty="0">
                <a:solidFill>
                  <a:srgbClr val="FF0000"/>
                </a:solidFill>
                <a:latin typeface="Times New Roman" pitchFamily="34" charset="0"/>
                <a:ea typeface="SimSun" pitchFamily="34" charset="-122"/>
                <a:cs typeface="Times New Roman" pitchFamily="34" charset="-120"/>
              </a:rPr>
              <a:t>，有赖于呼吸系统、消化系统、循环系统等系统的配合，C</a:t>
            </a:r>
            <a:r>
              <a:rPr lang="en-US" altLang="zh-CN" sz="2400" b="0" i="0">
                <a:solidFill>
                  <a:srgbClr val="FF0000"/>
                </a:solidFill>
                <a:latin typeface="Times New Roman" pitchFamily="34" charset="0"/>
                <a:ea typeface="SimSun" pitchFamily="34" charset="-122"/>
                <a:cs typeface="Times New Roman" pitchFamily="34" charset="-120"/>
              </a:rPr>
              <a:t>错误</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完成垫球动作要消耗能量</a:t>
            </a:r>
            <a:r>
              <a:rPr lang="en-US" altLang="zh-CN" sz="2400" b="0" i="0" dirty="0">
                <a:solidFill>
                  <a:srgbClr val="FF0000"/>
                </a:solidFill>
                <a:latin typeface="Times New Roman" pitchFamily="34" charset="0"/>
                <a:ea typeface="SimSun" pitchFamily="34" charset="-122"/>
                <a:cs typeface="Times New Roman" pitchFamily="34" charset="-120"/>
              </a:rPr>
              <a:t>，能量来源于肌细胞内有机物的氧化分解，D正确。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2">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BD.55_1#65f3874a1?vopoq=1&amp;pid=b43a325b9&amp;color=0,0,0&amp;vtp=1&amp;bt=1&amp;bbb=1&amp;hb=1"/>
          <p:cNvSpPr/>
          <p:nvPr/>
        </p:nvSpPr>
        <p:spPr>
          <a:xfrm>
            <a:off x="649224" y="864000"/>
            <a:ext cx="10899648" cy="16764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18.</a:t>
            </a:r>
            <a:r>
              <a:rPr lang="en-US" altLang="zh-CN" sz="2400" b="0" i="0" dirty="0">
                <a:solidFill>
                  <a:srgbClr val="000000"/>
                </a:solidFill>
                <a:latin typeface="仿宋" pitchFamily="34" charset="0"/>
                <a:ea typeface="仿宋" pitchFamily="34" charset="-122"/>
                <a:cs typeface="仿宋" pitchFamily="34" charset="-120"/>
              </a:rPr>
              <a:t>［2025山东德州期末］</a:t>
            </a:r>
            <a:r>
              <a:rPr lang="en-US" altLang="zh-CN" sz="2400" b="0" i="0" dirty="0">
                <a:solidFill>
                  <a:srgbClr val="000000"/>
                </a:solidFill>
                <a:latin typeface="Times New Roman" pitchFamily="34" charset="0"/>
                <a:ea typeface="SimSun" pitchFamily="34" charset="-122"/>
                <a:cs typeface="Times New Roman" pitchFamily="34" charset="-120"/>
              </a:rPr>
              <a:t>某景区有个高空玻璃栈道，地面、护栏全部透明</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脚下</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是很深的峡谷</a:t>
            </a:r>
            <a:r>
              <a:rPr lang="en-US" altLang="zh-CN" sz="2400" b="0" i="0" dirty="0">
                <a:solidFill>
                  <a:srgbClr val="000000"/>
                </a:solidFill>
                <a:latin typeface="Times New Roman" pitchFamily="34" charset="0"/>
                <a:ea typeface="SimSun" pitchFamily="34" charset="-122"/>
                <a:cs typeface="Times New Roman" pitchFamily="34" charset="-120"/>
              </a:rPr>
              <a:t>，配以玻璃炸裂音效和视觉效果</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人走在上面会产生一系列生理反</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应</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下列说法错误的是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56_1#65f3874a1.bracket?vopoq=1&amp;pid=b43a325b9&amp;color=0,0,0&amp;vpa=18&amp;vtp=1"/>
          <p:cNvSpPr/>
          <p:nvPr/>
        </p:nvSpPr>
        <p:spPr>
          <a:xfrm>
            <a:off x="3929792" y="199176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
        <p:nvSpPr>
          <p:cNvPr id="4" name="QC_4_BD.55_2#65f3874a1.choices?vopoq=1&amp;pid=b43a325b9&amp;color=0,0,0&amp;vtp=1&amp;bbb=1"/>
          <p:cNvSpPr/>
          <p:nvPr/>
        </p:nvSpPr>
        <p:spPr>
          <a:xfrm>
            <a:off x="649224" y="2565854"/>
            <a:ext cx="10899648" cy="22352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A.看到很深的峡谷，腿部打战，属于反射</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.脑干活动增强，呼吸频率加快</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.大脑皮层兴奋，产生恐惧感</a:t>
            </a:r>
            <a:endParaRPr lang="en-US" altLang="zh-CN" sz="240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.玻璃炸裂的声音传到内耳，在耳蜗形成听觉</a:t>
            </a:r>
            <a:endParaRPr lang="en-US" altLang="zh-CN" sz="2400" dirty="0"/>
          </a:p>
        </p:txBody>
      </p:sp>
      <p:sp>
        <p:nvSpPr>
          <p:cNvPr id="5" name="QC_4_AS.57_1#65f3874a1?vopoq=1&amp;pid=b43a325b9&amp;color=0,0,0&amp;vtp=1&amp;bbb=1"/>
          <p:cNvSpPr/>
          <p:nvPr/>
        </p:nvSpPr>
        <p:spPr>
          <a:xfrm>
            <a:off x="649224" y="4813754"/>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听觉是在大脑皮层产生的，D错误。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pic>
        <p:nvPicPr>
          <p:cNvPr id="2" name="QC_4_BD.58_1#f78b85fad?htil=7&amp;vopoq=1&amp;pid=b43a325b9&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07283" y="909721"/>
            <a:ext cx="5312664" cy="12344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58_2#f78b85fad?htil=7&amp;sp=1&amp;vopoq=1&amp;pid=b43a325b9&amp;color=0,0,0&amp;vtp=1&amp;bt=1&amp;bbb=1&amp;hb=1&amp;hs=1"/>
          <p:cNvSpPr/>
          <p:nvPr/>
        </p:nvSpPr>
        <p:spPr>
          <a:xfrm>
            <a:off x="649224" y="864000"/>
            <a:ext cx="5449824" cy="1562100"/>
          </a:xfrm>
          <a:prstGeom prst="rect">
            <a:avLst/>
          </a:prstGeom>
          <a:noFill/>
          <a:ln/>
        </p:spPr>
        <p:txBody>
          <a:bodyPr wrap="none" lIns="0" tIns="0" rIns="0" bIns="0" rtlCol="0" anchor="t"/>
          <a:lstStyle/>
          <a:p>
            <a:pPr algn="l" latinLnBrk="1">
              <a:lnSpc>
                <a:spcPts val="4100"/>
              </a:lnSpc>
            </a:pPr>
            <a:r>
              <a:rPr lang="en-US" altLang="zh-CN" sz="2400" b="1" i="0" dirty="0">
                <a:solidFill>
                  <a:srgbClr val="C00000"/>
                </a:solidFill>
                <a:latin typeface="Times New Roman" pitchFamily="34" charset="0"/>
                <a:ea typeface="SimSun" pitchFamily="34" charset="-122"/>
                <a:cs typeface="Times New Roman" pitchFamily="34" charset="-120"/>
              </a:rPr>
              <a:t>19.</a:t>
            </a:r>
            <a:r>
              <a:rPr lang="en-US" altLang="zh-CN" sz="2400" b="0" i="0" dirty="0">
                <a:solidFill>
                  <a:srgbClr val="000000"/>
                </a:solidFill>
                <a:latin typeface="仿宋" pitchFamily="34" charset="0"/>
                <a:ea typeface="仿宋" pitchFamily="34" charset="-122"/>
                <a:cs typeface="仿宋" pitchFamily="34" charset="-120"/>
              </a:rPr>
              <a:t>［2025河南南阳月考</a:t>
            </a:r>
            <a:r>
              <a:rPr lang="en-US" altLang="zh-CN" sz="2400" b="0" i="0">
                <a:solidFill>
                  <a:srgbClr val="000000"/>
                </a:solidFill>
                <a:latin typeface="仿宋" pitchFamily="34" charset="0"/>
                <a:ea typeface="仿宋" pitchFamily="34" charset="-122"/>
                <a:cs typeface="仿宋"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如图表示人体</a:t>
            </a:r>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内血糖调节的部分过程</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下列说法正确</a:t>
            </a:r>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的是(</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C_4_AN.59_1#f78b85fad.bracket?vopoq=1&amp;pid=b43a325b9&amp;color=0,0,0&amp;vpa=19&amp;vtp=1"/>
          <p:cNvSpPr/>
          <p:nvPr/>
        </p:nvSpPr>
        <p:spPr>
          <a:xfrm>
            <a:off x="1491392" y="1906733"/>
            <a:ext cx="441325" cy="520700"/>
          </a:xfrm>
          <a:prstGeom prst="rect">
            <a:avLst/>
          </a:prstGeom>
          <a:noFill/>
          <a:ln/>
        </p:spPr>
        <p:txBody>
          <a:bodyPr wrap="none" lIns="0" tIns="0" rIns="0" bIns="0" rtlCol="0" anchor="t"/>
          <a:lstStyle/>
          <a:p>
            <a:pPr algn="ctr" latinLnBrk="1">
              <a:lnSpc>
                <a:spcPts val="41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5" name="QC_4_BD.58_3#f78b85fad.choices?vopoq=1&amp;pid=b43a325b9&amp;color=0,0,0&amp;vtp=1&amp;bbb=1&amp;hs=1"/>
          <p:cNvSpPr/>
          <p:nvPr/>
        </p:nvSpPr>
        <p:spPr>
          <a:xfrm>
            <a:off x="649224" y="2467874"/>
            <a:ext cx="10899648" cy="2082800"/>
          </a:xfrm>
          <a:prstGeom prst="rect">
            <a:avLst/>
          </a:prstGeom>
          <a:noFill/>
          <a:ln/>
        </p:spPr>
        <p:txBody>
          <a:bodyPr wrap="none" lIns="0" tIns="0" rIns="0" bIns="0" rtlCol="0" anchor="t"/>
          <a:lstStyle/>
          <a:p>
            <a:pPr algn="l" latinLnBrk="1">
              <a:lnSpc>
                <a:spcPts val="4100"/>
              </a:lnSpc>
            </a:pPr>
            <a:r>
              <a:rPr lang="en-US" altLang="zh-CN" sz="2400" b="0" i="0" dirty="0">
                <a:solidFill>
                  <a:srgbClr val="000000"/>
                </a:solidFill>
                <a:latin typeface="Times New Roman" pitchFamily="34" charset="0"/>
                <a:ea typeface="SimSun" pitchFamily="34" charset="-122"/>
                <a:cs typeface="Times New Roman" pitchFamily="34" charset="-120"/>
              </a:rPr>
              <a:t>A.①是神经调节，②是激素调节</a:t>
            </a:r>
            <a:endParaRPr lang="en-US" altLang="zh-CN" sz="2400" dirty="0"/>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.神经调节受激素调节支配</a:t>
            </a:r>
            <a:endParaRPr lang="en-US" altLang="zh-CN" sz="2400" dirty="0"/>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.当胰岛素分泌不足时，细胞利用葡萄糖的能力会上升</a:t>
            </a:r>
            <a:endParaRPr lang="en-US" altLang="zh-CN" sz="2400" dirty="0"/>
          </a:p>
          <a:p>
            <a:pPr latinLnBrk="1">
              <a:lnSpc>
                <a:spcPts val="4100"/>
              </a:lnSpc>
            </a:pP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.进食后血糖浓度大幅度升高是因为胰岛素分泌减少</a:t>
            </a:r>
            <a:endParaRPr lang="en-US" altLang="zh-CN" sz="2400" dirty="0"/>
          </a:p>
        </p:txBody>
      </p:sp>
      <p:sp>
        <p:nvSpPr>
          <p:cNvPr id="6" name="QC_4_AS.60_1#f78b85fad?vopoq=1&amp;pid=b43a325b9&amp;color=0,0,0&amp;vtp=1&amp;bbb=1&amp;hb=1"/>
          <p:cNvSpPr/>
          <p:nvPr/>
        </p:nvSpPr>
        <p:spPr>
          <a:xfrm>
            <a:off x="649224" y="4555701"/>
            <a:ext cx="10899648" cy="1562100"/>
          </a:xfrm>
          <a:prstGeom prst="rect">
            <a:avLst/>
          </a:prstGeom>
          <a:noFill/>
          <a:ln/>
        </p:spPr>
        <p:txBody>
          <a:bodyPr wrap="none" lIns="0" tIns="0" rIns="0" bIns="0" rtlCol="0" anchor="t"/>
          <a:lstStyle/>
          <a:p>
            <a:pPr algn="l" latinLnBrk="1">
              <a:lnSpc>
                <a:spcPts val="41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①是神经调节，②是激素调节，A正确。由图可知</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激素调节受神经调节</a:t>
            </a:r>
          </a:p>
          <a:p>
            <a:pPr latinLnBrk="1">
              <a:lnSpc>
                <a:spcPts val="4100"/>
              </a:lnSpc>
            </a:pPr>
            <a:r>
              <a:rPr lang="en-US" altLang="zh-CN" sz="2400" b="0" i="0" smtClean="0">
                <a:solidFill>
                  <a:srgbClr val="FF0000"/>
                </a:solidFill>
                <a:latin typeface="Times New Roman" pitchFamily="34" charset="0"/>
                <a:ea typeface="SimSun" pitchFamily="34" charset="-122"/>
                <a:cs typeface="Times New Roman" pitchFamily="34" charset="-120"/>
              </a:rPr>
              <a:t>的支配</a:t>
            </a:r>
            <a:r>
              <a:rPr lang="en-US" altLang="zh-CN" sz="2400" b="0" i="0" dirty="0">
                <a:solidFill>
                  <a:srgbClr val="FF0000"/>
                </a:solidFill>
                <a:latin typeface="Times New Roman" pitchFamily="34" charset="0"/>
                <a:ea typeface="SimSun" pitchFamily="34" charset="-122"/>
                <a:cs typeface="Times New Roman" pitchFamily="34" charset="-120"/>
              </a:rPr>
              <a:t>，B错误。当体内胰岛素分泌不足时，</a:t>
            </a:r>
            <a:r>
              <a:rPr lang="en-US" altLang="zh-CN" sz="2400" b="0" i="0">
                <a:solidFill>
                  <a:srgbClr val="FF0000"/>
                </a:solidFill>
                <a:latin typeface="Times New Roman" pitchFamily="34" charset="0"/>
                <a:ea typeface="SimSun" pitchFamily="34" charset="-122"/>
                <a:cs typeface="Times New Roman" pitchFamily="34" charset="-120"/>
              </a:rPr>
              <a:t>细胞吸收和利用血糖的能力就会减弱</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100"/>
              </a:lnSpc>
            </a:pPr>
            <a:r>
              <a:rPr lang="en-US" altLang="zh-CN" sz="2400" b="0" i="0" smtClean="0">
                <a:solidFill>
                  <a:srgbClr val="FF0000"/>
                </a:solidFill>
                <a:latin typeface="Times New Roman" pitchFamily="34" charset="0"/>
                <a:ea typeface="SimSun" pitchFamily="34" charset="-122"/>
                <a:cs typeface="Times New Roman" pitchFamily="34" charset="-120"/>
              </a:rPr>
              <a:t>C</a:t>
            </a:r>
            <a:r>
              <a:rPr lang="en-US" altLang="zh-CN" sz="2400" b="0" i="0" dirty="0">
                <a:solidFill>
                  <a:srgbClr val="FF0000"/>
                </a:solidFill>
                <a:latin typeface="Times New Roman" pitchFamily="34" charset="0"/>
                <a:ea typeface="SimSun" pitchFamily="34" charset="-122"/>
                <a:cs typeface="Times New Roman" pitchFamily="34" charset="-120"/>
              </a:rPr>
              <a:t>错误。进食后血糖浓度大幅度上升是因为大量的葡萄糖进入血液，D错误。</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pic>
        <p:nvPicPr>
          <p:cNvPr id="2" name="QC_4_BD.61_1#d5af77b45?htil=8&amp;vopoq=1&amp;pid=b43a325b9&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007199" y="909720"/>
            <a:ext cx="1399032" cy="14356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61_2#d5af77b45?htil=8&amp;sp=1&amp;vopoq=1&amp;pid=b43a325b9&amp;color=0,0,0&amp;vtp=1&amp;bt=1&amp;bbb=1&amp;hb=1&amp;hs=1"/>
          <p:cNvSpPr/>
          <p:nvPr/>
        </p:nvSpPr>
        <p:spPr>
          <a:xfrm>
            <a:off x="649224" y="864000"/>
            <a:ext cx="9363456" cy="16764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20.</a:t>
            </a:r>
            <a:r>
              <a:rPr lang="en-US" altLang="zh-CN" sz="2400" b="1" i="0" dirty="0">
                <a:solidFill>
                  <a:srgbClr val="000000"/>
                </a:solidFill>
                <a:latin typeface="Times New Roman" pitchFamily="34" charset="0"/>
                <a:ea typeface="SimSun" pitchFamily="34" charset="-122"/>
                <a:cs typeface="Times New Roman" pitchFamily="34" charset="-120"/>
              </a:rPr>
              <a:t>新考法</a:t>
            </a:r>
            <a:r>
              <a:rPr lang="en-US" altLang="zh-CN" sz="2400" b="0" i="0" dirty="0">
                <a:solidFill>
                  <a:srgbClr val="000000"/>
                </a:solidFill>
                <a:latin typeface="仿宋" pitchFamily="34" charset="0"/>
                <a:ea typeface="仿宋" pitchFamily="34" charset="-122"/>
                <a:cs typeface="仿宋" pitchFamily="34" charset="-120"/>
              </a:rPr>
              <a:t>［2025河北沧州期末］</a:t>
            </a:r>
            <a:r>
              <a:rPr lang="en-US" altLang="zh-CN" sz="2400" b="0" i="0" dirty="0">
                <a:solidFill>
                  <a:srgbClr val="000000"/>
                </a:solidFill>
                <a:latin typeface="Times New Roman" pitchFamily="34" charset="0"/>
                <a:ea typeface="SimSun" pitchFamily="34" charset="-122"/>
                <a:cs typeface="Times New Roman" pitchFamily="34" charset="-120"/>
              </a:rPr>
              <a:t>如图是由</a:t>
            </a:r>
            <a:r>
              <a:rPr lang="en-US" altLang="zh-CN" sz="2400" b="0" i="0">
                <a:solidFill>
                  <a:srgbClr val="000000"/>
                </a:solidFill>
                <a:latin typeface="Times New Roman" pitchFamily="34" charset="0"/>
                <a:ea typeface="SimSun" pitchFamily="34" charset="-122"/>
                <a:cs typeface="Times New Roman" pitchFamily="34" charset="-120"/>
              </a:rPr>
              <a:t>3</a:t>
            </a:r>
            <a:r>
              <a:rPr lang="en-US" altLang="zh-CN" sz="2400" b="0" i="0" smtClean="0">
                <a:solidFill>
                  <a:srgbClr val="000000"/>
                </a:solidFill>
                <a:latin typeface="Times New Roman" pitchFamily="34" charset="0"/>
                <a:ea typeface="SimSun" pitchFamily="34" charset="-122"/>
                <a:cs typeface="Times New Roman" pitchFamily="34" charset="-120"/>
              </a:rPr>
              <a:t>个圆所构成的相关概念间</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的包含关系图</a:t>
            </a:r>
            <a:r>
              <a:rPr lang="en-US" altLang="zh-CN" sz="2400" b="0" i="0" dirty="0">
                <a:solidFill>
                  <a:srgbClr val="000000"/>
                </a:solidFill>
                <a:latin typeface="Times New Roman" pitchFamily="34" charset="0"/>
                <a:ea typeface="SimSun" pitchFamily="34" charset="-122"/>
                <a:cs typeface="Times New Roman" pitchFamily="34" charset="-120"/>
              </a:rPr>
              <a:t>，其中①为大圆，②和③分别为大圆之内的小圆</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下列</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选项中符合图中所示包含关系的是(</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4" name="QC_4_AN.62_1#d5af77b45.bracket?vopoq=1&amp;pid=b43a325b9&amp;color=0,0,0&amp;vpa=20&amp;vtp=1"/>
          <p:cNvSpPr/>
          <p:nvPr/>
        </p:nvSpPr>
        <p:spPr>
          <a:xfrm>
            <a:off x="5453792" y="199176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
        <p:nvSpPr>
          <p:cNvPr id="5" name="QC_4_BD.61_3#d5af77b45.choices?vopoq=1&amp;pid=b43a325b9&amp;color=0,0,0&amp;vtp=1&amp;bbb=1&amp;hs=1"/>
          <p:cNvSpPr/>
          <p:nvPr/>
        </p:nvSpPr>
        <p:spPr>
          <a:xfrm>
            <a:off x="649224" y="2565854"/>
            <a:ext cx="10899648" cy="1117600"/>
          </a:xfrm>
          <a:prstGeom prst="rect">
            <a:avLst/>
          </a:prstGeom>
          <a:noFill/>
          <a:ln/>
        </p:spPr>
        <p:txBody>
          <a:bodyPr wrap="none" lIns="0" tIns="0" rIns="0" bIns="0" rtlCol="0" anchor="t"/>
          <a:lstStyle/>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dirty="0">
                <a:solidFill>
                  <a:srgbClr val="000000"/>
                </a:solidFill>
                <a:latin typeface="Times New Roman" pitchFamily="34" charset="0"/>
                <a:ea typeface="SimSun" pitchFamily="34" charset="-122"/>
                <a:cs typeface="Times New Roman" pitchFamily="34" charset="-120"/>
              </a:rPr>
              <a:t>A.①外耳、②耳郭、</a:t>
            </a:r>
            <a:r>
              <a:rPr lang="en-US" altLang="zh-CN" sz="2400" b="0" i="0">
                <a:solidFill>
                  <a:srgbClr val="000000"/>
                </a:solidFill>
                <a:latin typeface="Times New Roman" pitchFamily="34" charset="0"/>
                <a:ea typeface="SimSun" pitchFamily="34" charset="-122"/>
                <a:cs typeface="Times New Roman" pitchFamily="34" charset="-120"/>
              </a:rPr>
              <a:t>④</a:t>
            </a:r>
            <a:r>
              <a:rPr lang="en-US" altLang="zh-CN" sz="2400" b="0" i="0" smtClean="0">
                <a:solidFill>
                  <a:srgbClr val="000000"/>
                </a:solidFill>
                <a:latin typeface="Times New Roman" pitchFamily="34" charset="0"/>
                <a:ea typeface="SimSun" pitchFamily="34" charset="-122"/>
                <a:cs typeface="Times New Roman" pitchFamily="34" charset="-120"/>
              </a:rPr>
              <a:t>听小骨</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dirty="0">
                <a:solidFill>
                  <a:srgbClr val="000000"/>
                </a:solidFill>
                <a:latin typeface="Times New Roman" pitchFamily="34" charset="0"/>
                <a:ea typeface="SimSun" pitchFamily="34" charset="-122"/>
                <a:cs typeface="Times New Roman" pitchFamily="34" charset="-120"/>
              </a:rPr>
              <a:t>.①内容物、②晶状体、③脉络膜</a:t>
            </a:r>
            <a:endParaRPr lang="en-US" altLang="zh-CN" sz="2400" dirty="0"/>
          </a:p>
          <a:p>
            <a:pPr marL="0" marR="0" lvl="0" indent="0" defTabSz="914400" eaLnBrk="1" fontAlgn="auto" latinLnBrk="1" hangingPunct="1">
              <a:lnSpc>
                <a:spcPts val="4400"/>
              </a:lnSpc>
              <a:spcBef>
                <a:spcPts val="0"/>
              </a:spcBef>
              <a:spcAft>
                <a:spcPts val="0"/>
              </a:spcAft>
              <a:buClrTx/>
              <a:buSzTx/>
              <a:buNone/>
              <a:tabLst>
                <a:tab pos="5555956" algn="l"/>
              </a:tabLst>
              <a:defRPr/>
            </a:pP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dirty="0">
                <a:solidFill>
                  <a:srgbClr val="000000"/>
                </a:solidFill>
                <a:latin typeface="Times New Roman" pitchFamily="34" charset="0"/>
                <a:ea typeface="SimSun" pitchFamily="34" charset="-122"/>
                <a:cs typeface="Times New Roman" pitchFamily="34" charset="-120"/>
              </a:rPr>
              <a:t>.①内分泌腺、②卵巢、</a:t>
            </a:r>
            <a:r>
              <a:rPr lang="en-US" altLang="zh-CN" sz="2400" b="0" i="0">
                <a:solidFill>
                  <a:srgbClr val="000000"/>
                </a:solidFill>
                <a:latin typeface="Times New Roman" pitchFamily="34" charset="0"/>
                <a:ea typeface="SimSun" pitchFamily="34" charset="-122"/>
                <a:cs typeface="Times New Roman" pitchFamily="34" charset="-120"/>
              </a:rPr>
              <a:t>③</a:t>
            </a:r>
            <a:r>
              <a:rPr lang="en-US" altLang="zh-CN" sz="2400" b="0" i="0" smtClean="0">
                <a:solidFill>
                  <a:srgbClr val="000000"/>
                </a:solidFill>
                <a:latin typeface="Times New Roman" pitchFamily="34" charset="0"/>
                <a:ea typeface="SimSun" pitchFamily="34" charset="-122"/>
                <a:cs typeface="Times New Roman" pitchFamily="34" charset="-120"/>
              </a:rPr>
              <a:t>唾液腺</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.①运动系统、②骨、③关节</a:t>
            </a:r>
            <a:endParaRPr lang="en-US" altLang="zh-CN" sz="2400" dirty="0"/>
          </a:p>
        </p:txBody>
      </p:sp>
      <p:sp>
        <p:nvSpPr>
          <p:cNvPr id="6" name="QC_4_AS.63_1#d5af77b45?vopoq=1&amp;pid=b43a325b9&amp;color=0,0,0&amp;vtp=1&amp;bbb=1&amp;hb=1"/>
          <p:cNvSpPr/>
          <p:nvPr/>
        </p:nvSpPr>
        <p:spPr>
          <a:xfrm>
            <a:off x="649224" y="3721554"/>
            <a:ext cx="10899648" cy="22352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图中的①包含②和③，②和③是并列关系。外耳包括耳郭和外耳道</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听</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小骨属于中耳</a:t>
            </a:r>
            <a:r>
              <a:rPr lang="en-US" altLang="zh-CN" sz="2400" b="0" i="0" dirty="0">
                <a:solidFill>
                  <a:srgbClr val="FF0000"/>
                </a:solidFill>
                <a:latin typeface="Times New Roman" pitchFamily="34" charset="0"/>
                <a:ea typeface="SimSun" pitchFamily="34" charset="-122"/>
                <a:cs typeface="Times New Roman" pitchFamily="34" charset="-120"/>
              </a:rPr>
              <a:t>，A错误。内容物包括房水、晶状体和玻璃体，</a:t>
            </a:r>
            <a:r>
              <a:rPr lang="en-US" altLang="zh-CN" sz="2400" b="0" i="0">
                <a:solidFill>
                  <a:srgbClr val="FF0000"/>
                </a:solidFill>
                <a:latin typeface="Times New Roman" pitchFamily="34" charset="0"/>
                <a:ea typeface="SimSun" pitchFamily="34" charset="-122"/>
                <a:cs typeface="Times New Roman" pitchFamily="34" charset="-120"/>
              </a:rPr>
              <a:t>脉络膜属于眼球壁</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B</a:t>
            </a:r>
            <a:r>
              <a:rPr lang="en-US" altLang="zh-CN" sz="2400" b="0" i="0" dirty="0">
                <a:solidFill>
                  <a:srgbClr val="FF0000"/>
                </a:solidFill>
                <a:latin typeface="Times New Roman" pitchFamily="34" charset="0"/>
                <a:ea typeface="SimSun" pitchFamily="34" charset="-122"/>
                <a:cs typeface="Times New Roman" pitchFamily="34" charset="-120"/>
              </a:rPr>
              <a:t>错误。卵巢属于内分泌腺，唾液腺属于外分泌腺，C错误。</a:t>
            </a:r>
            <a:r>
              <a:rPr lang="en-US" altLang="zh-CN" sz="2400" b="0" i="0">
                <a:solidFill>
                  <a:srgbClr val="FF0000"/>
                </a:solidFill>
                <a:latin typeface="Times New Roman" pitchFamily="34" charset="0"/>
                <a:ea typeface="SimSun" pitchFamily="34" charset="-122"/>
                <a:cs typeface="Times New Roman" pitchFamily="34" charset="-120"/>
              </a:rPr>
              <a:t>运动系统主要包括骨</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关节和肌肉</a:t>
            </a:r>
            <a:r>
              <a:rPr lang="en-US" altLang="zh-CN" sz="2400" b="0" i="0" dirty="0">
                <a:solidFill>
                  <a:srgbClr val="FF0000"/>
                </a:solidFill>
                <a:latin typeface="Times New Roman" pitchFamily="34" charset="0"/>
                <a:ea typeface="SimSun" pitchFamily="34" charset="-122"/>
                <a:cs typeface="Times New Roman" pitchFamily="34" charset="-120"/>
              </a:rPr>
              <a:t>，D正确。</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6">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6">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C_3_BD#fb3735d12?pid=ebd42af0a&amp;color=46,117,182&amp;vtp=1&amp;bt=1&amp;bbb=1"/>
          <p:cNvSpPr/>
          <p:nvPr/>
        </p:nvSpPr>
        <p:spPr>
          <a:xfrm>
            <a:off x="649224" y="859537"/>
            <a:ext cx="10899648" cy="558800"/>
          </a:xfrm>
          <a:prstGeom prst="rect">
            <a:avLst/>
          </a:prstGeom>
          <a:noFill/>
          <a:ln/>
        </p:spPr>
        <p:txBody>
          <a:bodyPr wrap="none" lIns="0" tIns="0" rIns="0" bIns="0" rtlCol="0" anchor="t"/>
          <a:lstStyle/>
          <a:p>
            <a:pPr algn="l" latinLnBrk="1">
              <a:lnSpc>
                <a:spcPts val="4400"/>
              </a:lnSpc>
            </a:pPr>
            <a:r>
              <a:rPr lang="en-US" altLang="zh-CN" sz="2800" b="1" i="0" dirty="0">
                <a:solidFill>
                  <a:srgbClr val="2E75B6"/>
                </a:solidFill>
                <a:latin typeface="Times New Roman" pitchFamily="34" charset="0"/>
                <a:ea typeface="SimHei" pitchFamily="34" charset="-122"/>
                <a:cs typeface="Times New Roman" pitchFamily="34" charset="-120"/>
              </a:rPr>
              <a:t>二、非选择题（本大题共4小题，共60分）</a:t>
            </a:r>
            <a:endParaRPr lang="en-US" altLang="zh-CN" sz="2800" dirty="0"/>
          </a:p>
        </p:txBody>
      </p:sp>
      <p:sp>
        <p:nvSpPr>
          <p:cNvPr id="3" name="C_4_BD#ab207c481?sp=1&amp;pid=fb3735d12&amp;color=0,0,0&amp;vtp=1&amp;bbb=1"/>
          <p:cNvSpPr/>
          <p:nvPr/>
        </p:nvSpPr>
        <p:spPr>
          <a:xfrm>
            <a:off x="649224" y="1419116"/>
            <a:ext cx="10899648" cy="520700"/>
          </a:xfrm>
          <a:prstGeom prst="rect">
            <a:avLst/>
          </a:prstGeom>
          <a:noFill/>
          <a:ln/>
        </p:spPr>
        <p:txBody>
          <a:bodyPr wrap="none" lIns="0" tIns="0" rIns="0" bIns="0" rtlCol="0" anchor="t"/>
          <a:lstStyle/>
          <a:p>
            <a:pPr algn="l" latinLnBrk="1">
              <a:lnSpc>
                <a:spcPts val="4100"/>
              </a:lnSpc>
            </a:pPr>
            <a:r>
              <a:rPr lang="en-US" altLang="zh-CN" sz="2600" b="1" i="0" dirty="0">
                <a:solidFill>
                  <a:srgbClr val="000000"/>
                </a:solidFill>
                <a:latin typeface="Times New Roman" pitchFamily="34" charset="0"/>
                <a:ea typeface="SimHei" pitchFamily="34" charset="-122"/>
                <a:cs typeface="Times New Roman" pitchFamily="34" charset="-120"/>
              </a:rPr>
              <a:t>（一）识图作答题</a:t>
            </a:r>
            <a:endParaRPr lang="en-US" altLang="zh-CN" sz="2600" dirty="0"/>
          </a:p>
        </p:txBody>
      </p:sp>
      <p:sp>
        <p:nvSpPr>
          <p:cNvPr id="4" name="QO_5_BD.64_1#8cf9a84a3?sp=1&amp;vopoq=1&amp;pid=ab207c481&amp;color=0,0,0&amp;vtp=1&amp;bbb=1&amp;hb=1"/>
          <p:cNvSpPr/>
          <p:nvPr/>
        </p:nvSpPr>
        <p:spPr>
          <a:xfrm>
            <a:off x="649224" y="1952499"/>
            <a:ext cx="10899648" cy="1778000"/>
          </a:xfrm>
          <a:prstGeom prst="rect">
            <a:avLst/>
          </a:prstGeom>
          <a:noFill/>
          <a:ln/>
        </p:spPr>
        <p:txBody>
          <a:bodyPr wrap="none" lIns="0" tIns="0" rIns="0" bIns="0" rtlCol="0" anchor="t"/>
          <a:lstStyle/>
          <a:p>
            <a:pPr algn="l" latinLnBrk="1">
              <a:lnSpc>
                <a:spcPts val="3500"/>
              </a:lnSpc>
            </a:pPr>
            <a:r>
              <a:rPr lang="en-US" altLang="zh-CN" sz="2400" b="1" i="0" spc="-50" dirty="0">
                <a:solidFill>
                  <a:srgbClr val="C00000"/>
                </a:solidFill>
                <a:latin typeface="Times New Roman" pitchFamily="34" charset="0"/>
                <a:ea typeface="SimSun" pitchFamily="34" charset="-122"/>
                <a:cs typeface="Times New Roman" pitchFamily="34" charset="-120"/>
              </a:rPr>
              <a:t>21.</a:t>
            </a:r>
            <a:r>
              <a:rPr lang="en-US" altLang="zh-CN" sz="2400" b="1" i="0" spc="-50" dirty="0">
                <a:solidFill>
                  <a:srgbClr val="000000"/>
                </a:solidFill>
                <a:latin typeface="Times New Roman" pitchFamily="34" charset="0"/>
                <a:ea typeface="SimSun" pitchFamily="34" charset="-122"/>
                <a:cs typeface="Times New Roman" pitchFamily="34" charset="-120"/>
              </a:rPr>
              <a:t>综合实践项目</a:t>
            </a:r>
            <a:r>
              <a:rPr lang="en-US" altLang="zh-CN" sz="2400" b="0" i="0" spc="-50" dirty="0">
                <a:solidFill>
                  <a:srgbClr val="000000"/>
                </a:solidFill>
                <a:latin typeface="仿宋" pitchFamily="34" charset="0"/>
                <a:ea typeface="仿宋" pitchFamily="34" charset="-122"/>
                <a:cs typeface="仿宋" pitchFamily="34" charset="-120"/>
              </a:rPr>
              <a:t>［2025陕西商洛期末］</a:t>
            </a:r>
            <a:r>
              <a:rPr lang="en-US" altLang="zh-CN" sz="2400" b="0" i="0" spc="-50" dirty="0">
                <a:solidFill>
                  <a:srgbClr val="000000"/>
                </a:solidFill>
                <a:latin typeface="Times New Roman" pitchFamily="34" charset="0"/>
                <a:ea typeface="SimSun" pitchFamily="34" charset="-122"/>
                <a:cs typeface="Times New Roman" pitchFamily="34" charset="-120"/>
              </a:rPr>
              <a:t>（14分</a:t>
            </a:r>
            <a:r>
              <a:rPr lang="en-US" altLang="zh-CN" sz="2400" b="0" i="0" spc="-50">
                <a:solidFill>
                  <a:srgbClr val="000000"/>
                </a:solidFill>
                <a:latin typeface="Times New Roman" pitchFamily="34" charset="0"/>
                <a:ea typeface="SimSun" pitchFamily="34" charset="-122"/>
                <a:cs typeface="Times New Roman" pitchFamily="34" charset="-120"/>
              </a:rPr>
              <a:t>）</a:t>
            </a:r>
            <a:r>
              <a:rPr lang="en-US" altLang="zh-CN" sz="2400" b="0" i="0" spc="-50" smtClean="0">
                <a:solidFill>
                  <a:srgbClr val="000000"/>
                </a:solidFill>
                <a:latin typeface="Times New Roman" pitchFamily="34" charset="0"/>
                <a:ea typeface="SimSun" pitchFamily="34" charset="-122"/>
                <a:cs typeface="Times New Roman" pitchFamily="34" charset="-120"/>
              </a:rPr>
              <a:t>某学习小组开展制作可调节的眼球</a:t>
            </a:r>
          </a:p>
          <a:p>
            <a:pPr latinLnBrk="1">
              <a:lnSpc>
                <a:spcPts val="3500"/>
              </a:lnSpc>
            </a:pPr>
            <a:r>
              <a:rPr lang="en-US" altLang="zh-CN" sz="2400" b="0" i="0" spc="-50" smtClean="0">
                <a:solidFill>
                  <a:srgbClr val="000000"/>
                </a:solidFill>
                <a:latin typeface="Times New Roman" pitchFamily="34" charset="0"/>
                <a:ea typeface="SimSun" pitchFamily="34" charset="-122"/>
                <a:cs typeface="Times New Roman" pitchFamily="34" charset="-120"/>
              </a:rPr>
              <a:t>成像模型的学习活动</a:t>
            </a:r>
            <a:r>
              <a:rPr lang="en-US" altLang="zh-CN" sz="2400" b="0" i="0" spc="-50" dirty="0">
                <a:solidFill>
                  <a:srgbClr val="000000"/>
                </a:solidFill>
                <a:latin typeface="Times New Roman" pitchFamily="34" charset="0"/>
                <a:ea typeface="SimSun" pitchFamily="34" charset="-122"/>
                <a:cs typeface="Times New Roman" pitchFamily="34" charset="-120"/>
              </a:rPr>
              <a:t>。图甲是眼球结构示意图，</a:t>
            </a:r>
            <a:r>
              <a:rPr lang="en-US" altLang="zh-CN" sz="2400" b="0" i="0" spc="-50">
                <a:solidFill>
                  <a:srgbClr val="000000"/>
                </a:solidFill>
                <a:latin typeface="Times New Roman" pitchFamily="34" charset="0"/>
                <a:ea typeface="SimSun" pitchFamily="34" charset="-122"/>
                <a:cs typeface="Times New Roman" pitchFamily="34" charset="-120"/>
              </a:rPr>
              <a:t>图乙是同学们以可变焦的水透镜</a:t>
            </a:r>
            <a:r>
              <a:rPr lang="en-US" altLang="zh-CN" sz="2400" b="0" i="0" spc="-50" smtClean="0">
                <a:solidFill>
                  <a:srgbClr val="000000"/>
                </a:solidFill>
                <a:latin typeface="Times New Roman" pitchFamily="34" charset="0"/>
                <a:ea typeface="SimSun" pitchFamily="34" charset="-122"/>
                <a:cs typeface="Times New Roman" pitchFamily="34" charset="-120"/>
              </a:rPr>
              <a:t>、</a:t>
            </a:r>
          </a:p>
          <a:p>
            <a:pPr latinLnBrk="1">
              <a:lnSpc>
                <a:spcPts val="3500"/>
              </a:lnSpc>
            </a:pPr>
            <a:r>
              <a:rPr lang="en-US" altLang="zh-CN" sz="2400" b="0" i="0" spc="-50" smtClean="0">
                <a:solidFill>
                  <a:srgbClr val="000000"/>
                </a:solidFill>
                <a:latin typeface="Times New Roman" pitchFamily="34" charset="0"/>
                <a:ea typeface="SimSun" pitchFamily="34" charset="-122"/>
                <a:cs typeface="Times New Roman" pitchFamily="34" charset="-120"/>
              </a:rPr>
              <a:t>塑料瓶等为主要材料</a:t>
            </a:r>
            <a:r>
              <a:rPr lang="en-US" altLang="zh-CN" sz="2400" b="0" i="0" spc="-50">
                <a:solidFill>
                  <a:srgbClr val="000000"/>
                </a:solidFill>
                <a:latin typeface="Times New Roman" pitchFamily="34" charset="0"/>
                <a:ea typeface="SimSun" pitchFamily="34" charset="-122"/>
                <a:cs typeface="Times New Roman" pitchFamily="34" charset="-120"/>
              </a:rPr>
              <a:t>，</a:t>
            </a:r>
            <a:r>
              <a:rPr lang="en-US" altLang="zh-CN" sz="2400" b="0" i="0" spc="-50" smtClean="0">
                <a:solidFill>
                  <a:srgbClr val="000000"/>
                </a:solidFill>
                <a:latin typeface="Times New Roman" pitchFamily="34" charset="0"/>
                <a:ea typeface="SimSun" pitchFamily="34" charset="-122"/>
                <a:cs typeface="Times New Roman" pitchFamily="34" charset="-120"/>
              </a:rPr>
              <a:t>利用物理实验室的光具座及配件来模拟人的眼球成像过程</a:t>
            </a:r>
          </a:p>
          <a:p>
            <a:pPr latinLnBrk="1">
              <a:lnSpc>
                <a:spcPts val="3500"/>
              </a:lnSpc>
            </a:pPr>
            <a:r>
              <a:rPr lang="en-US" altLang="zh-CN" sz="2400" b="0" i="0" spc="-50" smtClean="0">
                <a:solidFill>
                  <a:srgbClr val="000000"/>
                </a:solidFill>
                <a:latin typeface="Times New Roman" pitchFamily="34" charset="0"/>
                <a:ea typeface="SimSun" pitchFamily="34" charset="-122"/>
                <a:cs typeface="Times New Roman" pitchFamily="34" charset="-120"/>
              </a:rPr>
              <a:t>（</a:t>
            </a:r>
            <a:r>
              <a:rPr lang="en-US" altLang="zh-CN" sz="2400" b="0" i="0" spc="-50" dirty="0">
                <a:solidFill>
                  <a:srgbClr val="000000"/>
                </a:solidFill>
                <a:latin typeface="Times New Roman" pitchFamily="34" charset="0"/>
                <a:ea typeface="SimSun" pitchFamily="34" charset="-122"/>
                <a:cs typeface="Times New Roman" pitchFamily="34" charset="-120"/>
              </a:rPr>
              <a:t>向内推注射器活塞，水透镜曲度变大，向外拉则反之），请分析回答下列问题。</a:t>
            </a:r>
            <a:endParaRPr lang="en-US" altLang="zh-CN" sz="2400" spc="-50" dirty="0"/>
          </a:p>
        </p:txBody>
      </p:sp>
      <p:pic>
        <p:nvPicPr>
          <p:cNvPr id="5" name="QO_5_BD.64_2#8cf9a84a3?vopoq=1&amp;pid=ab207c48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447500" y="3820611"/>
            <a:ext cx="7293953" cy="2425395"/>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spli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B_6_BD.65_1#4230ed5e2?vopoq=1&amp;pid=8cf9a84a3&amp;color=0,0,0&amp;vtp=1&amp;bt=1&amp;bbb=1&amp;hb=1"/>
          <p:cNvSpPr/>
          <p:nvPr/>
        </p:nvSpPr>
        <p:spPr>
          <a:xfrm>
            <a:off x="649224" y="859536"/>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（1）图乙中，水透镜模拟的结构是图甲中的</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，塑料薄膜模拟</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图甲中的［</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66_1#4230ed5e2.blank?vopoq=1&amp;pid=8cf9a84a3&amp;color=0,0,0&amp;vpa=21&amp;vtp=1"/>
          <p:cNvSpPr/>
          <p:nvPr/>
        </p:nvSpPr>
        <p:spPr>
          <a:xfrm>
            <a:off x="7066693" y="831596"/>
            <a:ext cx="525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③</a:t>
            </a:r>
            <a:endParaRPr lang="en-US" altLang="zh-CN" sz="2400" dirty="0"/>
          </a:p>
        </p:txBody>
      </p:sp>
      <p:sp>
        <p:nvSpPr>
          <p:cNvPr id="4" name="QB_6_AN.67_1#4230ed5e2.blank?vopoq=1&amp;pid=8cf9a84a3&amp;color=0,0,0&amp;vpa=22&amp;vtp=1&amp;bbb=1"/>
          <p:cNvSpPr/>
          <p:nvPr/>
        </p:nvSpPr>
        <p:spPr>
          <a:xfrm>
            <a:off x="7981093" y="831596"/>
            <a:ext cx="11350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晶状体</a:t>
            </a:r>
            <a:endParaRPr lang="en-US" altLang="zh-CN" sz="2400" dirty="0"/>
          </a:p>
        </p:txBody>
      </p:sp>
      <p:sp>
        <p:nvSpPr>
          <p:cNvPr id="5" name="QB_6_AN.68_1#4230ed5e2.blank?vopoq=1&amp;pid=8cf9a84a3&amp;color=0,0,0&amp;vpa=23&amp;vtp=1"/>
          <p:cNvSpPr/>
          <p:nvPr/>
        </p:nvSpPr>
        <p:spPr>
          <a:xfrm>
            <a:off x="2189892" y="1390396"/>
            <a:ext cx="525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⑤</a:t>
            </a:r>
            <a:endParaRPr lang="en-US" altLang="zh-CN" sz="2400" dirty="0"/>
          </a:p>
        </p:txBody>
      </p:sp>
      <p:sp>
        <p:nvSpPr>
          <p:cNvPr id="6" name="QB_6_AN.69_1#4230ed5e2.blank?vopoq=1&amp;pid=8cf9a84a3&amp;color=0,0,0&amp;vpa=24&amp;vtp=1&amp;bbb=1"/>
          <p:cNvSpPr/>
          <p:nvPr/>
        </p:nvSpPr>
        <p:spPr>
          <a:xfrm>
            <a:off x="3256692" y="1390396"/>
            <a:ext cx="11350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视网膜</a:t>
            </a:r>
            <a:endParaRPr lang="en-US" altLang="zh-CN" sz="2400" dirty="0"/>
          </a:p>
        </p:txBody>
      </p:sp>
      <p:sp>
        <p:nvSpPr>
          <p:cNvPr id="7" name="QB_6_AS.70_1#4230ed5e2?vopoq=1&amp;pid=8cf9a84a3&amp;color=0,0,0&amp;vtp=1&amp;bbb=1&amp;hb=1"/>
          <p:cNvSpPr/>
          <p:nvPr/>
        </p:nvSpPr>
        <p:spPr>
          <a:xfrm>
            <a:off x="649224" y="20142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图乙中，水透镜有折射光线的作用，模拟的结构是图甲中的③</a:t>
            </a:r>
            <a:r>
              <a:rPr lang="en-US" altLang="zh-CN" sz="2400" b="0" i="0">
                <a:solidFill>
                  <a:srgbClr val="FF0000"/>
                </a:solidFill>
                <a:latin typeface="Times New Roman" pitchFamily="34" charset="0"/>
                <a:ea typeface="SimSun" pitchFamily="34" charset="-122"/>
                <a:cs typeface="Times New Roman" pitchFamily="34" charset="-120"/>
              </a:rPr>
              <a:t>晶状体</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塑料薄膜上能形成物像</a:t>
            </a:r>
            <a:r>
              <a:rPr lang="en-US" altLang="zh-CN" sz="2400" b="0" i="0" dirty="0">
                <a:solidFill>
                  <a:srgbClr val="FF0000"/>
                </a:solidFill>
                <a:latin typeface="Times New Roman" pitchFamily="34" charset="0"/>
                <a:ea typeface="SimSun" pitchFamily="34" charset="-122"/>
                <a:cs typeface="Times New Roman" pitchFamily="34" charset="-120"/>
              </a:rPr>
              <a:t>，模拟图甲中的⑤视网膜。</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6">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7">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7">
                                            <p:txEl>
                                              <p:pRg st="0" end="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71_1#0c3354daa?vopoq=1&amp;pid=8cf9a84a3&amp;color=0,0,0&amp;vtp=1&amp;bt=1&amp;bbb=1"/>
              <p:cNvSpPr/>
              <p:nvPr/>
            </p:nvSpPr>
            <p:spPr>
              <a:xfrm>
                <a:off x="649224" y="864000"/>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spc="-100" dirty="0">
                    <a:solidFill>
                      <a:srgbClr val="000000"/>
                    </a:solidFill>
                    <a:latin typeface="Times New Roman" pitchFamily="34" charset="0"/>
                    <a:ea typeface="SimSun" pitchFamily="34" charset="-122"/>
                    <a:cs typeface="Times New Roman" pitchFamily="34" charset="-120"/>
                  </a:rPr>
                  <a:t>2）固定水透镜和塑料瓶的位置不动，移动“</a:t>
                </a:r>
                <a14:m>
                  <m:oMath xmlns:m="http://schemas.openxmlformats.org/officeDocument/2006/math">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F</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spc="-100" dirty="0">
                    <a:solidFill>
                      <a:srgbClr val="000000"/>
                    </a:solidFill>
                    <a:latin typeface="Times New Roman" pitchFamily="34" charset="0"/>
                    <a:ea typeface="SimSun" pitchFamily="34" charset="-122"/>
                    <a:cs typeface="Times New Roman" pitchFamily="34" charset="-120"/>
                  </a:rPr>
                  <a:t>光源”直至塑料薄膜上形成清晰的物像。</a:t>
                </a:r>
                <a:endParaRPr lang="en-US" altLang="zh-CN" sz="2400" spc="-100" dirty="0"/>
              </a:p>
            </p:txBody>
          </p:sp>
        </mc:Choice>
        <mc:Fallback>
          <p:sp>
            <p:nvSpPr>
              <p:cNvPr id="2" name="QO_6_BD.71_1#0c3354daa?vopoq=1&amp;pid=8cf9a84a3&amp;color=0,0,0&amp;vtp=1&amp;bt=1&amp;bbb=1"/>
              <p:cNvSpPr>
                <a:spLocks noRot="1" noChangeAspect="1" noMove="1" noResize="1" noEditPoints="1" noAdjustHandles="1" noChangeArrowheads="1" noChangeShapeType="1" noTextEdit="1"/>
              </p:cNvSpPr>
              <p:nvPr/>
            </p:nvSpPr>
            <p:spPr>
              <a:xfrm>
                <a:off x="649224" y="864000"/>
                <a:ext cx="10899648" cy="533400"/>
              </a:xfrm>
              <a:prstGeom prst="rect">
                <a:avLst/>
              </a:prstGeom>
              <a:blipFill>
                <a:blip r:embed="rId3"/>
                <a:stretch>
                  <a:fillRect l="-1734" t="-2299" r="-3300" b="-2413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BD.72_1#89f1ada7a?vopoq=1&amp;pid=0c3354daa&amp;color=0,0,0&amp;vtp=1&amp;bbb=1&amp;hb=1"/>
              <p:cNvSpPr/>
              <p:nvPr/>
            </p:nvSpPr>
            <p:spPr>
              <a:xfrm>
                <a:off x="649224" y="138691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①将“</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光源”向水透镜方向移动，发现物像逐渐变模糊</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此时应</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填“推”“</a:t>
                </a:r>
                <a:r>
                  <a:rPr lang="en-US" altLang="zh-CN" sz="2400" b="0" i="0">
                    <a:solidFill>
                      <a:srgbClr val="000000"/>
                    </a:solidFill>
                    <a:latin typeface="Times New Roman" pitchFamily="34" charset="0"/>
                    <a:ea typeface="SimSun" pitchFamily="34" charset="-122"/>
                    <a:cs typeface="Times New Roman" pitchFamily="34" charset="-120"/>
                  </a:rPr>
                  <a:t>拉</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或</a:t>
                </a:r>
                <a:r>
                  <a:rPr lang="en-US" altLang="zh-CN" sz="2400" b="0" i="0" dirty="0">
                    <a:solidFill>
                      <a:srgbClr val="000000"/>
                    </a:solidFill>
                    <a:latin typeface="Times New Roman" pitchFamily="34" charset="0"/>
                    <a:ea typeface="SimSun" pitchFamily="34" charset="-122"/>
                    <a:cs typeface="Times New Roman" pitchFamily="34" charset="-120"/>
                  </a:rPr>
                  <a:t>“不动”）注射器活塞，塑料薄膜上才能再次出现清晰的物像。</a:t>
                </a:r>
                <a:endParaRPr lang="en-US" altLang="zh-CN" sz="2400" dirty="0"/>
              </a:p>
            </p:txBody>
          </p:sp>
        </mc:Choice>
        <mc:Fallback>
          <p:sp>
            <p:nvSpPr>
              <p:cNvPr id="3" name="QB_7_BD.72_1#89f1ada7a?vopoq=1&amp;pid=0c3354daa&amp;color=0,0,0&amp;vtp=1&amp;bbb=1&amp;hb=1"/>
              <p:cNvSpPr>
                <a:spLocks noRot="1" noChangeAspect="1" noMove="1" noResize="1" noEditPoints="1" noAdjustHandles="1" noChangeArrowheads="1" noChangeShapeType="1" noTextEdit="1"/>
              </p:cNvSpPr>
              <p:nvPr/>
            </p:nvSpPr>
            <p:spPr>
              <a:xfrm>
                <a:off x="649224" y="1386913"/>
                <a:ext cx="10899648" cy="1117600"/>
              </a:xfrm>
              <a:prstGeom prst="rect">
                <a:avLst/>
              </a:prstGeom>
              <a:blipFill>
                <a:blip r:embed="rId4"/>
                <a:stretch>
                  <a:fillRect l="-1734" b="-10383"/>
                </a:stretch>
              </a:blipFill>
              <a:ln/>
            </p:spPr>
            <p:txBody>
              <a:bodyPr/>
              <a:lstStyle/>
              <a:p>
                <a:r>
                  <a:rPr lang="zh-CN" altLang="en-US">
                    <a:noFill/>
                  </a:rPr>
                  <a:t> </a:t>
                </a:r>
              </a:p>
            </p:txBody>
          </p:sp>
        </mc:Fallback>
      </mc:AlternateContent>
      <p:sp>
        <p:nvSpPr>
          <p:cNvPr id="4" name="QB_7_AN.73_1#89f1ada7a.blank?vopoq=1&amp;pid=0c3354daa&amp;color=0,0,0&amp;vpa=25&amp;vtp=1"/>
          <p:cNvSpPr/>
          <p:nvPr/>
        </p:nvSpPr>
        <p:spPr>
          <a:xfrm>
            <a:off x="9024081" y="1358973"/>
            <a:ext cx="525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推</a:t>
            </a:r>
            <a:endParaRPr lang="en-US" altLang="zh-CN" sz="2400" dirty="0"/>
          </a:p>
        </p:txBody>
      </p:sp>
      <mc:AlternateContent xmlns:mc="http://schemas.openxmlformats.org/markup-compatibility/2006">
        <mc:Choice xmlns:a14="http://schemas.microsoft.com/office/drawing/2010/main" Requires="a14">
          <p:sp>
            <p:nvSpPr>
              <p:cNvPr id="5" name="QB_7_AS.74_1#89f1ada7a?vopoq=1&amp;pid=0c3354daa&amp;color=0,0,0&amp;vtp=1&amp;bbb=1&amp;hb=1"/>
              <p:cNvSpPr/>
              <p:nvPr/>
            </p:nvSpPr>
            <p:spPr>
              <a:xfrm>
                <a:off x="649224" y="2542613"/>
                <a:ext cx="10899648" cy="22352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a:solidFill>
                      <a:srgbClr val="FF0000"/>
                    </a:solidFill>
                    <a:latin typeface="Times New Roman" pitchFamily="34" charset="0"/>
                    <a:ea typeface="SimSun" pitchFamily="34" charset="-122"/>
                    <a:cs typeface="Times New Roman" pitchFamily="34" charset="-120"/>
                  </a:rPr>
                  <a:t>人体能看远近不同的物体主要是通过睫状体调节晶状体的曲度完成的</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人视近物时</a:t>
                </a:r>
                <a:r>
                  <a:rPr lang="en-US" altLang="zh-CN" sz="2400" b="0" i="0" dirty="0">
                    <a:solidFill>
                      <a:srgbClr val="FF0000"/>
                    </a:solidFill>
                    <a:latin typeface="Times New Roman" pitchFamily="34" charset="0"/>
                    <a:ea typeface="SimSun" pitchFamily="34" charset="-122"/>
                    <a:cs typeface="Times New Roman" pitchFamily="34" charset="-120"/>
                  </a:rPr>
                  <a:t>，睫状体收缩，晶状体曲度变大；视远物时，正好相反。因此将“</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smtClean="0">
                    <a:solidFill>
                      <a:srgbClr val="FF0000"/>
                    </a:solidFill>
                    <a:latin typeface="Times New Roman" pitchFamily="34" charset="0"/>
                    <a:ea typeface="SimSun" pitchFamily="34" charset="-122"/>
                    <a:cs typeface="Times New Roman" pitchFamily="34" charset="-120"/>
                  </a:rPr>
                  <a:t>光</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源</a:t>
                </a:r>
                <a:r>
                  <a:rPr lang="en-US" altLang="zh-CN" sz="2400" b="0" i="0" dirty="0">
                    <a:solidFill>
                      <a:srgbClr val="FF0000"/>
                    </a:solidFill>
                    <a:latin typeface="Times New Roman" pitchFamily="34" charset="0"/>
                    <a:ea typeface="SimSun" pitchFamily="34" charset="-122"/>
                    <a:cs typeface="Times New Roman" pitchFamily="34" charset="-120"/>
                  </a:rPr>
                  <a:t>”向水透镜方向移动，是模拟看近处的物体，此时应推注射器活塞</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使水透镜曲</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度变大</a:t>
                </a:r>
                <a:r>
                  <a:rPr lang="en-US" altLang="zh-CN" sz="2400" b="0" i="0" dirty="0">
                    <a:solidFill>
                      <a:srgbClr val="FF0000"/>
                    </a:solidFill>
                    <a:latin typeface="Times New Roman" pitchFamily="34" charset="0"/>
                    <a:ea typeface="SimSun" pitchFamily="34" charset="-122"/>
                    <a:cs typeface="Times New Roman" pitchFamily="34" charset="-120"/>
                  </a:rPr>
                  <a:t>，塑料薄膜上才能再次出现清晰物像。</a:t>
                </a:r>
                <a:endParaRPr lang="en-US" altLang="zh-CN" sz="2400" dirty="0"/>
              </a:p>
            </p:txBody>
          </p:sp>
        </mc:Choice>
        <mc:Fallback>
          <p:sp>
            <p:nvSpPr>
              <p:cNvPr id="5" name="QB_7_AS.74_1#89f1ada7a?vopoq=1&amp;pid=0c3354daa&amp;color=0,0,0&amp;vtp=1&amp;bbb=1&amp;hb=1"/>
              <p:cNvSpPr>
                <a:spLocks noRot="1" noChangeAspect="1" noMove="1" noResize="1" noEditPoints="1" noAdjustHandles="1" noChangeArrowheads="1" noChangeShapeType="1" noTextEdit="1"/>
              </p:cNvSpPr>
              <p:nvPr/>
            </p:nvSpPr>
            <p:spPr>
              <a:xfrm>
                <a:off x="649224" y="2542613"/>
                <a:ext cx="10899648" cy="2235200"/>
              </a:xfrm>
              <a:prstGeom prst="rect">
                <a:avLst/>
              </a:prstGeom>
              <a:blipFill>
                <a:blip r:embed="rId5"/>
                <a:stretch>
                  <a:fillRect l="-1734" r="-783" b="-4360"/>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75_1#305bbf3a3?vopoq=1&amp;pid=0c3354daa&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②将“</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光源”向远离水透镜方向移动，发现物像也逐渐变模糊</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此时可在水透镜前</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加</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填“凸透镜”或“凹透镜”）矫正。</a:t>
                </a:r>
                <a:endParaRPr lang="en-US" altLang="zh-CN" sz="2400" dirty="0"/>
              </a:p>
            </p:txBody>
          </p:sp>
        </mc:Choice>
        <mc:Fallback>
          <p:sp>
            <p:nvSpPr>
              <p:cNvPr id="2" name="QB_7_BD.75_1#305bbf3a3?vopoq=1&amp;pid=0c3354daa&amp;color=0,0,0&amp;vtp=1&amp;bt=1&amp;bbb=1&amp;hb=1"/>
              <p:cNvSpPr>
                <a:spLocks noRot="1" noChangeAspect="1" noMove="1" noResize="1" noEditPoints="1" noAdjustHandles="1" noChangeArrowheads="1" noChangeShapeType="1" noTextEdit="1"/>
              </p:cNvSpPr>
              <p:nvPr/>
            </p:nvSpPr>
            <p:spPr>
              <a:xfrm>
                <a:off x="649224" y="864000"/>
                <a:ext cx="10899648" cy="1117600"/>
              </a:xfrm>
              <a:prstGeom prst="rect">
                <a:avLst/>
              </a:prstGeom>
              <a:blipFill>
                <a:blip r:embed="rId3"/>
                <a:stretch>
                  <a:fillRect l="-1734" r="-727" b="-10383"/>
                </a:stretch>
              </a:blipFill>
              <a:ln/>
            </p:spPr>
            <p:txBody>
              <a:bodyPr/>
              <a:lstStyle/>
              <a:p>
                <a:r>
                  <a:rPr lang="zh-CN" altLang="en-US">
                    <a:noFill/>
                  </a:rPr>
                  <a:t> </a:t>
                </a:r>
              </a:p>
            </p:txBody>
          </p:sp>
        </mc:Fallback>
      </mc:AlternateContent>
      <p:sp>
        <p:nvSpPr>
          <p:cNvPr id="3" name="QB_7_AN.76_1#305bbf3a3.blank?vopoq=1&amp;pid=0c3354daa&amp;color=0,0,0&amp;vpa=26&amp;vtp=1&amp;bbb=1"/>
          <p:cNvSpPr/>
          <p:nvPr/>
        </p:nvSpPr>
        <p:spPr>
          <a:xfrm>
            <a:off x="970693" y="1394860"/>
            <a:ext cx="11350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凹透镜</a:t>
            </a:r>
            <a:endParaRPr lang="en-US" altLang="zh-CN" sz="2400" dirty="0"/>
          </a:p>
        </p:txBody>
      </p:sp>
      <mc:AlternateContent xmlns:mc="http://schemas.openxmlformats.org/markup-compatibility/2006">
        <mc:Choice xmlns:a14="http://schemas.microsoft.com/office/drawing/2010/main" Requires="a14">
          <p:sp>
            <p:nvSpPr>
              <p:cNvPr id="4" name="QB_7_AS.77_1#305bbf3a3?vopoq=1&amp;pid=0c3354daa&amp;color=0,0,0&amp;vtp=1&amp;bbb=1&amp;hb=1"/>
              <p:cNvSpPr/>
              <p:nvPr/>
            </p:nvSpPr>
            <p:spPr>
              <a:xfrm>
                <a:off x="649224" y="200705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将“</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光源”向远离水透镜方向移动，是模拟看远处的物体</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发现物像也逐</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渐变模糊</a:t>
                </a:r>
                <a:r>
                  <a:rPr lang="en-US" altLang="zh-CN" sz="2400" b="0" i="0" dirty="0">
                    <a:solidFill>
                      <a:srgbClr val="FF0000"/>
                    </a:solidFill>
                    <a:latin typeface="Times New Roman" pitchFamily="34" charset="0"/>
                    <a:ea typeface="SimSun" pitchFamily="34" charset="-122"/>
                    <a:cs typeface="Times New Roman" pitchFamily="34" charset="-120"/>
                  </a:rPr>
                  <a:t>，此时可在水透镜前加凹透镜矫正。</a:t>
                </a:r>
                <a:endParaRPr lang="en-US" altLang="zh-CN" sz="2400" dirty="0"/>
              </a:p>
            </p:txBody>
          </p:sp>
        </mc:Choice>
        <mc:Fallback>
          <p:sp>
            <p:nvSpPr>
              <p:cNvPr id="4" name="QB_7_AS.77_1#305bbf3a3?vopoq=1&amp;pid=0c3354daa&amp;color=0,0,0&amp;vtp=1&amp;bbb=1&amp;hb=1"/>
              <p:cNvSpPr>
                <a:spLocks noRot="1" noChangeAspect="1" noMove="1" noResize="1" noEditPoints="1" noAdjustHandles="1" noChangeArrowheads="1" noChangeShapeType="1" noTextEdit="1"/>
              </p:cNvSpPr>
              <p:nvPr/>
            </p:nvSpPr>
            <p:spPr>
              <a:xfrm>
                <a:off x="649224" y="2007054"/>
                <a:ext cx="10899648" cy="1117600"/>
              </a:xfrm>
              <a:prstGeom prst="rect">
                <a:avLst/>
              </a:prstGeom>
              <a:blipFill>
                <a:blip r:embed="rId4"/>
                <a:stretch>
                  <a:fillRect l="-1734" r="-727" b="-8152"/>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B_6_BD.78_1#039a3afd1?vopoq=1&amp;pid=8cf9a84a3&amp;color=0,0,0&amp;vtp=1&amp;bt=1&amp;bbb=1&amp;hb=1"/>
          <p:cNvSpPr/>
          <p:nvPr/>
        </p:nvSpPr>
        <p:spPr>
          <a:xfrm>
            <a:off x="649224" y="859536"/>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（3）根据本实验推测，若长时间看近处物体</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可能导致眼球中</a:t>
            </a:r>
            <a:r>
              <a:rPr lang="en-US" altLang="zh-CN" sz="2400" i="0" smtClean="0">
                <a:solidFill>
                  <a:srgbClr val="000000"/>
                </a:solidFill>
                <a:latin typeface="SimSun" pitchFamily="34" charset="0"/>
                <a:ea typeface="SimSun" pitchFamily="34" charset="-122"/>
                <a:cs typeface="SimSun" pitchFamily="34" charset="-120"/>
              </a:rPr>
              <a:t>________________</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且不易恢复原状</a:t>
            </a:r>
            <a:r>
              <a:rPr lang="en-US" altLang="zh-CN" sz="2400" b="0" i="0" dirty="0">
                <a:solidFill>
                  <a:srgbClr val="000000"/>
                </a:solidFill>
                <a:latin typeface="Times New Roman" pitchFamily="34" charset="0"/>
                <a:ea typeface="SimSun" pitchFamily="34" charset="-122"/>
                <a:cs typeface="Times New Roman" pitchFamily="34" charset="-120"/>
              </a:rPr>
              <a:t>，造成近视。</a:t>
            </a:r>
            <a:endParaRPr lang="en-US" altLang="zh-CN" sz="2400" dirty="0"/>
          </a:p>
        </p:txBody>
      </p:sp>
      <p:sp>
        <p:nvSpPr>
          <p:cNvPr id="3" name="QB_6_AN.79_1#039a3afd1.blank?vopoq=1&amp;pid=8cf9a84a3&amp;color=0,0,0&amp;vpa=27&amp;vtp=1&amp;bbb=1"/>
          <p:cNvSpPr/>
          <p:nvPr/>
        </p:nvSpPr>
        <p:spPr>
          <a:xfrm>
            <a:off x="9047893" y="831596"/>
            <a:ext cx="2354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晶状体曲度过大</a:t>
            </a:r>
            <a:endParaRPr lang="en-US" altLang="zh-CN" sz="2400" dirty="0"/>
          </a:p>
        </p:txBody>
      </p:sp>
      <p:sp>
        <p:nvSpPr>
          <p:cNvPr id="4" name="QB_6_AS.80_1#039a3afd1?vopoq=1&amp;pid=8cf9a84a3&amp;color=0,0,0&amp;vtp=1&amp;bbb=1&amp;hb=1"/>
          <p:cNvSpPr/>
          <p:nvPr/>
        </p:nvSpPr>
        <p:spPr>
          <a:xfrm>
            <a:off x="649224" y="20142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根据本实验推测，若长时间看近处物体</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可能导致眼球中晶状体曲度过</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大且不易恢复原状</a:t>
            </a:r>
            <a:r>
              <a:rPr lang="en-US" altLang="zh-CN" sz="2400" b="0" i="0" dirty="0">
                <a:solidFill>
                  <a:srgbClr val="FF0000"/>
                </a:solidFill>
                <a:latin typeface="Times New Roman" pitchFamily="34" charset="0"/>
                <a:ea typeface="SimSun" pitchFamily="34" charset="-122"/>
                <a:cs typeface="Times New Roman" pitchFamily="34" charset="-120"/>
              </a:rPr>
              <a:t>，物像会落到视网膜的前方，造成近视。</a:t>
            </a:r>
            <a:endParaRPr lang="en-US" altLang="zh-CN" sz="2400" dirty="0"/>
          </a:p>
        </p:txBody>
      </p:sp>
      <mc:AlternateContent xmlns:mc="http://schemas.openxmlformats.org/markup-compatibility/2006">
        <mc:Choice xmlns:a14="http://schemas.microsoft.com/office/drawing/2010/main" Requires="a14">
          <p:sp>
            <p:nvSpPr>
              <p:cNvPr id="5" name="QB_6_BD.81_1#d1efdc2db?vopoq=1&amp;pid=8cf9a84a3&amp;color=0,0,0&amp;vtp=1&amp;bbb=1&amp;hb=1"/>
              <p:cNvSpPr/>
              <p:nvPr/>
            </p:nvSpPr>
            <p:spPr>
              <a:xfrm>
                <a:off x="649224" y="316997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（4）有同学认为，该模型可进一步完善。他在“</a:t>
                </a:r>
                <a14:m>
                  <m:oMath xmlns:m="http://schemas.openxmlformats.org/officeDocument/2006/math">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F</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光源</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和水透镜之间安装了一个</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废弃的显微镜光圈来模拟图甲中的［</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该结构是光线的通道。</a:t>
                </a:r>
                <a:endParaRPr lang="en-US" altLang="zh-CN" sz="2400" dirty="0"/>
              </a:p>
            </p:txBody>
          </p:sp>
        </mc:Choice>
        <mc:Fallback>
          <p:sp>
            <p:nvSpPr>
              <p:cNvPr id="5" name="QB_6_BD.81_1#d1efdc2db?vopoq=1&amp;pid=8cf9a84a3&amp;color=0,0,0&amp;vtp=1&amp;bbb=1&amp;hb=1"/>
              <p:cNvSpPr>
                <a:spLocks noRot="1" noChangeAspect="1" noMove="1" noResize="1" noEditPoints="1" noAdjustHandles="1" noChangeArrowheads="1" noChangeShapeType="1" noTextEdit="1"/>
              </p:cNvSpPr>
              <p:nvPr/>
            </p:nvSpPr>
            <p:spPr>
              <a:xfrm>
                <a:off x="649224" y="3169974"/>
                <a:ext cx="10899648" cy="1117600"/>
              </a:xfrm>
              <a:prstGeom prst="rect">
                <a:avLst/>
              </a:prstGeom>
              <a:blipFill>
                <a:blip r:embed="rId3"/>
                <a:stretch>
                  <a:fillRect l="-1734" b="-8743"/>
                </a:stretch>
              </a:blipFill>
              <a:ln/>
            </p:spPr>
            <p:txBody>
              <a:bodyPr/>
              <a:lstStyle/>
              <a:p>
                <a:r>
                  <a:rPr lang="zh-CN" altLang="en-US">
                    <a:noFill/>
                  </a:rPr>
                  <a:t> </a:t>
                </a:r>
              </a:p>
            </p:txBody>
          </p:sp>
        </mc:Fallback>
      </mc:AlternateContent>
      <p:sp>
        <p:nvSpPr>
          <p:cNvPr id="6" name="QB_6_AN.82_1#d1efdc2db.blank?vopoq=1&amp;pid=8cf9a84a3&amp;color=0,0,0&amp;vpa=28&amp;vtp=1"/>
          <p:cNvSpPr/>
          <p:nvPr/>
        </p:nvSpPr>
        <p:spPr>
          <a:xfrm>
            <a:off x="5542692" y="3700834"/>
            <a:ext cx="525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②</a:t>
            </a:r>
            <a:endParaRPr lang="en-US" altLang="zh-CN" sz="2400" dirty="0"/>
          </a:p>
        </p:txBody>
      </p:sp>
      <p:sp>
        <p:nvSpPr>
          <p:cNvPr id="7" name="QB_6_AN.83_1#d1efdc2db.blank?vopoq=1&amp;pid=8cf9a84a3&amp;color=0,0,0&amp;vpa=29&amp;vtp=1&amp;bbb=1"/>
          <p:cNvSpPr/>
          <p:nvPr/>
        </p:nvSpPr>
        <p:spPr>
          <a:xfrm>
            <a:off x="6609493" y="3700834"/>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瞳孔</a:t>
            </a:r>
            <a:endParaRPr lang="en-US" altLang="zh-CN" sz="2400" dirty="0"/>
          </a:p>
        </p:txBody>
      </p:sp>
      <mc:AlternateContent xmlns:mc="http://schemas.openxmlformats.org/markup-compatibility/2006">
        <mc:Choice xmlns:a14="http://schemas.microsoft.com/office/drawing/2010/main" Requires="a14">
          <p:sp>
            <p:nvSpPr>
              <p:cNvPr id="8" name="QB_6_AS.84_1#d1efdc2db?vopoq=1&amp;pid=8cf9a84a3&amp;color=0,0,0&amp;vtp=1&amp;bbb=1&amp;hb=1"/>
              <p:cNvSpPr/>
              <p:nvPr/>
            </p:nvSpPr>
            <p:spPr>
              <a:xfrm>
                <a:off x="649224" y="4325674"/>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显微镜的光圈有大有小，光线强时用小光圈，光线弱时用大光圈</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这就</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相当于眼睛的瞳孔能调节进入眼内的光量一样</a:t>
                </a:r>
                <a:r>
                  <a:rPr lang="en-US" altLang="zh-CN" sz="2400" b="0" i="0" dirty="0">
                    <a:solidFill>
                      <a:srgbClr val="FF0000"/>
                    </a:solidFill>
                    <a:latin typeface="Times New Roman" pitchFamily="34" charset="0"/>
                    <a:ea typeface="SimSun" pitchFamily="34" charset="-122"/>
                    <a:cs typeface="Times New Roman" pitchFamily="34" charset="-120"/>
                  </a:rPr>
                  <a:t>。因此在“</a:t>
                </a:r>
                <a14:m>
                  <m:oMath xmlns:m="http://schemas.openxmlformats.org/officeDocument/2006/math">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F</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光源</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和水透镜之间安装</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了一个废弃的显微镜光圈来模拟图甲的</a:t>
                </a:r>
                <a:r>
                  <a:rPr lang="en-US" altLang="zh-CN" sz="2400" b="0" i="0" dirty="0">
                    <a:solidFill>
                      <a:srgbClr val="FF0000"/>
                    </a:solidFill>
                    <a:latin typeface="Times New Roman" pitchFamily="34" charset="0"/>
                    <a:ea typeface="SimSun" pitchFamily="34" charset="-122"/>
                    <a:cs typeface="Times New Roman" pitchFamily="34" charset="-120"/>
                  </a:rPr>
                  <a:t>②瞳孔。</a:t>
                </a:r>
                <a:endParaRPr lang="en-US" altLang="zh-CN" sz="2400" dirty="0"/>
              </a:p>
            </p:txBody>
          </p:sp>
        </mc:Choice>
        <mc:Fallback>
          <p:sp>
            <p:nvSpPr>
              <p:cNvPr id="8" name="QB_6_AS.84_1#d1efdc2db?vopoq=1&amp;pid=8cf9a84a3&amp;color=0,0,0&amp;vtp=1&amp;bbb=1&amp;hb=1"/>
              <p:cNvSpPr>
                <a:spLocks noRot="1" noChangeAspect="1" noMove="1" noResize="1" noEditPoints="1" noAdjustHandles="1" noChangeArrowheads="1" noChangeShapeType="1" noTextEdit="1"/>
              </p:cNvSpPr>
              <p:nvPr/>
            </p:nvSpPr>
            <p:spPr>
              <a:xfrm>
                <a:off x="649224" y="4325674"/>
                <a:ext cx="10899648" cy="1676400"/>
              </a:xfrm>
              <a:prstGeom prst="rect">
                <a:avLst/>
              </a:prstGeom>
              <a:blipFill>
                <a:blip r:embed="rId4"/>
                <a:stretch>
                  <a:fillRect l="-1734" r="-727" b="-5455"/>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6">
                                            <p:bg/>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7">
                                            <p:bg/>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8">
                                            <p:bg/>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8">
                                            <p:txEl>
                                              <p:pRg st="0" end="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8">
                                            <p:txEl>
                                              <p:pRg st="1" end="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B_6_BD.85_1#e52046c68?vopoq=1&amp;pid=8cf9a84a3&amp;color=0,0,0&amp;vtp=1&amp;bt=1&amp;bbb=1&amp;hb=1"/>
          <p:cNvSpPr/>
          <p:nvPr/>
        </p:nvSpPr>
        <p:spPr>
          <a:xfrm>
            <a:off x="649224" y="859536"/>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（5）为了保护视力，预防近视</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我们应做到</a:t>
            </a:r>
            <a:r>
              <a:rPr lang="en-US" altLang="zh-CN" sz="2400" i="0" smtClean="0">
                <a:solidFill>
                  <a:srgbClr val="000000"/>
                </a:solidFill>
                <a:latin typeface="SimSun" pitchFamily="34" charset="0"/>
                <a:ea typeface="SimSun" pitchFamily="34" charset="-122"/>
                <a:cs typeface="SimSun" pitchFamily="34" charset="-120"/>
              </a:rPr>
              <a:t>____________________________</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写出一条即可）。</a:t>
            </a:r>
            <a:endParaRPr lang="en-US" altLang="zh-CN" sz="2400" dirty="0"/>
          </a:p>
        </p:txBody>
      </p:sp>
      <p:sp>
        <p:nvSpPr>
          <p:cNvPr id="3" name="QB_6_AN.86_1#e52046c68.blank?vopoq=1&amp;pid=8cf9a84a3&amp;color=0,0,0&amp;vpa=30&amp;vtp=1&amp;bbb=1"/>
          <p:cNvSpPr/>
          <p:nvPr/>
        </p:nvSpPr>
        <p:spPr>
          <a:xfrm>
            <a:off x="6609493" y="831596"/>
            <a:ext cx="41830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读书姿势要正确（合理即可）</a:t>
            </a:r>
            <a:endParaRPr lang="en-US" altLang="zh-CN" sz="2400" dirty="0"/>
          </a:p>
        </p:txBody>
      </p:sp>
      <mc:AlternateContent xmlns:mc="http://schemas.openxmlformats.org/markup-compatibility/2006">
        <mc:Choice xmlns:a14="http://schemas.microsoft.com/office/drawing/2010/main" Requires="a14">
          <p:sp>
            <p:nvSpPr>
              <p:cNvPr id="4" name="QB_6_AS.87_1#e52046c68?vopoq=1&amp;pid=8cf9a84a3&amp;color=0,0,0&amp;vtp=1&amp;bbb=1&amp;hb=1"/>
              <p:cNvSpPr/>
              <p:nvPr/>
            </p:nvSpPr>
            <p:spPr>
              <a:xfrm>
                <a:off x="649224" y="2014274"/>
                <a:ext cx="10899648" cy="27940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预防近视要做到三要、四不看：读书姿势要正确</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眼与书本的距离要在</a:t>
                </a:r>
              </a:p>
              <a:p>
                <a:pPr latinLnBrk="1">
                  <a:lnSpc>
                    <a:spcPts val="4400"/>
                  </a:lnSpc>
                </a:pP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33 </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cm</m:t>
                    </m:r>
                  </m:oMath>
                </a14:m>
                <a:r>
                  <a:rPr lang="en-US" altLang="zh-CN" sz="2400" b="0" i="0" dirty="0">
                    <a:solidFill>
                      <a:srgbClr val="FF0000"/>
                    </a:solidFill>
                    <a:latin typeface="Times New Roman" pitchFamily="34" charset="0"/>
                    <a:ea typeface="SimSun" pitchFamily="34" charset="-122"/>
                    <a:cs typeface="Times New Roman" pitchFamily="34" charset="-120"/>
                  </a:rPr>
                  <a:t>左右；读写或使用电子产品</a:t>
                </a:r>
                <a14:m>
                  <m:oMath xmlns:m="http://schemas.openxmlformats.org/officeDocument/2006/math">
                    <m:r>
                      <a:rPr lang="en-US" altLang="zh-CN" sz="2400" b="0" i="0" dirty="0">
                        <a:solidFill>
                          <a:srgbClr val="FF0000"/>
                        </a:solidFill>
                        <a:latin typeface="Cambria Math" panose="02040503050406030204" pitchFamily="18" charset="0"/>
                        <a:ea typeface="SimSun" pitchFamily="34" charset="-122"/>
                        <a:cs typeface="Times New Roman" pitchFamily="34" charset="-120"/>
                      </a:rPr>
                      <m:t>30∼40</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FF0000"/>
                    </a:solidFill>
                    <a:latin typeface="Times New Roman" pitchFamily="34" charset="0"/>
                    <a:ea typeface="SimSun" pitchFamily="34" charset="-122"/>
                    <a:cs typeface="Times New Roman" pitchFamily="34" charset="-120"/>
                  </a:rPr>
                  <a:t>分钟后要休息一下，要远眺几分钟</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要</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定期检查视力</a:t>
                </a:r>
                <a:r>
                  <a:rPr lang="en-US" altLang="zh-CN" sz="2400" b="0" i="0" dirty="0">
                    <a:solidFill>
                      <a:srgbClr val="FF0000"/>
                    </a:solidFill>
                    <a:latin typeface="Times New Roman" pitchFamily="34" charset="0"/>
                    <a:ea typeface="SimSun" pitchFamily="34" charset="-122"/>
                    <a:cs typeface="Times New Roman" pitchFamily="34" charset="-120"/>
                  </a:rPr>
                  <a:t>；不在直射的强光下看书或使用电子产品</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不在光线暗的地方看书</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或使用电子产品</a:t>
                </a:r>
                <a:r>
                  <a:rPr lang="en-US" altLang="zh-CN" sz="2400" b="0" i="0" dirty="0">
                    <a:solidFill>
                      <a:srgbClr val="FF0000"/>
                    </a:solidFill>
                    <a:latin typeface="Times New Roman" pitchFamily="34" charset="0"/>
                    <a:ea typeface="SimSun" pitchFamily="34" charset="-122"/>
                    <a:cs typeface="Times New Roman" pitchFamily="34" charset="-120"/>
                  </a:rPr>
                  <a:t>；不躺卧看书或使用电子产品；不在走路</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乘车时看书或使用电</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子产品</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mc:Choice>
        <mc:Fallback>
          <p:sp>
            <p:nvSpPr>
              <p:cNvPr id="4" name="QB_6_AS.87_1#e52046c68?vopoq=1&amp;pid=8cf9a84a3&amp;color=0,0,0&amp;vtp=1&amp;bbb=1&amp;hb=1"/>
              <p:cNvSpPr>
                <a:spLocks noRot="1" noChangeAspect="1" noMove="1" noResize="1" noEditPoints="1" noAdjustHandles="1" noChangeArrowheads="1" noChangeShapeType="1" noTextEdit="1"/>
              </p:cNvSpPr>
              <p:nvPr/>
            </p:nvSpPr>
            <p:spPr>
              <a:xfrm>
                <a:off x="649224" y="2014274"/>
                <a:ext cx="10899648" cy="2794000"/>
              </a:xfrm>
              <a:prstGeom prst="rect">
                <a:avLst/>
              </a:prstGeom>
              <a:blipFill>
                <a:blip r:embed="rId3"/>
                <a:stretch>
                  <a:fillRect l="-1734" b="-3268"/>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4">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4">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O_5_BD.88_1#92f85803a?sp=1&amp;vopoq=1&amp;pid=ab207c481&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22.</a:t>
            </a:r>
            <a:r>
              <a:rPr lang="en-US" altLang="zh-CN" sz="2400" b="0" i="0" dirty="0">
                <a:solidFill>
                  <a:srgbClr val="000000"/>
                </a:solidFill>
                <a:latin typeface="仿宋" pitchFamily="34" charset="0"/>
                <a:ea typeface="仿宋" pitchFamily="34" charset="-122"/>
                <a:cs typeface="仿宋" pitchFamily="34" charset="-120"/>
              </a:rPr>
              <a:t>［2025河南济源期中］</a:t>
            </a:r>
            <a:r>
              <a:rPr lang="en-US" altLang="zh-CN" sz="2400" b="0" i="0" dirty="0">
                <a:solidFill>
                  <a:srgbClr val="000000"/>
                </a:solidFill>
                <a:latin typeface="Times New Roman" pitchFamily="34" charset="0"/>
                <a:ea typeface="SimSun" pitchFamily="34" charset="-122"/>
                <a:cs typeface="Times New Roman" pitchFamily="34" charset="-120"/>
              </a:rPr>
              <a:t>（14分）</a:t>
            </a:r>
            <a:r>
              <a:rPr lang="en-US" altLang="zh-CN" sz="2400" b="0" i="0">
                <a:solidFill>
                  <a:srgbClr val="000000"/>
                </a:solidFill>
                <a:latin typeface="Times New Roman" pitchFamily="34" charset="0"/>
                <a:ea typeface="SimSun" pitchFamily="34" charset="-122"/>
                <a:cs typeface="Times New Roman" pitchFamily="34" charset="-120"/>
              </a:rPr>
              <a:t>乒乓球运动可以锻炼人体的灵活性和反应能力</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请据图回答下列问题</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pic>
        <p:nvPicPr>
          <p:cNvPr id="3" name="QO_5_BD.88_2#92f85803a?vopoq=1&amp;pid=ab207c48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19856" y="2088280"/>
            <a:ext cx="5349240" cy="11887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89_1#f89a86045?vopoq=1&amp;pid=92f85803a&amp;color=0,0,0&amp;vtp=1&amp;bbb=1&amp;hb=1"/>
          <p:cNvSpPr/>
          <p:nvPr/>
        </p:nvSpPr>
        <p:spPr>
          <a:xfrm>
            <a:off x="649224" y="3409080"/>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（1）图甲中①②表示不同的骨骼肌，③④表示骨骼肌的两部分，其中</a:t>
            </a:r>
            <a:r>
              <a:rPr lang="en-US" altLang="zh-CN" sz="2400" b="0" i="0">
                <a:solidFill>
                  <a:srgbClr val="000000"/>
                </a:solidFill>
                <a:latin typeface="Times New Roman" pitchFamily="34" charset="0"/>
                <a:ea typeface="SimSun" pitchFamily="34" charset="-122"/>
                <a:cs typeface="Times New Roman" pitchFamily="34" charset="-120"/>
              </a:rPr>
              <a:t>①</a:t>
            </a:r>
            <a:r>
              <a:rPr lang="en-US" altLang="zh-CN" sz="2400" b="0" i="0" smtClean="0">
                <a:solidFill>
                  <a:srgbClr val="000000"/>
                </a:solidFill>
                <a:latin typeface="Times New Roman" pitchFamily="34" charset="0"/>
                <a:ea typeface="SimSun" pitchFamily="34" charset="-122"/>
                <a:cs typeface="Times New Roman" pitchFamily="34" charset="-120"/>
              </a:rPr>
              <a:t>为</a:t>
            </a:r>
            <a:r>
              <a:rPr lang="en-US" altLang="zh-CN" sz="2400" i="0" smtClean="0">
                <a:solidFill>
                  <a:srgbClr val="000000"/>
                </a:solidFill>
                <a:latin typeface="SimSun" pitchFamily="34" charset="0"/>
                <a:ea typeface="SimSun" pitchFamily="34" charset="-122"/>
                <a:cs typeface="SimSun" pitchFamily="34" charset="-120"/>
              </a:rPr>
              <a:t>______</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③</a:t>
            </a:r>
            <a:r>
              <a:rPr lang="en-US" altLang="zh-CN" sz="2400" b="0" i="0" smtClean="0">
                <a:solidFill>
                  <a:srgbClr val="000000"/>
                </a:solidFill>
                <a:latin typeface="Times New Roman" pitchFamily="34" charset="0"/>
                <a:ea typeface="SimSun" pitchFamily="34" charset="-122"/>
                <a:cs typeface="Times New Roman" pitchFamily="34" charset="-120"/>
              </a:rPr>
              <a:t>为</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5" name="QB_6_AN.90_1#f89a86045.blank?vopoq=1&amp;pid=92f85803a&amp;color=0,0,0&amp;vpa=31&amp;vtp=1&amp;bbb=1&amp;hb=1"/>
          <p:cNvSpPr/>
          <p:nvPr/>
        </p:nvSpPr>
        <p:spPr>
          <a:xfrm>
            <a:off x="649224" y="3381140"/>
            <a:ext cx="10894782" cy="1117600"/>
          </a:xfrm>
          <a:prstGeom prst="rect">
            <a:avLst/>
          </a:prstGeom>
          <a:noFill/>
          <a:ln/>
        </p:spPr>
        <p:txBody>
          <a:bodyPr wrap="square" lIns="0" tIns="0" rIns="0" bIns="0" rtlCol="0" anchor="t"/>
          <a:lstStyle/>
          <a:p>
            <a:pPr latinLnBrk="1">
              <a:lnSpc>
                <a:spcPts val="4400"/>
              </a:lnSpc>
            </a:pPr>
            <a:r>
              <a:rPr lang="en-US" altLang="zh-CN" sz="2400" b="0" i="0" smtClean="0">
                <a:solidFill>
                  <a:srgbClr val="FF0000"/>
                </a:solidFill>
                <a:latin typeface="SimSun" panose="02010600030101010101" pitchFamily="2" charset="-122"/>
                <a:ea typeface="SimSun" pitchFamily="34" charset="-122"/>
                <a:cs typeface="Times New Roman" pitchFamily="34" charset="-120"/>
              </a:rPr>
              <a:t>                                                                  </a:t>
            </a:r>
            <a:r>
              <a:rPr lang="en-US" altLang="zh-CN" sz="2400" b="0" i="0" smtClean="0">
                <a:solidFill>
                  <a:srgbClr val="FF0000"/>
                </a:solidFill>
                <a:latin typeface="Times New Roman" pitchFamily="34" charset="0"/>
                <a:ea typeface="SimSun" pitchFamily="34" charset="-122"/>
                <a:cs typeface="Times New Roman" pitchFamily="34" charset="-120"/>
              </a:rPr>
              <a:t>肱二</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头肌</a:t>
            </a:r>
            <a:endParaRPr lang="en-US" altLang="zh-CN" sz="2400" dirty="0"/>
          </a:p>
        </p:txBody>
      </p:sp>
      <p:sp>
        <p:nvSpPr>
          <p:cNvPr id="6" name="QB_6_AN.91_1#f89a86045.blank?vopoq=1&amp;pid=92f85803a&amp;color=0,0,0&amp;vpa=32&amp;vtp=1&amp;bbb=1"/>
          <p:cNvSpPr/>
          <p:nvPr/>
        </p:nvSpPr>
        <p:spPr>
          <a:xfrm>
            <a:off x="2342292" y="3939940"/>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肌腹</a:t>
            </a:r>
            <a:endParaRPr lang="en-US" altLang="zh-CN" sz="2400" dirty="0"/>
          </a:p>
        </p:txBody>
      </p:sp>
      <p:sp>
        <p:nvSpPr>
          <p:cNvPr id="7" name="QB_6_AS.92_1#f89a86045?vopoq=1&amp;pid=92f85803a&amp;color=0,0,0&amp;vtp=1&amp;bbb=1"/>
          <p:cNvSpPr/>
          <p:nvPr/>
        </p:nvSpPr>
        <p:spPr>
          <a:xfrm>
            <a:off x="649224" y="4559754"/>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图甲中①是肱二头肌，②是肱三头肌，③是肌腹，④是肌腱。</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5">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7">
                                            <p:bg/>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6_BD.93_1#132fa4ca8?vopoq=1&amp;pid=92f85803a&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（2）图乙所示为运动员推挡击球时右手臂由A状态变为B状态</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该动作的完成依</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赖图甲中</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__________</a:t>
            </a:r>
            <a:r>
              <a:rPr lang="en-US" altLang="zh-CN" sz="2400" b="0" i="0" smtClean="0">
                <a:solidFill>
                  <a:srgbClr val="000000"/>
                </a:solidFill>
                <a:latin typeface="Times New Roman" pitchFamily="34" charset="0"/>
                <a:ea typeface="SimSun" pitchFamily="34" charset="-122"/>
                <a:cs typeface="Times New Roman" pitchFamily="34" charset="-120"/>
              </a:rPr>
              <a:t>的收缩</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94_1#132fa4ca8.blank?vopoq=1&amp;pid=92f85803a&amp;color=0,0,0&amp;vpa=33&amp;vtp=1"/>
          <p:cNvSpPr/>
          <p:nvPr/>
        </p:nvSpPr>
        <p:spPr>
          <a:xfrm>
            <a:off x="2342292" y="1394860"/>
            <a:ext cx="525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②</a:t>
            </a:r>
            <a:endParaRPr lang="en-US" altLang="zh-CN" sz="2400" dirty="0"/>
          </a:p>
        </p:txBody>
      </p:sp>
      <p:sp>
        <p:nvSpPr>
          <p:cNvPr id="4" name="QB_6_AN.95_1#132fa4ca8.blank?vopoq=1&amp;pid=92f85803a&amp;color=0,0,0&amp;vpa=34&amp;vtp=1&amp;bbb=1"/>
          <p:cNvSpPr/>
          <p:nvPr/>
        </p:nvSpPr>
        <p:spPr>
          <a:xfrm>
            <a:off x="3256692" y="1394860"/>
            <a:ext cx="1439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肱三头肌</a:t>
            </a:r>
            <a:endParaRPr lang="en-US" altLang="zh-CN" sz="2400" dirty="0"/>
          </a:p>
        </p:txBody>
      </p:sp>
      <p:sp>
        <p:nvSpPr>
          <p:cNvPr id="5" name="QB_6_AS.96_1#132fa4ca8?vopoq=1&amp;pid=92f85803a&amp;color=0,0,0&amp;vtp=1&amp;bbb=1&amp;hb=1"/>
          <p:cNvSpPr/>
          <p:nvPr/>
        </p:nvSpPr>
        <p:spPr>
          <a:xfrm>
            <a:off x="649224" y="200705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图乙所示为运动员推挡击球时右手臂由A屈肘状态变为B伸肘状态</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该动</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作的完成依赖图甲中</a:t>
            </a:r>
            <a:r>
              <a:rPr lang="en-US" altLang="zh-CN" sz="2400" b="0" i="0" dirty="0">
                <a:solidFill>
                  <a:srgbClr val="FF0000"/>
                </a:solidFill>
                <a:latin typeface="Times New Roman" pitchFamily="34" charset="0"/>
                <a:ea typeface="SimSun" pitchFamily="34" charset="-122"/>
                <a:cs typeface="Times New Roman" pitchFamily="34" charset="-120"/>
              </a:rPr>
              <a:t>②肱三头肌的收缩。</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6_BD.97_1#f7e30e0a4?vopoq=1&amp;pid=92f85803a&amp;color=0,0,0&amp;vtp=1&amp;bt=1&amp;bbb=1&amp;hb=1"/>
          <p:cNvSpPr/>
          <p:nvPr/>
        </p:nvSpPr>
        <p:spPr>
          <a:xfrm>
            <a:off x="649224" y="864000"/>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（3）乒乓球运动可锻炼手臂、腰、腿等多个部位</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但训练过度可能会对关节造成</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伤害</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导致图丙中</a:t>
            </a:r>
            <a:r>
              <a:rPr lang="en-US" altLang="zh-CN" sz="2400" b="0" i="0" smtClean="0">
                <a:solidFill>
                  <a:srgbClr val="000000"/>
                </a:solidFill>
                <a:latin typeface="Times New Roman" pitchFamily="34" charset="0"/>
                <a:ea typeface="SimSun" pitchFamily="34" charset="-122"/>
                <a:cs typeface="Times New Roman" pitchFamily="34" charset="-120"/>
              </a:rPr>
              <a:t>⑤</a:t>
            </a:r>
            <a:r>
              <a:rPr lang="en-US" altLang="zh-CN" sz="2400" i="0" smtClean="0">
                <a:solidFill>
                  <a:srgbClr val="000000"/>
                </a:solidFill>
                <a:latin typeface="SimSun" pitchFamily="34" charset="0"/>
                <a:ea typeface="SimSun" pitchFamily="34" charset="-122"/>
                <a:cs typeface="SimSun" pitchFamily="34" charset="-120"/>
              </a:rPr>
              <a:t>__________</a:t>
            </a:r>
            <a:r>
              <a:rPr lang="en-US" altLang="zh-CN" sz="2400" b="0" i="0" smtClean="0">
                <a:solidFill>
                  <a:srgbClr val="000000"/>
                </a:solidFill>
                <a:latin typeface="Times New Roman" pitchFamily="34" charset="0"/>
                <a:ea typeface="SimSun" pitchFamily="34" charset="-122"/>
                <a:cs typeface="Times New Roman" pitchFamily="34" charset="-120"/>
              </a:rPr>
              <a:t>磨损</a:t>
            </a:r>
            <a:r>
              <a:rPr lang="en-US" altLang="zh-CN" sz="2400" b="0" i="0" dirty="0">
                <a:solidFill>
                  <a:srgbClr val="000000"/>
                </a:solidFill>
                <a:latin typeface="Times New Roman" pitchFamily="34" charset="0"/>
                <a:ea typeface="SimSun" pitchFamily="34" charset="-122"/>
                <a:cs typeface="Times New Roman" pitchFamily="34" charset="-120"/>
              </a:rPr>
              <a:t>。当关节出现骨性炎症时</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医生往往会将药</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物通过注射器注入［</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内予以治疗</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98_1#f7e30e0a4.blank?vopoq=1&amp;pid=92f85803a&amp;color=0,0,0&amp;vpa=35&amp;vtp=1&amp;bbb=1"/>
          <p:cNvSpPr/>
          <p:nvPr/>
        </p:nvSpPr>
        <p:spPr>
          <a:xfrm>
            <a:off x="3409092" y="1394860"/>
            <a:ext cx="1439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关节软骨</a:t>
            </a:r>
            <a:endParaRPr lang="en-US" altLang="zh-CN" sz="2400" dirty="0"/>
          </a:p>
        </p:txBody>
      </p:sp>
      <p:sp>
        <p:nvSpPr>
          <p:cNvPr id="4" name="QB_6_AN.99_1#f7e30e0a4.blank?vopoq=1&amp;pid=92f85803a&amp;color=0,0,0&amp;vpa=36&amp;vtp=1"/>
          <p:cNvSpPr/>
          <p:nvPr/>
        </p:nvSpPr>
        <p:spPr>
          <a:xfrm>
            <a:off x="3409092" y="1953660"/>
            <a:ext cx="525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⑥</a:t>
            </a:r>
            <a:endParaRPr lang="en-US" altLang="zh-CN" sz="2400" dirty="0"/>
          </a:p>
        </p:txBody>
      </p:sp>
      <p:sp>
        <p:nvSpPr>
          <p:cNvPr id="5" name="QB_6_AN.100_1#f7e30e0a4.blank?vopoq=1&amp;pid=92f85803a&amp;color=0,0,0&amp;vpa=37&amp;vtp=1&amp;bbb=1"/>
          <p:cNvSpPr/>
          <p:nvPr/>
        </p:nvSpPr>
        <p:spPr>
          <a:xfrm>
            <a:off x="4475892" y="1953660"/>
            <a:ext cx="11350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关节腔</a:t>
            </a:r>
            <a:endParaRPr lang="en-US" altLang="zh-CN" sz="2400" dirty="0"/>
          </a:p>
        </p:txBody>
      </p:sp>
      <p:sp>
        <p:nvSpPr>
          <p:cNvPr id="6" name="QB_6_AS.101_1#f7e30e0a4?vopoq=1&amp;pid=92f85803a&amp;color=0,0,0&amp;vtp=1&amp;bbb=1&amp;hb=1"/>
          <p:cNvSpPr/>
          <p:nvPr/>
        </p:nvSpPr>
        <p:spPr>
          <a:xfrm>
            <a:off x="649224" y="2565854"/>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运动不当或者运动过度可能会使⑤关节软骨磨损，</a:t>
            </a:r>
            <a:r>
              <a:rPr lang="en-US" altLang="zh-CN" sz="2400" b="0" i="0">
                <a:solidFill>
                  <a:srgbClr val="FF0000"/>
                </a:solidFill>
                <a:latin typeface="Times New Roman" pitchFamily="34" charset="0"/>
                <a:ea typeface="SimSun" pitchFamily="34" charset="-122"/>
                <a:cs typeface="Times New Roman" pitchFamily="34" charset="-120"/>
              </a:rPr>
              <a:t>降低关节的灵活性</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当关节出现骨性炎症时</a:t>
            </a:r>
            <a:r>
              <a:rPr lang="en-US" altLang="zh-CN" sz="2400" b="0" i="0" dirty="0">
                <a:solidFill>
                  <a:srgbClr val="FF0000"/>
                </a:solidFill>
                <a:latin typeface="Times New Roman" pitchFamily="34" charset="0"/>
                <a:ea typeface="SimSun" pitchFamily="34" charset="-122"/>
                <a:cs typeface="Times New Roman" pitchFamily="34" charset="-120"/>
              </a:rPr>
              <a:t>，医生往往会将药物通过注射器注入⑥关节腔内予以治疗。</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6">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6">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C_4_BD#e8cc47c80?sp=1&amp;pid=fb3735d12&amp;color=0,0,0&amp;vtp=1&amp;bt=1&amp;bbb=1"/>
          <p:cNvSpPr/>
          <p:nvPr/>
        </p:nvSpPr>
        <p:spPr>
          <a:xfrm>
            <a:off x="649224" y="859536"/>
            <a:ext cx="10899648" cy="949960"/>
          </a:xfrm>
          <a:prstGeom prst="rect">
            <a:avLst/>
          </a:prstGeom>
          <a:noFill/>
          <a:ln/>
        </p:spPr>
        <p:txBody>
          <a:bodyPr wrap="none" lIns="0" tIns="0" rIns="0" bIns="0" rtlCol="0" anchor="t"/>
          <a:lstStyle/>
          <a:p>
            <a:pPr algn="l" latinLnBrk="1">
              <a:lnSpc>
                <a:spcPts val="4600"/>
              </a:lnSpc>
            </a:pPr>
            <a:r>
              <a:rPr lang="en-US" altLang="zh-CN" sz="2600" b="1" i="0" dirty="0">
                <a:solidFill>
                  <a:srgbClr val="000000"/>
                </a:solidFill>
                <a:latin typeface="Times New Roman" pitchFamily="34" charset="0"/>
                <a:ea typeface="SimHei" pitchFamily="34" charset="-122"/>
                <a:cs typeface="Times New Roman" pitchFamily="34" charset="-120"/>
              </a:rPr>
              <a:t>（二）分析说明题</a:t>
            </a:r>
            <a:endParaRPr lang="en-US" altLang="zh-CN" sz="2600" dirty="0"/>
          </a:p>
        </p:txBody>
      </p:sp>
      <p:sp>
        <p:nvSpPr>
          <p:cNvPr id="3" name="QO_5_BD.102_1#17cd8c7fe?sp=1&amp;vopoq=1&amp;pid=e8cc47c80&amp;color=0,0,0&amp;vtp=1&amp;bbb=1&amp;hb=1"/>
          <p:cNvSpPr/>
          <p:nvPr/>
        </p:nvSpPr>
        <p:spPr>
          <a:xfrm>
            <a:off x="649224" y="1434588"/>
            <a:ext cx="10899648" cy="22352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23.</a:t>
            </a:r>
            <a:r>
              <a:rPr lang="en-US" altLang="zh-CN" sz="2400" b="0" i="0" dirty="0">
                <a:solidFill>
                  <a:srgbClr val="000000"/>
                </a:solidFill>
                <a:latin typeface="仿宋" pitchFamily="34" charset="0"/>
                <a:ea typeface="仿宋" pitchFamily="34" charset="-122"/>
                <a:cs typeface="仿宋" pitchFamily="34" charset="-120"/>
              </a:rPr>
              <a:t>［2025山东临淄期末］</a:t>
            </a:r>
            <a:r>
              <a:rPr lang="en-US" altLang="zh-CN" sz="2400" b="0" i="0" dirty="0">
                <a:solidFill>
                  <a:srgbClr val="000000"/>
                </a:solidFill>
                <a:latin typeface="Times New Roman" pitchFamily="34" charset="0"/>
                <a:ea typeface="SimSun" pitchFamily="34" charset="-122"/>
                <a:cs typeface="Times New Roman" pitchFamily="34" charset="-120"/>
              </a:rPr>
              <a:t>（18分）生物课上，同学们进行了膝跳反射实验</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步骤</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如下</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a:p>
            <a:pPr latinLnBrk="1">
              <a:lnSpc>
                <a:spcPts val="4400"/>
              </a:lnSpc>
            </a:pPr>
            <a:r>
              <a:rPr lang="en-US" altLang="zh-CN" sz="2400" b="0" i="0" spc="-50" smtClean="0">
                <a:solidFill>
                  <a:srgbClr val="000000"/>
                </a:solidFill>
                <a:latin typeface="Times New Roman" pitchFamily="34" charset="0"/>
                <a:ea typeface="SimSun" pitchFamily="34" charset="-122"/>
                <a:cs typeface="Times New Roman" pitchFamily="34" charset="-120"/>
              </a:rPr>
              <a:t>①</a:t>
            </a:r>
            <a:r>
              <a:rPr lang="en-US" altLang="zh-CN" sz="2400" b="0" i="0" spc="-50" dirty="0">
                <a:solidFill>
                  <a:srgbClr val="000000"/>
                </a:solidFill>
                <a:latin typeface="Times New Roman" pitchFamily="34" charset="0"/>
                <a:ea typeface="SimSun" pitchFamily="34" charset="-122"/>
                <a:cs typeface="Times New Roman" pitchFamily="34" charset="-120"/>
              </a:rPr>
              <a:t>受试者坐在椅子上，一条腿着地，另一条腿自然地搭在这条腿上，小腿自然放松。</a:t>
            </a:r>
            <a:endParaRPr lang="en-US" altLang="zh-CN" sz="2400" spc="-50" dirty="0"/>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②</a:t>
            </a:r>
            <a:r>
              <a:rPr lang="en-US" altLang="zh-CN" sz="2400" b="0" i="0" dirty="0">
                <a:solidFill>
                  <a:srgbClr val="000000"/>
                </a:solidFill>
                <a:latin typeface="Times New Roman" pitchFamily="34" charset="0"/>
                <a:ea typeface="SimSun" pitchFamily="34" charset="-122"/>
                <a:cs typeface="Times New Roman" pitchFamily="34" charset="-120"/>
              </a:rPr>
              <a:t>实验者用橡皮锤快速叩击受试者上面那条腿膝盖下方的韧带。</a:t>
            </a:r>
            <a:endParaRPr lang="en-US" altLang="zh-CN" sz="2400" dirty="0"/>
          </a:p>
        </p:txBody>
      </p:sp>
      <p:pic>
        <p:nvPicPr>
          <p:cNvPr id="4" name="QO_5_BD.102_2#17cd8c7fe?htil=9&amp;vopoq=1&amp;pid=e8cc47c8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77103" y="3759899"/>
            <a:ext cx="1106424" cy="18470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102_3#17cd8c7fe?htil=9&amp;vopoq=1&amp;pid=e8cc47c80&amp;color=0,0,0&amp;vtp=1&amp;bbb=1"/>
          <p:cNvSpPr/>
          <p:nvPr/>
        </p:nvSpPr>
        <p:spPr>
          <a:xfrm>
            <a:off x="649224" y="3678673"/>
            <a:ext cx="966520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③交换操作，观察实验现象，</a:t>
            </a:r>
            <a:r>
              <a:rPr lang="en-US" altLang="zh-CN" sz="2400" b="0" i="0">
                <a:solidFill>
                  <a:srgbClr val="000000"/>
                </a:solidFill>
                <a:latin typeface="Times New Roman" pitchFamily="34" charset="0"/>
                <a:ea typeface="SimSun" pitchFamily="34" charset="-122"/>
                <a:cs typeface="Times New Roman" pitchFamily="34" charset="-120"/>
              </a:rPr>
              <a:t>并讨论分析</a:t>
            </a:r>
            <a:r>
              <a:rPr lang="en-US" altLang="zh-CN" sz="2400" b="0" i="0" smtClean="0">
                <a:solidFill>
                  <a:srgbClr val="000000"/>
                </a:solidFill>
                <a:latin typeface="Times New Roman" pitchFamily="34" charset="0"/>
                <a:ea typeface="SimSun" pitchFamily="34" charset="-122"/>
                <a:cs typeface="Times New Roman" pitchFamily="34" charset="-120"/>
              </a:rPr>
              <a:t>。</a:t>
            </a:r>
            <a:endParaRPr lang="zh-CN" altLang="en-US" sz="2400" b="0" i="0" smtClean="0">
              <a:solidFill>
                <a:srgbClr val="000000"/>
              </a:solidFill>
              <a:latin typeface="Times New Roman" pitchFamily="34" charset="0"/>
              <a:ea typeface="SimSun" pitchFamily="34" charset="-122"/>
              <a:cs typeface="Times New Roman" pitchFamily="34" charset="-120"/>
            </a:endParaRPr>
          </a:p>
          <a:p>
            <a:pPr algn="l" latinLnBrk="1">
              <a:lnSpc>
                <a:spcPts val="4400"/>
              </a:lnSpc>
            </a:pPr>
            <a:r>
              <a:rPr lang="zh-CN" altLang="en-US" sz="2400" b="0" i="0" smtClean="0">
                <a:solidFill>
                  <a:srgbClr val="000000"/>
                </a:solidFill>
                <a:latin typeface="Times New Roman" pitchFamily="34" charset="0"/>
                <a:ea typeface="SimSun" pitchFamily="34" charset="-122"/>
                <a:cs typeface="Times New Roman" pitchFamily="34" charset="-120"/>
              </a:rPr>
              <a:t>请回答下列问题。</a:t>
            </a:r>
            <a:endParaRPr lang="en-US" altLang="zh-CN" sz="2400" dirty="0">
              <a:solidFill>
                <a:srgbClr val="000000"/>
              </a:solidFill>
            </a:endParaRPr>
          </a:p>
        </p:txBody>
      </p:sp>
    </p:spTree>
  </p:cSld>
  <p:clrMapOvr>
    <a:masterClrMapping/>
  </p:clrMapOvr>
  <p:transition>
    <p:split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6_BD.103_1#4233c69a3?vopoq=1&amp;pid=17cd8c7fe&amp;color=0,0,0&amp;vtp=1&amp;bt=1&amp;bbb=1&amp;hb=1"/>
          <p:cNvSpPr/>
          <p:nvPr/>
        </p:nvSpPr>
        <p:spPr>
          <a:xfrm>
            <a:off x="649224" y="859536"/>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（1</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完成膝跳反射的结构基础是</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，神经传导的基本途径是</a:t>
            </a:r>
            <a:r>
              <a:rPr lang="en-US" altLang="zh-CN" sz="2400" i="0" smtClean="0">
                <a:solidFill>
                  <a:srgbClr val="000000"/>
                </a:solidFill>
                <a:latin typeface="SimSun" pitchFamily="34" charset="0"/>
                <a:ea typeface="SimSun" pitchFamily="34" charset="-122"/>
                <a:cs typeface="SimSun" pitchFamily="34" charset="-120"/>
              </a:rPr>
              <a:t>____________</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______________________________________________________________________</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用图中序号和箭头表示）。</a:t>
            </a:r>
            <a:endParaRPr lang="en-US" altLang="zh-CN" sz="2400" dirty="0">
              <a:solidFill>
                <a:srgbClr val="000000"/>
              </a:solidFill>
            </a:endParaRPr>
          </a:p>
        </p:txBody>
      </p:sp>
      <p:sp>
        <p:nvSpPr>
          <p:cNvPr id="3" name="QB_6_AN.104_1#4233c69a3.blank?vopoq=1&amp;pid=17cd8c7fe&amp;color=0,0,0&amp;vpa=38&amp;vtp=1&amp;bbb=1"/>
          <p:cNvSpPr/>
          <p:nvPr/>
        </p:nvSpPr>
        <p:spPr>
          <a:xfrm>
            <a:off x="5085492" y="831596"/>
            <a:ext cx="11350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反射弧</a:t>
            </a:r>
            <a:endParaRPr lang="en-US" altLang="zh-CN" sz="2400" dirty="0">
              <a:solidFill>
                <a:srgbClr val="FF0000"/>
              </a:solidFill>
            </a:endParaRPr>
          </a:p>
        </p:txBody>
      </p:sp>
      <mc:AlternateContent xmlns:mc="http://schemas.openxmlformats.org/markup-compatibility/2006">
        <mc:Choice xmlns:a14="http://schemas.microsoft.com/office/drawing/2010/main" Requires="a14">
          <p:sp>
            <p:nvSpPr>
              <p:cNvPr id="4" name="QB_6_AN.105_1#4233c69a3.blank?vopoq=1&amp;pid=17cd8c7fe&amp;color=0,0,0&amp;vpa=39&amp;vtp=1&amp;bbb=1&amp;hb=1"/>
              <p:cNvSpPr/>
              <p:nvPr/>
            </p:nvSpPr>
            <p:spPr>
              <a:xfrm>
                <a:off x="649224" y="821436"/>
                <a:ext cx="10894782" cy="1143000"/>
              </a:xfrm>
              <a:prstGeom prst="rect">
                <a:avLst/>
              </a:prstGeom>
              <a:noFill/>
              <a:ln/>
            </p:spPr>
            <p:txBody>
              <a:bodyPr wrap="square" lIns="0" tIns="0" rIns="0" bIns="0" rtlCol="0" anchor="t"/>
              <a:lstStyle/>
              <a:p>
                <a:pPr latinLnBrk="1">
                  <a:lnSpc>
                    <a:spcPts val="4525"/>
                  </a:lnSpc>
                </a:pPr>
                <a:r>
                  <a:rPr lang="en-US" altLang="zh-CN" sz="2400" b="0" i="0" kern="0" smtClean="0">
                    <a:solidFill>
                      <a:srgbClr val="FFFFFF"/>
                    </a:solidFill>
                    <a:latin typeface="SimSun" panose="02010600030101010101" pitchFamily="2" charset="-122"/>
                    <a:ea typeface="SimSun" pitchFamily="34" charset="-122"/>
                    <a:cs typeface="Times New Roman" pitchFamily="34" charset="-120"/>
                  </a:rPr>
                  <a:t>                                                            </a:t>
                </a: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5→4→3→2→1</m:t>
                        </m:r>
                      </m:e>
                    </m:d>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p:sp>
            <p:nvSpPr>
              <p:cNvPr id="4" name="QB_6_AN.105_1#4233c69a3.blank?vopoq=1&amp;pid=17cd8c7fe&amp;color=0,0,0&amp;vpa=39&amp;vtp=1&amp;bbb=1&amp;hb=1"/>
              <p:cNvSpPr>
                <a:spLocks noRot="1" noChangeAspect="1" noMove="1" noResize="1" noEditPoints="1" noAdjustHandles="1" noChangeArrowheads="1" noChangeShapeType="1" noTextEdit="1"/>
              </p:cNvSpPr>
              <p:nvPr/>
            </p:nvSpPr>
            <p:spPr>
              <a:xfrm>
                <a:off x="649224" y="821436"/>
                <a:ext cx="10894782" cy="1143000"/>
              </a:xfrm>
              <a:prstGeom prst="rect">
                <a:avLst/>
              </a:prstGeom>
              <a:blipFill>
                <a:blip r:embed="rId3"/>
                <a:stretch>
                  <a:fillRect l="-72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106_1#4233c69a3?vopoq=1&amp;pid=17cd8c7fe&amp;color=0,0,0&amp;vtp=1&amp;bbb=1&amp;hb=1"/>
              <p:cNvSpPr/>
              <p:nvPr/>
            </p:nvSpPr>
            <p:spPr>
              <a:xfrm>
                <a:off x="649224" y="2560374"/>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完成膝跳反射的结构基础是反射弧，它由感受器、传入神经、</a:t>
                </a:r>
                <a:r>
                  <a:rPr lang="en-US" altLang="zh-CN" sz="2400" b="0" i="0">
                    <a:solidFill>
                      <a:srgbClr val="FF0000"/>
                    </a:solidFill>
                    <a:latin typeface="Times New Roman" pitchFamily="34" charset="0"/>
                    <a:ea typeface="SimSun" pitchFamily="34" charset="-122"/>
                    <a:cs typeface="Times New Roman" pitchFamily="34" charset="-120"/>
                  </a:rPr>
                  <a:t>神经中枢</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传出神经和效应器五部分组成</a:t>
                </a:r>
                <a:r>
                  <a:rPr lang="en-US" altLang="zh-CN" sz="2400" b="0" i="0" dirty="0">
                    <a:solidFill>
                      <a:srgbClr val="FF0000"/>
                    </a:solidFill>
                    <a:latin typeface="Times New Roman" pitchFamily="34" charset="0"/>
                    <a:ea typeface="SimSun" pitchFamily="34" charset="-122"/>
                    <a:cs typeface="Times New Roman" pitchFamily="34" charset="-120"/>
                  </a:rPr>
                  <a:t>。膝跳反射中神经传导的基本途径是</a:t>
                </a:r>
                <a:r>
                  <a:rPr lang="en-US" altLang="zh-CN" sz="2400" b="0" i="0">
                    <a:solidFill>
                      <a:srgbClr val="FF0000"/>
                    </a:solidFill>
                    <a:latin typeface="Times New Roman" pitchFamily="34" charset="0"/>
                    <a:ea typeface="SimSun" pitchFamily="34" charset="-122"/>
                    <a:cs typeface="Times New Roman" pitchFamily="34" charset="-120"/>
                  </a:rPr>
                  <a:t>5</a:t>
                </a:r>
                <a:r>
                  <a:rPr lang="en-US" altLang="zh-CN" sz="2400" b="0" i="0" smtClean="0">
                    <a:solidFill>
                      <a:srgbClr val="FF0000"/>
                    </a:solidFill>
                    <a:latin typeface="Times New Roman" pitchFamily="34" charset="0"/>
                    <a:ea typeface="SimSun" pitchFamily="34" charset="-122"/>
                    <a:cs typeface="Times New Roman" pitchFamily="34" charset="-120"/>
                  </a:rPr>
                  <a:t>感受器</a:t>
                </a: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e>
                    </m:d>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smtClean="0">
                    <a:solidFill>
                      <a:srgbClr val="FF0000"/>
                    </a:solidFill>
                    <a:latin typeface="Times New Roman" pitchFamily="34" charset="0"/>
                    <a:ea typeface="SimSun" pitchFamily="34" charset="-122"/>
                    <a:cs typeface="Times New Roman" pitchFamily="34" charset="-120"/>
                  </a:rPr>
                  <a:t>传</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入神经</a:t>
                </a: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e>
                    </m:d>
                  </m:oMath>
                </a14:m>
                <a:r>
                  <a:rPr lang="en-US" altLang="zh-CN" sz="2400" b="0" i="0" dirty="0" smtClean="0">
                    <a:solidFill>
                      <a:srgbClr val="FF0000"/>
                    </a:solidFill>
                    <a:latin typeface="Times New Roman" pitchFamily="34" charset="0"/>
                    <a:ea typeface="SimSun" pitchFamily="34" charset="-122"/>
                    <a:cs typeface="Times New Roman" pitchFamily="34" charset="-120"/>
                  </a:rPr>
                  <a:t>神经中枢</a:t>
                </a: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→2</m:t>
                        </m:r>
                      </m:e>
                    </m:d>
                  </m:oMath>
                </a14:m>
                <a:r>
                  <a:rPr lang="en-US" altLang="zh-CN" sz="2400" b="0" i="0" dirty="0" smtClean="0">
                    <a:solidFill>
                      <a:srgbClr val="FF0000"/>
                    </a:solidFill>
                    <a:latin typeface="Times New Roman" pitchFamily="34" charset="0"/>
                    <a:ea typeface="SimSun" pitchFamily="34" charset="-122"/>
                    <a:cs typeface="Times New Roman" pitchFamily="34" charset="-120"/>
                  </a:rPr>
                  <a:t>传出神经</a:t>
                </a: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→1</m:t>
                        </m:r>
                      </m:e>
                    </m:d>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smtClean="0">
                    <a:solidFill>
                      <a:srgbClr val="FF0000"/>
                    </a:solidFill>
                    <a:latin typeface="Times New Roman" pitchFamily="34" charset="0"/>
                    <a:ea typeface="SimSun" pitchFamily="34" charset="-122"/>
                    <a:cs typeface="Times New Roman" pitchFamily="34" charset="-120"/>
                  </a:rPr>
                  <a:t>效应器</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solidFill>
                    <a:srgbClr val="FF0000"/>
                  </a:solidFill>
                </a:endParaRPr>
              </a:p>
            </p:txBody>
          </p:sp>
        </mc:Choice>
        <mc:Fallback>
          <p:sp>
            <p:nvSpPr>
              <p:cNvPr id="5" name="QB_6_AS.106_1#4233c69a3?vopoq=1&amp;pid=17cd8c7fe&amp;color=0,0,0&amp;vtp=1&amp;bbb=1&amp;hb=1"/>
              <p:cNvSpPr>
                <a:spLocks noRot="1" noChangeAspect="1" noMove="1" noResize="1" noEditPoints="1" noAdjustHandles="1" noChangeArrowheads="1" noChangeShapeType="1" noTextEdit="1"/>
              </p:cNvSpPr>
              <p:nvPr/>
            </p:nvSpPr>
            <p:spPr>
              <a:xfrm>
                <a:off x="649224" y="2560374"/>
                <a:ext cx="10899648" cy="1676400"/>
              </a:xfrm>
              <a:prstGeom prst="rect">
                <a:avLst/>
              </a:prstGeom>
              <a:blipFill>
                <a:blip r:embed="rId4"/>
                <a:stretch>
                  <a:fillRect l="-1734" r="-2349" b="-5818"/>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5">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C_2#ebd42af0a.fixed?pid=1a4d684a3&amp;color=255,255,255&amp;vtp=1&amp;bbb=1"/>
          <p:cNvSpPr/>
          <p:nvPr/>
        </p:nvSpPr>
        <p:spPr>
          <a:xfrm>
            <a:off x="1234440" y="1545336"/>
            <a:ext cx="1801368" cy="1225296"/>
          </a:xfrm>
          <a:prstGeom prst="rect">
            <a:avLst/>
          </a:prstGeom>
          <a:noFill/>
          <a:ln/>
        </p:spPr>
        <p:txBody>
          <a:bodyPr wrap="none" lIns="0" tIns="0" rIns="0" bIns="0" rtlCol="0" anchor="ctr"/>
          <a:lstStyle/>
          <a:p>
            <a:pPr algn="ctr" latinLnBrk="1">
              <a:lnSpc>
                <a:spcPts val="6000"/>
              </a:lnSpc>
            </a:pPr>
            <a:r>
              <a:rPr lang="en-US" altLang="zh-CN" sz="4800" b="1" i="0" dirty="0">
                <a:solidFill>
                  <a:srgbClr val="FFFFFF"/>
                </a:solidFill>
                <a:latin typeface="Times New Roman" pitchFamily="34" charset="0"/>
                <a:ea typeface="SimHei" pitchFamily="34" charset="-122"/>
                <a:cs typeface="Times New Roman" pitchFamily="34" charset="-120"/>
              </a:rPr>
              <a:t>卷1</a:t>
            </a:r>
            <a:endParaRPr lang="en-US" altLang="zh-CN" sz="4800" dirty="0"/>
          </a:p>
        </p:txBody>
      </p:sp>
      <p:sp>
        <p:nvSpPr>
          <p:cNvPr id="3" name="C_2#ebd42af0a.fixed?pid=1a4d684a3&amp;color=0,0,0&amp;vtp=1&amp;bbb=1"/>
          <p:cNvSpPr/>
          <p:nvPr/>
        </p:nvSpPr>
        <p:spPr>
          <a:xfrm>
            <a:off x="3026664" y="1673352"/>
            <a:ext cx="7534656" cy="950976"/>
          </a:xfrm>
          <a:prstGeom prst="rect">
            <a:avLst/>
          </a:prstGeom>
          <a:noFill/>
          <a:ln/>
        </p:spPr>
        <p:txBody>
          <a:bodyPr wrap="none" lIns="0" tIns="0" rIns="0" bIns="0" rtlCol="0" anchor="ctr"/>
          <a:lstStyle/>
          <a:p>
            <a:pPr algn="ctr" latinLnBrk="1">
              <a:lnSpc>
                <a:spcPts val="5400"/>
              </a:lnSpc>
            </a:pPr>
            <a:r>
              <a:rPr lang="en-US" altLang="zh-CN" sz="4400" b="1" i="0" dirty="0">
                <a:solidFill>
                  <a:srgbClr val="000000"/>
                </a:solidFill>
                <a:latin typeface="Times New Roman" pitchFamily="34" charset="0"/>
                <a:ea typeface="SimHei" pitchFamily="34" charset="-122"/>
                <a:cs typeface="Times New Roman" pitchFamily="34" charset="-120"/>
              </a:rPr>
              <a:t>第六章基础诊断卷（A卷）</a:t>
            </a:r>
            <a:endParaRPr lang="en-US" altLang="zh-CN" sz="4400" dirty="0"/>
          </a:p>
        </p:txBody>
      </p:sp>
      <p:sp>
        <p:nvSpPr>
          <p:cNvPr id="4" name="C_2#ebd42af0a.fixed?pid=1a4d684a3&amp;color=0,0,0&amp;vtp=1&amp;bbb=1"/>
          <p:cNvSpPr/>
          <p:nvPr/>
        </p:nvSpPr>
        <p:spPr>
          <a:xfrm>
            <a:off x="374904" y="3273552"/>
            <a:ext cx="11430000" cy="1188720"/>
          </a:xfrm>
          <a:prstGeom prst="rect">
            <a:avLst/>
          </a:prstGeom>
          <a:noFill/>
          <a:ln/>
        </p:spPr>
        <p:txBody>
          <a:bodyPr wrap="none" lIns="0" tIns="0" rIns="0" bIns="0" rtlCol="0" anchor="ctr"/>
          <a:lstStyle/>
          <a:p>
            <a:pPr algn="ctr" latinLnBrk="1">
              <a:lnSpc>
                <a:spcPts val="4000"/>
              </a:lnSpc>
            </a:pPr>
            <a:r>
              <a:rPr lang="en-US" altLang="zh-CN" sz="3200" b="0" i="0" dirty="0">
                <a:solidFill>
                  <a:srgbClr val="000000"/>
                </a:solidFill>
                <a:latin typeface="KaiTi" pitchFamily="34" charset="0"/>
                <a:ea typeface="KaiTi" pitchFamily="34" charset="-122"/>
                <a:cs typeface="KaiTi" pitchFamily="34" charset="-120"/>
              </a:rPr>
              <a:t>考查内容：人体生命活动的调节</a:t>
            </a:r>
            <a:endParaRPr lang="en-US" altLang="zh-CN" sz="3200" dirty="0"/>
          </a:p>
        </p:txBody>
      </p:sp>
    </p:spTree>
  </p:cSld>
  <p:clrMapOvr>
    <a:masterClrMapping/>
  </p:clrMapOvr>
  <p:transition>
    <p:split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6_BD.107_1#c14990e38?vopoq=1&amp;pid=17cd8c7fe&amp;color=0,0,0&amp;vtp=1&amp;bt=1&amp;bbb=1&amp;hb=1"/>
          <p:cNvSpPr/>
          <p:nvPr/>
        </p:nvSpPr>
        <p:spPr>
          <a:xfrm>
            <a:off x="649224" y="859536"/>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膝跳反射的神经中枢位于</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能感觉到膝盖被叩击了</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这种感觉形成的</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部位是图中的</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SimSun" pitchFamily="34" charset="0"/>
                <a:ea typeface="SimSun" pitchFamily="34" charset="-122"/>
                <a:cs typeface="SimSun" pitchFamily="34" charset="-120"/>
              </a:rPr>
              <a:t> </a:t>
            </a:r>
            <a:r>
              <a:rPr lang="en-US" altLang="zh-CN" sz="2400" i="0" smtClean="0">
                <a:solidFill>
                  <a:srgbClr val="000000"/>
                </a:solidFill>
                <a:latin typeface="SimSun" pitchFamily="34" charset="0"/>
                <a:ea typeface="SimSun" pitchFamily="34" charset="-122"/>
                <a:cs typeface="SimSun" pitchFamily="34" charset="-120"/>
              </a:rPr>
              <a:t>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从快速叩击到受试者感觉到叩击</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这个过程中神</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经冲动传导的基本途径是</a:t>
            </a:r>
            <a:r>
              <a:rPr lang="en-US" altLang="zh-CN" sz="2400" i="0" smtClean="0">
                <a:solidFill>
                  <a:srgbClr val="000000"/>
                </a:solidFill>
                <a:latin typeface="SimSun" pitchFamily="34" charset="0"/>
                <a:ea typeface="SimSun" pitchFamily="34" charset="-122"/>
                <a:cs typeface="SimSun" pitchFamily="34" charset="-120"/>
              </a:rPr>
              <a:t>__________________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用图中序号和箭头表示）。</a:t>
            </a:r>
            <a:endParaRPr lang="en-US" altLang="zh-CN" sz="2400" dirty="0">
              <a:solidFill>
                <a:srgbClr val="000000"/>
              </a:solidFill>
            </a:endParaRPr>
          </a:p>
        </p:txBody>
      </p:sp>
      <p:sp>
        <p:nvSpPr>
          <p:cNvPr id="3" name="QB_6_AN.108_1#c14990e38.blank?vopoq=1&amp;pid=17cd8c7fe&amp;color=0,0,0&amp;vpa=40&amp;vtp=1&amp;bbb=1"/>
          <p:cNvSpPr/>
          <p:nvPr/>
        </p:nvSpPr>
        <p:spPr>
          <a:xfrm>
            <a:off x="4780692" y="831596"/>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脊髓</a:t>
            </a:r>
            <a:endParaRPr lang="en-US" altLang="zh-CN" sz="2400" dirty="0">
              <a:solidFill>
                <a:srgbClr val="FF0000"/>
              </a:solidFill>
            </a:endParaRPr>
          </a:p>
        </p:txBody>
      </p:sp>
      <p:sp>
        <p:nvSpPr>
          <p:cNvPr id="4" name="QB_6_AN.109_1#c14990e38.blank?vopoq=1&amp;pid=17cd8c7fe&amp;color=0,0,0&amp;vpa=41&amp;vtp=1"/>
          <p:cNvSpPr/>
          <p:nvPr/>
        </p:nvSpPr>
        <p:spPr>
          <a:xfrm>
            <a:off x="2913792" y="1390396"/>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solidFill>
                <a:srgbClr val="FF0000"/>
              </a:solidFill>
            </a:endParaRPr>
          </a:p>
        </p:txBody>
      </p:sp>
      <p:sp>
        <p:nvSpPr>
          <p:cNvPr id="5" name="QB_6_AN.110_1#c14990e38.blank?vopoq=1&amp;pid=17cd8c7fe&amp;color=0,0,0&amp;vpa=42&amp;vtp=1&amp;bbb=1"/>
          <p:cNvSpPr/>
          <p:nvPr/>
        </p:nvSpPr>
        <p:spPr>
          <a:xfrm>
            <a:off x="3713892" y="1390396"/>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大脑</a:t>
            </a:r>
            <a:endParaRPr lang="en-US" altLang="zh-CN" sz="2400" dirty="0">
              <a:solidFill>
                <a:srgbClr val="FF0000"/>
              </a:solidFill>
            </a:endParaRPr>
          </a:p>
        </p:txBody>
      </p:sp>
      <mc:AlternateContent xmlns:mc="http://schemas.openxmlformats.org/markup-compatibility/2006">
        <mc:Choice xmlns:a14="http://schemas.microsoft.com/office/drawing/2010/main" Requires="a14">
          <p:sp>
            <p:nvSpPr>
              <p:cNvPr id="6" name="QB_6_AN.111_1#c14990e38.blank?vopoq=1&amp;pid=17cd8c7fe&amp;color=0,0,0&amp;vpa=43&amp;vtp=1&amp;bbb=1"/>
              <p:cNvSpPr/>
              <p:nvPr/>
            </p:nvSpPr>
            <p:spPr>
              <a:xfrm>
                <a:off x="4013136" y="2060765"/>
                <a:ext cx="2718689" cy="381000"/>
              </a:xfrm>
              <a:prstGeom prst="rect">
                <a:avLst/>
              </a:prstGeom>
              <a:noFill/>
              <a:ln/>
            </p:spPr>
            <p:txBody>
              <a:bodyPr wrap="none" lIns="0" tIns="0" rIns="0" bIns="0" rtlCol="0" anchor="t"/>
              <a:lstStyle/>
              <a:p>
                <a:pPr algn="ctr" latinLnBrk="1">
                  <a:lnSpc>
                    <a:spcPts val="3000"/>
                  </a:lnSpc>
                </a:pP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5→4→3→6→</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m:t>
                        </m:r>
                      </m:e>
                    </m:d>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dirty="0"/>
              </a:p>
            </p:txBody>
          </p:sp>
        </mc:Choice>
        <mc:Fallback>
          <p:sp>
            <p:nvSpPr>
              <p:cNvPr id="6" name="QB_6_AN.111_1#c14990e38.blank?vopoq=1&amp;pid=17cd8c7fe&amp;color=0,0,0&amp;vpa=43&amp;vtp=1&amp;bbb=1"/>
              <p:cNvSpPr>
                <a:spLocks noRot="1" noChangeAspect="1" noMove="1" noResize="1" noEditPoints="1" noAdjustHandles="1" noChangeArrowheads="1" noChangeShapeType="1" noTextEdit="1"/>
              </p:cNvSpPr>
              <p:nvPr/>
            </p:nvSpPr>
            <p:spPr>
              <a:xfrm>
                <a:off x="4013136" y="2060765"/>
                <a:ext cx="2718689" cy="381000"/>
              </a:xfrm>
              <a:prstGeom prst="rect">
                <a:avLst/>
              </a:prstGeom>
              <a:blipFill>
                <a:blip r:embed="rId3"/>
                <a:stretch>
                  <a:fillRect l="-1121" r="-1121" b="-476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112_1#c14990e38?vopoq=1&amp;pid=17cd8c7fe&amp;color=0,0,0&amp;vtp=1&amp;bbb=1&amp;hb=1"/>
              <p:cNvSpPr/>
              <p:nvPr/>
            </p:nvSpPr>
            <p:spPr>
              <a:xfrm>
                <a:off x="649224" y="2560374"/>
                <a:ext cx="10899648" cy="22352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膝跳反射的神经中枢位于脊髓。当膝盖被叩击时</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我们能感觉到这种刺</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激</a:t>
                </a:r>
                <a:r>
                  <a:rPr lang="en-US" altLang="zh-CN" sz="2400" b="0" i="0" dirty="0">
                    <a:solidFill>
                      <a:srgbClr val="FF0000"/>
                    </a:solidFill>
                    <a:latin typeface="Times New Roman" pitchFamily="34" charset="0"/>
                    <a:ea typeface="SimSun" pitchFamily="34" charset="-122"/>
                    <a:cs typeface="Times New Roman" pitchFamily="34" charset="-120"/>
                  </a:rPr>
                  <a:t>，这种感觉形成的部位是A大脑的大脑皮层。</a:t>
                </a:r>
                <a:r>
                  <a:rPr lang="en-US" altLang="zh-CN" sz="2400" b="0" i="0">
                    <a:solidFill>
                      <a:srgbClr val="FF0000"/>
                    </a:solidFill>
                    <a:latin typeface="Times New Roman" pitchFamily="34" charset="0"/>
                    <a:ea typeface="SimSun" pitchFamily="34" charset="-122"/>
                    <a:cs typeface="Times New Roman" pitchFamily="34" charset="-120"/>
                  </a:rPr>
                  <a:t>从快速叩击到受试者感觉到叩击</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这个过程中神经冲动传导的基本途径是</a:t>
                </a:r>
                <a:r>
                  <a:rPr lang="en-US" altLang="zh-CN" sz="2400" b="0" i="0">
                    <a:solidFill>
                      <a:srgbClr val="FF0000"/>
                    </a:solidFill>
                    <a:latin typeface="Times New Roman" pitchFamily="34" charset="0"/>
                    <a:ea typeface="SimSun" pitchFamily="34" charset="-122"/>
                    <a:cs typeface="Times New Roman" pitchFamily="34" charset="-120"/>
                  </a:rPr>
                  <a:t>5</a:t>
                </a:r>
                <a:r>
                  <a:rPr lang="en-US" altLang="zh-CN" sz="2400" b="0" i="0" smtClean="0">
                    <a:solidFill>
                      <a:srgbClr val="FF0000"/>
                    </a:solidFill>
                    <a:latin typeface="Times New Roman" pitchFamily="34" charset="0"/>
                    <a:ea typeface="SimSun" pitchFamily="34" charset="-122"/>
                    <a:cs typeface="Times New Roman" pitchFamily="34" charset="-120"/>
                  </a:rPr>
                  <a:t>感受器</a:t>
                </a: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→4</m:t>
                        </m:r>
                      </m:e>
                    </m:d>
                  </m:oMath>
                </a14:m>
                <a:r>
                  <a:rPr lang="en-US" altLang="zh-CN" sz="2400" b="0" i="0" dirty="0" smtClean="0">
                    <a:solidFill>
                      <a:srgbClr val="FF0000"/>
                    </a:solidFill>
                    <a:latin typeface="Times New Roman" pitchFamily="34" charset="0"/>
                    <a:ea typeface="SimSun" pitchFamily="34" charset="-122"/>
                    <a:cs typeface="Times New Roman" pitchFamily="34" charset="-120"/>
                  </a:rPr>
                  <a:t>传入神经</a:t>
                </a: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→3</m:t>
                        </m:r>
                      </m:e>
                    </m:d>
                  </m:oMath>
                </a14:m>
                <a:r>
                  <a:rPr lang="en-US" altLang="zh-CN" sz="2400" b="0" i="0" dirty="0" smtClean="0">
                    <a:solidFill>
                      <a:srgbClr val="FF0000"/>
                    </a:solidFill>
                    <a:latin typeface="Times New Roman" pitchFamily="34" charset="0"/>
                    <a:ea typeface="SimSun" pitchFamily="34" charset="-122"/>
                    <a:cs typeface="Times New Roman" pitchFamily="34" charset="-120"/>
                  </a:rPr>
                  <a:t>神经中枢</a:t>
                </a:r>
                <a14:m>
                  <m:oMath xmlns:m="http://schemas.openxmlformats.org/officeDocument/2006/math">
                    <m:d>
                      <m:dPr>
                        <m:begChr m:val=""/>
                        <m:endChr m:val=""/>
                        <m:ctrlPr>
                          <a:rPr lang="en-US" altLang="zh-CN" sz="2400" b="0" i="1" dirty="0" smtClean="0">
                            <a:solidFill>
                              <a:srgbClr val="FF0000"/>
                            </a:solidFill>
                            <a:latin typeface="Cambria Math" panose="02040503050406030204" pitchFamily="18" charset="0"/>
                            <a:ea typeface="SimSun" pitchFamily="34" charset="-122"/>
                            <a:cs typeface="Times New Roman" pitchFamily="34" charset="-120"/>
                          </a:rPr>
                        </m:ctrlPr>
                      </m:dPr>
                      <m:e>
                        <m:r>
                          <a:rPr lang="en-US" altLang="zh-CN" sz="2400" b="0" i="0" dirty="0">
                            <a:solidFill>
                              <a:srgbClr val="FF0000"/>
                            </a:solidFill>
                            <a:latin typeface="Cambria Math" panose="02040503050406030204" pitchFamily="18" charset="0"/>
                            <a:ea typeface="SimSun" pitchFamily="34" charset="-122"/>
                            <a:cs typeface="Times New Roman" pitchFamily="34" charset="-120"/>
                          </a:rPr>
                          <m:t>→6→</m:t>
                        </m:r>
                        <m:r>
                          <m:rPr>
                            <m:sty m:val="p"/>
                          </m:rPr>
                          <a:rPr lang="en-US" altLang="zh-CN" sz="2400" b="0" i="0" dirty="0">
                            <a:solidFill>
                              <a:srgbClr val="FF0000"/>
                            </a:solidFill>
                            <a:latin typeface="Cambria Math" panose="02040503050406030204" pitchFamily="18" charset="0"/>
                            <a:ea typeface="SimSun" pitchFamily="34" charset="-122"/>
                            <a:cs typeface="Times New Roman" pitchFamily="34" charset="-120"/>
                          </a:rPr>
                          <m:t>A</m:t>
                        </m:r>
                      </m:e>
                    </m:d>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00" b="0" i="0" kern="0" spc="-99900" smtClean="0">
                  <a:solidFill>
                    <a:srgbClr val="FFFFFF"/>
                  </a:solidFill>
                  <a:latin typeface="Times New Roman" pitchFamily="34" charset="0"/>
                  <a:ea typeface="SimSun" pitchFamily="34" charset="-122"/>
                  <a:cs typeface="Times New Roman" pitchFamily="34" charset="-120"/>
                </a:endParaRP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大脑的大脑皮层的感觉中枢</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solidFill>
                    <a:srgbClr val="FF0000"/>
                  </a:solidFill>
                </a:endParaRPr>
              </a:p>
            </p:txBody>
          </p:sp>
        </mc:Choice>
        <mc:Fallback>
          <p:sp>
            <p:nvSpPr>
              <p:cNvPr id="7" name="QB_6_AS.112_1#c14990e38?vopoq=1&amp;pid=17cd8c7fe&amp;color=0,0,0&amp;vtp=1&amp;bbb=1&amp;hb=1"/>
              <p:cNvSpPr>
                <a:spLocks noRot="1" noChangeAspect="1" noMove="1" noResize="1" noEditPoints="1" noAdjustHandles="1" noChangeArrowheads="1" noChangeShapeType="1" noTextEdit="1"/>
              </p:cNvSpPr>
              <p:nvPr/>
            </p:nvSpPr>
            <p:spPr>
              <a:xfrm>
                <a:off x="649224" y="2560374"/>
                <a:ext cx="10899648" cy="2235200"/>
              </a:xfrm>
              <a:prstGeom prst="rect">
                <a:avLst/>
              </a:prstGeom>
              <a:blipFill>
                <a:blip r:embed="rId4"/>
                <a:stretch>
                  <a:fillRect l="-1734" r="-1510" b="-4360"/>
                </a:stretch>
              </a:blipFill>
              <a:ln/>
            </p:spPr>
            <p:txBody>
              <a:bodyPr/>
              <a:lstStyle/>
              <a:p>
                <a:r>
                  <a:rPr lang="zh-CN" altLang="en-US">
                    <a:noFill/>
                  </a:rPr>
                  <a:t> </a:t>
                </a:r>
              </a:p>
            </p:txBody>
          </p:sp>
        </mc:Fallback>
      </mc:AlternateContent>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6">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7">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7">
                                            <p:txEl>
                                              <p:pRg st="0" end="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7">
                                            <p:txEl>
                                              <p:pRg st="1" end="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7">
                                            <p:txEl>
                                              <p:pRg st="2" end="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6_BD.113_1#4e39ef61d?vopoq=1&amp;pid=17cd8c7fe&amp;color=0,0,0&amp;vtp=1&amp;bt=1&amp;bbb=1&amp;hb=1"/>
          <p:cNvSpPr/>
          <p:nvPr/>
        </p:nvSpPr>
        <p:spPr>
          <a:xfrm>
            <a:off x="649224" y="859536"/>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（3）若图中4处严重受损，其他部分正常</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此时</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填“能”或“不能</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发生</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膝跳反射，</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填“能”或“不能”）感觉到叩击。</a:t>
            </a:r>
            <a:endParaRPr lang="en-US" altLang="zh-CN" sz="2400" dirty="0"/>
          </a:p>
        </p:txBody>
      </p:sp>
      <p:sp>
        <p:nvSpPr>
          <p:cNvPr id="3" name="QB_6_AN.114_1#4e39ef61d.blank?vopoq=1&amp;pid=17cd8c7fe&amp;color=0,0,0&amp;vpa=44&amp;vtp=1&amp;bbb=1"/>
          <p:cNvSpPr/>
          <p:nvPr/>
        </p:nvSpPr>
        <p:spPr>
          <a:xfrm>
            <a:off x="7066693" y="831596"/>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不能</a:t>
            </a:r>
            <a:endParaRPr lang="en-US" altLang="zh-CN" sz="2400" dirty="0"/>
          </a:p>
        </p:txBody>
      </p:sp>
      <p:sp>
        <p:nvSpPr>
          <p:cNvPr id="4" name="QB_6_AN.115_1#4e39ef61d.blank?vopoq=1&amp;pid=17cd8c7fe&amp;color=0,0,0&amp;vpa=45&amp;vtp=1&amp;bbb=1"/>
          <p:cNvSpPr/>
          <p:nvPr/>
        </p:nvSpPr>
        <p:spPr>
          <a:xfrm>
            <a:off x="2189892" y="1390396"/>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不能</a:t>
            </a:r>
            <a:endParaRPr lang="en-US" altLang="zh-CN" sz="2400" dirty="0"/>
          </a:p>
        </p:txBody>
      </p:sp>
      <p:sp>
        <p:nvSpPr>
          <p:cNvPr id="5" name="QB_6_AS.116_1#4e39ef61d?vopoq=1&amp;pid=17cd8c7fe&amp;color=0,0,0&amp;vtp=1&amp;bbb=1"/>
          <p:cNvSpPr/>
          <p:nvPr/>
        </p:nvSpPr>
        <p:spPr>
          <a:xfrm>
            <a:off x="649224" y="2014274"/>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若4传入神经受损，则不能发生膝跳反射，并且不能感觉到叩击。</a:t>
            </a:r>
            <a:endParaRPr lang="en-US" altLang="zh-CN" sz="2400" dirty="0"/>
          </a:p>
        </p:txBody>
      </p:sp>
      <p:sp>
        <p:nvSpPr>
          <p:cNvPr id="6" name="QB_6_BD.117_1#3bbd72e68?vopoq=1&amp;pid=17cd8c7fe&amp;color=0,0,0&amp;vtp=1&amp;bbb=1&amp;hb=1"/>
          <p:cNvSpPr/>
          <p:nvPr/>
        </p:nvSpPr>
        <p:spPr>
          <a:xfrm>
            <a:off x="649224" y="253713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（4）如果未成功出现膝跳反射，从实验操作的角度分析</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你认为导致实验失败的</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原因可能是</a:t>
            </a:r>
            <a:r>
              <a:rPr lang="en-US" altLang="zh-CN" sz="2400" i="0" smtClean="0">
                <a:solidFill>
                  <a:srgbClr val="000000"/>
                </a:solidFill>
                <a:latin typeface="SimSun" pitchFamily="34" charset="0"/>
                <a:ea typeface="SimSun" pitchFamily="34" charset="-122"/>
                <a:cs typeface="SimSun" pitchFamily="34" charset="-120"/>
              </a:rPr>
              <a:t>__________________________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答出1点即可）。</a:t>
            </a:r>
            <a:endParaRPr lang="en-US" altLang="zh-CN" sz="2400" dirty="0"/>
          </a:p>
        </p:txBody>
      </p:sp>
      <p:sp>
        <p:nvSpPr>
          <p:cNvPr id="7" name="QB_6_AN.118_1#3bbd72e68.blank?vopoq=1&amp;pid=17cd8c7fe&amp;color=0,0,0&amp;vpa=46&amp;vtp=1&amp;bbb=1"/>
          <p:cNvSpPr/>
          <p:nvPr/>
        </p:nvSpPr>
        <p:spPr>
          <a:xfrm>
            <a:off x="2189892" y="3067993"/>
            <a:ext cx="3878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叩击部位不对（合理即可）</a:t>
            </a:r>
            <a:endParaRPr lang="en-US" altLang="zh-CN" sz="2400" dirty="0"/>
          </a:p>
        </p:txBody>
      </p:sp>
      <p:sp>
        <p:nvSpPr>
          <p:cNvPr id="8" name="QB_6_AS.119_1#3bbd72e68?vopoq=1&amp;pid=17cd8c7fe&amp;color=0,0,0&amp;vtp=1&amp;bbb=1&amp;hb=1"/>
          <p:cNvSpPr/>
          <p:nvPr/>
        </p:nvSpPr>
        <p:spPr>
          <a:xfrm>
            <a:off x="649224" y="3692833"/>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如果未成功出现膝跳反射，从实验操作的角度分析</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导致实验失败的原</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因可能是叩击部位不对</a:t>
            </a:r>
            <a:r>
              <a:rPr lang="en-US" altLang="zh-CN" sz="2400" b="0" i="0" dirty="0">
                <a:solidFill>
                  <a:srgbClr val="FF0000"/>
                </a:solidFill>
                <a:latin typeface="Times New Roman" pitchFamily="34" charset="0"/>
                <a:ea typeface="SimSun" pitchFamily="34" charset="-122"/>
                <a:cs typeface="Times New Roman" pitchFamily="34" charset="-120"/>
              </a:rPr>
              <a:t>；受试者的小腿没有自然放松</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导致肌肉紧张无法产生反</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射</a:t>
            </a:r>
            <a:r>
              <a:rPr lang="en-US" altLang="zh-CN" sz="2400" b="0" i="0" dirty="0">
                <a:solidFill>
                  <a:srgbClr val="FF0000"/>
                </a:solidFill>
                <a:latin typeface="Times New Roman" pitchFamily="34" charset="0"/>
                <a:ea typeface="SimSun" pitchFamily="34" charset="-122"/>
                <a:cs typeface="Times New Roman" pitchFamily="34" charset="-120"/>
              </a:rPr>
              <a:t>；实验者叩击受试者膝盖下方的韧带时力度不够等。</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7">
                                            <p:bg/>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8">
                                            <p:bg/>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8">
                                            <p:txEl>
                                              <p:pRg st="0" end="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8">
                                            <p:txEl>
                                              <p:pRg st="1" end="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C_4_BD#b999c2f90?sp=1&amp;pid=fb3735d12&amp;color=0,0,0&amp;vtp=1&amp;bt=1&amp;bbb=1"/>
          <p:cNvSpPr/>
          <p:nvPr/>
        </p:nvSpPr>
        <p:spPr>
          <a:xfrm>
            <a:off x="649224" y="859536"/>
            <a:ext cx="10899648" cy="949960"/>
          </a:xfrm>
          <a:prstGeom prst="rect">
            <a:avLst/>
          </a:prstGeom>
          <a:noFill/>
          <a:ln/>
        </p:spPr>
        <p:txBody>
          <a:bodyPr wrap="none" lIns="0" tIns="0" rIns="0" bIns="0" rtlCol="0" anchor="t"/>
          <a:lstStyle/>
          <a:p>
            <a:pPr algn="l" latinLnBrk="1">
              <a:lnSpc>
                <a:spcPts val="4600"/>
              </a:lnSpc>
            </a:pPr>
            <a:r>
              <a:rPr lang="en-US" altLang="zh-CN" sz="2600" b="1" i="0" dirty="0">
                <a:solidFill>
                  <a:srgbClr val="000000"/>
                </a:solidFill>
                <a:latin typeface="Times New Roman" pitchFamily="34" charset="0"/>
                <a:ea typeface="SimHei" pitchFamily="34" charset="-122"/>
                <a:cs typeface="Times New Roman" pitchFamily="34" charset="-120"/>
              </a:rPr>
              <a:t>（三）探究实践题</a:t>
            </a:r>
            <a:endParaRPr lang="en-US" altLang="zh-CN" sz="2600" dirty="0"/>
          </a:p>
        </p:txBody>
      </p:sp>
      <p:pic>
        <p:nvPicPr>
          <p:cNvPr id="3" name="QO_5_BD.120_1#718c83606?htil=10&amp;vopoq=1&amp;pid=b999c2f9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62288" y="1489452"/>
            <a:ext cx="2359152" cy="26517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5_BD.120_2#718c83606?htil=10&amp;sp=1&amp;vopoq=1&amp;pid=b999c2f90&amp;color=0,0,0&amp;vtp=1&amp;bbb=1&amp;hb=1"/>
          <p:cNvSpPr/>
          <p:nvPr/>
        </p:nvSpPr>
        <p:spPr>
          <a:xfrm>
            <a:off x="649224" y="1434588"/>
            <a:ext cx="8403336" cy="16764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24.</a:t>
            </a:r>
            <a:r>
              <a:rPr lang="en-US" altLang="zh-CN" sz="2400" b="0" i="0" dirty="0">
                <a:solidFill>
                  <a:srgbClr val="000000"/>
                </a:solidFill>
                <a:latin typeface="仿宋" pitchFamily="34" charset="0"/>
                <a:ea typeface="仿宋" pitchFamily="34" charset="-122"/>
                <a:cs typeface="仿宋" pitchFamily="34" charset="-120"/>
              </a:rPr>
              <a:t>［2025山西朔州月考］</a:t>
            </a:r>
            <a:r>
              <a:rPr lang="en-US" altLang="zh-CN" sz="2400" b="0" i="0" dirty="0">
                <a:solidFill>
                  <a:srgbClr val="000000"/>
                </a:solidFill>
                <a:latin typeface="Times New Roman" pitchFamily="34" charset="0"/>
                <a:ea typeface="SimSun" pitchFamily="34" charset="-122"/>
                <a:cs typeface="Times New Roman" pitchFamily="34" charset="-120"/>
              </a:rPr>
              <a:t>（14分</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为了探究影响人体反应速度</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的因素</a:t>
            </a:r>
            <a:r>
              <a:rPr lang="en-US" altLang="zh-CN" sz="2400" b="0" i="0" dirty="0">
                <a:solidFill>
                  <a:srgbClr val="000000"/>
                </a:solidFill>
                <a:latin typeface="Times New Roman" pitchFamily="34" charset="0"/>
                <a:ea typeface="SimSun" pitchFamily="34" charset="-122"/>
                <a:cs typeface="Times New Roman" pitchFamily="34" charset="-120"/>
              </a:rPr>
              <a:t>，课后小明和家人一起做了“测定人体反应速度”</a:t>
            </a:r>
            <a:r>
              <a:rPr lang="en-US" altLang="zh-CN" sz="2400" b="0" i="0">
                <a:solidFill>
                  <a:srgbClr val="000000"/>
                </a:solidFill>
                <a:latin typeface="Times New Roman" pitchFamily="34" charset="0"/>
                <a:ea typeface="SimSun" pitchFamily="34" charset="-122"/>
                <a:cs typeface="Times New Roman" pitchFamily="34" charset="-120"/>
              </a:rPr>
              <a:t>的实验</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实验过程如下</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20_3#718c83606?vopoq=1&amp;pid=b999c2f90&amp;color=0,0,0&amp;mp=1&amp;vtp=1&amp;bt=1&amp;bbb=1&amp;hb=1"/>
              <p:cNvSpPr/>
              <p:nvPr/>
            </p:nvSpPr>
            <p:spPr>
              <a:xfrm>
                <a:off x="649224" y="859536"/>
                <a:ext cx="10899648" cy="32004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①爸爸为测试者，小明、妈妈、奶奶为被测试者。</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②</a:t>
                </a:r>
                <a:r>
                  <a:rPr lang="en-US" altLang="zh-CN" sz="2400" b="0" i="0" dirty="0">
                    <a:solidFill>
                      <a:srgbClr val="000000"/>
                    </a:solidFill>
                    <a:latin typeface="Times New Roman" pitchFamily="34" charset="0"/>
                    <a:ea typeface="SimSun" pitchFamily="34" charset="-122"/>
                    <a:cs typeface="Times New Roman" pitchFamily="34" charset="-120"/>
                  </a:rPr>
                  <a:t>爸爸手捏尺子上刻度值最大的一端</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小明将拇指和食指对准这把尺子上刻度值</a:t>
                </a:r>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为</a:t>
                </a:r>
                <a:r>
                  <a:rPr lang="en-US" altLang="zh-CN" sz="2400" b="0" i="0" dirty="0">
                    <a:solidFill>
                      <a:srgbClr val="000000"/>
                    </a:solidFill>
                    <a:latin typeface="Times New Roman" pitchFamily="34" charset="0"/>
                    <a:ea typeface="SimSun" pitchFamily="34" charset="-122"/>
                    <a:cs typeface="Times New Roman" pitchFamily="34" charset="-120"/>
                  </a:rPr>
                  <a:t>0的一端，拇指与食指之间的距离保持在</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1 </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2400" b="0" i="0" dirty="0">
                    <a:solidFill>
                      <a:srgbClr val="000000"/>
                    </a:solidFill>
                    <a:latin typeface="Times New Roman" pitchFamily="34" charset="0"/>
                    <a:ea typeface="SimSun" pitchFamily="34" charset="-122"/>
                    <a:cs typeface="Times New Roman" pitchFamily="34" charset="-120"/>
                  </a:rPr>
                  <a:t>左右。</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③</a:t>
                </a:r>
                <a:r>
                  <a:rPr lang="en-US" altLang="zh-CN" sz="2400" b="0" i="0" dirty="0">
                    <a:solidFill>
                      <a:srgbClr val="000000"/>
                    </a:solidFill>
                    <a:latin typeface="Times New Roman" pitchFamily="34" charset="0"/>
                    <a:ea typeface="SimSun" pitchFamily="34" charset="-122"/>
                    <a:cs typeface="Times New Roman" pitchFamily="34" charset="-120"/>
                  </a:rPr>
                  <a:t>小明的眼睛紧盯爸爸的手，一旦爸爸松手，</a:t>
                </a:r>
                <a:r>
                  <a:rPr lang="en-US" altLang="zh-CN" sz="2400" b="0" i="0">
                    <a:solidFill>
                      <a:srgbClr val="000000"/>
                    </a:solidFill>
                    <a:latin typeface="Times New Roman" pitchFamily="34" charset="0"/>
                    <a:ea typeface="SimSun" pitchFamily="34" charset="-122"/>
                    <a:cs typeface="Times New Roman" pitchFamily="34" charset="-120"/>
                  </a:rPr>
                  <a:t>小明立马用拇指和食指捏住尺子</a:t>
                </a:r>
                <a:r>
                  <a:rPr lang="en-US" altLang="zh-CN" sz="2400" b="0" i="0" smtClean="0">
                    <a:solidFill>
                      <a:srgbClr val="000000"/>
                    </a:solidFill>
                    <a:latin typeface="Times New Roman" pitchFamily="34" charset="0"/>
                    <a:ea typeface="SimSun" pitchFamily="34" charset="-122"/>
                    <a:cs typeface="Times New Roman" pitchFamily="34" charset="-120"/>
                  </a:rPr>
                  <a:t>，</a:t>
                </a:r>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记录下捏住尺子的刻度</a:t>
                </a:r>
                <a:r>
                  <a:rPr lang="en-US" altLang="zh-CN" sz="2400" b="0" i="0" dirty="0">
                    <a:solidFill>
                      <a:srgbClr val="000000"/>
                    </a:solidFill>
                    <a:latin typeface="Times New Roman" pitchFamily="34" charset="0"/>
                    <a:ea typeface="SimSun" pitchFamily="34" charset="-122"/>
                    <a:cs typeface="Times New Roman" pitchFamily="34" charset="-120"/>
                  </a:rPr>
                  <a:t>，并重复四次。</a:t>
                </a:r>
                <a:endParaRPr lang="en-US" altLang="zh-CN" sz="2400" dirty="0"/>
              </a:p>
              <a:p>
                <a:pPr latinLnBrk="1">
                  <a:lnSpc>
                    <a:spcPts val="4200"/>
                  </a:lnSpc>
                </a:pPr>
                <a:r>
                  <a:rPr lang="en-US" altLang="zh-CN" sz="2400" b="0" i="0" smtClean="0">
                    <a:solidFill>
                      <a:srgbClr val="000000"/>
                    </a:solidFill>
                    <a:latin typeface="Times New Roman" pitchFamily="34" charset="0"/>
                    <a:ea typeface="SimSun" pitchFamily="34" charset="-122"/>
                    <a:cs typeface="Times New Roman" pitchFamily="34" charset="-120"/>
                  </a:rPr>
                  <a:t>④</a:t>
                </a:r>
                <a:r>
                  <a:rPr lang="en-US" altLang="zh-CN" sz="2400" b="0" i="0" dirty="0">
                    <a:solidFill>
                      <a:srgbClr val="000000"/>
                    </a:solidFill>
                    <a:latin typeface="Times New Roman" pitchFamily="34" charset="0"/>
                    <a:ea typeface="SimSun" pitchFamily="34" charset="-122"/>
                    <a:cs typeface="Times New Roman" pitchFamily="34" charset="-120"/>
                  </a:rPr>
                  <a:t>妈妈和奶奶重复②③步骤。</a:t>
                </a:r>
                <a:endParaRPr lang="en-US" altLang="zh-CN" sz="2400" dirty="0"/>
              </a:p>
            </p:txBody>
          </p:sp>
        </mc:Choice>
        <mc:Fallback>
          <p:sp>
            <p:nvSpPr>
              <p:cNvPr id="2" name="QO_5_BD.120_3#718c83606?vopoq=1&amp;pid=b999c2f90&amp;color=0,0,0&amp;mp=1&amp;vtp=1&amp;bt=1&amp;bbb=1&amp;hb=1"/>
              <p:cNvSpPr>
                <a:spLocks noRot="1" noChangeAspect="1" noMove="1" noResize="1" noEditPoints="1" noAdjustHandles="1" noChangeArrowheads="1" noChangeShapeType="1" noTextEdit="1"/>
              </p:cNvSpPr>
              <p:nvPr/>
            </p:nvSpPr>
            <p:spPr>
              <a:xfrm>
                <a:off x="649224" y="859536"/>
                <a:ext cx="10899648" cy="3200400"/>
              </a:xfrm>
              <a:prstGeom prst="rect">
                <a:avLst/>
              </a:prstGeom>
              <a:blipFill>
                <a:blip r:embed="rId3"/>
                <a:stretch>
                  <a:fillRect l="-1734" t="-190" b="-304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44" name="QO_5_BD.120_4#718c83606?colgroup=8,6,6,6,6&amp;vopoq=1&amp;pid=b999c2f90&amp;color=0,0,0&amp;mp=1&amp;vtp=1&amp;bbb=1"/>
              <p:cNvGraphicFramePr>
                <a:graphicFrameLocks noGrp="1"/>
              </p:cNvGraphicFramePr>
              <p:nvPr>
                <p:extLst>
                  <p:ext uri="{D42A27DB-BD31-4B8C-83A1-F6EECF244321}">
                    <p14:modId xmlns:p14="http://schemas.microsoft.com/office/powerpoint/2010/main" val="3955606616"/>
                  </p:ext>
                </p:extLst>
              </p:nvPr>
            </p:nvGraphicFramePr>
            <p:xfrm>
              <a:off x="649224" y="4127500"/>
              <a:ext cx="10844784" cy="2098294"/>
            </p:xfrm>
            <a:graphic>
              <a:graphicData uri="http://schemas.openxmlformats.org/drawingml/2006/table">
                <a:tbl>
                  <a:tblPr/>
                  <a:tblGrid>
                    <a:gridCol w="2615184">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gridCol w="2057400">
                      <a:extLst>
                        <a:ext uri="{9D8B030D-6E8A-4147-A177-3AD203B41FA5}">
                          <a16:colId xmlns:a16="http://schemas.microsoft.com/office/drawing/2014/main" val="20004"/>
                        </a:ext>
                      </a:extLst>
                    </a:gridCol>
                  </a:tblGrid>
                  <a:tr h="507238">
                    <a:tc>
                      <a:txBody>
                        <a:bodyPr/>
                        <a:lstStyle/>
                        <a:p>
                          <a:pPr algn="ctr" latinLnBrk="1" hangingPunct="0">
                            <a:lnSpc>
                              <a:spcPts val="3900"/>
                            </a:lnSpc>
                          </a:pPr>
                          <a:r>
                            <a:rPr lang="en-US" altLang="zh-CN" sz="2400" b="1" i="0" smtClean="0">
                              <a:solidFill>
                                <a:srgbClr val="000000"/>
                              </a:solidFill>
                              <a:latin typeface="Times New Roman" pitchFamily="34" charset="0"/>
                              <a:ea typeface="SimSun" pitchFamily="34" charset="-122"/>
                              <a:cs typeface="Times New Roman" pitchFamily="34" charset="-120"/>
                            </a:rPr>
                            <a:t>被测试者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r>
                            <a:rPr lang="en-US" altLang="zh-CN" sz="2400" b="1" i="0" smtClean="0">
                              <a:solidFill>
                                <a:srgbClr val="000000"/>
                              </a:solidFill>
                              <a:latin typeface="Times New Roman" pitchFamily="34" charset="0"/>
                              <a:ea typeface="SimSun" pitchFamily="34" charset="-122"/>
                              <a:cs typeface="Times New Roman" pitchFamily="34" charset="-120"/>
                            </a:rPr>
                            <a:t>第一次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r>
                            <a:rPr lang="en-US" altLang="zh-CN" sz="2400" b="1" i="0" smtClean="0">
                              <a:solidFill>
                                <a:srgbClr val="000000"/>
                              </a:solidFill>
                              <a:latin typeface="Times New Roman" pitchFamily="34" charset="0"/>
                              <a:ea typeface="SimSun" pitchFamily="34" charset="-122"/>
                              <a:cs typeface="Times New Roman" pitchFamily="34" charset="-120"/>
                            </a:rPr>
                            <a:t>第二次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r>
                            <a:rPr lang="en-US" altLang="zh-CN" sz="2400" b="1" i="0" smtClean="0">
                              <a:solidFill>
                                <a:srgbClr val="000000"/>
                              </a:solidFill>
                              <a:latin typeface="Times New Roman" pitchFamily="34" charset="0"/>
                              <a:ea typeface="SimSun" pitchFamily="34" charset="-122"/>
                              <a:cs typeface="Times New Roman" pitchFamily="34" charset="-120"/>
                            </a:rPr>
                            <a:t>第三次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r>
                            <a:rPr lang="en-US" altLang="zh-CN" sz="2400" b="1" i="0" smtClean="0">
                              <a:solidFill>
                                <a:srgbClr val="000000"/>
                              </a:solidFill>
                              <a:latin typeface="Times New Roman" pitchFamily="34" charset="0"/>
                              <a:ea typeface="SimSun" pitchFamily="34" charset="-122"/>
                              <a:cs typeface="Times New Roman" pitchFamily="34" charset="-120"/>
                            </a:rPr>
                            <a:t>第四次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0352">
                    <a:tc>
                      <a:txBody>
                        <a:bodyPr/>
                        <a:lstStyle/>
                        <a:p>
                          <a:pPr algn="ctr" latinLnBrk="1" hangingPunct="0">
                            <a:lnSpc>
                              <a:spcPts val="4000"/>
                            </a:lnSpc>
                          </a:pPr>
                          <a:r>
                            <a:rPr lang="en-US" altLang="zh-CN" sz="2400" b="0" i="0" dirty="0">
                              <a:solidFill>
                                <a:srgbClr val="000000"/>
                              </a:solidFill>
                              <a:latin typeface="Times New Roman" pitchFamily="34" charset="0"/>
                              <a:ea typeface="SimSun" pitchFamily="34" charset="-122"/>
                              <a:cs typeface="Times New Roman" pitchFamily="34" charset="-120"/>
                            </a:rPr>
                            <a:t>小明（13岁）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10 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9.5 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9.1 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8.9 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30352">
                    <a:tc>
                      <a:txBody>
                        <a:bodyPr/>
                        <a:lstStyle/>
                        <a:p>
                          <a:pPr algn="ctr" latinLnBrk="1" hangingPunct="0">
                            <a:lnSpc>
                              <a:spcPts val="4000"/>
                            </a:lnSpc>
                          </a:pPr>
                          <a:r>
                            <a:rPr lang="en-US" altLang="zh-CN" sz="2400" b="0" i="0" dirty="0">
                              <a:solidFill>
                                <a:srgbClr val="000000"/>
                              </a:solidFill>
                              <a:latin typeface="Times New Roman" pitchFamily="34" charset="0"/>
                              <a:ea typeface="SimSun" pitchFamily="34" charset="-122"/>
                              <a:cs typeface="Times New Roman" pitchFamily="34" charset="-120"/>
                            </a:rPr>
                            <a:t>妈妈（36岁）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10.6 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10.4 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10.1 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9.8 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30352">
                    <a:tc>
                      <a:txBody>
                        <a:bodyPr/>
                        <a:lstStyle/>
                        <a:p>
                          <a:pPr algn="ctr" latinLnBrk="1" hangingPunct="0">
                            <a:lnSpc>
                              <a:spcPts val="4000"/>
                            </a:lnSpc>
                          </a:pPr>
                          <a:r>
                            <a:rPr lang="en-US" altLang="zh-CN" sz="2400" b="0" i="0" dirty="0">
                              <a:solidFill>
                                <a:srgbClr val="000000"/>
                              </a:solidFill>
                              <a:latin typeface="Times New Roman" pitchFamily="34" charset="0"/>
                              <a:ea typeface="SimSun" pitchFamily="34" charset="-122"/>
                              <a:cs typeface="Times New Roman" pitchFamily="34" charset="-120"/>
                            </a:rPr>
                            <a:t>奶奶（66岁）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12.3 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11.6 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11.0 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r>
                                <a:rPr lang="en-US" altLang="zh-CN" sz="2400" b="0" i="0" spc="-100" dirty="0">
                                  <a:solidFill>
                                    <a:srgbClr val="000000"/>
                                  </a:solidFill>
                                  <a:latin typeface="Cambria Math" panose="02040503050406030204" pitchFamily="18" charset="0"/>
                                  <a:ea typeface="SimSun" pitchFamily="34" charset="-122"/>
                                  <a:cs typeface="Times New Roman" pitchFamily="34" charset="-120"/>
                                </a:rPr>
                                <m:t>10.8 </m:t>
                              </m:r>
                              <m:r>
                                <m:rPr>
                                  <m:sty m:val="p"/>
                                </m:rPr>
                                <a:rPr lang="en-US" altLang="zh-CN" sz="2400" b="0" i="0" spc="-100" dirty="0">
                                  <a:solidFill>
                                    <a:srgbClr val="000000"/>
                                  </a:solidFill>
                                  <a:latin typeface="Cambria Math" panose="02040503050406030204" pitchFamily="18" charset="0"/>
                                  <a:ea typeface="SimSun" pitchFamily="34" charset="-122"/>
                                  <a:cs typeface="Times New Roman" pitchFamily="34" charset="-120"/>
                                </a:rPr>
                                <m:t>cm</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p:graphicFrame>
            <p:nvGraphicFramePr>
              <p:cNvPr id="44" name="QO_5_BD.120_4#718c83606?colgroup=8,6,6,6,6&amp;vopoq=1&amp;pid=b999c2f90&amp;color=0,0,0&amp;mp=1&amp;vtp=1&amp;bbb=1"/>
              <p:cNvGraphicFramePr>
                <a:graphicFrameLocks noGrp="1"/>
              </p:cNvGraphicFramePr>
              <p:nvPr>
                <p:extLst>
                  <p:ext uri="{D42A27DB-BD31-4B8C-83A1-F6EECF244321}">
                    <p14:modId xmlns:p14="http://schemas.microsoft.com/office/powerpoint/2010/main" val="3955606616"/>
                  </p:ext>
                </p:extLst>
              </p:nvPr>
            </p:nvGraphicFramePr>
            <p:xfrm>
              <a:off x="649224" y="4127500"/>
              <a:ext cx="10844784" cy="2098294"/>
            </p:xfrm>
            <a:graphic>
              <a:graphicData uri="http://schemas.openxmlformats.org/drawingml/2006/table">
                <a:tbl>
                  <a:tblPr/>
                  <a:tblGrid>
                    <a:gridCol w="2615184">
                      <a:extLst>
                        <a:ext uri="{9D8B030D-6E8A-4147-A177-3AD203B41FA5}">
                          <a16:colId xmlns:a16="http://schemas.microsoft.com/office/drawing/2014/main" val="20000"/>
                        </a:ext>
                      </a:extLst>
                    </a:gridCol>
                    <a:gridCol w="20574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gridCol w="2057400">
                      <a:extLst>
                        <a:ext uri="{9D8B030D-6E8A-4147-A177-3AD203B41FA5}">
                          <a16:colId xmlns:a16="http://schemas.microsoft.com/office/drawing/2014/main" val="20004"/>
                        </a:ext>
                      </a:extLst>
                    </a:gridCol>
                  </a:tblGrid>
                  <a:tr h="507238">
                    <a:tc>
                      <a:txBody>
                        <a:bodyPr/>
                        <a:lstStyle/>
                        <a:p>
                          <a:pPr algn="ctr" latinLnBrk="1" hangingPunct="0">
                            <a:lnSpc>
                              <a:spcPts val="3900"/>
                            </a:lnSpc>
                          </a:pPr>
                          <a:r>
                            <a:rPr lang="en-US" altLang="zh-CN" sz="2400" b="1" i="0" smtClean="0">
                              <a:solidFill>
                                <a:srgbClr val="000000"/>
                              </a:solidFill>
                              <a:latin typeface="Times New Roman" pitchFamily="34" charset="0"/>
                              <a:ea typeface="SimSun" pitchFamily="34" charset="-122"/>
                              <a:cs typeface="Times New Roman" pitchFamily="34" charset="-120"/>
                            </a:rPr>
                            <a:t>被测试者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r>
                            <a:rPr lang="en-US" altLang="zh-CN" sz="2400" b="1" i="0" smtClean="0">
                              <a:solidFill>
                                <a:srgbClr val="000000"/>
                              </a:solidFill>
                              <a:latin typeface="Times New Roman" pitchFamily="34" charset="0"/>
                              <a:ea typeface="SimSun" pitchFamily="34" charset="-122"/>
                              <a:cs typeface="Times New Roman" pitchFamily="34" charset="-120"/>
                            </a:rPr>
                            <a:t>第一次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r>
                            <a:rPr lang="en-US" altLang="zh-CN" sz="2400" b="1" i="0" smtClean="0">
                              <a:solidFill>
                                <a:srgbClr val="000000"/>
                              </a:solidFill>
                              <a:latin typeface="Times New Roman" pitchFamily="34" charset="0"/>
                              <a:ea typeface="SimSun" pitchFamily="34" charset="-122"/>
                              <a:cs typeface="Times New Roman" pitchFamily="34" charset="-120"/>
                            </a:rPr>
                            <a:t>第二次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r>
                            <a:rPr lang="en-US" altLang="zh-CN" sz="2400" b="1" i="0" smtClean="0">
                              <a:solidFill>
                                <a:srgbClr val="000000"/>
                              </a:solidFill>
                              <a:latin typeface="Times New Roman" pitchFamily="34" charset="0"/>
                              <a:ea typeface="SimSun" pitchFamily="34" charset="-122"/>
                              <a:cs typeface="Times New Roman" pitchFamily="34" charset="-120"/>
                            </a:rPr>
                            <a:t>第三次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r>
                            <a:rPr lang="en-US" altLang="zh-CN" sz="2400" b="1" i="0" smtClean="0">
                              <a:solidFill>
                                <a:srgbClr val="000000"/>
                              </a:solidFill>
                              <a:latin typeface="Times New Roman" pitchFamily="34" charset="0"/>
                              <a:ea typeface="SimSun" pitchFamily="34" charset="-122"/>
                              <a:cs typeface="Times New Roman" pitchFamily="34" charset="-120"/>
                            </a:rPr>
                            <a:t>第四次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0352">
                    <a:tc>
                      <a:txBody>
                        <a:bodyPr/>
                        <a:lstStyle/>
                        <a:p>
                          <a:pPr algn="ctr" latinLnBrk="1" hangingPunct="0">
                            <a:lnSpc>
                              <a:spcPts val="4000"/>
                            </a:lnSpc>
                          </a:pPr>
                          <a:r>
                            <a:rPr lang="en-US" altLang="zh-CN" sz="2400" b="0" i="0" dirty="0">
                              <a:solidFill>
                                <a:srgbClr val="000000"/>
                              </a:solidFill>
                              <a:latin typeface="Times New Roman" pitchFamily="34" charset="0"/>
                              <a:ea typeface="SimSun" pitchFamily="34" charset="-122"/>
                              <a:cs typeface="Times New Roman" pitchFamily="34" charset="-120"/>
                            </a:rPr>
                            <a:t>小明（13岁）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27219" t="-95455" r="-300296" b="-225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27219" t="-95455" r="-200296" b="-225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28190" t="-95455" r="-100890" b="-225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26923" t="-95455" r="-592" b="-225000"/>
                          </a:stretch>
                        </a:blipFill>
                      </a:tcPr>
                    </a:tc>
                    <a:extLst>
                      <a:ext uri="{0D108BD9-81ED-4DB2-BD59-A6C34878D82A}">
                        <a16:rowId xmlns:a16="http://schemas.microsoft.com/office/drawing/2014/main" val="10001"/>
                      </a:ext>
                    </a:extLst>
                  </a:tr>
                  <a:tr h="530352">
                    <a:tc>
                      <a:txBody>
                        <a:bodyPr/>
                        <a:lstStyle/>
                        <a:p>
                          <a:pPr algn="ctr" latinLnBrk="1" hangingPunct="0">
                            <a:lnSpc>
                              <a:spcPts val="4000"/>
                            </a:lnSpc>
                          </a:pPr>
                          <a:r>
                            <a:rPr lang="en-US" altLang="zh-CN" sz="2400" b="0" i="0" dirty="0">
                              <a:solidFill>
                                <a:srgbClr val="000000"/>
                              </a:solidFill>
                              <a:latin typeface="Times New Roman" pitchFamily="34" charset="0"/>
                              <a:ea typeface="SimSun" pitchFamily="34" charset="-122"/>
                              <a:cs typeface="Times New Roman" pitchFamily="34" charset="-120"/>
                            </a:rPr>
                            <a:t>妈妈（36岁）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27219" t="-197701" r="-300296" b="-12758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27219" t="-197701" r="-200296" b="-12758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28190" t="-197701" r="-100890" b="-12758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26923" t="-197701" r="-592" b="-127586"/>
                          </a:stretch>
                        </a:blipFill>
                      </a:tcPr>
                    </a:tc>
                    <a:extLst>
                      <a:ext uri="{0D108BD9-81ED-4DB2-BD59-A6C34878D82A}">
                        <a16:rowId xmlns:a16="http://schemas.microsoft.com/office/drawing/2014/main" val="10002"/>
                      </a:ext>
                    </a:extLst>
                  </a:tr>
                  <a:tr h="530352">
                    <a:tc>
                      <a:txBody>
                        <a:bodyPr/>
                        <a:lstStyle/>
                        <a:p>
                          <a:pPr algn="ctr" latinLnBrk="1" hangingPunct="0">
                            <a:lnSpc>
                              <a:spcPts val="4000"/>
                            </a:lnSpc>
                          </a:pPr>
                          <a:r>
                            <a:rPr lang="en-US" altLang="zh-CN" sz="2400" b="0" i="0" dirty="0">
                              <a:solidFill>
                                <a:srgbClr val="000000"/>
                              </a:solidFill>
                              <a:latin typeface="Times New Roman" pitchFamily="34" charset="0"/>
                              <a:ea typeface="SimSun" pitchFamily="34" charset="-122"/>
                              <a:cs typeface="Times New Roman" pitchFamily="34" charset="-120"/>
                            </a:rPr>
                            <a:t>奶奶（66岁）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27219" t="-297701" r="-300296" b="-2758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27219" t="-297701" r="-200296" b="-2758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28190" t="-297701" r="-100890" b="-2758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26923" t="-297701" r="-592" b="-27586"/>
                          </a:stretch>
                        </a:blipFill>
                      </a:tcPr>
                    </a:tc>
                    <a:extLst>
                      <a:ext uri="{0D108BD9-81ED-4DB2-BD59-A6C34878D82A}">
                        <a16:rowId xmlns:a16="http://schemas.microsoft.com/office/drawing/2014/main" val="10003"/>
                      </a:ext>
                    </a:extLst>
                  </a:tr>
                </a:tbl>
              </a:graphicData>
            </a:graphic>
          </p:graphicFrame>
        </mc:Fallback>
      </mc:AlternateContent>
    </p:spTree>
  </p:cSld>
  <p:clrMapOvr>
    <a:masterClrMapping/>
  </p:clrMapOvr>
  <p:transition>
    <p:split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6_BD.121_1#d769b4e63?vopoq=1&amp;pid=718c83606&amp;color=0,0,0&amp;mp=1&amp;vtp=1&amp;bt=1&amp;bbb=1"/>
          <p:cNvSpPr/>
          <p:nvPr/>
        </p:nvSpPr>
        <p:spPr>
          <a:xfrm>
            <a:off x="649224" y="859536"/>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（1）从反射类型看</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接尺子的过程属于</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反射</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122_1#d769b4e63.blank?vopoq=1&amp;pid=718c83606&amp;color=0,0,0&amp;mp=1&amp;vpa=47&amp;vtp=1&amp;bbb=1"/>
          <p:cNvSpPr/>
          <p:nvPr/>
        </p:nvSpPr>
        <p:spPr>
          <a:xfrm>
            <a:off x="5999892" y="821436"/>
            <a:ext cx="8302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条件</a:t>
            </a:r>
            <a:endParaRPr lang="en-US" altLang="zh-CN" sz="2400" dirty="0"/>
          </a:p>
        </p:txBody>
      </p:sp>
      <p:sp>
        <p:nvSpPr>
          <p:cNvPr id="4" name="QB_6_AS.123_1#d769b4e63?vopoq=1&amp;pid=718c83606&amp;color=0,0,0&amp;vtp=1&amp;bbb=1&amp;hb=1"/>
          <p:cNvSpPr/>
          <p:nvPr/>
        </p:nvSpPr>
        <p:spPr>
          <a:xfrm>
            <a:off x="649224" y="138143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接尺子的反射不是生来就有的反射，从反射类型看</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接尺子的过程属于</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条件反射</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
        <p:nvSpPr>
          <p:cNvPr id="5" name="QB_6_BD.124_1#ef80891a1?vopoq=1&amp;pid=718c83606&amp;color=0,0,0&amp;vtp=1&amp;bbb=1&amp;hb=1"/>
          <p:cNvSpPr/>
          <p:nvPr/>
        </p:nvSpPr>
        <p:spPr>
          <a:xfrm>
            <a:off x="649224" y="2537133"/>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（2）为了减少实验结果的误差，小明在处理实验数据时</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需要计算出每人四次实</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验结果的</a:t>
            </a:r>
            <a:r>
              <a:rPr lang="en-US" altLang="zh-CN" sz="2400" i="0" smtClean="0">
                <a:solidFill>
                  <a:srgbClr val="000000"/>
                </a:solidFill>
                <a:latin typeface="SimSun" pitchFamily="34" charset="0"/>
                <a:ea typeface="SimSun" pitchFamily="34" charset="-122"/>
                <a:cs typeface="SimSun" pitchFamily="34" charset="-120"/>
              </a:rPr>
              <a:t>________</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dirty="0">
                <a:solidFill>
                  <a:srgbClr val="000000"/>
                </a:solidFill>
                <a:latin typeface="Times New Roman" pitchFamily="34" charset="0"/>
                <a:ea typeface="SimSun" pitchFamily="34" charset="-122"/>
                <a:cs typeface="Times New Roman" pitchFamily="34" charset="-120"/>
              </a:rPr>
              <a:t>再进行分析对比。分析表中数据可知</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测量值越大说明人的</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反应速度越</a:t>
            </a:r>
            <a:r>
              <a:rPr lang="en-US" altLang="zh-CN" sz="2400" i="0" smtClean="0">
                <a:solidFill>
                  <a:srgbClr val="000000"/>
                </a:solidFill>
                <a:latin typeface="SimSun" pitchFamily="34" charset="0"/>
                <a:ea typeface="SimSun" pitchFamily="34" charset="-122"/>
                <a:cs typeface="SimSun" pitchFamily="34" charset="-120"/>
              </a:rPr>
              <a:t>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6" name="QB_6_AN.125_1#ef80891a1.blank?vopoq=1&amp;pid=718c83606&amp;color=0,0,0&amp;vpa=48&amp;vtp=1&amp;bbb=1"/>
          <p:cNvSpPr/>
          <p:nvPr/>
        </p:nvSpPr>
        <p:spPr>
          <a:xfrm>
            <a:off x="1885092" y="3067993"/>
            <a:ext cx="11350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平均值</a:t>
            </a:r>
            <a:endParaRPr lang="en-US" altLang="zh-CN" sz="2400" dirty="0"/>
          </a:p>
        </p:txBody>
      </p:sp>
      <p:sp>
        <p:nvSpPr>
          <p:cNvPr id="7" name="QB_6_AN.126_1#ef80891a1.blank?vopoq=1&amp;pid=718c83606&amp;color=0,0,0&amp;vpa=49&amp;vtp=1"/>
          <p:cNvSpPr/>
          <p:nvPr/>
        </p:nvSpPr>
        <p:spPr>
          <a:xfrm>
            <a:off x="2189892" y="3626793"/>
            <a:ext cx="5254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慢</a:t>
            </a:r>
            <a:endParaRPr lang="en-US" altLang="zh-CN" sz="2400" dirty="0"/>
          </a:p>
        </p:txBody>
      </p:sp>
      <p:sp>
        <p:nvSpPr>
          <p:cNvPr id="8" name="QB_6_AS.127_1#ef80891a1?vopoq=1&amp;pid=718c83606&amp;color=0,0,0&amp;vtp=1&amp;bbb=1&amp;hb=1"/>
          <p:cNvSpPr/>
          <p:nvPr/>
        </p:nvSpPr>
        <p:spPr>
          <a:xfrm>
            <a:off x="649224" y="4238933"/>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一次实验存在一定的偶然性和误差，计算多次实验结果的平均值</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可以</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减小实验误差</a:t>
            </a:r>
            <a:r>
              <a:rPr lang="en-US" altLang="zh-CN" sz="2400" b="0" i="0" dirty="0">
                <a:solidFill>
                  <a:srgbClr val="FF0000"/>
                </a:solidFill>
                <a:latin typeface="Times New Roman" pitchFamily="34" charset="0"/>
                <a:ea typeface="SimSun" pitchFamily="34" charset="-122"/>
                <a:cs typeface="Times New Roman" pitchFamily="34" charset="-120"/>
              </a:rPr>
              <a:t>，避免偶然性。分析表中数据可知，测量值越小，</a:t>
            </a:r>
            <a:r>
              <a:rPr lang="en-US" altLang="zh-CN" sz="2400" b="0" i="0">
                <a:solidFill>
                  <a:srgbClr val="FF0000"/>
                </a:solidFill>
                <a:latin typeface="Times New Roman" pitchFamily="34" charset="0"/>
                <a:ea typeface="SimSun" pitchFamily="34" charset="-122"/>
                <a:cs typeface="Times New Roman" pitchFamily="34" charset="-120"/>
              </a:rPr>
              <a:t>反应速度越快</a:t>
            </a:r>
            <a:r>
              <a:rPr lang="en-US" altLang="zh-CN" sz="2400" b="0" i="0" smtClean="0">
                <a:solidFill>
                  <a:srgbClr val="FF0000"/>
                </a:solidFill>
                <a:latin typeface="Times New Roman" pitchFamily="34" charset="0"/>
                <a:ea typeface="SimSun" pitchFamily="34" charset="-122"/>
                <a:cs typeface="Times New Roman" pitchFamily="34" charset="-120"/>
              </a:rPr>
              <a:t>，</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测量值越大</a:t>
            </a:r>
            <a:r>
              <a:rPr lang="en-US" altLang="zh-CN" sz="2400" b="0" i="0" dirty="0">
                <a:solidFill>
                  <a:srgbClr val="FF0000"/>
                </a:solidFill>
                <a:latin typeface="Times New Roman" pitchFamily="34" charset="0"/>
                <a:ea typeface="SimSun" pitchFamily="34" charset="-122"/>
                <a:cs typeface="Times New Roman" pitchFamily="34" charset="-120"/>
              </a:rPr>
              <a:t>，反应速度越慢。</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6">
                                            <p:bg/>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7">
                                            <p:bg/>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8">
                                            <p:bg/>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8">
                                            <p:txEl>
                                              <p:pRg st="0" end="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8">
                                            <p:txEl>
                                              <p:pRg st="1" end="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499"/>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B_6_BD.128_1#875134286?vopoq=1&amp;pid=718c83606&amp;color=0,0,0&amp;mp=1&amp;vtp=1&amp;bt=1&amp;bbb=1"/>
          <p:cNvSpPr/>
          <p:nvPr/>
        </p:nvSpPr>
        <p:spPr>
          <a:xfrm>
            <a:off x="649224" y="859536"/>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000000"/>
                </a:solidFill>
                <a:latin typeface="Times New Roman" pitchFamily="34" charset="0"/>
                <a:ea typeface="SimSun" pitchFamily="34" charset="-122"/>
                <a:cs typeface="Times New Roman" pitchFamily="34" charset="-120"/>
              </a:rPr>
              <a:t>（3）根据上述实验可知</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小明探究的是</a:t>
            </a:r>
            <a:r>
              <a:rPr lang="en-US" altLang="zh-CN" sz="2400" i="0" smtClean="0">
                <a:solidFill>
                  <a:srgbClr val="000000"/>
                </a:solidFill>
                <a:latin typeface="SimSun" pitchFamily="34" charset="0"/>
                <a:ea typeface="SimSun" pitchFamily="34" charset="-122"/>
                <a:cs typeface="SimSun" pitchFamily="34" charset="-120"/>
              </a:rPr>
              <a:t>________________</a:t>
            </a:r>
            <a:r>
              <a:rPr lang="en-US" altLang="zh-CN" sz="2400" b="0" i="0" smtClean="0">
                <a:solidFill>
                  <a:srgbClr val="000000"/>
                </a:solidFill>
                <a:latin typeface="Times New Roman" pitchFamily="34" charset="0"/>
                <a:ea typeface="SimSun" pitchFamily="34" charset="-122"/>
                <a:cs typeface="Times New Roman" pitchFamily="34" charset="-120"/>
              </a:rPr>
              <a:t>对反应速度的影响</a:t>
            </a:r>
            <a:r>
              <a:rPr lang="en-US" altLang="zh-CN" sz="2400" b="0" i="0" dirty="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129_1#875134286.blank?vopoq=1&amp;pid=718c83606&amp;color=0,0,0&amp;mp=1&amp;vpa=50&amp;vtp=1&amp;bbb=1"/>
          <p:cNvSpPr/>
          <p:nvPr/>
        </p:nvSpPr>
        <p:spPr>
          <a:xfrm>
            <a:off x="5999892" y="821436"/>
            <a:ext cx="23542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被测试者的年龄</a:t>
            </a:r>
            <a:endParaRPr lang="en-US" altLang="zh-CN" sz="2400" dirty="0"/>
          </a:p>
        </p:txBody>
      </p:sp>
      <p:sp>
        <p:nvSpPr>
          <p:cNvPr id="4" name="QB_6_AS.130_1#875134286?vopoq=1&amp;pid=718c83606&amp;color=0,0,0&amp;vtp=1&amp;bbb=1&amp;hb=1"/>
          <p:cNvSpPr/>
          <p:nvPr/>
        </p:nvSpPr>
        <p:spPr>
          <a:xfrm>
            <a:off x="649224" y="138143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根据小明的实验，该实验的变量是三个被测试者的年龄</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因此小明研究</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的是人的反应速度是否与被测试者的年龄有关</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
        <p:nvSpPr>
          <p:cNvPr id="5" name="QB_6_BD.131_1#a5e6aa7c3?vopoq=1&amp;pid=718c83606&amp;color=0,0,0&amp;vtp=1&amp;bbb=1&amp;hb=1"/>
          <p:cNvSpPr/>
          <p:nvPr/>
        </p:nvSpPr>
        <p:spPr>
          <a:xfrm>
            <a:off x="649224" y="253713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（4）分析实验数据</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我们可以得出的结论是</a:t>
            </a:r>
            <a:r>
              <a:rPr lang="en-US" altLang="zh-CN" sz="2400" i="0" smtClean="0">
                <a:solidFill>
                  <a:srgbClr val="000000"/>
                </a:solidFill>
                <a:latin typeface="SimSun" pitchFamily="34" charset="0"/>
                <a:ea typeface="SimSun" pitchFamily="34" charset="-122"/>
                <a:cs typeface="SimSun" pitchFamily="34" charset="-120"/>
              </a:rPr>
              <a:t>________________________________</a:t>
            </a:r>
          </a:p>
          <a:p>
            <a:pPr latinLnBrk="1">
              <a:lnSpc>
                <a:spcPts val="4400"/>
              </a:lnSpc>
            </a:pPr>
            <a:r>
              <a:rPr lang="en-US" altLang="zh-CN" sz="2400" i="0" smtClean="0">
                <a:solidFill>
                  <a:srgbClr val="000000"/>
                </a:solidFill>
                <a:latin typeface="SimSun" pitchFamily="34" charset="0"/>
                <a:ea typeface="SimSun" pitchFamily="34" charset="-122"/>
                <a:cs typeface="SimSun" pitchFamily="34" charset="-120"/>
              </a:rPr>
              <a:t>_________________________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6" name="QB_6_AN.132_1#a5e6aa7c3.blank?vopoq=1&amp;pid=718c83606&amp;color=0,0,0&amp;vpa=51&amp;vtp=1&amp;bbb=1&amp;hb=1"/>
          <p:cNvSpPr/>
          <p:nvPr/>
        </p:nvSpPr>
        <p:spPr>
          <a:xfrm>
            <a:off x="649224" y="2509193"/>
            <a:ext cx="10894782" cy="1117600"/>
          </a:xfrm>
          <a:prstGeom prst="rect">
            <a:avLst/>
          </a:prstGeom>
          <a:noFill/>
          <a:ln/>
        </p:spPr>
        <p:txBody>
          <a:bodyPr wrap="square" lIns="0" tIns="0" rIns="0" bIns="0" rtlCol="0" anchor="t"/>
          <a:lstStyle/>
          <a:p>
            <a:pPr latinLnBrk="1">
              <a:lnSpc>
                <a:spcPts val="4400"/>
              </a:lnSpc>
            </a:pPr>
            <a:r>
              <a:rPr lang="en-US" altLang="zh-CN" sz="2400" b="0" i="0" smtClean="0">
                <a:solidFill>
                  <a:srgbClr val="FF0000"/>
                </a:solidFill>
                <a:latin typeface="SimSun" panose="02010600030101010101" pitchFamily="2" charset="-122"/>
                <a:ea typeface="SimSun" pitchFamily="34" charset="-122"/>
                <a:cs typeface="Times New Roman" pitchFamily="34" charset="-120"/>
              </a:rPr>
              <a:t>                                        </a:t>
            </a:r>
            <a:r>
              <a:rPr lang="en-US" altLang="zh-CN" sz="2400" b="0" i="0" smtClean="0">
                <a:solidFill>
                  <a:srgbClr val="FF0000"/>
                </a:solidFill>
                <a:latin typeface="Times New Roman" pitchFamily="34" charset="0"/>
                <a:ea typeface="SimSun" pitchFamily="34" charset="-122"/>
                <a:cs typeface="Times New Roman" pitchFamily="34" charset="-120"/>
              </a:rPr>
              <a:t>人的反应速度与被测试者的年龄有</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关</a:t>
            </a:r>
            <a:r>
              <a:rPr lang="en-US" altLang="zh-CN" sz="2400" b="0" i="0" dirty="0">
                <a:solidFill>
                  <a:srgbClr val="FF0000"/>
                </a:solidFill>
                <a:latin typeface="Times New Roman" pitchFamily="34" charset="0"/>
                <a:ea typeface="SimSun" pitchFamily="34" charset="-122"/>
                <a:cs typeface="Times New Roman" pitchFamily="34" charset="-120"/>
              </a:rPr>
              <a:t>，年龄越大反应速度越慢</a:t>
            </a:r>
            <a:endParaRPr lang="en-US" altLang="zh-CN" sz="2400" dirty="0"/>
          </a:p>
        </p:txBody>
      </p:sp>
      <p:sp>
        <p:nvSpPr>
          <p:cNvPr id="7" name="QB_6_AS.133_1#a5e6aa7c3?vopoq=1&amp;pid=718c83606&amp;color=0,0,0&amp;vtp=1&amp;bbb=1&amp;hb=1"/>
          <p:cNvSpPr/>
          <p:nvPr/>
        </p:nvSpPr>
        <p:spPr>
          <a:xfrm>
            <a:off x="649224" y="3692833"/>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根据实验结果可知，人的反应速度与被测试者的年龄有关</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年龄越大反</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应速度越慢</a:t>
            </a:r>
            <a:r>
              <a:rPr lang="en-US" altLang="zh-CN" sz="2400" b="0" i="0" dirty="0">
                <a:solidFill>
                  <a:srgbClr val="FF0000"/>
                </a:solidFill>
                <a:latin typeface="Times New Roman" pitchFamily="34" charset="0"/>
                <a:ea typeface="SimSun" pitchFamily="34" charset="-122"/>
                <a:cs typeface="Times New Roman" pitchFamily="34" charset="-120"/>
              </a:rPr>
              <a:t>。</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4">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6">
                                            <p:bg/>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6">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6">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7">
                                            <p:bg/>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7">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B_6_BD.134_1#3147478a8?vopoq=1&amp;pid=718c83606&amp;color=0,0,0&amp;mp=1&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0" i="0" dirty="0">
                <a:solidFill>
                  <a:srgbClr val="000000"/>
                </a:solidFill>
                <a:latin typeface="Times New Roman" pitchFamily="34" charset="0"/>
                <a:ea typeface="SimSun" pitchFamily="34" charset="-122"/>
                <a:cs typeface="Times New Roman" pitchFamily="34" charset="-120"/>
              </a:rPr>
              <a:t>（5）小明分析了四次实验数据，结果发现随着测试次数的增加</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被测试者的反应</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速度会</a:t>
            </a:r>
            <a:r>
              <a:rPr lang="en-US" altLang="zh-CN" sz="2400" i="0" smtClean="0">
                <a:solidFill>
                  <a:srgbClr val="000000"/>
                </a:solidFill>
                <a:latin typeface="SimSun" pitchFamily="34" charset="0"/>
                <a:ea typeface="SimSun" pitchFamily="34" charset="-122"/>
                <a:cs typeface="SimSun" pitchFamily="34" charset="-120"/>
              </a:rPr>
              <a:t>______</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B_6_AN.135_1#3147478a8.blank?vopoq=1&amp;pid=718c83606&amp;color=0,0,0&amp;mp=1&amp;vpa=52&amp;vtp=1&amp;bbb=1"/>
          <p:cNvSpPr/>
          <p:nvPr/>
        </p:nvSpPr>
        <p:spPr>
          <a:xfrm>
            <a:off x="1580292" y="1394860"/>
            <a:ext cx="8302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变快</a:t>
            </a:r>
            <a:endParaRPr lang="en-US" altLang="zh-CN" sz="2400" dirty="0"/>
          </a:p>
        </p:txBody>
      </p:sp>
      <p:sp>
        <p:nvSpPr>
          <p:cNvPr id="4" name="QB_6_AS.136_1#3147478a8?vopoq=1&amp;pid=718c83606&amp;color=0,0,0&amp;vtp=1&amp;bbb=1"/>
          <p:cNvSpPr/>
          <p:nvPr/>
        </p:nvSpPr>
        <p:spPr>
          <a:xfrm>
            <a:off x="649224" y="2007054"/>
            <a:ext cx="11117263"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根据实验结果可知，随着测试次数的增加，被测试者的反应速度会变快。</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4">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Tree>
  </p:cSld>
  <p:clrMapOvr>
    <a:masterClrMapping/>
  </p:clrMapOvr>
  <p:transition>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C_1#目录1:ebd42af0a?lid=b43a325b9&amp;cid=b43a325b9&amp;tib=255,255,255&amp;vtp=1" descr="preencoded.png">
            <a:hlinkClick r:id="rId3" action="ppaction://hlinksldjump"/>
          </p:cNvPr>
          <p:cNvPicPr>
            <a:picLocks noChangeAspect="1"/>
          </p:cNvPicPr>
          <p:nvPr/>
        </p:nvPicPr>
        <p:blipFill>
          <a:blip r:embed="rId4"/>
          <a:stretch>
            <a:fillRect/>
          </a:stretch>
        </p:blipFill>
        <p:spPr>
          <a:xfrm>
            <a:off x="4480560" y="3191256"/>
            <a:ext cx="393192" cy="356616"/>
          </a:xfrm>
          <a:prstGeom prst="rect">
            <a:avLst/>
          </a:prstGeom>
        </p:spPr>
      </p:pic>
      <p:sp>
        <p:nvSpPr>
          <p:cNvPr id="3" name="C_1#目录1:ebd42af0a?lid=b43a325b9&amp;cid=b43a325b9&amp;vtp=1&amp;bt=1&amp;bbb=1">
            <a:hlinkClick r:id="rId3" action="ppaction://hlinksldjump"/>
          </p:cNvPr>
          <p:cNvSpPr/>
          <p:nvPr/>
        </p:nvSpPr>
        <p:spPr>
          <a:xfrm>
            <a:off x="5010912" y="3099816"/>
            <a:ext cx="2697480" cy="539496"/>
          </a:xfrm>
          <a:prstGeom prst="rect">
            <a:avLst/>
          </a:prstGeom>
          <a:noFill/>
          <a:ln/>
        </p:spPr>
        <p:txBody>
          <a:bodyPr wrap="none" lIns="0" tIns="0" rIns="0" bIns="0" rtlCol="0" anchor="ctr"/>
          <a:lstStyle/>
          <a:p>
            <a:pPr marL="144000" algn="l" latinLnBrk="1">
              <a:lnSpc>
                <a:spcPts val="4600"/>
              </a:lnSpc>
            </a:pPr>
            <a:r>
              <a:rPr lang="en-US" altLang="zh-CN" sz="3200" b="1" i="0" u="sng" dirty="0">
                <a:solidFill>
                  <a:srgbClr val="000000"/>
                </a:solidFill>
                <a:latin typeface="SimHei" pitchFamily="34" charset="0"/>
                <a:ea typeface="SimHei" pitchFamily="34" charset="-122"/>
                <a:cs typeface="SimHei" pitchFamily="34" charset="-120"/>
              </a:rPr>
              <a:t>一、选择题</a:t>
            </a:r>
            <a:endParaRPr lang="en-US" altLang="zh-CN" sz="3200" dirty="0"/>
          </a:p>
        </p:txBody>
      </p:sp>
      <p:pic>
        <p:nvPicPr>
          <p:cNvPr id="4" name="C_1#目录1:ebd42af0a?lid=fb3735d12&amp;cid=fb3735d12&amp;tib=255,255,255&amp;vtp=1" descr="preencoded.png">
            <a:hlinkClick r:id="rId5" action="ppaction://hlinksldjump"/>
          </p:cNvPr>
          <p:cNvPicPr>
            <a:picLocks noChangeAspect="1"/>
          </p:cNvPicPr>
          <p:nvPr/>
        </p:nvPicPr>
        <p:blipFill>
          <a:blip r:embed="rId4"/>
          <a:stretch>
            <a:fillRect/>
          </a:stretch>
        </p:blipFill>
        <p:spPr>
          <a:xfrm>
            <a:off x="4480560" y="4087368"/>
            <a:ext cx="393192" cy="356616"/>
          </a:xfrm>
          <a:prstGeom prst="rect">
            <a:avLst/>
          </a:prstGeom>
        </p:spPr>
      </p:pic>
      <p:sp>
        <p:nvSpPr>
          <p:cNvPr id="5" name="C_1#目录1:ebd42af0a?lid=fb3735d12&amp;cid=fb3735d12&amp;vtp=1&amp;bbb=1">
            <a:hlinkClick r:id="rId5" action="ppaction://hlinksldjump"/>
          </p:cNvPr>
          <p:cNvSpPr/>
          <p:nvPr/>
        </p:nvSpPr>
        <p:spPr>
          <a:xfrm>
            <a:off x="5010912" y="3995928"/>
            <a:ext cx="2697480" cy="539496"/>
          </a:xfrm>
          <a:prstGeom prst="rect">
            <a:avLst/>
          </a:prstGeom>
          <a:noFill/>
          <a:ln/>
        </p:spPr>
        <p:txBody>
          <a:bodyPr wrap="none" lIns="0" tIns="0" rIns="0" bIns="0" rtlCol="0" anchor="ctr"/>
          <a:lstStyle/>
          <a:p>
            <a:pPr marL="144000" algn="l" latinLnBrk="1">
              <a:lnSpc>
                <a:spcPts val="4600"/>
              </a:lnSpc>
            </a:pPr>
            <a:r>
              <a:rPr lang="en-US" altLang="zh-CN" sz="3200" b="1" i="0" u="sng" dirty="0">
                <a:solidFill>
                  <a:srgbClr val="000000"/>
                </a:solidFill>
                <a:latin typeface="SimHei" pitchFamily="34" charset="0"/>
                <a:ea typeface="SimHei" pitchFamily="34" charset="-122"/>
                <a:cs typeface="SimHei" pitchFamily="34" charset="-120"/>
              </a:rPr>
              <a:t>二、非选择题</a:t>
            </a:r>
            <a:endParaRPr lang="en-US" altLang="zh-CN" sz="3200" dirty="0"/>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P_4_BD#4ae6e8845?pid=0a4c4cc4f&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58183" y="1046880"/>
            <a:ext cx="146304" cy="18288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P_4_BD#4ae6e8845?pid=0a4c4cc4f&amp;color=0,0,0&amp;vtp=1&amp;bt=1&amp;bbb=1"/>
              <p:cNvSpPr/>
              <p:nvPr/>
            </p:nvSpPr>
            <p:spPr>
              <a:xfrm>
                <a:off x="649224" y="864000"/>
                <a:ext cx="10894782" cy="533400"/>
              </a:xfrm>
              <a:prstGeom prst="rect">
                <a:avLst/>
              </a:prstGeom>
              <a:noFill/>
              <a:ln/>
            </p:spPr>
            <p:txBody>
              <a:bodyPr wrap="none" lIns="0" tIns="0" rIns="0" bIns="0" rtlCol="0" anchor="t"/>
              <a:lstStyle/>
              <a:p>
                <a:pPr algn="ctr" latinLnBrk="1">
                  <a:lnSpc>
                    <a:spcPts val="4200"/>
                  </a:lnSpc>
                </a:pP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时间</a:t>
                </a:r>
                <a:r>
                  <a:rPr lang="en-US" altLang="zh-CN" sz="2400" b="0" i="0" dirty="0">
                    <a:solidFill>
                      <a:srgbClr val="000000"/>
                    </a:solidFill>
                    <a:latin typeface="Times New Roman" pitchFamily="34" charset="0"/>
                    <a:ea typeface="SimSun" pitchFamily="34" charset="-122"/>
                    <a:cs typeface="Times New Roman" pitchFamily="34" charset="-120"/>
                  </a:rPr>
                  <a:t>：</a:t>
                </a:r>
                <a14:m>
                  <m:oMath xmlns:m="http://schemas.openxmlformats.org/officeDocument/2006/math">
                    <m:r>
                      <a:rPr lang="en-US" altLang="zh-CN" sz="2400" b="0" i="0" dirty="0">
                        <a:solidFill>
                          <a:srgbClr val="000000"/>
                        </a:solidFill>
                        <a:latin typeface="Cambria Math" panose="02040503050406030204" pitchFamily="18" charset="0"/>
                        <a:ea typeface="SimSun" pitchFamily="34" charset="-122"/>
                        <a:cs typeface="Times New Roman" pitchFamily="34" charset="-120"/>
                      </a:rPr>
                      <m:t>45 </m:t>
                    </m:r>
                    <m:r>
                      <m:rPr>
                        <m:sty m:val="p"/>
                      </m:rPr>
                      <a:rPr lang="en-US" altLang="zh-CN" sz="2400" b="0" i="0" dirty="0">
                        <a:solidFill>
                          <a:srgbClr val="000000"/>
                        </a:solidFill>
                        <a:latin typeface="Cambria Math" panose="02040503050406030204" pitchFamily="18" charset="0"/>
                        <a:ea typeface="SimSun" pitchFamily="34" charset="-122"/>
                        <a:cs typeface="Times New Roman" pitchFamily="34" charset="-120"/>
                      </a:rPr>
                      <m:t>min</m:t>
                    </m:r>
                  </m:oMath>
                </a14:m>
                <a:r>
                  <a:rPr lang="en-US" altLang="zh-CN" sz="100" b="0" i="0" kern="0" spc="-99900" dirty="0" smtClean="0">
                    <a:solidFill>
                      <a:srgbClr val="FFFFFF"/>
                    </a:solidFill>
                    <a:latin typeface="Times New Roman" pitchFamily="34" charset="0"/>
                    <a:ea typeface="SimSun" pitchFamily="34" charset="-122"/>
                    <a:cs typeface="Times New Roman" pitchFamily="34" charset="-120"/>
                  </a:rPr>
                  <a:t> </a:t>
                </a:r>
                <a:r>
                  <a:rPr lang="en-US" altLang="zh-CN" sz="900" b="0" i="0" kern="0" smtClean="0">
                    <a:solidFill>
                      <a:srgbClr val="FFFFFF"/>
                    </a:solidFill>
                    <a:latin typeface="SimSun" panose="02010600030101010101" pitchFamily="2" charset="-122"/>
                    <a:ea typeface="SimSun" pitchFamily="34" charset="-122"/>
                    <a:cs typeface="Times New Roma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满分</a:t>
                </a:r>
                <a:r>
                  <a:rPr lang="en-US" altLang="zh-CN" sz="2400" b="0" i="0" dirty="0">
                    <a:solidFill>
                      <a:srgbClr val="000000"/>
                    </a:solidFill>
                    <a:latin typeface="Times New Roman" pitchFamily="34" charset="0"/>
                    <a:ea typeface="SimSun" pitchFamily="34" charset="-122"/>
                    <a:cs typeface="Times New Roman" pitchFamily="34" charset="-120"/>
                  </a:rPr>
                  <a:t>：100分</a:t>
                </a:r>
                <a:endParaRPr lang="en-US" altLang="zh-CN" sz="100" dirty="0"/>
              </a:p>
            </p:txBody>
          </p:sp>
        </mc:Choice>
        <mc:Fallback>
          <p:sp>
            <p:nvSpPr>
              <p:cNvPr id="3" name="P_4_BD#4ae6e8845?pid=0a4c4cc4f&amp;color=0,0,0&amp;vtp=1&amp;bt=1&amp;bbb=1"/>
              <p:cNvSpPr>
                <a:spLocks noRot="1" noChangeAspect="1" noMove="1" noResize="1" noEditPoints="1" noAdjustHandles="1" noChangeArrowheads="1" noChangeShapeType="1" noTextEdit="1"/>
              </p:cNvSpPr>
              <p:nvPr/>
            </p:nvSpPr>
            <p:spPr>
              <a:xfrm>
                <a:off x="649224" y="864000"/>
                <a:ext cx="10894782" cy="533400"/>
              </a:xfrm>
              <a:prstGeom prst="rect">
                <a:avLst/>
              </a:prstGeom>
              <a:blipFill>
                <a:blip r:embed="rId4"/>
                <a:stretch>
                  <a:fillRect t="-2299" b="-24138"/>
                </a:stretch>
              </a:blipFill>
              <a:ln/>
            </p:spPr>
            <p:txBody>
              <a:bodyPr/>
              <a:lstStyle/>
              <a:p>
                <a:r>
                  <a:rPr lang="zh-CN" altLang="en-US">
                    <a:noFill/>
                  </a:rPr>
                  <a:t> </a:t>
                </a:r>
              </a:p>
            </p:txBody>
          </p:sp>
        </mc:Fallback>
      </mc:AlternateContent>
      <p:pic>
        <p:nvPicPr>
          <p:cNvPr id="4" name="P_4_BD#4ae6e8845?pid=0a4c4cc4f&amp;color=0,0,0&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160973" y="1060596"/>
            <a:ext cx="192024" cy="15544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C_3_BD#b43a325b9?pid=ebd42af0a&amp;color=46,117,182&amp;vtp=1&amp;bbb=1&amp;hb=1"/>
          <p:cNvSpPr/>
          <p:nvPr/>
        </p:nvSpPr>
        <p:spPr>
          <a:xfrm>
            <a:off x="649224" y="1341139"/>
            <a:ext cx="10899648" cy="1388872"/>
          </a:xfrm>
          <a:prstGeom prst="rect">
            <a:avLst/>
          </a:prstGeom>
          <a:noFill/>
          <a:ln/>
        </p:spPr>
        <p:txBody>
          <a:bodyPr wrap="none" lIns="0" tIns="0" rIns="0" bIns="0" rtlCol="0" anchor="t"/>
          <a:lstStyle/>
          <a:p>
            <a:pPr algn="l" latinLnBrk="1">
              <a:lnSpc>
                <a:spcPts val="5100"/>
              </a:lnSpc>
            </a:pPr>
            <a:r>
              <a:rPr lang="en-US" altLang="zh-CN" sz="2800" b="1" i="0" dirty="0">
                <a:solidFill>
                  <a:srgbClr val="2E75B6"/>
                </a:solidFill>
                <a:latin typeface="Times New Roman" pitchFamily="34" charset="0"/>
                <a:ea typeface="SimHei" pitchFamily="34" charset="-122"/>
                <a:cs typeface="Times New Roman" pitchFamily="34" charset="-120"/>
              </a:rPr>
              <a:t>一、选择题（共20小题，每小题2分，共40分</a:t>
            </a:r>
            <a:r>
              <a:rPr lang="en-US" altLang="zh-CN" sz="2800" b="1" i="0">
                <a:solidFill>
                  <a:srgbClr val="2E75B6"/>
                </a:solidFill>
                <a:latin typeface="Times New Roman" pitchFamily="34" charset="0"/>
                <a:ea typeface="SimHei" pitchFamily="34" charset="-122"/>
                <a:cs typeface="Times New Roman" pitchFamily="34" charset="-120"/>
              </a:rPr>
              <a:t>。</a:t>
            </a:r>
            <a:r>
              <a:rPr lang="en-US" altLang="zh-CN" sz="2800" b="1" i="0" smtClean="0">
                <a:solidFill>
                  <a:srgbClr val="2E75B6"/>
                </a:solidFill>
                <a:latin typeface="Times New Roman" pitchFamily="34" charset="0"/>
                <a:ea typeface="SimHei" pitchFamily="34" charset="-122"/>
                <a:cs typeface="Times New Roman" pitchFamily="34" charset="-120"/>
              </a:rPr>
              <a:t>每小题给出的选项中只</a:t>
            </a:r>
          </a:p>
          <a:p>
            <a:pPr latinLnBrk="1">
              <a:lnSpc>
                <a:spcPts val="5100"/>
              </a:lnSpc>
            </a:pPr>
            <a:r>
              <a:rPr lang="en-US" altLang="zh-CN" sz="2800" b="1" i="0" smtClean="0">
                <a:solidFill>
                  <a:srgbClr val="2E75B6"/>
                </a:solidFill>
                <a:latin typeface="Times New Roman" pitchFamily="34" charset="0"/>
                <a:ea typeface="SimHei" pitchFamily="34" charset="-122"/>
                <a:cs typeface="Times New Roman" pitchFamily="34" charset="-120"/>
              </a:rPr>
              <a:t>有一个选项是符合题意的</a:t>
            </a:r>
            <a:r>
              <a:rPr lang="en-US" altLang="zh-CN" sz="2800" b="1" i="0" dirty="0">
                <a:solidFill>
                  <a:srgbClr val="2E75B6"/>
                </a:solidFill>
                <a:latin typeface="Times New Roman" pitchFamily="34" charset="0"/>
                <a:ea typeface="SimHei" pitchFamily="34" charset="-122"/>
                <a:cs typeface="Times New Roman" pitchFamily="34" charset="-120"/>
              </a:rPr>
              <a:t>）</a:t>
            </a:r>
            <a:endParaRPr lang="en-US" altLang="zh-CN" sz="2800" dirty="0"/>
          </a:p>
        </p:txBody>
      </p:sp>
      <p:sp>
        <p:nvSpPr>
          <p:cNvPr id="6" name="QC_4_BD.1_1#f774cf2d6?vopoq=1&amp;pid=b43a325b9&amp;color=0,0,0&amp;vtp=1&amp;bbb=1&amp;hb=1"/>
          <p:cNvSpPr/>
          <p:nvPr/>
        </p:nvSpPr>
        <p:spPr>
          <a:xfrm>
            <a:off x="649224" y="2677242"/>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1.</a:t>
            </a:r>
            <a:r>
              <a:rPr lang="en-US" altLang="zh-CN" sz="2400" b="0" i="0" dirty="0">
                <a:solidFill>
                  <a:srgbClr val="000000"/>
                </a:solidFill>
                <a:latin typeface="仿宋" pitchFamily="34" charset="0"/>
                <a:ea typeface="仿宋" pitchFamily="34" charset="-122"/>
                <a:cs typeface="仿宋" pitchFamily="34" charset="-120"/>
              </a:rPr>
              <a:t>［2025江苏镇江期末］</a:t>
            </a:r>
            <a:r>
              <a:rPr lang="en-US" altLang="zh-CN" sz="2400" b="0" i="0" dirty="0">
                <a:solidFill>
                  <a:srgbClr val="000000"/>
                </a:solidFill>
                <a:latin typeface="Times New Roman" pitchFamily="34" charset="0"/>
                <a:ea typeface="SimSun" pitchFamily="34" charset="-122"/>
                <a:cs typeface="Times New Roman" pitchFamily="34" charset="-120"/>
              </a:rPr>
              <a:t>“停车坐爱枫林晚，霜叶红于二月花</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晚霞映照令人流连</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忘返</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眼球中感受光刺激的结构是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7" name="QC_4_AN.2_1#f774cf2d6.bracket?vopoq=1&amp;pid=b43a325b9&amp;color=0,0,0&amp;vpa=1&amp;vtp=1"/>
          <p:cNvSpPr/>
          <p:nvPr/>
        </p:nvSpPr>
        <p:spPr>
          <a:xfrm>
            <a:off x="5453792" y="3246202"/>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D</a:t>
            </a:r>
            <a:endParaRPr lang="en-US" altLang="zh-CN" sz="2400" dirty="0"/>
          </a:p>
        </p:txBody>
      </p:sp>
      <p:sp>
        <p:nvSpPr>
          <p:cNvPr id="8" name="QC_4_BD.1_2#f774cf2d6.choices?vopoq=1&amp;pid=b43a325b9&amp;color=0,0,0&amp;vtp=1&amp;bbb=1"/>
          <p:cNvSpPr/>
          <p:nvPr/>
        </p:nvSpPr>
        <p:spPr>
          <a:xfrm>
            <a:off x="649224" y="3825313"/>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562078" algn="l"/>
                <a:tab pos="5403556" algn="l"/>
                <a:tab pos="8245035"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角膜</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晶状体</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玻璃体</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.视网膜</a:t>
            </a:r>
            <a:endParaRPr lang="en-US" altLang="zh-CN" sz="2400" dirty="0"/>
          </a:p>
        </p:txBody>
      </p:sp>
      <p:sp>
        <p:nvSpPr>
          <p:cNvPr id="9" name="QC_4_AS.3_1#f774cf2d6?vopoq=1&amp;pid=b43a325b9&amp;color=0,0,0&amp;vtp=1&amp;bbb=1"/>
          <p:cNvSpPr/>
          <p:nvPr/>
        </p:nvSpPr>
        <p:spPr>
          <a:xfrm>
            <a:off x="649224" y="4348172"/>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眼球中的视网膜含有许多对光敏感的细胞，能感受光的刺激。故选D。</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9">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9"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4_1#91cf2a73d?vopoq=1&amp;pid=b43a325b9&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2.</a:t>
            </a:r>
            <a:r>
              <a:rPr lang="en-US" altLang="zh-CN" sz="2400" b="0" i="0" dirty="0">
                <a:solidFill>
                  <a:srgbClr val="000000"/>
                </a:solidFill>
                <a:latin typeface="仿宋" pitchFamily="34" charset="0"/>
                <a:ea typeface="仿宋" pitchFamily="34" charset="-122"/>
                <a:cs typeface="仿宋" pitchFamily="34" charset="-120"/>
              </a:rPr>
              <a:t>［2025江苏淮安调研］</a:t>
            </a:r>
            <a:r>
              <a:rPr lang="en-US" altLang="zh-CN" sz="2400" b="0" i="0" dirty="0">
                <a:solidFill>
                  <a:srgbClr val="000000"/>
                </a:solidFill>
                <a:latin typeface="Times New Roman" pitchFamily="34" charset="0"/>
                <a:ea typeface="SimSun" pitchFamily="34" charset="-122"/>
                <a:cs typeface="Times New Roman" pitchFamily="34" charset="-120"/>
              </a:rPr>
              <a:t>我们中国人的眼珠大多是黑色的</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而有些外国人的眼珠是</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蓝色的</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这与眼球中的哪个结构有关</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5_1#91cf2a73d.bracket?vopoq=1&amp;pid=b43a325b9&amp;color=0,0,0&amp;vpa=2&amp;vtp=1"/>
          <p:cNvSpPr/>
          <p:nvPr/>
        </p:nvSpPr>
        <p:spPr>
          <a:xfrm>
            <a:off x="5771292" y="1432960"/>
            <a:ext cx="423863"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4" name="QC_4_BD.4_2#91cf2a73d.choices?vopoq=1&amp;pid=b43a325b9&amp;color=0,0,0&amp;vtp=1&amp;bbb=1"/>
          <p:cNvSpPr/>
          <p:nvPr/>
        </p:nvSpPr>
        <p:spPr>
          <a:xfrm>
            <a:off x="649224" y="2007054"/>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14478" algn="l"/>
                <a:tab pos="5403556" algn="l"/>
                <a:tab pos="8397435"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结膜</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虹膜</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视网膜</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.角膜</a:t>
            </a:r>
            <a:endParaRPr lang="en-US" altLang="zh-CN" sz="2400" dirty="0"/>
          </a:p>
        </p:txBody>
      </p:sp>
      <p:sp>
        <p:nvSpPr>
          <p:cNvPr id="5" name="QC_4_AS.6_1#91cf2a73d?vopoq=1&amp;pid=b43a325b9&amp;color=0,0,0&amp;vtp=1&amp;bbb=1"/>
          <p:cNvSpPr/>
          <p:nvPr/>
        </p:nvSpPr>
        <p:spPr>
          <a:xfrm>
            <a:off x="649224" y="2529913"/>
            <a:ext cx="10899648" cy="533400"/>
          </a:xfrm>
          <a:prstGeom prst="rect">
            <a:avLst/>
          </a:prstGeom>
          <a:noFill/>
          <a:ln/>
        </p:spPr>
        <p:txBody>
          <a:bodyPr wrap="none" lIns="0" tIns="0" rIns="0" bIns="0" rtlCol="0" anchor="t"/>
          <a:lstStyle/>
          <a:p>
            <a:pPr algn="l" latinLnBrk="1">
              <a:lnSpc>
                <a:spcPts val="42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虹膜中含有色素。故选B。</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BD.7_1#40fd99a5f?vopoq=1&amp;pid=b43a325b9&amp;color=0,0,0&amp;vtp=1&amp;bt=1&amp;bbb=1&amp;hb=1"/>
          <p:cNvSpPr/>
          <p:nvPr/>
        </p:nvSpPr>
        <p:spPr>
          <a:xfrm>
            <a:off x="649224" y="864000"/>
            <a:ext cx="10899648" cy="1117600"/>
          </a:xfrm>
          <a:prstGeom prst="rect">
            <a:avLst/>
          </a:prstGeom>
          <a:noFill/>
          <a:ln/>
        </p:spPr>
        <p:txBody>
          <a:bodyPr wrap="none" lIns="0" tIns="0" rIns="0" bIns="0" rtlCol="0" anchor="t"/>
          <a:lstStyle/>
          <a:p>
            <a:pPr algn="l" latinLnBrk="1">
              <a:lnSpc>
                <a:spcPts val="4400"/>
              </a:lnSpc>
            </a:pPr>
            <a:r>
              <a:rPr lang="en-US" altLang="zh-CN" sz="2400" b="1" i="0" dirty="0">
                <a:solidFill>
                  <a:srgbClr val="C00000"/>
                </a:solidFill>
                <a:latin typeface="Times New Roman" pitchFamily="34" charset="0"/>
                <a:ea typeface="SimSun" pitchFamily="34" charset="-122"/>
                <a:cs typeface="Times New Roman" pitchFamily="34" charset="-120"/>
              </a:rPr>
              <a:t>3.</a:t>
            </a:r>
            <a:r>
              <a:rPr lang="en-US" altLang="zh-CN" sz="2400" b="0" i="0" dirty="0">
                <a:solidFill>
                  <a:srgbClr val="000000"/>
                </a:solidFill>
                <a:latin typeface="仿宋" pitchFamily="34" charset="0"/>
                <a:ea typeface="仿宋" pitchFamily="34" charset="-122"/>
                <a:cs typeface="仿宋" pitchFamily="34" charset="-120"/>
              </a:rPr>
              <a:t>［2025湖南湘西州期末］</a:t>
            </a:r>
            <a:r>
              <a:rPr lang="en-US" altLang="zh-CN" sz="2400" b="0" i="0" dirty="0">
                <a:solidFill>
                  <a:srgbClr val="000000"/>
                </a:solidFill>
                <a:latin typeface="Times New Roman" pitchFamily="34" charset="0"/>
                <a:ea typeface="SimSun" pitchFamily="34" charset="-122"/>
                <a:cs typeface="Times New Roman" pitchFamily="34" charset="-120"/>
              </a:rPr>
              <a:t>晚上明亮的环境突然停电，你会感觉一片漆黑</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过一会</a:t>
            </a:r>
          </a:p>
          <a:p>
            <a:pPr latinLnBrk="1">
              <a:lnSpc>
                <a:spcPts val="4400"/>
              </a:lnSpc>
            </a:pPr>
            <a:r>
              <a:rPr lang="en-US" altLang="zh-CN" sz="2400" b="0" i="0" smtClean="0">
                <a:solidFill>
                  <a:srgbClr val="000000"/>
                </a:solidFill>
                <a:latin typeface="Times New Roman" pitchFamily="34" charset="0"/>
                <a:ea typeface="SimSun" pitchFamily="34" charset="-122"/>
                <a:cs typeface="Times New Roman" pitchFamily="34" charset="-120"/>
              </a:rPr>
              <a:t>儿才能隐约看见东西</a:t>
            </a:r>
            <a:r>
              <a:rPr lang="en-US" altLang="zh-CN" sz="2400" b="0" i="0" dirty="0">
                <a:solidFill>
                  <a:srgbClr val="000000"/>
                </a:solidFill>
                <a:latin typeface="Times New Roman" pitchFamily="34" charset="0"/>
                <a:ea typeface="SimSun" pitchFamily="34" charset="-122"/>
                <a:cs typeface="Times New Roman" pitchFamily="34" charset="-120"/>
              </a:rPr>
              <a:t>，</a:t>
            </a:r>
            <a:r>
              <a:rPr lang="en-US" altLang="zh-CN" sz="2400" b="0" i="0">
                <a:solidFill>
                  <a:srgbClr val="000000"/>
                </a:solidFill>
                <a:latin typeface="Times New Roman" pitchFamily="34" charset="0"/>
                <a:ea typeface="SimSun" pitchFamily="34" charset="-122"/>
                <a:cs typeface="Times New Roman" pitchFamily="34" charset="-120"/>
              </a:rPr>
              <a:t>此过程中瞳孔的变化为</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8_1#40fd99a5f.bracket?vopoq=1&amp;pid=b43a325b9&amp;color=0,0,0&amp;vpa=3&amp;vtp=1"/>
          <p:cNvSpPr/>
          <p:nvPr/>
        </p:nvSpPr>
        <p:spPr>
          <a:xfrm>
            <a:off x="6977793" y="1432960"/>
            <a:ext cx="441325" cy="558800"/>
          </a:xfrm>
          <a:prstGeom prst="rect">
            <a:avLst/>
          </a:prstGeom>
          <a:noFill/>
          <a:ln/>
        </p:spPr>
        <p:txBody>
          <a:bodyPr wrap="none" lIns="0" tIns="0" rIns="0" bIns="0" rtlCol="0" anchor="t"/>
          <a:lstStyle/>
          <a:p>
            <a:pPr algn="ctr" latinLnBrk="1">
              <a:lnSpc>
                <a:spcPts val="4400"/>
              </a:lnSpc>
            </a:pPr>
            <a:r>
              <a:rPr lang="en-US" altLang="zh-CN" sz="2400" b="0" i="0" dirty="0">
                <a:solidFill>
                  <a:srgbClr val="FF0000"/>
                </a:solidFill>
                <a:latin typeface="Times New Roman" pitchFamily="34" charset="0"/>
                <a:ea typeface="SimSun" pitchFamily="34" charset="-122"/>
                <a:cs typeface="Times New Roman" pitchFamily="34" charset="-120"/>
              </a:rPr>
              <a:t>A</a:t>
            </a:r>
            <a:endParaRPr lang="en-US" altLang="zh-CN" sz="2400" dirty="0"/>
          </a:p>
        </p:txBody>
      </p:sp>
      <p:sp>
        <p:nvSpPr>
          <p:cNvPr id="4" name="QC_4_BD.7_2#40fd99a5f.choices?vopoq=1&amp;pid=b43a325b9&amp;color=0,0,0&amp;vtp=1&amp;bbb=1"/>
          <p:cNvSpPr/>
          <p:nvPr/>
        </p:nvSpPr>
        <p:spPr>
          <a:xfrm>
            <a:off x="649224" y="2007054"/>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943078" algn="l"/>
                <a:tab pos="5860756" algn="l"/>
                <a:tab pos="8168835"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由小变大</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由大变小</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不变</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.无法判断</a:t>
            </a:r>
            <a:endParaRPr lang="en-US" altLang="zh-CN" sz="2400" dirty="0"/>
          </a:p>
        </p:txBody>
      </p:sp>
      <p:sp>
        <p:nvSpPr>
          <p:cNvPr id="5" name="QC_4_AS.9_1#40fd99a5f?vopoq=1&amp;pid=b43a325b9&amp;color=0,0,0&amp;vtp=1&amp;bbb=1&amp;hb=1"/>
          <p:cNvSpPr/>
          <p:nvPr/>
        </p:nvSpPr>
        <p:spPr>
          <a:xfrm>
            <a:off x="649224" y="2529913"/>
            <a:ext cx="10899648" cy="1676400"/>
          </a:xfrm>
          <a:prstGeom prst="rect">
            <a:avLst/>
          </a:prstGeom>
          <a:noFill/>
          <a:ln/>
        </p:spPr>
        <p:txBody>
          <a:bodyPr wrap="none" lIns="0" tIns="0" rIns="0" bIns="0" rtlCol="0" anchor="t"/>
          <a:lstStyle/>
          <a:p>
            <a:pPr algn="l" latinLnBrk="1">
              <a:lnSpc>
                <a:spcPts val="4400"/>
              </a:lnSpc>
            </a:pPr>
            <a:r>
              <a:rPr lang="en-US" altLang="zh-CN" sz="2400" b="0" i="0" dirty="0">
                <a:solidFill>
                  <a:srgbClr val="FF0000"/>
                </a:solidFill>
                <a:latin typeface="Times New Roman" pitchFamily="34" charset="0"/>
                <a:ea typeface="SimHei" pitchFamily="34" charset="-122"/>
                <a:cs typeface="Times New Roman" pitchFamily="34" charset="-120"/>
              </a:rPr>
              <a:t>【解析】</a:t>
            </a:r>
            <a:r>
              <a:rPr lang="en-US" altLang="zh-CN" sz="2400" b="0" i="0" dirty="0">
                <a:solidFill>
                  <a:srgbClr val="FF0000"/>
                </a:solidFill>
                <a:latin typeface="Times New Roman" pitchFamily="34" charset="0"/>
                <a:ea typeface="SimSun" pitchFamily="34" charset="-122"/>
                <a:cs typeface="Times New Roman" pitchFamily="34" charset="-120"/>
              </a:rPr>
              <a:t>停电前，环境明亮，此时瞳孔较小，进入眼内的光线较少；停电后</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环</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境黑暗</a:t>
            </a:r>
            <a:r>
              <a:rPr lang="en-US" altLang="zh-CN" sz="2400" b="0" i="0" dirty="0">
                <a:solidFill>
                  <a:srgbClr val="FF0000"/>
                </a:solidFill>
                <a:latin typeface="Times New Roman" pitchFamily="34" charset="0"/>
                <a:ea typeface="SimSun" pitchFamily="34" charset="-122"/>
                <a:cs typeface="Times New Roman" pitchFamily="34" charset="-120"/>
              </a:rPr>
              <a:t>，瞳孔扩大，目的是增加进入眼内的光线的量，从而看清物体</a:t>
            </a:r>
            <a:r>
              <a:rPr lang="en-US" altLang="zh-CN" sz="2400" b="0" i="0">
                <a:solidFill>
                  <a:srgbClr val="FF0000"/>
                </a:solidFill>
                <a:latin typeface="Times New Roman" pitchFamily="34" charset="0"/>
                <a:ea typeface="SimSun" pitchFamily="34" charset="-122"/>
                <a:cs typeface="Times New Roman" pitchFamily="34" charset="-120"/>
              </a:rPr>
              <a:t>。</a:t>
            </a:r>
            <a:r>
              <a:rPr lang="en-US" altLang="zh-CN" sz="2400" b="0" i="0" smtClean="0">
                <a:solidFill>
                  <a:srgbClr val="FF0000"/>
                </a:solidFill>
                <a:latin typeface="Times New Roman" pitchFamily="34" charset="0"/>
                <a:ea typeface="SimSun" pitchFamily="34" charset="-122"/>
                <a:cs typeface="Times New Roman" pitchFamily="34" charset="-120"/>
              </a:rPr>
              <a:t>此过程中</a:t>
            </a:r>
          </a:p>
          <a:p>
            <a:pPr latinLnBrk="1">
              <a:lnSpc>
                <a:spcPts val="4400"/>
              </a:lnSpc>
            </a:pPr>
            <a:r>
              <a:rPr lang="en-US" altLang="zh-CN" sz="2400" b="0" i="0" smtClean="0">
                <a:solidFill>
                  <a:srgbClr val="FF0000"/>
                </a:solidFill>
                <a:latin typeface="Times New Roman" pitchFamily="34" charset="0"/>
                <a:ea typeface="SimSun" pitchFamily="34" charset="-122"/>
                <a:cs typeface="Times New Roman" pitchFamily="34" charset="-120"/>
              </a:rPr>
              <a:t>瞳孔的变化为由小变大</a:t>
            </a:r>
            <a:r>
              <a:rPr lang="en-US" altLang="zh-CN" sz="2400" b="0" i="0" dirty="0">
                <a:solidFill>
                  <a:srgbClr val="FF0000"/>
                </a:solidFill>
                <a:latin typeface="Times New Roman" pitchFamily="34" charset="0"/>
                <a:ea typeface="SimSun" pitchFamily="34" charset="-122"/>
                <a:cs typeface="Times New Roman" pitchFamily="34" charset="-120"/>
              </a:rPr>
              <a:t>。故选A。</a:t>
            </a:r>
            <a:endParaRPr lang="en-US" altLang="zh-CN" sz="24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4_BD.10_1#cf3f43aef?vopoq=1&amp;pid=b43a325b9&amp;color=0,0,0&amp;vtp=1&amp;bt=1&amp;bbb=1"/>
          <p:cNvSpPr/>
          <p:nvPr/>
        </p:nvSpPr>
        <p:spPr>
          <a:xfrm>
            <a:off x="649224" y="859536"/>
            <a:ext cx="10899648" cy="533400"/>
          </a:xfrm>
          <a:prstGeom prst="rect">
            <a:avLst/>
          </a:prstGeom>
          <a:noFill/>
          <a:ln/>
        </p:spPr>
        <p:txBody>
          <a:bodyPr wrap="none" lIns="0" tIns="0" rIns="0" bIns="0" rtlCol="0" anchor="t"/>
          <a:lstStyle/>
          <a:p>
            <a:pPr algn="l" latinLnBrk="1">
              <a:lnSpc>
                <a:spcPts val="4200"/>
              </a:lnSpc>
            </a:pPr>
            <a:r>
              <a:rPr lang="en-US" altLang="zh-CN" sz="2400" b="1" i="0" dirty="0">
                <a:solidFill>
                  <a:srgbClr val="C00000"/>
                </a:solidFill>
                <a:latin typeface="Times New Roman" pitchFamily="34" charset="0"/>
                <a:ea typeface="SimSun" pitchFamily="34" charset="-122"/>
                <a:cs typeface="Times New Roman" pitchFamily="34" charset="-120"/>
              </a:rPr>
              <a:t>4.</a:t>
            </a:r>
            <a:r>
              <a:rPr lang="en-US" altLang="zh-CN" sz="2400" b="0" i="0" dirty="0">
                <a:solidFill>
                  <a:srgbClr val="000000"/>
                </a:solidFill>
                <a:latin typeface="仿宋" pitchFamily="34" charset="0"/>
                <a:ea typeface="仿宋" pitchFamily="34" charset="-122"/>
                <a:cs typeface="仿宋" pitchFamily="34" charset="-120"/>
              </a:rPr>
              <a:t>［2025江苏泰州期末］</a:t>
            </a:r>
            <a:r>
              <a:rPr lang="en-US" altLang="zh-CN" sz="2400" b="0" i="0" dirty="0">
                <a:solidFill>
                  <a:srgbClr val="000000"/>
                </a:solidFill>
                <a:latin typeface="Times New Roman" pitchFamily="34" charset="0"/>
                <a:ea typeface="SimSun" pitchFamily="34" charset="-122"/>
                <a:cs typeface="Times New Roman" pitchFamily="34" charset="-120"/>
              </a:rPr>
              <a:t>下列反射活动中，</a:t>
            </a:r>
            <a:r>
              <a:rPr lang="en-US" altLang="zh-CN" sz="2400" b="0" i="0">
                <a:solidFill>
                  <a:srgbClr val="000000"/>
                </a:solidFill>
                <a:latin typeface="Times New Roman" pitchFamily="34" charset="0"/>
                <a:ea typeface="SimSun" pitchFamily="34" charset="-122"/>
                <a:cs typeface="Times New Roman" pitchFamily="34" charset="-120"/>
              </a:rPr>
              <a:t>属于非条件反射的是</a:t>
            </a:r>
            <a:r>
              <a:rPr lang="en-US" altLang="zh-CN" sz="2400" b="0" i="0" smtClean="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a:t>
            </a:r>
            <a:endParaRPr lang="en-US" altLang="zh-CN" sz="2400" dirty="0"/>
          </a:p>
        </p:txBody>
      </p:sp>
      <p:sp>
        <p:nvSpPr>
          <p:cNvPr id="3" name="QC_4_AN.11_1#cf3f43aef.bracket?vopoq=1&amp;pid=b43a325b9&amp;color=0,0,0&amp;vpa=4&amp;vtp=1"/>
          <p:cNvSpPr/>
          <p:nvPr/>
        </p:nvSpPr>
        <p:spPr>
          <a:xfrm>
            <a:off x="9352693" y="859536"/>
            <a:ext cx="423863" cy="533400"/>
          </a:xfrm>
          <a:prstGeom prst="rect">
            <a:avLst/>
          </a:prstGeom>
          <a:noFill/>
          <a:ln/>
        </p:spPr>
        <p:txBody>
          <a:bodyPr wrap="none" lIns="0" tIns="0" rIns="0" bIns="0" rtlCol="0" anchor="t"/>
          <a:lstStyle/>
          <a:p>
            <a:pPr algn="ctr" latinLnBrk="1">
              <a:lnSpc>
                <a:spcPts val="4200"/>
              </a:lnSpc>
            </a:pPr>
            <a:r>
              <a:rPr lang="en-US" altLang="zh-CN" sz="2400" b="0" i="0" dirty="0">
                <a:solidFill>
                  <a:srgbClr val="FF0000"/>
                </a:solidFill>
                <a:latin typeface="Times New Roman" pitchFamily="34" charset="0"/>
                <a:ea typeface="SimSun" pitchFamily="34" charset="-122"/>
                <a:cs typeface="Times New Roman" pitchFamily="34" charset="-120"/>
              </a:rPr>
              <a:t>B</a:t>
            </a:r>
            <a:endParaRPr lang="en-US" altLang="zh-CN" sz="2400" dirty="0"/>
          </a:p>
        </p:txBody>
      </p:sp>
      <p:sp>
        <p:nvSpPr>
          <p:cNvPr id="4" name="QC_4_BD.10_2#cf3f43aef.choices?vopoq=1&amp;pid=b43a325b9&amp;color=0,0,0&amp;vtp=1&amp;bbb=1"/>
          <p:cNvSpPr/>
          <p:nvPr/>
        </p:nvSpPr>
        <p:spPr>
          <a:xfrm>
            <a:off x="649224" y="1381433"/>
            <a:ext cx="10899648" cy="533400"/>
          </a:xfrm>
          <a:prstGeom prst="rect">
            <a:avLst/>
          </a:prstGeom>
          <a:noFill/>
          <a:ln/>
        </p:spPr>
        <p:txBody>
          <a:bodyPr wrap="none" lIns="0" tIns="0" rIns="0" bIns="0" rtlCol="0" anchor="t"/>
          <a:lstStyle/>
          <a:p>
            <a:pPr marL="0" marR="0" lvl="0" indent="0" defTabSz="914400" eaLnBrk="1" fontAlgn="auto" latinLnBrk="1" hangingPunct="1">
              <a:lnSpc>
                <a:spcPts val="4200"/>
              </a:lnSpc>
              <a:spcBef>
                <a:spcPts val="0"/>
              </a:spcBef>
              <a:spcAft>
                <a:spcPts val="0"/>
              </a:spcAft>
              <a:buClrTx/>
              <a:buSzTx/>
              <a:buNone/>
              <a:tabLst>
                <a:tab pos="2790678" algn="l"/>
                <a:tab pos="5555956" algn="l"/>
                <a:tab pos="8321235" algn="l"/>
              </a:tabLst>
              <a:defRPr/>
            </a:pPr>
            <a:r>
              <a:rPr lang="en-US" altLang="zh-CN" sz="2400" b="0" i="0" dirty="0">
                <a:solidFill>
                  <a:srgbClr val="000000"/>
                </a:solidFill>
                <a:latin typeface="Times New Roman" pitchFamily="34" charset="0"/>
                <a:ea typeface="SimSun" pitchFamily="34" charset="-122"/>
                <a:cs typeface="Times New Roman" pitchFamily="34" charset="-120"/>
              </a:rPr>
              <a:t>A</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鹦鹉学舌</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B</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膝跳反射</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C</a:t>
            </a:r>
            <a:r>
              <a:rPr lang="en-US" altLang="zh-CN" sz="2400" b="0" i="0">
                <a:solidFill>
                  <a:srgbClr val="000000"/>
                </a:solidFill>
                <a:latin typeface="Times New Roman" pitchFamily="34" charset="0"/>
                <a:ea typeface="SimSun" pitchFamily="34" charset="-122"/>
                <a:cs typeface="Times New Roman" pitchFamily="34" charset="-120"/>
              </a:rPr>
              <a:t>.</a:t>
            </a:r>
            <a:r>
              <a:rPr lang="en-US" altLang="zh-CN" sz="2400" b="0" i="0" smtClean="0">
                <a:solidFill>
                  <a:srgbClr val="000000"/>
                </a:solidFill>
                <a:latin typeface="Times New Roman" pitchFamily="34" charset="0"/>
                <a:ea typeface="SimSun" pitchFamily="34" charset="-122"/>
                <a:cs typeface="Times New Roman" pitchFamily="34" charset="-120"/>
              </a:rPr>
              <a:t>老马识途</a:t>
            </a:r>
            <a:r>
              <a:rPr lang="en-US" altLang="zh-CN" sz="2400" b="0" i="0" spc="-10300" smtClean="0">
                <a:solidFill>
                  <a:srgbClr val="000000"/>
                </a:solidFill>
                <a:latin typeface="SimSun" pitchFamily="34" charset="0"/>
                <a:ea typeface="SimSun" pitchFamily="34" charset="-122"/>
                <a:cs typeface="SimSun" pitchFamily="34" charset="-120"/>
              </a:rPr>
              <a:t>	</a:t>
            </a:r>
            <a:r>
              <a:rPr lang="en-US" altLang="zh-CN" sz="2400" b="0" i="0" smtClean="0">
                <a:solidFill>
                  <a:srgbClr val="000000"/>
                </a:solidFill>
                <a:latin typeface="Times New Roman" pitchFamily="34" charset="0"/>
                <a:ea typeface="SimSun" pitchFamily="34" charset="-122"/>
                <a:cs typeface="Times New Roman" pitchFamily="34" charset="-120"/>
              </a:rPr>
              <a:t>D</a:t>
            </a:r>
            <a:r>
              <a:rPr lang="en-US" altLang="zh-CN" sz="2400" b="0" i="0" dirty="0">
                <a:solidFill>
                  <a:srgbClr val="000000"/>
                </a:solidFill>
                <a:latin typeface="Times New Roman" pitchFamily="34" charset="0"/>
                <a:ea typeface="SimSun" pitchFamily="34" charset="-122"/>
                <a:cs typeface="Times New Roman" pitchFamily="34" charset="-120"/>
              </a:rPr>
              <a:t>.闻鸡起舞</a:t>
            </a:r>
            <a:endParaRPr lang="en-US" altLang="zh-CN" sz="2400" dirty="0"/>
          </a:p>
        </p:txBody>
      </p:sp>
      <p:sp>
        <p:nvSpPr>
          <p:cNvPr id="5" name="QC_4_AS.12_1#cf3f43aef?vopoq=1&amp;pid=b43a325b9&amp;color=0,0,0&amp;vtp=1&amp;bbb=1"/>
          <p:cNvSpPr/>
          <p:nvPr/>
        </p:nvSpPr>
        <p:spPr>
          <a:xfrm>
            <a:off x="649224" y="1904292"/>
            <a:ext cx="10899648" cy="533400"/>
          </a:xfrm>
          <a:prstGeom prst="rect">
            <a:avLst/>
          </a:prstGeom>
          <a:noFill/>
          <a:ln/>
        </p:spPr>
        <p:txBody>
          <a:bodyPr wrap="none" lIns="0" tIns="0" rIns="0" bIns="0" rtlCol="0" anchor="t"/>
          <a:lstStyle/>
          <a:p>
            <a:pPr algn="l" latinLnBrk="1">
              <a:lnSpc>
                <a:spcPts val="4200"/>
              </a:lnSpc>
            </a:pPr>
            <a:r>
              <a:rPr lang="en-US" altLang="zh-CN" sz="2400" b="0" i="0" spc="-100" dirty="0">
                <a:solidFill>
                  <a:srgbClr val="FF0000"/>
                </a:solidFill>
                <a:latin typeface="Times New Roman" pitchFamily="34" charset="0"/>
                <a:ea typeface="SimHei" pitchFamily="34" charset="-122"/>
                <a:cs typeface="Times New Roman" pitchFamily="34" charset="-120"/>
              </a:rPr>
              <a:t>【解析】</a:t>
            </a:r>
            <a:r>
              <a:rPr lang="en-US" altLang="zh-CN" sz="2400" b="0" i="0" spc="-100" dirty="0">
                <a:solidFill>
                  <a:srgbClr val="FF0000"/>
                </a:solidFill>
                <a:latin typeface="Times New Roman" pitchFamily="34" charset="0"/>
                <a:ea typeface="SimSun" pitchFamily="34" charset="-122"/>
                <a:cs typeface="Times New Roman" pitchFamily="34" charset="-120"/>
              </a:rPr>
              <a:t>膝跳反射是人生来就有的反射，不需要后天学习，属于非条件反射。故选B。</a:t>
            </a:r>
            <a:endParaRPr lang="en-US" altLang="zh-CN" sz="2400" spc="-100" dirty="0"/>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5">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2050</Words>
  <Application>Microsoft Office PowerPoint</Application>
  <PresentationFormat>宽屏</PresentationFormat>
  <Paragraphs>409</Paragraphs>
  <Slides>47</Slides>
  <Notes>47</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47</vt:i4>
      </vt:variant>
    </vt:vector>
  </HeadingPairs>
  <TitlesOfParts>
    <vt:vector size="59" baseType="lpstr">
      <vt:lpstr>Calibri (正文)</vt:lpstr>
      <vt:lpstr>KaiTi</vt:lpstr>
      <vt:lpstr>等线</vt:lpstr>
      <vt:lpstr>仿宋</vt:lpstr>
      <vt:lpstr>SimHei</vt:lpstr>
      <vt:lpstr>SimSun</vt:lpstr>
      <vt:lpstr>微软雅黑</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2025-05-09T14:33:48Z</dcterms:created>
  <dcterms:modified xsi:type="dcterms:W3CDTF">2025-05-09T14:47:01Z</dcterms:modified>
  <cp:category/>
  <cp:contentStatus/>
</cp:coreProperties>
</file>