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302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954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13" Type="http://schemas.openxmlformats.org/officeDocument/2006/relationships/slide" Target="../slides/slide16.xml"/><Relationship Id="rId18" Type="http://schemas.openxmlformats.org/officeDocument/2006/relationships/slide" Target="../slides/slide23.xml"/><Relationship Id="rId26" Type="http://schemas.openxmlformats.org/officeDocument/2006/relationships/slide" Target="../slides/slide34.xml"/><Relationship Id="rId3" Type="http://schemas.openxmlformats.org/officeDocument/2006/relationships/slide" Target="../slides/slide5.xml"/><Relationship Id="rId21" Type="http://schemas.openxmlformats.org/officeDocument/2006/relationships/slide" Target="../slides/slide26.xml"/><Relationship Id="rId7" Type="http://schemas.openxmlformats.org/officeDocument/2006/relationships/slide" Target="../slides/slide9.xml"/><Relationship Id="rId12" Type="http://schemas.openxmlformats.org/officeDocument/2006/relationships/slide" Target="../slides/slide14.xml"/><Relationship Id="rId17" Type="http://schemas.openxmlformats.org/officeDocument/2006/relationships/slide" Target="../slides/slide21.xml"/><Relationship Id="rId25" Type="http://schemas.openxmlformats.org/officeDocument/2006/relationships/slide" Target="../slides/slide32.xml"/><Relationship Id="rId2" Type="http://schemas.openxmlformats.org/officeDocument/2006/relationships/image" Target="../media/image4.png"/><Relationship Id="rId16" Type="http://schemas.openxmlformats.org/officeDocument/2006/relationships/slide" Target="../slides/slide20.xml"/><Relationship Id="rId20" Type="http://schemas.openxmlformats.org/officeDocument/2006/relationships/slide" Target="../slides/slide25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11" Type="http://schemas.openxmlformats.org/officeDocument/2006/relationships/slide" Target="../slides/slide13.xml"/><Relationship Id="rId24" Type="http://schemas.openxmlformats.org/officeDocument/2006/relationships/slide" Target="../slides/slide30.xml"/><Relationship Id="rId5" Type="http://schemas.openxmlformats.org/officeDocument/2006/relationships/slide" Target="../slides/slide6.xml"/><Relationship Id="rId15" Type="http://schemas.openxmlformats.org/officeDocument/2006/relationships/slide" Target="../slides/slide19.xml"/><Relationship Id="rId23" Type="http://schemas.openxmlformats.org/officeDocument/2006/relationships/slide" Target="../slides/slide29.xml"/><Relationship Id="rId28" Type="http://schemas.openxmlformats.org/officeDocument/2006/relationships/slide" Target="../slides/slide43.xml"/><Relationship Id="rId10" Type="http://schemas.openxmlformats.org/officeDocument/2006/relationships/slide" Target="../slides/slide12.xml"/><Relationship Id="rId19" Type="http://schemas.openxmlformats.org/officeDocument/2006/relationships/slide" Target="../slides/slide24.xml"/><Relationship Id="rId4" Type="http://schemas.openxmlformats.org/officeDocument/2006/relationships/image" Target="../media/image7.png"/><Relationship Id="rId9" Type="http://schemas.openxmlformats.org/officeDocument/2006/relationships/slide" Target="../slides/slide11.xml"/><Relationship Id="rId14" Type="http://schemas.openxmlformats.org/officeDocument/2006/relationships/slide" Target="../slides/slide18.xml"/><Relationship Id="rId22" Type="http://schemas.openxmlformats.org/officeDocument/2006/relationships/slide" Target="../slides/slide27.xml"/><Relationship Id="rId27" Type="http://schemas.openxmlformats.org/officeDocument/2006/relationships/slide" Target="../slides/slide3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f82a0ae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  <p:sp>
        <p:nvSpPr>
          <p:cNvPr id="4" name="C_0#auto_editor_catalog_3?lid=48e6cf19b&amp;cid=48e6cf19b&amp;vtp=1">
            <a:hlinkClick r:id="rId5" action="ppaction://hlinksldjump"/>
          </p:cNvPr>
          <p:cNvSpPr/>
          <p:nvPr/>
        </p:nvSpPr>
        <p:spPr>
          <a:xfrm>
            <a:off x="70408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</a:t>
            </a:r>
            <a:endParaRPr lang="en-US" sz="1200" dirty="0"/>
          </a:p>
        </p:txBody>
      </p:sp>
      <p:sp>
        <p:nvSpPr>
          <p:cNvPr id="5" name="C_0#auto_editor_catalog_3?lid=a51dc7c5e&amp;cid=a51dc7c5e&amp;vtp=1">
            <a:hlinkClick r:id="rId6" action="ppaction://hlinksldjump"/>
          </p:cNvPr>
          <p:cNvSpPr/>
          <p:nvPr/>
        </p:nvSpPr>
        <p:spPr>
          <a:xfrm>
            <a:off x="124358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</a:t>
            </a:r>
            <a:endParaRPr lang="en-US" sz="1200" dirty="0"/>
          </a:p>
        </p:txBody>
      </p:sp>
      <p:sp>
        <p:nvSpPr>
          <p:cNvPr id="6" name="C_0#auto_editor_catalog_3?lid=ad44d5ec4&amp;cid=ad44d5ec4&amp;vtp=1">
            <a:hlinkClick r:id="rId7" action="ppaction://hlinksldjump"/>
          </p:cNvPr>
          <p:cNvSpPr/>
          <p:nvPr/>
        </p:nvSpPr>
        <p:spPr>
          <a:xfrm>
            <a:off x="178308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3</a:t>
            </a:r>
            <a:endParaRPr lang="en-US" sz="1200" dirty="0"/>
          </a:p>
        </p:txBody>
      </p:sp>
      <p:sp>
        <p:nvSpPr>
          <p:cNvPr id="7" name="C_0#auto_editor_catalog_3?lid=e7d9385b2&amp;cid=e7d9385b2&amp;vtp=1">
            <a:hlinkClick r:id="rId8" action="ppaction://hlinksldjump"/>
          </p:cNvPr>
          <p:cNvSpPr/>
          <p:nvPr/>
        </p:nvSpPr>
        <p:spPr>
          <a:xfrm>
            <a:off x="232257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4</a:t>
            </a:r>
            <a:endParaRPr lang="en-US" sz="1200" dirty="0"/>
          </a:p>
        </p:txBody>
      </p:sp>
      <p:sp>
        <p:nvSpPr>
          <p:cNvPr id="8" name="C_0#auto_editor_catalog_3?lid=fd5d699aa&amp;cid=fd5d699aa&amp;vtp=1">
            <a:hlinkClick r:id="rId9" action="ppaction://hlinksldjump"/>
          </p:cNvPr>
          <p:cNvSpPr/>
          <p:nvPr/>
        </p:nvSpPr>
        <p:spPr>
          <a:xfrm>
            <a:off x="286207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5</a:t>
            </a:r>
            <a:endParaRPr lang="en-US" sz="1200" dirty="0"/>
          </a:p>
        </p:txBody>
      </p:sp>
      <p:sp>
        <p:nvSpPr>
          <p:cNvPr id="9" name="C_0#auto_editor_catalog_3?lid=3e60029b7&amp;cid=3e60029b7&amp;vtp=1">
            <a:hlinkClick r:id="rId10" action="ppaction://hlinksldjump"/>
          </p:cNvPr>
          <p:cNvSpPr/>
          <p:nvPr/>
        </p:nvSpPr>
        <p:spPr>
          <a:xfrm>
            <a:off x="340156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6</a:t>
            </a:r>
            <a:endParaRPr lang="en-US" sz="1200" dirty="0"/>
          </a:p>
        </p:txBody>
      </p:sp>
      <p:sp>
        <p:nvSpPr>
          <p:cNvPr id="10" name="C_0#auto_editor_catalog_3?lid=a6ab0bc8c&amp;cid=a6ab0bc8c&amp;vtp=1">
            <a:hlinkClick r:id="rId11" action="ppaction://hlinksldjump"/>
          </p:cNvPr>
          <p:cNvSpPr/>
          <p:nvPr/>
        </p:nvSpPr>
        <p:spPr>
          <a:xfrm>
            <a:off x="394106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7</a:t>
            </a:r>
            <a:endParaRPr lang="en-US" sz="1200" dirty="0"/>
          </a:p>
        </p:txBody>
      </p:sp>
      <p:sp>
        <p:nvSpPr>
          <p:cNvPr id="11" name="C_0#auto_editor_catalog_3?lid=a323a33b9&amp;cid=a323a33b9&amp;vtp=1">
            <a:hlinkClick r:id="rId12" action="ppaction://hlinksldjump"/>
          </p:cNvPr>
          <p:cNvSpPr/>
          <p:nvPr/>
        </p:nvSpPr>
        <p:spPr>
          <a:xfrm>
            <a:off x="448056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8</a:t>
            </a:r>
            <a:endParaRPr lang="en-US" sz="1200" dirty="0"/>
          </a:p>
        </p:txBody>
      </p:sp>
      <p:sp>
        <p:nvSpPr>
          <p:cNvPr id="12" name="C_0#auto_editor_catalog_3?lid=7107b588c&amp;cid=7107b588c&amp;vtp=1">
            <a:hlinkClick r:id="rId13" action="ppaction://hlinksldjump"/>
          </p:cNvPr>
          <p:cNvSpPr/>
          <p:nvPr/>
        </p:nvSpPr>
        <p:spPr>
          <a:xfrm>
            <a:off x="502005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9</a:t>
            </a:r>
            <a:endParaRPr lang="en-US" sz="1200" dirty="0"/>
          </a:p>
        </p:txBody>
      </p:sp>
      <p:sp>
        <p:nvSpPr>
          <p:cNvPr id="13" name="C_0#auto_editor_catalog_3?lid=4b228d914&amp;cid=4b228d914&amp;vtp=1">
            <a:hlinkClick r:id="rId14" action="ppaction://hlinksldjump"/>
          </p:cNvPr>
          <p:cNvSpPr/>
          <p:nvPr/>
        </p:nvSpPr>
        <p:spPr>
          <a:xfrm>
            <a:off x="555955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10</a:t>
            </a:r>
            <a:endParaRPr lang="en-US" sz="1200" dirty="0"/>
          </a:p>
        </p:txBody>
      </p:sp>
      <p:sp>
        <p:nvSpPr>
          <p:cNvPr id="14" name="C_0#auto_editor_catalog_3?lid=f7d5d8cd2&amp;cid=f7d5d8cd2&amp;vtp=1">
            <a:hlinkClick r:id="rId15" action="ppaction://hlinksldjump"/>
          </p:cNvPr>
          <p:cNvSpPr/>
          <p:nvPr/>
        </p:nvSpPr>
        <p:spPr>
          <a:xfrm>
            <a:off x="610819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11</a:t>
            </a:r>
            <a:endParaRPr lang="en-US" sz="1200" dirty="0"/>
          </a:p>
        </p:txBody>
      </p:sp>
      <p:sp>
        <p:nvSpPr>
          <p:cNvPr id="15" name="C_0#auto_editor_catalog_3?lid=7df2692f9&amp;cid=7df2692f9&amp;vtp=1">
            <a:hlinkClick r:id="rId16" action="ppaction://hlinksldjump"/>
          </p:cNvPr>
          <p:cNvSpPr/>
          <p:nvPr/>
        </p:nvSpPr>
        <p:spPr>
          <a:xfrm>
            <a:off x="664768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12</a:t>
            </a:r>
            <a:endParaRPr lang="en-US" sz="1200" dirty="0"/>
          </a:p>
        </p:txBody>
      </p:sp>
      <p:sp>
        <p:nvSpPr>
          <p:cNvPr id="16" name="C_0#auto_editor_catalog_3?lid=cf4a8577b&amp;cid=cf4a8577b&amp;vtp=1">
            <a:hlinkClick r:id="rId17" action="ppaction://hlinksldjump"/>
          </p:cNvPr>
          <p:cNvSpPr/>
          <p:nvPr/>
        </p:nvSpPr>
        <p:spPr>
          <a:xfrm>
            <a:off x="718718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13</a:t>
            </a:r>
            <a:endParaRPr lang="en-US" sz="1200" dirty="0"/>
          </a:p>
        </p:txBody>
      </p:sp>
      <p:sp>
        <p:nvSpPr>
          <p:cNvPr id="17" name="C_0#auto_editor_catalog_3?lid=19badc2cd&amp;cid=19badc2cd&amp;vtp=1">
            <a:hlinkClick r:id="rId18" action="ppaction://hlinksldjump"/>
          </p:cNvPr>
          <p:cNvSpPr/>
          <p:nvPr/>
        </p:nvSpPr>
        <p:spPr>
          <a:xfrm>
            <a:off x="772668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14</a:t>
            </a:r>
            <a:endParaRPr lang="en-US" sz="1200" dirty="0"/>
          </a:p>
        </p:txBody>
      </p:sp>
      <p:sp>
        <p:nvSpPr>
          <p:cNvPr id="18" name="C_0#auto_editor_catalog_3?lid=f679ebdc5&amp;cid=f679ebdc5&amp;vtp=1">
            <a:hlinkClick r:id="rId19" action="ppaction://hlinksldjump"/>
          </p:cNvPr>
          <p:cNvSpPr/>
          <p:nvPr/>
        </p:nvSpPr>
        <p:spPr>
          <a:xfrm>
            <a:off x="826617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15</a:t>
            </a:r>
            <a:endParaRPr lang="en-US" sz="1200" dirty="0"/>
          </a:p>
        </p:txBody>
      </p:sp>
      <p:sp>
        <p:nvSpPr>
          <p:cNvPr id="19" name="C_0#auto_editor_catalog_3?lid=4c78aa052&amp;cid=4c78aa052&amp;vtp=1">
            <a:hlinkClick r:id="rId20" action="ppaction://hlinksldjump"/>
          </p:cNvPr>
          <p:cNvSpPr/>
          <p:nvPr/>
        </p:nvSpPr>
        <p:spPr>
          <a:xfrm>
            <a:off x="880567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16</a:t>
            </a:r>
            <a:endParaRPr lang="en-US" sz="1200" dirty="0"/>
          </a:p>
        </p:txBody>
      </p:sp>
      <p:sp>
        <p:nvSpPr>
          <p:cNvPr id="20" name="C_0#auto_editor_catalog_3?lid=3d7f564cb&amp;cid=3d7f564cb&amp;vtp=1">
            <a:hlinkClick r:id="rId21" action="ppaction://hlinksldjump"/>
          </p:cNvPr>
          <p:cNvSpPr/>
          <p:nvPr/>
        </p:nvSpPr>
        <p:spPr>
          <a:xfrm>
            <a:off x="934516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17</a:t>
            </a:r>
            <a:endParaRPr lang="en-US" sz="1200" dirty="0"/>
          </a:p>
        </p:txBody>
      </p:sp>
      <p:sp>
        <p:nvSpPr>
          <p:cNvPr id="21" name="C_0#auto_editor_catalog_3?lid=f56d16000&amp;cid=f56d16000&amp;vtp=1">
            <a:hlinkClick r:id="rId22" action="ppaction://hlinksldjump"/>
          </p:cNvPr>
          <p:cNvSpPr/>
          <p:nvPr/>
        </p:nvSpPr>
        <p:spPr>
          <a:xfrm>
            <a:off x="988466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18</a:t>
            </a:r>
            <a:endParaRPr lang="en-US" sz="1200" dirty="0"/>
          </a:p>
        </p:txBody>
      </p:sp>
      <p:sp>
        <p:nvSpPr>
          <p:cNvPr id="22" name="C_0#auto_editor_catalog_3?lid=1b78eb36c&amp;cid=1b78eb36c&amp;vtp=1">
            <a:hlinkClick r:id="rId23" action="ppaction://hlinksldjump"/>
          </p:cNvPr>
          <p:cNvSpPr/>
          <p:nvPr/>
        </p:nvSpPr>
        <p:spPr>
          <a:xfrm>
            <a:off x="1042416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19</a:t>
            </a:r>
            <a:endParaRPr lang="en-US" sz="1200" dirty="0"/>
          </a:p>
        </p:txBody>
      </p:sp>
      <p:sp>
        <p:nvSpPr>
          <p:cNvPr id="23" name="C_0#auto_editor_catalog_3?lid=98d0de679&amp;cid=98d0de679&amp;vtp=1">
            <a:hlinkClick r:id="rId24" action="ppaction://hlinksldjump"/>
          </p:cNvPr>
          <p:cNvSpPr/>
          <p:nvPr/>
        </p:nvSpPr>
        <p:spPr>
          <a:xfrm>
            <a:off x="1096365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20</a:t>
            </a:r>
            <a:endParaRPr lang="en-US" sz="1200" dirty="0"/>
          </a:p>
        </p:txBody>
      </p:sp>
      <p:sp>
        <p:nvSpPr>
          <p:cNvPr id="24" name="C_0#auto_editor_catalog_3?lid=b4a795987&amp;cid=b4a795987&amp;vtp=1">
            <a:hlinkClick r:id="rId25" action="ppaction://hlinksldjump"/>
          </p:cNvPr>
          <p:cNvSpPr/>
          <p:nvPr/>
        </p:nvSpPr>
        <p:spPr>
          <a:xfrm>
            <a:off x="5020056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21</a:t>
            </a:r>
            <a:endParaRPr lang="en-US" sz="1200" dirty="0"/>
          </a:p>
        </p:txBody>
      </p:sp>
      <p:sp>
        <p:nvSpPr>
          <p:cNvPr id="25" name="C_0#auto_editor_catalog_3?lid=1c025f260&amp;cid=1c025f260&amp;vtp=1">
            <a:hlinkClick r:id="rId26" action="ppaction://hlinksldjump"/>
          </p:cNvPr>
          <p:cNvSpPr/>
          <p:nvPr/>
        </p:nvSpPr>
        <p:spPr>
          <a:xfrm>
            <a:off x="5559552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22</a:t>
            </a:r>
            <a:endParaRPr lang="en-US" sz="1200" dirty="0"/>
          </a:p>
        </p:txBody>
      </p:sp>
      <p:sp>
        <p:nvSpPr>
          <p:cNvPr id="26" name="C_0#auto_editor_catalog_3?lid=5b2790342&amp;cid=5b2790342&amp;vtp=1">
            <a:hlinkClick r:id="rId27" action="ppaction://hlinksldjump"/>
          </p:cNvPr>
          <p:cNvSpPr/>
          <p:nvPr/>
        </p:nvSpPr>
        <p:spPr>
          <a:xfrm>
            <a:off x="6108192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23</a:t>
            </a:r>
            <a:endParaRPr lang="en-US" sz="1200" dirty="0"/>
          </a:p>
        </p:txBody>
      </p:sp>
      <p:sp>
        <p:nvSpPr>
          <p:cNvPr id="27" name="C_0#auto_editor_catalog_3?lid=2caaf4ead&amp;cid=2caaf4ead&amp;vtp=1">
            <a:hlinkClick r:id="rId28" action="ppaction://hlinksldjump"/>
          </p:cNvPr>
          <p:cNvSpPr/>
          <p:nvPr/>
        </p:nvSpPr>
        <p:spPr>
          <a:xfrm>
            <a:off x="6647688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24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b361b3b01d9be91805b83#tid=6821b17792038c0009a2c01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9308592" y="5157216"/>
            <a:ext cx="2386584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3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  物 学</a:t>
            </a:r>
            <a:endParaRPr lang="en-US" sz="3200" dirty="0"/>
          </a:p>
        </p:txBody>
      </p:sp>
      <p:sp>
        <p:nvSpPr>
          <p:cNvPr id="4" name="MasterShapeName"/>
          <p:cNvSpPr/>
          <p:nvPr/>
        </p:nvSpPr>
        <p:spPr>
          <a:xfrm>
            <a:off x="8942832" y="5806440"/>
            <a:ext cx="3118104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八年级上册 冀少版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440" y="1508760"/>
            <a:ext cx="9555480" cy="1289304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6664" y="1673352"/>
            <a:ext cx="7534656" cy="950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4663440" y="1042416"/>
            <a:ext cx="2862072" cy="95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6000" b="1" i="0" dirty="0">
                <a:solidFill>
                  <a:srgbClr val="009C8D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  录</a:t>
            </a:r>
            <a:endParaRPr lang="en-US" sz="6000" dirty="0"/>
          </a:p>
        </p:txBody>
      </p:sp>
      <p:sp>
        <p:nvSpPr>
          <p:cNvPr id="4" name="MasterShapeName"/>
          <p:cNvSpPr/>
          <p:nvPr/>
        </p:nvSpPr>
        <p:spPr>
          <a:xfrm>
            <a:off x="4059936" y="6300216"/>
            <a:ext cx="405993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2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鼠标轻轻一点，内容立即呈现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e7d9385b2?vopoq=1&amp;pid=eb7b033fe&amp;color=0,0,0&amp;vtp=1&amp;bt=1&amp;bbb=1&amp;hb=1"/>
          <p:cNvSpPr/>
          <p:nvPr/>
        </p:nvSpPr>
        <p:spPr>
          <a:xfrm>
            <a:off x="649224" y="864000"/>
            <a:ext cx="10899648" cy="106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［2025河南南阳月考］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禽流感由禽流感病毒引起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人们对感染致死的动物遗体常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采取深埋或焚烧的方式处理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下列相关叙述错误的是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12_1#e7d9385b2.bracket?vopoq=1&amp;pid=eb7b033fe&amp;color=0,0,0&amp;vpa=4&amp;vtp=1"/>
          <p:cNvSpPr/>
          <p:nvPr/>
        </p:nvSpPr>
        <p:spPr>
          <a:xfrm>
            <a:off x="7904893" y="1407751"/>
            <a:ext cx="423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2#e7d9385b2.choices?vopoq=1&amp;pid=eb7b033fe&amp;color=0,0,0&amp;vtp=1&amp;bbb=1"/>
          <p:cNvSpPr/>
          <p:nvPr/>
        </p:nvSpPr>
        <p:spPr>
          <a:xfrm>
            <a:off x="649224" y="1910481"/>
            <a:ext cx="10899648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A.禽流感病毒没有细胞结构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.禽流感可以通过空气和接触传播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.禽流感流行期间禁止售卖家禽属于预防措施中的保护易感人群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.对遗体深埋或焚烧属于预防措施中的控制传染源</a:t>
            </a:r>
            <a:endParaRPr lang="en-US" altLang="zh-CN" sz="2400" dirty="0"/>
          </a:p>
        </p:txBody>
      </p:sp>
      <p:sp>
        <p:nvSpPr>
          <p:cNvPr id="5" name="QC_4_AS.13_1#e7d9385b2?vopoq=1&amp;pid=eb7b033fe&amp;color=0,0,0&amp;vtp=1&amp;bbb=1&amp;hb=1"/>
          <p:cNvSpPr/>
          <p:nvPr/>
        </p:nvSpPr>
        <p:spPr>
          <a:xfrm>
            <a:off x="649224" y="4044081"/>
            <a:ext cx="10899648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禽流感病毒没有细胞结构，A正确。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禽流感是家禽中非常常见的传染病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禽流感可以通过空气和接触传播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，B正确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禽流感流行期间禁止售卖家禽属于预防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措施中的切断传播途径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，C错误。传染源是指能够散播病原体的人或动物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对遗体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深埋或焚烧属于预防措施中的控制传染源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，D正确。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fd5d699aa?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［2025广东广州第八十九中学期中］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受伤的哺乳动物经常用舌头舔伤口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对伤口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的愈合有一定作用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下列叙述中的免疫类型与之不同的是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15_1#fd5d699aa.bracket?vopoq=1&amp;pid=eb7b033fe&amp;color=0,0,0&amp;vpa=5&amp;vtp=1"/>
          <p:cNvSpPr/>
          <p:nvPr/>
        </p:nvSpPr>
        <p:spPr>
          <a:xfrm>
            <a:off x="8501793" y="14329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14_2#fd5d699aa.choices?vopoq=1&amp;pid=eb7b033fe&amp;color=0,0,0&amp;vtp=1&amp;bbb=1"/>
          <p:cNvSpPr/>
          <p:nvPr/>
        </p:nvSpPr>
        <p:spPr>
          <a:xfrm>
            <a:off x="649224" y="20070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皮肤和黏膜的屏障作用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.唾液中溶菌酶的杀菌作用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白细胞的吞噬作用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.患过天花的人一般不会再患天花</a:t>
            </a:r>
            <a:endParaRPr lang="en-US" altLang="zh-CN" sz="2400" dirty="0"/>
          </a:p>
        </p:txBody>
      </p:sp>
      <p:sp>
        <p:nvSpPr>
          <p:cNvPr id="5" name="QC_4_AS.16_1#fd5d699aa?vopoq=1&amp;pid=eb7b033fe&amp;color=0,0,0&amp;vtp=1&amp;bbb=1&amp;hb=1"/>
          <p:cNvSpPr/>
          <p:nvPr/>
        </p:nvSpPr>
        <p:spPr>
          <a:xfrm>
            <a:off x="649224" y="3162754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“受伤的哺乳动物经常用舌头舔伤口”“皮肤和黏膜的屏障作用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”“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唾液中溶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菌酶的杀菌作用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”和“白细胞的吞噬作用”都属于非特异性免疫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；“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患过天花的人一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般不会再患天花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”属于特异性免疫。故选D。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3e60029b7?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［2025山东临沂期末］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人体的防线如图所示，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大面积烧伤的患者如果护理不当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容易产生感染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，从免疫角度看，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烧伤是破坏了哪幅图所示的防线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18_1#3e60029b7.bracket?vopoq=1&amp;pid=eb7b033fe&amp;color=0,0,0&amp;vpa=6&amp;vtp=1"/>
          <p:cNvSpPr/>
          <p:nvPr/>
        </p:nvSpPr>
        <p:spPr>
          <a:xfrm>
            <a:off x="9428893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7_2#3e60029b7.choices?vopoq=1&amp;pid=eb7b033fe&amp;color=0,0,0&amp;vtp=1&amp;bbb=1"/>
          <p:cNvSpPr/>
          <p:nvPr/>
        </p:nvSpPr>
        <p:spPr>
          <a:xfrm>
            <a:off x="649224" y="1961280"/>
            <a:ext cx="10894782" cy="146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15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371" algn="l"/>
                <a:tab pos="5555341" algn="l"/>
                <a:tab pos="8320312" algn="l"/>
              </a:tabLst>
              <a:defRPr/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57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</a:t>
            </a:r>
            <a:r>
              <a:rPr lang="en-US" altLang="zh-CN" sz="24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</a:t>
            </a:r>
            <a:r>
              <a:rPr lang="en-US" altLang="zh-CN" sz="24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</a:t>
            </a:r>
            <a:r>
              <a:rPr lang="en-US" altLang="zh-CN" sz="65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4_BD.17_2#3e60029b7.choice_image?vopoq=1&amp;pid=eb7b033fe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2977" y="2139588"/>
            <a:ext cx="1700784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17_2#3e60029b7.choice_image?vopoq=1&amp;pid=eb7b033fe&amp;color=0,0,0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5704" y="2139588"/>
            <a:ext cx="1700784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17_2#3e60029b7.choice_image?vopoq=1&amp;pid=eb7b033fe&amp;color=0,0,0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1129" y="2139588"/>
            <a:ext cx="1700784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17_2#3e60029b7.choice_image?vopoq=1&amp;pid=eb7b033fe&amp;color=0,0,0&amp;tib=255,255,255&amp;iip=8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73381" y="2139588"/>
            <a:ext cx="1700784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AS.19_1#3e60029b7?vopoq=1&amp;pid=eb7b033fe&amp;color=0,0,0&amp;vtp=1&amp;bbb=1&amp;hb=1"/>
          <p:cNvSpPr/>
          <p:nvPr/>
        </p:nvSpPr>
        <p:spPr>
          <a:xfrm>
            <a:off x="649224" y="352338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大面积烧伤致使皮肤受损，若护理不当，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人体的非特异性免疫能力减弱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容易发生感染而引起严重后果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。B图表示皮肤能把病原体阻挡在外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这种免疫属于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非特异性免疫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0_1#a6ab0bc8c?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［2024江苏无锡中考］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将治愈者受病毒感染后的血清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输入受同一病毒感染的患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者体内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，有一定的治疗效果，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血清中发挥作用的物质是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1_1#a6ab0bc8c.bracket?vopoq=1&amp;pid=eb7b033fe&amp;color=0,0,0&amp;vpa=7&amp;vtp=1"/>
          <p:cNvSpPr/>
          <p:nvPr/>
        </p:nvSpPr>
        <p:spPr>
          <a:xfrm>
            <a:off x="8209693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20_2#a6ab0bc8c.choices?vopoq=1&amp;pid=eb7b033fe&amp;color=0,0,0&amp;vtp=1&amp;bbb=1"/>
          <p:cNvSpPr/>
          <p:nvPr/>
        </p:nvSpPr>
        <p:spPr>
          <a:xfrm>
            <a:off x="649224" y="20070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14478" algn="l"/>
                <a:tab pos="5708356" algn="l"/>
                <a:tab pos="83974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疫苗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外毒素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抗体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.抗原</a:t>
            </a:r>
            <a:endParaRPr lang="en-US" altLang="zh-CN" sz="2400" dirty="0"/>
          </a:p>
        </p:txBody>
      </p:sp>
      <p:sp>
        <p:nvSpPr>
          <p:cNvPr id="5" name="QC_4_AS.22_1#a6ab0bc8c?vopoq=1&amp;pid=eb7b033fe&amp;color=0,0,0&amp;vtp=1&amp;bbb=1&amp;hb=1"/>
          <p:cNvSpPr/>
          <p:nvPr/>
        </p:nvSpPr>
        <p:spPr>
          <a:xfrm>
            <a:off x="649224" y="2529913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抗体是指病原体侵入人体后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刺激人体的淋巴细胞产生的一种特殊蛋白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，抗体能识别相应的病原体并与之结合，最后被吞噬细胞吞噬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由此产生的免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疫属于特异性免疫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。病毒感染后，治愈者的血清中含有抵抗该病原体的抗体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其输入受同一病毒感染的患者体内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，有一定的治疗效果。故选C。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a323a33b9?sp=1&amp;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［2025广东深圳期中］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如图表示合胞病毒侵入人体的免疫过程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下列有关说法不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正确的是(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4_1#a323a33b9.bracket?vopoq=1&amp;pid=eb7b033fe&amp;color=0,0,0&amp;vpa=8&amp;vtp=1"/>
          <p:cNvSpPr/>
          <p:nvPr/>
        </p:nvSpPr>
        <p:spPr>
          <a:xfrm>
            <a:off x="2113692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pic>
        <p:nvPicPr>
          <p:cNvPr id="4" name="QC_4_BD.23_2#a323a33b9?vopoq=1&amp;pid=eb7b033f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56" y="2088280"/>
            <a:ext cx="5349240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23_3#a323a33b9.choices?vopoq=1&amp;pid=eb7b033fe&amp;color=0,0,0&amp;vtp=1&amp;bbb=1"/>
          <p:cNvSpPr/>
          <p:nvPr/>
        </p:nvSpPr>
        <p:spPr>
          <a:xfrm>
            <a:off x="649224" y="362498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A.细胞甲产生的物质是一种特殊的蛋白质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.发挥作用的细胞甲是淋巴细胞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.细胞甲产生的物质可以与任何病毒结合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.细胞乙既能参与非特异性免疫，又能参与特异性免疫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5_1#a323a33b9?vopoq=1&amp;pid=eb7b033fe&amp;color=0,0,0&amp;vtp=1&amp;bt=1&amp;bbb=1&amp;hb=1"/>
          <p:cNvSpPr/>
          <p:nvPr/>
        </p:nvSpPr>
        <p:spPr>
          <a:xfrm>
            <a:off x="649224" y="864000"/>
            <a:ext cx="10899648" cy="335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抗体是指病原体侵入人体后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刺激人体的淋巴细胞产生的一种特殊蛋白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，由此产生的免疫属于特异性免疫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题图中合胞病毒侵入人体后发生的免疫过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程属于特异性免疫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，发挥作用的细胞甲是淋巴细胞，A、B正确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细胞甲产生的物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质是抗体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，抗体与病原体的结合具有特异性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抗体能识别相应的病原体并与之结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，C错误。细胞乙为吞噬细胞，其既能参与非特异性免疫，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又能参与特异性免疫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正确。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6_1#7107b588c?sp=1&amp;vopoq=1&amp;pid=eb7b033fe&amp;color=0,0,0&amp;vtp=1&amp;bt=1&amp;bbb=1&amp;hb=1"/>
              <p:cNvSpPr/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［2024山东青岛中考］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艾滋病是由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HIV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引起的人类免疫缺陷病，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HIV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主要攻击人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T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淋巴细胞。如图为感染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HIV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后，人体内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HIV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浓度和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淋巴细胞数量变化曲线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据图分析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不能得出的结论是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26_1#7107b588c?sp=1&amp;vopoq=1&amp;pid=eb7b033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blipFill>
                <a:blip r:embed="rId3"/>
                <a:stretch>
                  <a:fillRect l="-1734" r="-783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7_1#7107b588c.bracket?vopoq=1&amp;pid=eb7b033fe&amp;color=0,0,0&amp;vpa=9&amp;vtp=1"/>
          <p:cNvSpPr/>
          <p:nvPr/>
        </p:nvSpPr>
        <p:spPr>
          <a:xfrm>
            <a:off x="4856892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pic>
        <p:nvPicPr>
          <p:cNvPr id="4" name="QC_4_BD.26_2#7107b588c?htil=2&amp;vopoq=1&amp;pid=eb7b033f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478" y="2647080"/>
            <a:ext cx="5349240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6_3#7107b588c.choices?htil=2&amp;vopoq=1&amp;pid=eb7b033fe&amp;color=0,0,0&amp;vtp=1&amp;bbb=1&amp;hb=1"/>
              <p:cNvSpPr/>
              <p:nvPr/>
            </p:nvSpPr>
            <p:spPr>
              <a:xfrm>
                <a:off x="649224" y="2565854"/>
                <a:ext cx="5449824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A.曲线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𝑎𝑏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段变化的原因是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HIV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大量繁殖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.曲线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𝑏𝑐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段变化是免疫系统发挥作用的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结果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.曲线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𝑒𝑓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段变化是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HIV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刺激皮肤和黏膜导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致的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点时，人体的免疫系统功能严重受损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26_3#7107b588c.choices?htil=2&amp;vopoq=1&amp;pid=eb7b033f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65854"/>
                <a:ext cx="5449824" cy="3352800"/>
              </a:xfrm>
              <a:prstGeom prst="rect">
                <a:avLst/>
              </a:prstGeom>
              <a:blipFill>
                <a:blip r:embed="rId5"/>
                <a:stretch>
                  <a:fillRect l="-3468" r="-1902" b="-3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8_1#7107b588c?vopoq=1&amp;pid=eb7b033fe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8" name="QC_4_AS.28_2#7107b588c?colgroup=3,3,27&amp;vopoq=1&amp;pid=eb7b033fe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2614729"/>
                  </p:ext>
                </p:extLst>
              </p:nvPr>
            </p:nvGraphicFramePr>
            <p:xfrm>
              <a:off x="649224" y="1468139"/>
              <a:ext cx="10881360" cy="3645916"/>
            </p:xfrm>
            <a:graphic>
              <a:graphicData uri="http://schemas.openxmlformats.org/drawingml/2006/table">
                <a:tbl>
                  <a:tblPr/>
                  <a:tblGrid>
                    <a:gridCol w="11612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61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587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判断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曲线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𝑎𝑏</m:t>
                              </m:r>
                            </m:oMath>
                          </a14:m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段</a:t>
                          </a:r>
                          <a:r>
                            <a:rPr lang="en-US" altLang="zh-CN" sz="2400" b="0" i="0" spc="-10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HIV</m:t>
                              </m:r>
                            </m:oMath>
                          </a14:m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浓度增大</a:t>
                          </a:r>
                          <a:r>
                            <a:rPr lang="en-US" altLang="zh-CN" sz="2400" b="0" i="0" spc="-10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原因是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HIV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大量繁殖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曲线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𝑏𝑐</m:t>
                              </m:r>
                            </m:oMath>
                          </a14:m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段</a:t>
                          </a:r>
                          <a:r>
                            <a:rPr lang="en-US" altLang="zh-CN" sz="2400" b="0" i="0" spc="-10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HIV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浓度减小</a:t>
                          </a:r>
                          <a:r>
                            <a:rPr lang="en-US" altLang="zh-CN" sz="2400" b="0" i="0" spc="-10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是免疫系统发挥作用的结果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0144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曲线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𝑒𝑓</m:t>
                              </m:r>
                            </m:oMath>
                          </a14:m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段</a:t>
                          </a:r>
                          <a:r>
                            <a:rPr lang="en-US" altLang="zh-CN" sz="2400" b="0" i="0" spc="-10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HIV</m:t>
                              </m:r>
                            </m:oMath>
                          </a14:m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进入人体</a:t>
                          </a:r>
                          <a:r>
                            <a:rPr lang="en-US" altLang="zh-CN" sz="2400" b="0" i="0" spc="-10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刺激人体的淋巴细胞</a:t>
                          </a:r>
                          <a:r>
                            <a:rPr lang="en-US" altLang="zh-CN" sz="2400" b="0" i="0" spc="-10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T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0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淋巴细胞数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量增加</a:t>
                          </a:r>
                          <a:r>
                            <a:rPr lang="en-US" altLang="zh-CN" sz="2400" b="0" i="0" spc="-10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该过程存在特异性免疫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0144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𝑔</m:t>
                              </m:r>
                            </m:oMath>
                          </a14:m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点时</a:t>
                          </a:r>
                          <a:r>
                            <a:rPr lang="en-US" altLang="zh-CN" sz="2400" b="0" i="0" spc="-10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T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淋巴细胞数量已严重减少</a:t>
                          </a:r>
                          <a:r>
                            <a:rPr lang="en-US" altLang="zh-CN" sz="2400" b="0" i="0" spc="-10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0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这说明人体的免疫系统功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能严重受损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8" name="QC_4_AS.28_2#7107b588c?colgroup=3,3,27&amp;vopoq=1&amp;pid=eb7b033fe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2614729"/>
                  </p:ext>
                </p:extLst>
              </p:nvPr>
            </p:nvGraphicFramePr>
            <p:xfrm>
              <a:off x="649224" y="1468139"/>
              <a:ext cx="10881360" cy="3645916"/>
            </p:xfrm>
            <a:graphic>
              <a:graphicData uri="http://schemas.openxmlformats.org/drawingml/2006/table">
                <a:tbl>
                  <a:tblPr/>
                  <a:tblGrid>
                    <a:gridCol w="11612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61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587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判断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189" t="-101136" r="-142" b="-497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189" t="-198876" r="-142" b="-3921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0144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189" t="-160241" r="-142" b="-1102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0144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189" t="-258683" r="-142" b="-95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4b228d914?vopoq=1&amp;pid=eb7b033fe&amp;color=0,0,0&amp;vtp=1&amp;bt=1&amp;bbb=1&amp;hb=1"/>
          <p:cNvSpPr/>
          <p:nvPr/>
        </p:nvSpPr>
        <p:spPr>
          <a:xfrm>
            <a:off x="649224" y="864000"/>
            <a:ext cx="10899648" cy="193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［2024山东日照中考］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炎症反应会促进免疫细胞的聚集，吞噬入侵的病菌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长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期高脂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、高糖的饮食等不良生活方式，也会激发白细胞的免疫作用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导致免疫系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统过度激活引发炎症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，容易诱发心血管疾病等慢性病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阿司匹林具有缓解疼痛和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炎症的作用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下列推理合理的是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30_1#4b228d914.bracket?vopoq=1&amp;pid=eb7b033fe&amp;color=0,0,0&amp;vpa=10&amp;vtp=1"/>
          <p:cNvSpPr/>
          <p:nvPr/>
        </p:nvSpPr>
        <p:spPr>
          <a:xfrm>
            <a:off x="5161692" y="2322595"/>
            <a:ext cx="423863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29_2#4b228d914.choices?vopoq=1&amp;pid=eb7b033fe&amp;color=0,0,0&amp;vtp=1&amp;bbb=1"/>
          <p:cNvSpPr/>
          <p:nvPr/>
        </p:nvSpPr>
        <p:spPr>
          <a:xfrm>
            <a:off x="649224" y="2807154"/>
            <a:ext cx="10899648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炎症对机体都是有害的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.炎症的产生与白细胞有关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阿司匹林可以杀灭细菌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.心血管疾病都是炎症造成的</a:t>
            </a:r>
            <a:endParaRPr lang="en-US" altLang="zh-CN" sz="2400" dirty="0"/>
          </a:p>
        </p:txBody>
      </p:sp>
      <p:sp>
        <p:nvSpPr>
          <p:cNvPr id="5" name="QC_4_AS.31_1#4b228d914?vopoq=1&amp;pid=eb7b033fe&amp;color=0,0,0&amp;vtp=1&amp;bbb=1&amp;hb=1"/>
          <p:cNvSpPr/>
          <p:nvPr/>
        </p:nvSpPr>
        <p:spPr>
          <a:xfrm>
            <a:off x="649224" y="3797754"/>
            <a:ext cx="10899648" cy="2413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炎症反应会促进免疫细胞的聚集，吞噬入侵的病菌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炎症对机体并不都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是有害的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，A错误。长期高脂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高糖的饮食等不良生活方式会激发白细胞的免疫作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，导致免疫系统过度激活引发炎症，B正确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阿司匹林具有缓解疼痛和炎症的作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，据题意无法推断其可以杀灭细菌，C错误。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心血管疾病的发生受多种因素影响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炎症只是其中之一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2_1#f7d5d8cd2?vopoq=1&amp;pid=eb7b033fe&amp;color=0,0,0&amp;vtp=1&amp;bt=1&amp;bbb=1"/>
          <p:cNvSpPr/>
          <p:nvPr/>
        </p:nvSpPr>
        <p:spPr>
          <a:xfrm>
            <a:off x="649224" y="859536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［2025甘肃武威模拟］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下列各项中不属于计划免疫的是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33_1#f7d5d8cd2.bracket?vopoq=1&amp;pid=eb7b033fe&amp;color=0,0,0&amp;vpa=11&amp;vtp=1"/>
          <p:cNvSpPr/>
          <p:nvPr/>
        </p:nvSpPr>
        <p:spPr>
          <a:xfrm>
            <a:off x="8561166" y="859536"/>
            <a:ext cx="4413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32_2#f7d5d8cd2.choices?vopoq=1&amp;pid=eb7b033fe&amp;color=0,0,0&amp;vtp=1&amp;bbb=1"/>
          <p:cNvSpPr/>
          <p:nvPr/>
        </p:nvSpPr>
        <p:spPr>
          <a:xfrm>
            <a:off x="649224" y="138143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接种卡介苗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.注射乙肝疫苗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接种脊髓灰质炎疫苗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.注射胰岛素注射液</a:t>
            </a:r>
            <a:endParaRPr lang="en-US" altLang="zh-CN" sz="2400" dirty="0"/>
          </a:p>
        </p:txBody>
      </p:sp>
      <p:sp>
        <p:nvSpPr>
          <p:cNvPr id="5" name="QC_4_AS.34_1#f7d5d8cd2?vopoq=1&amp;pid=eb7b033fe&amp;color=0,0,0&amp;vtp=1&amp;bbb=1&amp;hb=1"/>
          <p:cNvSpPr/>
          <p:nvPr/>
        </p:nvSpPr>
        <p:spPr>
          <a:xfrm>
            <a:off x="649224" y="253713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注射胰岛素注射液可治疗糖尿病，糖尿病不属于传染病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因此注射胰岛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素注射液不属于计划免疫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4_BD.35_1#6afa10b3c?vopoq=1&amp;pid=eb7b033fe&amp;color=0,0,0&amp;vtp=1&amp;bt=1&amp;bbb=1&amp;hb=1"/>
              <p:cNvSpPr/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宫颈癌是常见的妇科恶性肿瘤，研究发现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宫颈癌主要是由人乳头瘤病毒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HPV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引起的，九价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HPV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疫苗可有效预防宫颈癌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该疫苗需要在一年内定期注射三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次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。据此回答12～13题。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M_4_BD.35_1#6afa10b3c?vopoq=1&amp;pid=eb7b033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blipFill>
                <a:blip r:embed="rId3"/>
                <a:stretch>
                  <a:fillRect l="-1734" r="-1119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36_1#7df2692f9?vopoq=1&amp;pid=6afa10b3c&amp;color=0,0,0&amp;vtp=1&amp;bbb=1"/>
              <p:cNvSpPr/>
              <p:nvPr/>
            </p:nvSpPr>
            <p:spPr>
              <a:xfrm>
                <a:off x="649224" y="2565854"/>
                <a:ext cx="1089964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12.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［2025湖北十堰月考］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下列有关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HPV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的叙述正确的是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C_5_BD.36_1#7df2692f9?vopoq=1&amp;pid=6afa10b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65854"/>
                <a:ext cx="10899648" cy="533400"/>
              </a:xfrm>
              <a:prstGeom prst="rect">
                <a:avLst/>
              </a:prstGeom>
              <a:blipFill>
                <a:blip r:embed="rId4"/>
                <a:stretch>
                  <a:fillRect l="-1734" t="-2299" b="-24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7_1#7df2692f9.bracket?vopoq=1&amp;pid=6afa10b3c&amp;color=0,0,0&amp;vpa=12&amp;vtp=1"/>
          <p:cNvSpPr/>
          <p:nvPr/>
        </p:nvSpPr>
        <p:spPr>
          <a:xfrm>
            <a:off x="8243031" y="2565854"/>
            <a:ext cx="423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36_2#7df2692f9.choices?vopoq=1&amp;pid=6afa10b3c&amp;color=0,0,0&amp;vtp=1&amp;bbb=1"/>
          <p:cNvSpPr/>
          <p:nvPr/>
        </p:nvSpPr>
        <p:spPr>
          <a:xfrm>
            <a:off x="649224" y="3042939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A.只有蛋白质外壳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不含遗传物质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.又叫噬菌体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不能独立生活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.是引发宫颈癌的传染源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38_1#7df2692f9?vopoq=1&amp;pid=6afa10b3c&amp;color=0,0,0&amp;vtp=1&amp;bbb=1&amp;hb=1"/>
              <p:cNvSpPr/>
              <p:nvPr/>
            </p:nvSpPr>
            <p:spPr>
              <a:xfrm>
                <a:off x="649224" y="4193613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HPV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是病毒，没有细胞结构，由蛋白质外壳和遗传物质组成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不能独立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生活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，必须寄生在其他生物的活细胞内，A错误，C正确。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HPV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寄生在人体内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属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于动物病毒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，B错误。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HPV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是引发宫颈癌的病原体，D错误。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5_AS.38_1#7df2692f9?vopoq=1&amp;pid=6afa10b3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193613"/>
                <a:ext cx="10899648" cy="1676400"/>
              </a:xfrm>
              <a:prstGeom prst="rect">
                <a:avLst/>
              </a:prstGeom>
              <a:blipFill>
                <a:blip r:embed="rId5"/>
                <a:stretch>
                  <a:fillRect l="-1734" r="-280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cf4a8577b?vopoq=1&amp;pid=6afa10b3c&amp;color=0,0,0&amp;vtp=1&amp;bt=1&amp;bbb=1"/>
          <p:cNvSpPr/>
          <p:nvPr/>
        </p:nvSpPr>
        <p:spPr>
          <a:xfrm>
            <a:off x="649224" y="859536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［2025湖北十堰月考］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从免疫学角度分析，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下列有关叙述错误的是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40_1#cf4a8577b.bracket?vopoq=1&amp;pid=6afa10b3c&amp;color=0,0,0&amp;vpa=13&amp;vtp=1"/>
          <p:cNvSpPr/>
          <p:nvPr/>
        </p:nvSpPr>
        <p:spPr>
          <a:xfrm>
            <a:off x="10114693" y="859536"/>
            <a:ext cx="423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9_2#cf4a8577b.choices?vopoq=1&amp;pid=6afa10b3c&amp;color=0,0,0&amp;vtp=1&amp;bbb=1&amp;hb=1"/>
              <p:cNvSpPr/>
              <p:nvPr/>
            </p:nvSpPr>
            <p:spPr>
              <a:xfrm>
                <a:off x="649224" y="1381433"/>
                <a:ext cx="10899648" cy="279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A.人体免疫的识别和清除功能过弱可能会患癌症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.九价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HPV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疫苗也能降低艾滋病发病率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.疫苗是将病原体或其代谢产物，经过人工减毒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灭活或利用转基因等方法制成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的免疫制剂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.定期注射三次疫苗是为了使机体获得更好的免疫效果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5_BD.39_2#cf4a8577b.choices?vopoq=1&amp;pid=6afa10b3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81433"/>
                <a:ext cx="10899648" cy="2794000"/>
              </a:xfrm>
              <a:prstGeom prst="rect">
                <a:avLst/>
              </a:prstGeom>
              <a:blipFill>
                <a:blip r:embed="rId3"/>
                <a:stretch>
                  <a:fillRect l="-1734" b="-4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1_1#cf4a8577b?vopoq=1&amp;pid=6afa10b3c&amp;color=0,0,0&amp;vtp=1&amp;bt=1&amp;bbb=1&amp;hb=1"/>
              <p:cNvSpPr/>
              <p:nvPr/>
            </p:nvSpPr>
            <p:spPr>
              <a:xfrm>
                <a:off x="649224" y="864000"/>
                <a:ext cx="10899648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人体免疫的识别和清除功能过弱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可能会使产生的肿瘤细胞无法被免疫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系统监控并清除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，从而患癌症，A正确。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HPV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疫苗从免疫学角度来说属于抗原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其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刺激人体产生的抗体只针对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HPV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起作用，不能降低艾滋病发病率，B错误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疫苗是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将病原体或其代谢产物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，经过人工减毒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灭活或利用转基因等方法制成的免疫制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剂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，C正确。定期注射三次疫苗是为了增强身体的免疫力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使机体获得更好的免疫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效果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，D正确。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AS.41_1#cf4a8577b?vopoq=1&amp;pid=6afa10b3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3352800"/>
              </a:xfrm>
              <a:prstGeom prst="rect">
                <a:avLst/>
              </a:prstGeom>
              <a:blipFill>
                <a:blip r:embed="rId3"/>
                <a:stretch>
                  <a:fillRect l="-1734" r="-1398" b="-3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2_1#19badc2cd?sp=1&amp;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新考法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［2025江苏宿迁期中］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如图表示免疫、特异性免疫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非特异性免疫和计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划免疫之间的关系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其中表示非特异性免疫和计划免疫的部分是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3_1#19badc2cd.bracket?vopoq=1&amp;pid=eb7b033fe&amp;color=0,0,0&amp;vpa=14&amp;vtp=1"/>
          <p:cNvSpPr/>
          <p:nvPr/>
        </p:nvSpPr>
        <p:spPr>
          <a:xfrm>
            <a:off x="9428893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4" name="QC_4_BD.42_2#19badc2cd?vopoq=1&amp;pid=eb7b033f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1536" y="2088280"/>
            <a:ext cx="132588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42_3#19badc2cd.choices?vopoq=1&amp;pid=eb7b033fe&amp;color=0,0,0&amp;vtp=1&amp;bbb=1"/>
          <p:cNvSpPr/>
          <p:nvPr/>
        </p:nvSpPr>
        <p:spPr>
          <a:xfrm>
            <a:off x="649224" y="354878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.③和④</a:t>
            </a:r>
            <a:endParaRPr lang="en-US" altLang="zh-CN" sz="2400" dirty="0"/>
          </a:p>
        </p:txBody>
      </p:sp>
      <p:sp>
        <p:nvSpPr>
          <p:cNvPr id="6" name="QC_4_AS.44_1#19badc2cd?vopoq=1&amp;pid=eb7b033fe&amp;color=0,0,0&amp;vtp=1&amp;bbb=1&amp;hb=1"/>
          <p:cNvSpPr/>
          <p:nvPr/>
        </p:nvSpPr>
        <p:spPr>
          <a:xfrm>
            <a:off x="649224" y="407931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②免疫分为①非特异性免疫和④特异性免疫。③计划免疫属于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特异性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免疫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5_1#f679ebdc5?vopoq=1&amp;pid=eb7b033fe&amp;color=0,0,0&amp;vtp=1&amp;bt=1&amp;bbb=1&amp;hb=1"/>
          <p:cNvSpPr/>
          <p:nvPr/>
        </p:nvSpPr>
        <p:spPr>
          <a:xfrm>
            <a:off x="649224" y="85953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［2025四川遂宁期末］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我国是糖尿病大国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下列关于糖尿病说法错误的是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6_1#f679ebdc5.bracket?vopoq=1&amp;pid=eb7b033fe&amp;color=0,0,0&amp;vpa=15&amp;vtp=1"/>
          <p:cNvSpPr/>
          <p:nvPr/>
        </p:nvSpPr>
        <p:spPr>
          <a:xfrm>
            <a:off x="881793" y="1428496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5_2#f679ebdc5.choices?vopoq=1&amp;pid=eb7b033fe&amp;color=0,0,0&amp;vtp=1&amp;bbb=1"/>
          <p:cNvSpPr/>
          <p:nvPr/>
        </p:nvSpPr>
        <p:spPr>
          <a:xfrm>
            <a:off x="649224" y="2014274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A.患者要多吃含糖量高的食物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.糖尿病的典型症状是多食、多饮、多尿，体重减少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.糖尿病可能会导致多种严重的并发症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.胰岛素分泌过少会导致糖尿病</a:t>
            </a:r>
            <a:endParaRPr lang="en-US" altLang="zh-CN" sz="2400" dirty="0"/>
          </a:p>
        </p:txBody>
      </p:sp>
      <p:sp>
        <p:nvSpPr>
          <p:cNvPr id="5" name="QC_4_AS.47_1#f679ebdc5?vopoq=1&amp;pid=eb7b033fe&amp;color=0,0,0&amp;vtp=1&amp;bbb=1"/>
          <p:cNvSpPr/>
          <p:nvPr/>
        </p:nvSpPr>
        <p:spPr>
          <a:xfrm>
            <a:off x="649224" y="4262174"/>
            <a:ext cx="113379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糖尿病患者的血糖较高，患者要控制饮食，少吃含糖量高的食物，A错误。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8_1#4c78aa052?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［2024广东惠州二模</a:t>
            </a:r>
            <a:r>
              <a:rPr lang="en-US" altLang="zh-CN" sz="24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双歧杆菌乳杆菌三联活菌片是治疗人体肠道菌群失调的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药物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。为了保证其药效，在服用该药时，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不能同时服用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9_1#4c78aa052.bracket?vopoq=1&amp;pid=eb7b033fe&amp;color=0,0,0&amp;vpa=16&amp;vtp=1"/>
          <p:cNvSpPr/>
          <p:nvPr/>
        </p:nvSpPr>
        <p:spPr>
          <a:xfrm>
            <a:off x="8209693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48_2#4c78aa052.choices?vopoq=1&amp;pid=eb7b033fe&amp;color=0,0,0&amp;vtp=1&amp;bbb=1"/>
          <p:cNvSpPr/>
          <p:nvPr/>
        </p:nvSpPr>
        <p:spPr>
          <a:xfrm>
            <a:off x="649224" y="20070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09678" algn="l"/>
                <a:tab pos="5403556" algn="l"/>
                <a:tab pos="83974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水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维生素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抗生素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.牛奶</a:t>
            </a:r>
            <a:endParaRPr lang="en-US" altLang="zh-CN" sz="2400" dirty="0"/>
          </a:p>
        </p:txBody>
      </p:sp>
      <p:sp>
        <p:nvSpPr>
          <p:cNvPr id="5" name="QC_4_AS.50_1#4c78aa052?vopoq=1&amp;pid=eb7b033fe&amp;color=0,0,0&amp;vtp=1&amp;bbb=1&amp;hb=1"/>
          <p:cNvSpPr/>
          <p:nvPr/>
        </p:nvSpPr>
        <p:spPr>
          <a:xfrm>
            <a:off x="649224" y="252991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抗生素能杀灭细菌，因此为保证双歧杆菌乳杆菌三联活菌片的药效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服用该药时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，不能同时服用抗生素，C符合题意。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1_1#3d7f564cb?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［2025四川遂宁期末］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心血管疾病的发生通常与不良生活习惯有关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下列关于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心血管疾病预防的叙述错误的是(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2_1#3d7f564cb.bracket?vopoq=1&amp;pid=eb7b033fe&amp;color=0,0,0&amp;vpa=17&amp;vtp=1"/>
          <p:cNvSpPr/>
          <p:nvPr/>
        </p:nvSpPr>
        <p:spPr>
          <a:xfrm>
            <a:off x="5161692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51_2#3d7f564cb.choices?vopoq=1&amp;pid=eb7b033fe&amp;color=0,0,0&amp;vtp=1&amp;bbb=1"/>
          <p:cNvSpPr/>
          <p:nvPr/>
        </p:nvSpPr>
        <p:spPr>
          <a:xfrm>
            <a:off x="649224" y="20070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多运动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.尽量多吃高脂肪的食物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控制每日摄盐量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.经常检查并在必要时调节血压</a:t>
            </a:r>
            <a:endParaRPr lang="en-US" altLang="zh-CN" sz="2400" dirty="0"/>
          </a:p>
        </p:txBody>
      </p:sp>
      <p:sp>
        <p:nvSpPr>
          <p:cNvPr id="5" name="QC_4_AS.53_1#3d7f564cb?vopoq=1&amp;pid=eb7b033fe&amp;color=0,0,0&amp;vtp=1&amp;bbb=1&amp;hb=1"/>
          <p:cNvSpPr/>
          <p:nvPr/>
        </p:nvSpPr>
        <p:spPr>
          <a:xfrm>
            <a:off x="649224" y="31627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spc="-10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养成良好的生活习惯，即多运动、合理饮食（控制糖分、</a:t>
            </a:r>
            <a:r>
              <a:rPr lang="en-US" altLang="zh-CN" sz="2400" b="0" i="0" spc="-10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盐和脂肪的摄入</a:t>
            </a:r>
            <a:r>
              <a:rPr lang="en-US" altLang="zh-CN" sz="2400" b="0" i="0" spc="-10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不抽烟</a:t>
            </a:r>
            <a:r>
              <a:rPr lang="en-US" altLang="zh-CN" sz="2400" b="0" i="0" spc="-10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、经常检查并在必要时调节血压等，能够有效预防心血管疾病，B错误。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4_1#f56d16000?htil=3&amp;vopoq=1&amp;pid=eb7b033f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94892" y="909720"/>
            <a:ext cx="4215384" cy="304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54_2#f56d16000?htil=3&amp;sp=1&amp;vopoq=1&amp;pid=eb7b033fe&amp;color=0,0,0&amp;vtp=1&amp;bt=1&amp;bbb=1&amp;hb=1"/>
          <p:cNvSpPr/>
          <p:nvPr/>
        </p:nvSpPr>
        <p:spPr>
          <a:xfrm>
            <a:off x="649224" y="864000"/>
            <a:ext cx="6592824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［2024北京昌平区中考］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复方消化酶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胶囊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”的说明书（节选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下列相关叙述错误的是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AN.55_1#f56d16000.bracket?vopoq=1&amp;pid=eb7b033fe&amp;color=0,0,0&amp;vpa=18&amp;vtp=1"/>
          <p:cNvSpPr/>
          <p:nvPr/>
        </p:nvSpPr>
        <p:spPr>
          <a:xfrm>
            <a:off x="881793" y="19917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4_BD.54_3#f56d16000.choices?htil=3&amp;vopoq=1&amp;pid=eb7b033fe&amp;color=0,0,0&amp;vtp=1&amp;bbb=1"/>
          <p:cNvSpPr/>
          <p:nvPr/>
        </p:nvSpPr>
        <p:spPr>
          <a:xfrm>
            <a:off x="649224" y="2565854"/>
            <a:ext cx="6592824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A.该药为非处方药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.服用前需要仔细阅读说明书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.该药有助于淀粉、脂肪和蛋白质的消化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.为尽快康复，患者可随意提高用药剂量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6_1#f56d16000?vopoq=1&amp;pid=eb7b033fe&amp;color=0,0,0&amp;vtp=1&amp;bt=1&amp;bbb=1&amp;hb=1"/>
              <p:cNvSpPr/>
              <p:nvPr/>
            </p:nvSpPr>
            <p:spPr>
              <a:xfrm>
                <a:off x="649224" y="864000"/>
                <a:ext cx="10899648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药物分处方药和非处方药，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非处方药是不需要医师处方即可自行购买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按所附说明使用的药物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，其标识为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OTC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，由题图可知，该药为非处方药，A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正确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服用药品前需仔细阅读使用说明书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，了解药物的主要成分、适应症、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用法用量等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按要求服用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，以确保用药安全，B正确。该药含有胃蛋白酶、淀粉酶、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胰蛋白酶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胰脂肪酶等成分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，有助于淀粉、脂肪和蛋白质的消化，C正确。是药三分毒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要严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格按照药物说明书规定的剂量服用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，不能随便加大剂量，D错误。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AS.56_1#f56d16000?vopoq=1&amp;pid=eb7b033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3352800"/>
              </a:xfrm>
              <a:prstGeom prst="rect">
                <a:avLst/>
              </a:prstGeom>
              <a:blipFill>
                <a:blip r:embed="rId3"/>
                <a:stretch>
                  <a:fillRect l="-1734" r="-2349" b="-3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7_1#1b78eb36c?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［2025福建泉州期末］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2024年6月26日是第37个国际禁毒日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下列对毒品危害认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识错误的是(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8_1#1b78eb36c.bracket?vopoq=1&amp;pid=eb7b033fe&amp;color=0,0,0&amp;vpa=19&amp;vtp=1"/>
          <p:cNvSpPr/>
          <p:nvPr/>
        </p:nvSpPr>
        <p:spPr>
          <a:xfrm>
            <a:off x="2405792" y="14329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57_2#1b78eb36c.choices?vopoq=1&amp;pid=eb7b033fe&amp;color=0,0,0&amp;vtp=1&amp;bbb=1"/>
          <p:cNvSpPr/>
          <p:nvPr/>
        </p:nvSpPr>
        <p:spPr>
          <a:xfrm>
            <a:off x="649224" y="2007054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A.毒品会降低人体免疫力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.大麻、冰毒都属于毒品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.吸毒会损害人的神经系统，并使心肺受损，严重时会引起死亡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.只要意志力强大，少量吸毒不会上瘾，不会丧失理智</a:t>
            </a:r>
            <a:endParaRPr lang="en-US" altLang="zh-CN" sz="2400" dirty="0"/>
          </a:p>
        </p:txBody>
      </p:sp>
      <p:sp>
        <p:nvSpPr>
          <p:cNvPr id="5" name="QC_4_AS.59_1#1b78eb36c?vopoq=1&amp;pid=eb7b033fe&amp;color=0,0,0&amp;vtp=1&amp;bbb=1&amp;hb=1"/>
          <p:cNvSpPr/>
          <p:nvPr/>
        </p:nvSpPr>
        <p:spPr>
          <a:xfrm>
            <a:off x="649224" y="42549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毒品具有很强的成瘾性，一旦沾染，很难戒除，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严重危害人体身心健康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危害社会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，我们要坚决远离毒品，坚决杜绝“第一口”，D错误。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0_1#98d0de679?sp=1&amp;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［2024云南临沧二模］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肺癌是我国癌症得病率和死亡率前三的病症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如图表示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某地区男性每天吸烟数量与肺癌发病率的关系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据图得出的结论正确的是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61_1#98d0de679.bracket?vopoq=1&amp;pid=eb7b033fe&amp;color=0,0,0&amp;vpa=20&amp;vtp=1"/>
          <p:cNvSpPr/>
          <p:nvPr/>
        </p:nvSpPr>
        <p:spPr>
          <a:xfrm>
            <a:off x="10635393" y="14329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pic>
        <p:nvPicPr>
          <p:cNvPr id="4" name="QC_4_BD.60_2#98d0de679?htil=4&amp;vopoq=1&amp;pid=eb7b033f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1857" y="2088280"/>
            <a:ext cx="534924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60_3#98d0de679.choices?htil=4&amp;vopoq=1&amp;pid=eb7b033fe&amp;color=0,0,0&amp;vtp=1&amp;bbb=1&amp;hb=1"/>
          <p:cNvSpPr/>
          <p:nvPr/>
        </p:nvSpPr>
        <p:spPr>
          <a:xfrm>
            <a:off x="649224" y="2007054"/>
            <a:ext cx="5449824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A.每天吸烟的支数越多，肺癌发病率越高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.吸烟是导致肺癌的唯一原因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.青少年吸烟会对呼吸系统造成危害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吸过滤嘴烟比吸非过滤嘴烟肺癌发病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率高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2_1#98d0de679?vopoq=1&amp;pid=eb7b033fe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从题图中可以看出，每天吸烟的支数越多，肺癌发病率越高，A正确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吸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烟是导致肺癌的原因之一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，不是唯一原因，B错误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青少年吸烟会对呼吸系统造成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危害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，但题图中不能体现这一点，C错误。从题图中可以看出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吸过滤嘴烟比吸非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过滤嘴烟肺癌发病率低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6eee9455?pid=f82a0aed1&amp;color=46,117,182&amp;vtp=1&amp;bt=1&amp;bbb=1"/>
          <p:cNvSpPr/>
          <p:nvPr/>
        </p:nvSpPr>
        <p:spPr>
          <a:xfrm>
            <a:off x="649224" y="859536"/>
            <a:ext cx="10899648" cy="588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二、非选择题（本大题共4小题，共60分）</a:t>
            </a:r>
            <a:endParaRPr lang="en-US" altLang="zh-CN" sz="2800" dirty="0"/>
          </a:p>
        </p:txBody>
      </p:sp>
      <p:sp>
        <p:nvSpPr>
          <p:cNvPr id="3" name="C_4_BD#6d4bd7cb4?sp=1&amp;pid=56eee9455&amp;color=0,0,0&amp;vtp=1&amp;bbb=1"/>
          <p:cNvSpPr/>
          <p:nvPr/>
        </p:nvSpPr>
        <p:spPr>
          <a:xfrm>
            <a:off x="649224" y="1436456"/>
            <a:ext cx="10899648" cy="546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（一）识图作答题</a:t>
            </a:r>
            <a:endParaRPr lang="en-US" altLang="zh-CN" sz="2600" dirty="0"/>
          </a:p>
        </p:txBody>
      </p:sp>
      <p:pic>
        <p:nvPicPr>
          <p:cNvPr id="4" name="QO_5_BD.63_1#b4a795987?htil=5&amp;vopoq=1&amp;pid=6d4bd7cb4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1767" y="2013323"/>
            <a:ext cx="4296160" cy="314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63_2#b4a795987?htil=5&amp;sp=1&amp;vopoq=1&amp;pid=6d4bd7cb4&amp;color=0,0,0&amp;vtp=1&amp;bbb=1&amp;hb=1&amp;hs=1"/>
              <p:cNvSpPr/>
              <p:nvPr/>
            </p:nvSpPr>
            <p:spPr>
              <a:xfrm>
                <a:off x="649224" y="1967604"/>
                <a:ext cx="5916168" cy="2032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21.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［2024福建厦门模拟］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（12分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花粉进入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人体后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，人体会产生蛋白质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IgE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当同样的花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粉再次侵入时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，人体内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IgE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会大量增加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释放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出过敏介质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，可能引发过敏症状（如图）。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BD.63_2#b4a795987?htil=5&amp;sp=1&amp;vopoq=1&amp;pid=6d4bd7cb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67604"/>
                <a:ext cx="5916168" cy="2032000"/>
              </a:xfrm>
              <a:prstGeom prst="rect">
                <a:avLst/>
              </a:prstGeom>
              <a:blipFill>
                <a:blip r:embed="rId4"/>
                <a:stretch>
                  <a:fillRect l="-3196" t="-1502" r="-3093" b="-54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BD.64_1#ec186eeb1?htil=5&amp;vopoq=1&amp;pid=b4a795987&amp;color=0,0,0&amp;vtp=1&amp;bbb=1&amp;hs=1"/>
              <p:cNvSpPr/>
              <p:nvPr/>
            </p:nvSpPr>
            <p:spPr>
              <a:xfrm>
                <a:off x="649224" y="4033892"/>
                <a:ext cx="5916168" cy="571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（1）从免疫角度分析，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IgE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B_6_BD.64_1#ec186eeb1?htil=5&amp;vopoq=1&amp;pid=b4a79598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033892"/>
                <a:ext cx="5916168" cy="571500"/>
              </a:xfrm>
              <a:prstGeom prst="rect">
                <a:avLst/>
              </a:prstGeom>
              <a:blipFill>
                <a:blip r:embed="rId5"/>
                <a:stretch>
                  <a:fillRect l="-3196" b="-204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6_AN.65_1#ec186eeb1.blank?vopoq=1&amp;pid=b4a795987&amp;color=0,0,0&amp;vpa=21&amp;vtp=1&amp;bbb=1"/>
          <p:cNvSpPr/>
          <p:nvPr/>
        </p:nvSpPr>
        <p:spPr>
          <a:xfrm>
            <a:off x="4594955" y="3994204"/>
            <a:ext cx="830263" cy="57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抗体</a:t>
            </a:r>
            <a:endParaRPr lang="en-US" altLang="zh-CN" sz="2400" dirty="0"/>
          </a:p>
        </p:txBody>
      </p:sp>
      <p:sp>
        <p:nvSpPr>
          <p:cNvPr id="8" name="QB_6_AS.66_1#ec186eeb1?htil=5&amp;vopoq=1&amp;pid=b4a795987&amp;color=0,0,0&amp;vtp=1&amp;bbb=1&amp;hb=1&amp;hs=1"/>
          <p:cNvSpPr/>
          <p:nvPr/>
        </p:nvSpPr>
        <p:spPr>
          <a:xfrm>
            <a:off x="649224" y="4545330"/>
            <a:ext cx="5916168" cy="101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当病原体侵入人体后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会刺激淋巴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细胞产生一种抵抗该病原体的特殊蛋白质，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S.66_1#ec186eeb1?htil=5&amp;vopoq=1&amp;pid=b4a795987&amp;color=0,0,0&amp;vtp=1&amp;bbb=1&amp;hb=1&amp;hs=1"/>
              <p:cNvSpPr/>
              <p:nvPr/>
            </p:nvSpPr>
            <p:spPr>
              <a:xfrm>
                <a:off x="649224" y="5607104"/>
                <a:ext cx="10896012" cy="571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叫抗体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引起人体产生抗体的物质叫作抗原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。题中提到的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IgE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在免疫学中叫抗体。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9" name="QB_6_AS.66_1#ec186eeb1?htil=5&amp;vopoq=1&amp;pid=b4a79598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5607104"/>
                <a:ext cx="10896012" cy="571500"/>
              </a:xfrm>
              <a:prstGeom prst="rect">
                <a:avLst/>
              </a:prstGeom>
              <a:blipFill>
                <a:blip r:embed="rId6"/>
                <a:stretch>
                  <a:fillRect l="-1735" r="-727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7_1#7b7187046?vopoq=1&amp;pid=b4a795987&amp;color=0,0,0&amp;vtp=1&amp;bt=1&amp;bbb=1"/>
              <p:cNvSpPr/>
              <p:nvPr/>
            </p:nvSpPr>
            <p:spPr>
              <a:xfrm>
                <a:off x="649224" y="859536"/>
                <a:ext cx="11014075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（2）根据过敏反应的原理，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IgE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的量越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填“多”或“少”），过敏症状越轻微。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6_BD.67_1#7b7187046?vopoq=1&amp;pid=b4a79598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6"/>
                <a:ext cx="11014075" cy="533400"/>
              </a:xfrm>
              <a:prstGeom prst="rect">
                <a:avLst/>
              </a:prstGeom>
              <a:blipFill>
                <a:blip r:embed="rId3"/>
                <a:stretch>
                  <a:fillRect l="-1717" t="-1136" r="-277" b="-22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8_1#7b7187046.blank?vopoq=1&amp;pid=b4a795987&amp;color=0,0,0&amp;vpa=22&amp;vtp=1"/>
          <p:cNvSpPr/>
          <p:nvPr/>
        </p:nvSpPr>
        <p:spPr>
          <a:xfrm>
            <a:off x="5814155" y="821436"/>
            <a:ext cx="5254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少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69_1#7b7187046?vopoq=1&amp;pid=b4a795987&amp;color=0,0,0&amp;vtp=1&amp;bbb=1&amp;hb=1"/>
              <p:cNvSpPr/>
              <p:nvPr/>
            </p:nvSpPr>
            <p:spPr>
              <a:xfrm>
                <a:off x="649224" y="1381433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由题干可知，当同样的花粉再次侵入时，人体内的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IgE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会大量增加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释放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出过敏介质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，引起过敏症状，故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IgE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的量越少，释放的过敏介质就越少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过敏症状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越轻微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6_AS.69_1#7b7187046?vopoq=1&amp;pid=b4a79598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81433"/>
                <a:ext cx="10899648" cy="1676400"/>
              </a:xfrm>
              <a:prstGeom prst="rect">
                <a:avLst/>
              </a:prstGeom>
              <a:blipFill>
                <a:blip r:embed="rId4"/>
                <a:stretch>
                  <a:fillRect l="-1734" r="-671" b="-5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BD.70_1#1dca84778?vopoq=1&amp;pid=b4a795987&amp;color=0,0,0&amp;vtp=1&amp;bbb=1&amp;hb=1"/>
          <p:cNvSpPr/>
          <p:nvPr/>
        </p:nvSpPr>
        <p:spPr>
          <a:xfrm>
            <a:off x="649224" y="308323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（3）如果身边有花粉过敏的同学，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你有什么预防花粉过敏的建议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？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6_AN.71_1#1dca84778.blank?vopoq=1&amp;pid=b4a795987&amp;color=0,0,0&amp;vpa=23&amp;vtp=1&amp;bbb=1&amp;hb=1"/>
          <p:cNvSpPr/>
          <p:nvPr/>
        </p:nvSpPr>
        <p:spPr>
          <a:xfrm>
            <a:off x="649224" y="3055293"/>
            <a:ext cx="10894782" cy="1117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戴口罩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免接触花粉</a:t>
            </a:r>
            <a:endParaRPr lang="en-US" altLang="zh-CN" sz="2400" dirty="0"/>
          </a:p>
        </p:txBody>
      </p:sp>
      <p:sp>
        <p:nvSpPr>
          <p:cNvPr id="7" name="QB_6_AS.72_1#1dca84778?vopoq=1&amp;pid=b4a795987&amp;color=0,0,0&amp;vtp=1&amp;bbb=1"/>
          <p:cNvSpPr/>
          <p:nvPr/>
        </p:nvSpPr>
        <p:spPr>
          <a:xfrm>
            <a:off x="649224" y="4238933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预防花粉过敏可以戴口罩，避免接触花粉。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f894e14b?sp=1&amp;pid=56eee9455&amp;color=0,0,0&amp;vtp=1&amp;bt=1&amp;bbb=1"/>
          <p:cNvSpPr/>
          <p:nvPr/>
        </p:nvSpPr>
        <p:spPr>
          <a:xfrm>
            <a:off x="649224" y="859536"/>
            <a:ext cx="10899648" cy="9499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（二）分析说明题</a:t>
            </a:r>
            <a:endParaRPr lang="en-US" altLang="zh-CN" sz="2600" dirty="0"/>
          </a:p>
        </p:txBody>
      </p:sp>
      <p:sp>
        <p:nvSpPr>
          <p:cNvPr id="3" name="QO_5_BD.73_1#1c025f260?vopoq=1&amp;pid=2f894e14b&amp;color=0,0,0&amp;vtp=1&amp;bbb=1&amp;hb=1"/>
          <p:cNvSpPr/>
          <p:nvPr/>
        </p:nvSpPr>
        <p:spPr>
          <a:xfrm>
            <a:off x="649224" y="1434588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［2025福建南平质检］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（16分）气候变化易诱发呼吸系统疾病，如肺炎等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曲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霉菌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、肺炎链球菌、流感病毒等都能引发肺炎。</a:t>
            </a:r>
            <a:endParaRPr lang="en-US" altLang="zh-CN" sz="2400" dirty="0"/>
          </a:p>
        </p:txBody>
      </p:sp>
      <p:sp>
        <p:nvSpPr>
          <p:cNvPr id="4" name="QB_6_BD.74_1#559c35e7e?vopoq=1&amp;pid=1c025f260&amp;color=0,0,0&amp;vtp=1&amp;bbb=1"/>
          <p:cNvSpPr/>
          <p:nvPr/>
        </p:nvSpPr>
        <p:spPr>
          <a:xfrm>
            <a:off x="649224" y="2586473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（1）严重肺炎患者肺功能受损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影响其从空气中摄取代谢所需要的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6_AN.75_1#559c35e7e.blank?vopoq=1&amp;pid=1c025f260&amp;color=0,0,0&amp;vpa=24&amp;vtp=1&amp;bbb=1"/>
          <p:cNvSpPr/>
          <p:nvPr/>
        </p:nvSpPr>
        <p:spPr>
          <a:xfrm>
            <a:off x="9657493" y="2548373"/>
            <a:ext cx="8302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氧气</a:t>
            </a:r>
            <a:endParaRPr lang="en-US" altLang="zh-CN" sz="2400" dirty="0"/>
          </a:p>
        </p:txBody>
      </p:sp>
      <p:sp>
        <p:nvSpPr>
          <p:cNvPr id="6" name="QB_6_AS.76_1#559c35e7e?vopoq=1&amp;pid=1c025f260&amp;color=0,0,0&amp;vtp=1&amp;bbb=1"/>
          <p:cNvSpPr/>
          <p:nvPr/>
        </p:nvSpPr>
        <p:spPr>
          <a:xfrm>
            <a:off x="649224" y="3109332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严重肺炎患者肺功能受损，影响其从空气中摄取代谢所需要的氧气。</a:t>
            </a:r>
            <a:endParaRPr lang="en-US" altLang="zh-CN" sz="2400" dirty="0"/>
          </a:p>
        </p:txBody>
      </p:sp>
      <p:sp>
        <p:nvSpPr>
          <p:cNvPr id="7" name="QB_6_BD.77_1#61a9cd11b?vopoq=1&amp;pid=1c025f260&amp;color=0,0,0&amp;vtp=1&amp;bbb=1"/>
          <p:cNvSpPr/>
          <p:nvPr/>
        </p:nvSpPr>
        <p:spPr>
          <a:xfrm>
            <a:off x="649224" y="3632191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人体体液中的杀菌物质能破坏多种病菌的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使病菌死亡。</a:t>
            </a:r>
            <a:endParaRPr lang="en-US" altLang="zh-CN" sz="2400" dirty="0"/>
          </a:p>
        </p:txBody>
      </p:sp>
      <p:sp>
        <p:nvSpPr>
          <p:cNvPr id="8" name="QB_6_AN.78_1#61a9cd11b.blank?vopoq=1&amp;pid=1c025f260&amp;color=0,0,0&amp;vpa=25&amp;vtp=1&amp;bbb=1"/>
          <p:cNvSpPr/>
          <p:nvPr/>
        </p:nvSpPr>
        <p:spPr>
          <a:xfrm>
            <a:off x="6914293" y="3594091"/>
            <a:ext cx="1135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细胞壁</a:t>
            </a:r>
            <a:endParaRPr lang="en-US" altLang="zh-CN" sz="2400" dirty="0"/>
          </a:p>
        </p:txBody>
      </p:sp>
      <p:sp>
        <p:nvSpPr>
          <p:cNvPr id="9" name="QB_6_AS.79_1#61a9cd11b?vopoq=1&amp;pid=1c025f260&amp;color=0,0,0&amp;vtp=1&amp;bbb=1&amp;hb=1"/>
          <p:cNvSpPr/>
          <p:nvPr/>
        </p:nvSpPr>
        <p:spPr>
          <a:xfrm>
            <a:off x="649224" y="415505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人体体液中的杀菌物质能破坏多种病菌的细胞壁，使病菌死亡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这种免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疫属于非特异性免疫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0_1#a4deb50d8?sp=1&amp;vopoq=1&amp;pid=1c025f260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（3）李明（25周岁）被确诊为肺炎链球菌引发的肺炎，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他服用如图所示的药品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16片，分两次服用，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是否合理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？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填“是”或“否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”）。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若他被确诊为流感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病毒引发的肺炎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还能服用该药吗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？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填“能”或“否”）。</a:t>
            </a:r>
            <a:endParaRPr lang="en-US" altLang="zh-CN" sz="2400" dirty="0"/>
          </a:p>
        </p:txBody>
      </p:sp>
      <p:sp>
        <p:nvSpPr>
          <p:cNvPr id="4" name="QB_6_AN.81_1#a4deb50d8.blank?vopoq=1&amp;pid=1c025f260&amp;color=0,0,0&amp;vpa=26&amp;vtp=1"/>
          <p:cNvSpPr/>
          <p:nvPr/>
        </p:nvSpPr>
        <p:spPr>
          <a:xfrm>
            <a:off x="5542692" y="1394860"/>
            <a:ext cx="5254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否</a:t>
            </a:r>
            <a:endParaRPr lang="en-US" altLang="zh-CN" sz="2400" dirty="0"/>
          </a:p>
        </p:txBody>
      </p:sp>
      <p:sp>
        <p:nvSpPr>
          <p:cNvPr id="5" name="QB_6_AN.82_1#a4deb50d8.blank?vopoq=1&amp;pid=1c025f260&amp;color=0,0,0&amp;vpa=27&amp;vtp=1"/>
          <p:cNvSpPr/>
          <p:nvPr/>
        </p:nvSpPr>
        <p:spPr>
          <a:xfrm>
            <a:off x="5542692" y="1953660"/>
            <a:ext cx="5254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否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B_6_BD.80_2#a4deb50d8?colgroup=35&amp;vopoq=1&amp;pid=1c025f260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270989"/>
              </p:ext>
            </p:extLst>
          </p:nvPr>
        </p:nvGraphicFramePr>
        <p:xfrm>
          <a:off x="649224" y="864000"/>
          <a:ext cx="10890504" cy="4278249"/>
        </p:xfrm>
        <a:graphic>
          <a:graphicData uri="http://schemas.openxmlformats.org/drawingml/2006/table">
            <a:tbl>
              <a:tblPr/>
              <a:tblGrid>
                <a:gridCol w="10890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0983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红霉素肠溶片说明书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请仔细阅读说明书并在医师指导下使用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药品名称】红霉素肠溶片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适应症】本品可作为青霉素过敏患者治疗下列感染的替代用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药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: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溶血性链球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肺炎链球菌等所致的急性扁桃体炎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急性咽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鼻窦炎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肺炎等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;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肺炎支原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体肺炎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;肺炎衣原体肺炎等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规格]0.125g（12.5万单位）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用法用量】口服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成人一日1~2g（8~16片）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分3~4次服用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小儿按体重一日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30~50mg/kg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分3~4次服用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638090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83_1#a4deb50d8?vopoq=1&amp;pid=1c025f260&amp;color=0,0,0&amp;vtp=1&amp;bt=1&amp;bbb=1&amp;hb=1"/>
              <p:cNvSpPr/>
              <p:nvPr/>
            </p:nvSpPr>
            <p:spPr>
              <a:xfrm>
                <a:off x="649224" y="864000"/>
                <a:ext cx="10899648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根据说明书，成人一日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1∼2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(8∼16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片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，分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3∼4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次服用。李明25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周岁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按照成人剂量服用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，一日16片，分两次服用是不合理的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红霉素肠溶片对肺炎链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球菌感染引发的肺炎有效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，对病毒感染引发的肺炎无效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若他被确诊为流感病毒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引发的肺炎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，不能服用该药。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6_AS.83_1#a4deb50d8?vopoq=1&amp;pid=1c025f26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235200"/>
              </a:xfrm>
              <a:prstGeom prst="rect">
                <a:avLst/>
              </a:prstGeom>
              <a:blipFill>
                <a:blip r:embed="rId3"/>
                <a:stretch>
                  <a:fillRect l="-1734" r="-2964" b="-43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4_1#5b2790342?sp=1&amp;vopoq=1&amp;pid=2f894e14b&amp;color=0,0,0&amp;vtp=1&amp;bt=1&amp;bbb=1&amp;hb=1"/>
          <p:cNvSpPr/>
          <p:nvPr/>
        </p:nvSpPr>
        <p:spPr>
          <a:xfrm>
            <a:off x="649224" y="864000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［2025江西宜春期中］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（14分）阅读资料，回答下列问题。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资料一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疟疾是人被蚊子叮咬或输入带疟原虫的血液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pc="-5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而感染疟原虫所引起的一种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传染病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。我国药学家屠呦呦因发现抗疟药青蒿素，获得了诺贝尔生理学或医学奖。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资料二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埃博拉出血热是由埃博拉病毒引起的，该病毒变异非常快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通常通过血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液和其他体液等途径传播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BD.85_1#e56d511b2?vopoq=1&amp;pid=5b2790342&amp;color=0,0,0&amp;vtp=1&amp;bbb=1"/>
          <p:cNvSpPr/>
          <p:nvPr/>
        </p:nvSpPr>
        <p:spPr>
          <a:xfrm>
            <a:off x="649224" y="36580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（1）与贫血相比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疟疾和埃博拉出血热的共同特征有具有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6_AN.86_1#e56d511b2.blank?vopoq=1&amp;pid=5b2790342&amp;color=0,0,0&amp;vpa=28&amp;vtp=1&amp;bbb=1"/>
          <p:cNvSpPr/>
          <p:nvPr/>
        </p:nvSpPr>
        <p:spPr>
          <a:xfrm>
            <a:off x="8438293" y="3645354"/>
            <a:ext cx="20494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流行性和传染</a:t>
            </a:r>
            <a:endParaRPr lang="en-US" altLang="zh-CN" sz="2400" dirty="0"/>
          </a:p>
        </p:txBody>
      </p:sp>
      <p:sp>
        <p:nvSpPr>
          <p:cNvPr id="5" name="QB_6_AS.87_1#e56d511b2?vopoq=1&amp;pid=5b2790342&amp;color=0,0,0&amp;vtp=1&amp;bbb=1"/>
          <p:cNvSpPr/>
          <p:nvPr/>
        </p:nvSpPr>
        <p:spPr>
          <a:xfrm>
            <a:off x="649224" y="4180913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疟疾和埃博拉出血热都属于传染病，传染病具有流行性和传染性。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8_1#aeaf834fc?sp=1&amp;vopoq=1&amp;pid=5b2790342&amp;color=0,0,0&amp;vtp=1&amp;bt=1&amp;bbb=1"/>
          <p:cNvSpPr/>
          <p:nvPr/>
        </p:nvSpPr>
        <p:spPr>
          <a:xfrm>
            <a:off x="649224" y="85953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引起埃博拉出血热的病原体与引起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填序号）的病原体属于同一类型。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细菌性痢疾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②蛔虫病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③病毒性肝炎</a:t>
            </a:r>
            <a:endParaRPr lang="en-US" altLang="zh-CN" sz="2400" dirty="0"/>
          </a:p>
        </p:txBody>
      </p:sp>
      <p:sp>
        <p:nvSpPr>
          <p:cNvPr id="3" name="QB_6_AN.89_1#aeaf834fc.blank?vopoq=1&amp;pid=5b2790342&amp;color=0,0,0&amp;vpa=29&amp;vtp=1"/>
          <p:cNvSpPr/>
          <p:nvPr/>
        </p:nvSpPr>
        <p:spPr>
          <a:xfrm>
            <a:off x="5999892" y="831596"/>
            <a:ext cx="5254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B_6_AS.90_1#aeaf834fc?vopoq=1&amp;pid=5b2790342&amp;color=0,0,0&amp;vtp=1&amp;bbb=1&amp;hb=1"/>
          <p:cNvSpPr/>
          <p:nvPr/>
        </p:nvSpPr>
        <p:spPr>
          <a:xfrm>
            <a:off x="649224" y="2014274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引起埃博拉出血热的病原体是埃博拉病毒。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细菌性痢疾的病原体是细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菌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，②蛔虫病的病原体是蛔虫，③病毒性肝炎的病原体是肝炎病毒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因此引起埃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博拉出血热的病原体与引起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③病毒性肝炎的病原体属于同一类型。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82a0aed1.fixed?pid=490fcad66&amp;color=255,255,255&amp;vtp=1&amp;bbb=1"/>
          <p:cNvSpPr/>
          <p:nvPr/>
        </p:nvSpPr>
        <p:spPr>
          <a:xfrm>
            <a:off x="1234440" y="1545336"/>
            <a:ext cx="1801368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卷1</a:t>
            </a:r>
            <a:endParaRPr lang="en-US" altLang="zh-CN" sz="4800" dirty="0"/>
          </a:p>
        </p:txBody>
      </p:sp>
      <p:sp>
        <p:nvSpPr>
          <p:cNvPr id="3" name="C_2#f82a0aed1.fixed?pid=490fcad66&amp;color=0,0,0&amp;vtp=1&amp;bbb=1"/>
          <p:cNvSpPr/>
          <p:nvPr/>
        </p:nvSpPr>
        <p:spPr>
          <a:xfrm>
            <a:off x="3127248" y="1673352"/>
            <a:ext cx="7534656" cy="9509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700"/>
              </a:lnSpc>
            </a:pPr>
            <a:r>
              <a:rPr lang="en-US" altLang="zh-CN" sz="3800" b="1" i="0" spc="-10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第一章&amp;第二章基础诊断卷（A卷）</a:t>
            </a:r>
            <a:endParaRPr lang="en-US" altLang="zh-CN" sz="3800" spc="-100" dirty="0"/>
          </a:p>
        </p:txBody>
      </p:sp>
      <p:sp>
        <p:nvSpPr>
          <p:cNvPr id="4" name="C_2#f82a0aed1.fixed?pid=490fcad66&amp;color=0,0,0&amp;vtp=1&amp;bbb=1"/>
          <p:cNvSpPr/>
          <p:nvPr/>
        </p:nvSpPr>
        <p:spPr>
          <a:xfrm>
            <a:off x="374904" y="3273552"/>
            <a:ext cx="11430000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考查内容：传染病与免疫、生活习惯与健康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1_1#611addecf?sp=1&amp;vopoq=1&amp;pid=5b2790342&amp;color=0,0,0&amp;vtp=1&amp;bt=1&amp;bbb=1&amp;hb=1"/>
          <p:cNvSpPr/>
          <p:nvPr/>
        </p:nvSpPr>
        <p:spPr>
          <a:xfrm>
            <a:off x="649224" y="864000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（3）如图是埃博拉出血热患者在康复过程中，体内抗原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抗体的含量随时间变化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示意图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正确的是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填序号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这种免疫属于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填“特异性”或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非特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异性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”）免疫。小明同学接种埃博拉出血热疫苗后，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只获得对埃博拉病毒的免疫力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而对麻疹病毒无免疫力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原因是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92_1#611addecf.blank?vopoq=1&amp;pid=5b2790342&amp;color=0,0,0&amp;vpa=30&amp;vtp=1"/>
          <p:cNvSpPr/>
          <p:nvPr/>
        </p:nvSpPr>
        <p:spPr>
          <a:xfrm>
            <a:off x="3078892" y="13948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6_AN.93_1#611addecf.blank?vopoq=1&amp;pid=5b2790342&amp;color=0,0,0&amp;vpa=31&amp;vtp=1&amp;bbb=1"/>
          <p:cNvSpPr/>
          <p:nvPr/>
        </p:nvSpPr>
        <p:spPr>
          <a:xfrm>
            <a:off x="7219093" y="1394860"/>
            <a:ext cx="1135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特异性</a:t>
            </a:r>
            <a:endParaRPr lang="en-US" altLang="zh-CN" sz="2400" dirty="0"/>
          </a:p>
        </p:txBody>
      </p:sp>
      <p:sp>
        <p:nvSpPr>
          <p:cNvPr id="5" name="QB_6_AN.95_1#611addecf.blank?vopoq=1&amp;pid=5b2790342&amp;color=0,0,0&amp;vpa=32&amp;vtp=1&amp;bbb=1&amp;hb=1"/>
          <p:cNvSpPr/>
          <p:nvPr/>
        </p:nvSpPr>
        <p:spPr>
          <a:xfrm>
            <a:off x="649224" y="2512460"/>
            <a:ext cx="10894782" cy="1117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一种抗体只针对特定的抗原起作用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对其他抗原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不起作用</a:t>
            </a:r>
            <a:endParaRPr lang="en-US" altLang="zh-CN" sz="2400" dirty="0"/>
          </a:p>
        </p:txBody>
      </p:sp>
      <p:pic>
        <p:nvPicPr>
          <p:cNvPr id="6" name="QB_6_BD.94_2#611addecf?iti=1&amp;htil=1&amp;vopoq=1&amp;pid=5b279034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9152" y="3739280"/>
            <a:ext cx="2020824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B_6_BD.94_3#611addecf?iti=2&amp;htil=1&amp;vopoq=1&amp;pid=5b279034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6408" y="3766712"/>
            <a:ext cx="1965960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B_6_BD.94_4#611addecf?iti=1&amp;htil=1&amp;vopoq=1&amp;pid=5b2790342&amp;color=0,0,0&amp;vtp=1"/>
          <p:cNvSpPr/>
          <p:nvPr/>
        </p:nvSpPr>
        <p:spPr>
          <a:xfrm>
            <a:off x="3225101" y="5475624"/>
            <a:ext cx="288925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B_6_BD.94_5#611addecf?iti=2&amp;htil=1&amp;vopoq=1&amp;pid=5b2790342&amp;color=0,0,0&amp;vtp=1"/>
          <p:cNvSpPr/>
          <p:nvPr/>
        </p:nvSpPr>
        <p:spPr>
          <a:xfrm>
            <a:off x="8683657" y="5475624"/>
            <a:ext cx="271462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96_1#611addecf?vopoq=1&amp;pid=5b2790342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抗体能消灭抗原，使人康复，因此抗原含量逐渐降为0</a:t>
            </a:r>
            <a:r>
              <a:rPr lang="en-US" altLang="zh-CN" sz="2400" b="0" i="0" spc="-5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</a:t>
            </a:r>
            <a:r>
              <a:rPr lang="en-US" altLang="zh-CN" sz="2400" b="0" i="0" spc="-5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抗体消灭抗原后在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人体内不会马上消失</a:t>
            </a: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，还能在体内存留一段时间，故选B</a:t>
            </a:r>
            <a:r>
              <a:rPr lang="en-US" altLang="zh-CN" sz="2400" b="0" i="0" spc="-5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pc="-5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这种免疫属于特异性免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疫</a:t>
            </a: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。小明同学接种埃博拉出血热疫苗后，只获得对埃博拉病毒的免疫力</a:t>
            </a:r>
            <a:r>
              <a:rPr lang="en-US" altLang="zh-CN" sz="2400" b="0" i="0" spc="-5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pc="-5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而对麻疹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病毒无免疫力</a:t>
            </a: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，原因是一种抗体只针对特定的抗原起作用，对其他抗原不起作用。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97_1#5b2790342?vopoq=1&amp;pid=2f894e14b&amp;color=0,0,0&amp;vtp=1&amp;bt=1&amp;bbb=1"/>
          <p:cNvSpPr/>
          <p:nvPr/>
        </p:nvSpPr>
        <p:spPr>
          <a:xfrm>
            <a:off x="649224" y="864000"/>
            <a:ext cx="1089478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上分警示区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分特异性免疫和非特异性免疫的方法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3" name="QO_5_EX.97_1#5b2790342?vopoq=1&amp;pid=2f894e14b&amp;color=0,0,0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3383" y="109717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EX.97_2#5b2790342?vopoq=1&amp;pid=2f894e14b&amp;color=0,0,0&amp;vtp=1&amp;bbb=1"/>
          <p:cNvSpPr/>
          <p:nvPr/>
        </p:nvSpPr>
        <p:spPr>
          <a:xfrm>
            <a:off x="649224" y="1363799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（1）形成时间：看是生来就有的还是后天形成的。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2）作用对象：看是对特定病原体起作用还是对多种病原体起作用。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d30a12c6?sp=1&amp;pid=56eee9455&amp;color=0,0,0&amp;vtp=1&amp;bt=1&amp;bbb=1"/>
          <p:cNvSpPr/>
          <p:nvPr/>
        </p:nvSpPr>
        <p:spPr>
          <a:xfrm>
            <a:off x="649224" y="859536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（三）探究实践题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98_1#2caaf4ead?sp=1&amp;vopoq=1&amp;pid=ad30a12c6&amp;color=0,0,0&amp;vtp=1&amp;bbb=1&amp;hb=1"/>
              <p:cNvSpPr/>
              <p:nvPr/>
            </p:nvSpPr>
            <p:spPr>
              <a:xfrm>
                <a:off x="649224" y="1401882"/>
                <a:ext cx="10899648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24.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［2025山东泰安期末］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（18分）酗酒对人体有危害吗？李明同学通过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探究酒精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对水蚤心率的影响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”来寻找答案。在探究实验中李明同学观察了体积分数为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5%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10%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15%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20%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的酒精中水蚤10秒内心跳次数，将得到的数据记录在表中。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98_1#2caaf4ead?sp=1&amp;vopoq=1&amp;pid=ad30a12c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401882"/>
                <a:ext cx="10899648" cy="1371600"/>
              </a:xfrm>
              <a:prstGeom prst="rect">
                <a:avLst/>
              </a:prstGeom>
              <a:blipFill>
                <a:blip r:embed="rId3"/>
                <a:stretch>
                  <a:fillRect l="-1734" t="-5333" r="-1454" b="-10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3" name="QO_5_BD.98_2#2caaf4ead?colgroup=19,3,3,3,3&amp;vopoq=1&amp;pid=ad30a12c6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0835975"/>
                  </p:ext>
                </p:extLst>
              </p:nvPr>
            </p:nvGraphicFramePr>
            <p:xfrm>
              <a:off x="649224" y="2888988"/>
              <a:ext cx="10863072" cy="1430465"/>
            </p:xfrm>
            <a:graphic>
              <a:graphicData uri="http://schemas.openxmlformats.org/drawingml/2006/table">
                <a:tbl>
                  <a:tblPr/>
                  <a:tblGrid>
                    <a:gridCol w="6007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794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实验组别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54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酒精体积分数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5%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10%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15%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20%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754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水蚤10秒内心跳次数平均值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25次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20次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16次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死亡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3" name="QO_5_BD.98_2#2caaf4ead?colgroup=19,3,3,3,3&amp;vopoq=1&amp;pid=ad30a12c6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0835975"/>
                  </p:ext>
                </p:extLst>
              </p:nvPr>
            </p:nvGraphicFramePr>
            <p:xfrm>
              <a:off x="649224" y="2888988"/>
              <a:ext cx="10863072" cy="1430465"/>
            </p:xfrm>
            <a:graphic>
              <a:graphicData uri="http://schemas.openxmlformats.org/drawingml/2006/table">
                <a:tbl>
                  <a:tblPr/>
                  <a:tblGrid>
                    <a:gridCol w="6007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161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794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实验组别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54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酒精体积分数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8485" t="-108861" r="-303535" b="-1278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92500" t="-108861" r="-200500" b="-1278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95980" t="-108861" r="-101508" b="-1278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92000" t="-108861" r="-1000" b="-1278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754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水蚤10秒内心跳次数平均值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25次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20次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16次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死亡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B_6_BD.99_1#b0f243203?vopoq=1&amp;pid=2caaf4ead&amp;color=0,0,0&amp;vtp=1&amp;bbb=1&amp;hb=1"/>
          <p:cNvSpPr/>
          <p:nvPr/>
        </p:nvSpPr>
        <p:spPr>
          <a:xfrm>
            <a:off x="649224" y="4451096"/>
            <a:ext cx="10899648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（1）为了使实验结论更加真实可靠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应在实验中增加一组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的对照实验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以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了解水蚤的正常心率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6_AN.100_1#b0f243203.blank?vopoq=1&amp;pid=2caaf4ead&amp;color=0,0,0&amp;vpa=33&amp;vtp=1&amp;bbb=1"/>
          <p:cNvSpPr/>
          <p:nvPr/>
        </p:nvSpPr>
        <p:spPr>
          <a:xfrm>
            <a:off x="8438293" y="4420298"/>
            <a:ext cx="8302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清水</a:t>
            </a:r>
            <a:endParaRPr lang="en-US" altLang="zh-CN" sz="2400" dirty="0"/>
          </a:p>
        </p:txBody>
      </p:sp>
      <p:sp>
        <p:nvSpPr>
          <p:cNvPr id="7" name="QB_6_AS.101_1#b0f243203?vopoq=1&amp;pid=2caaf4ead&amp;color=0,0,0&amp;vtp=1&amp;bbb=1&amp;hb=1"/>
          <p:cNvSpPr/>
          <p:nvPr/>
        </p:nvSpPr>
        <p:spPr>
          <a:xfrm>
            <a:off x="649224" y="5352796"/>
            <a:ext cx="10899648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为了使实验结论更加真实可靠，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应在实验中增加一组清水的对照实验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以了解水蚤的正常心率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2_1#edfaf1aab?vopoq=1&amp;pid=2caaf4ead&amp;color=0,0,0&amp;vtp=1&amp;bt=1&amp;bbb=1&amp;hb=1"/>
          <p:cNvSpPr/>
          <p:nvPr/>
        </p:nvSpPr>
        <p:spPr>
          <a:xfrm>
            <a:off x="649224" y="85953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（2）实验中除设置不同体积分数的酒精作对照外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使用酒精溶液的体积应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103_1#edfaf1aab.blank?vopoq=1&amp;pid=2caaf4ead&amp;color=0,0,0&amp;vpa=34&amp;vtp=1&amp;bbb=1&amp;hb=1"/>
          <p:cNvSpPr/>
          <p:nvPr/>
        </p:nvSpPr>
        <p:spPr>
          <a:xfrm>
            <a:off x="649224" y="831596"/>
            <a:ext cx="10894782" cy="1117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相同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且适量</a:t>
            </a:r>
            <a:endParaRPr lang="en-US" altLang="zh-CN" sz="2400" dirty="0"/>
          </a:p>
        </p:txBody>
      </p:sp>
      <p:sp>
        <p:nvSpPr>
          <p:cNvPr id="4" name="QB_6_AS.104_1#edfaf1aab?vopoq=1&amp;pid=2caaf4ead&amp;color=0,0,0&amp;vtp=1&amp;bbb=1&amp;hb=1"/>
          <p:cNvSpPr/>
          <p:nvPr/>
        </p:nvSpPr>
        <p:spPr>
          <a:xfrm>
            <a:off x="649224" y="201427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对照实验应遵循单一变量原则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实验中除设置不同体积分数的酒精作对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照外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，使用酒精溶液的体积应相同且适量。</a:t>
            </a:r>
            <a:endParaRPr lang="en-US" altLang="zh-CN" sz="2400" dirty="0"/>
          </a:p>
        </p:txBody>
      </p:sp>
      <p:sp>
        <p:nvSpPr>
          <p:cNvPr id="5" name="QB_6_BD.105_1#bdd5c304f?vopoq=1&amp;pid=2caaf4ead&amp;color=0,0,0&amp;vtp=1&amp;bbb=1&amp;hb=1"/>
          <p:cNvSpPr/>
          <p:nvPr/>
        </p:nvSpPr>
        <p:spPr>
          <a:xfrm>
            <a:off x="649224" y="316997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（3）李明同学在实验中，对实验数据进行处理，取平均值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他这样做的目的是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使实验结果更准确。</a:t>
            </a:r>
            <a:endParaRPr lang="en-US" altLang="zh-CN" sz="2400" dirty="0"/>
          </a:p>
        </p:txBody>
      </p:sp>
      <p:sp>
        <p:nvSpPr>
          <p:cNvPr id="6" name="QB_6_AN.106_1#bdd5c304f.blank?vopoq=1&amp;pid=2caaf4ead&amp;color=0,0,0&amp;vpa=35&amp;vtp=1&amp;bbb=1"/>
          <p:cNvSpPr/>
          <p:nvPr/>
        </p:nvSpPr>
        <p:spPr>
          <a:xfrm>
            <a:off x="665892" y="3700834"/>
            <a:ext cx="1439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减小误差</a:t>
            </a:r>
            <a:endParaRPr lang="en-US" altLang="zh-CN" sz="2400" dirty="0"/>
          </a:p>
        </p:txBody>
      </p:sp>
      <p:sp>
        <p:nvSpPr>
          <p:cNvPr id="7" name="QB_6_AS.107_1#bdd5c304f?vopoq=1&amp;pid=2caaf4ead&amp;color=0,0,0&amp;vtp=1&amp;bbb=1"/>
          <p:cNvSpPr/>
          <p:nvPr/>
        </p:nvSpPr>
        <p:spPr>
          <a:xfrm>
            <a:off x="649224" y="432567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取多次实验数据的平均值可以减小误差，提高实验结果的可靠性和准确性。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8_1#3690d40fb?vopoq=1&amp;pid=2caaf4ead&amp;color=0,0,0&amp;vtp=1&amp;bt=1&amp;bbb=1&amp;hb=1"/>
          <p:cNvSpPr/>
          <p:nvPr/>
        </p:nvSpPr>
        <p:spPr>
          <a:xfrm>
            <a:off x="649224" y="85953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（4）实验结果表明，酒精的体积分数越大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水蚤心率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由此可以推论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酒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填“危害”或“促进”）人体健康。</a:t>
            </a:r>
            <a:endParaRPr lang="en-US" altLang="zh-CN" sz="2400" dirty="0"/>
          </a:p>
        </p:txBody>
      </p:sp>
      <p:sp>
        <p:nvSpPr>
          <p:cNvPr id="3" name="QB_6_AN.109_1#3690d40fb.blank?vopoq=1&amp;pid=2caaf4ead&amp;color=0,0,0&amp;vpa=36&amp;vtp=1&amp;bbb=1"/>
          <p:cNvSpPr/>
          <p:nvPr/>
        </p:nvSpPr>
        <p:spPr>
          <a:xfrm>
            <a:off x="7828693" y="831596"/>
            <a:ext cx="8302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越慢</a:t>
            </a:r>
            <a:endParaRPr lang="en-US" altLang="zh-CN" sz="2400" dirty="0"/>
          </a:p>
        </p:txBody>
      </p:sp>
      <p:sp>
        <p:nvSpPr>
          <p:cNvPr id="4" name="QB_6_AN.110_1#3690d40fb.blank?vopoq=1&amp;pid=2caaf4ead&amp;color=0,0,0&amp;vpa=37&amp;vtp=1&amp;bbb=1"/>
          <p:cNvSpPr/>
          <p:nvPr/>
        </p:nvSpPr>
        <p:spPr>
          <a:xfrm>
            <a:off x="970693" y="1390396"/>
            <a:ext cx="8302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危害</a:t>
            </a:r>
            <a:endParaRPr lang="en-US" altLang="zh-CN" sz="2400" dirty="0"/>
          </a:p>
        </p:txBody>
      </p:sp>
      <p:sp>
        <p:nvSpPr>
          <p:cNvPr id="5" name="QB_6_AS.111_1#3690d40fb?vopoq=1&amp;pid=2caaf4ead&amp;color=0,0,0&amp;vtp=1&amp;bbb=1&amp;hb=1"/>
          <p:cNvSpPr/>
          <p:nvPr/>
        </p:nvSpPr>
        <p:spPr>
          <a:xfrm>
            <a:off x="649224" y="201427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由题表可知，酒精的体积分数越大，水蚤心率越慢，由此可以推论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酒危害人体健康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BD.112_1#2ff223064?vopoq=1&amp;pid=2caaf4ead&amp;color=0,0,0&amp;vtp=1&amp;bbb=1&amp;hb=1"/>
              <p:cNvSpPr/>
              <p:nvPr/>
            </p:nvSpPr>
            <p:spPr>
              <a:xfrm>
                <a:off x="649224" y="3169974"/>
                <a:ext cx="1089964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（5）酒精等“绿色燃料”的研发备受世界关注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利用玉米秸秆生产燃料酒精的大致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流程是玉米秸秆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糖液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酒精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由糖液到酒精阶段需要的菌种是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B_6_BD.112_1#2ff223064?vopoq=1&amp;pid=2caaf4ea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169974"/>
                <a:ext cx="10899648" cy="1117600"/>
              </a:xfrm>
              <a:prstGeom prst="rect">
                <a:avLst/>
              </a:prstGeom>
              <a:blipFill>
                <a:blip r:embed="rId3"/>
                <a:stretch>
                  <a:fillRect l="-1734" r="-559" b="-87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6_AN.113_1#2ff223064.blank?vopoq=1&amp;pid=2caaf4ead&amp;color=0,0,0&amp;vpa=38&amp;vtp=1&amp;bbb=1"/>
          <p:cNvSpPr/>
          <p:nvPr/>
        </p:nvSpPr>
        <p:spPr>
          <a:xfrm>
            <a:off x="9406668" y="3700834"/>
            <a:ext cx="1135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酵母菌</a:t>
            </a:r>
            <a:endParaRPr lang="en-US" altLang="zh-CN" sz="2400" dirty="0"/>
          </a:p>
        </p:txBody>
      </p:sp>
      <p:sp>
        <p:nvSpPr>
          <p:cNvPr id="8" name="QB_6_AS.114_1#2ff223064?vopoq=1&amp;pid=2caaf4ead&amp;color=0,0,0&amp;vtp=1&amp;bbb=1&amp;hb=1"/>
          <p:cNvSpPr/>
          <p:nvPr/>
        </p:nvSpPr>
        <p:spPr>
          <a:xfrm>
            <a:off x="649224" y="42799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酵母菌可以通过发酵将糖转化为酒精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由糖液到酒精阶段需要的菌种是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酵母菌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5_1#506c0782a?vopoq=1&amp;pid=2caaf4ead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（6）健康是一种身体上、心理上和社会适应方面的良好状态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人体健康与健康的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生活方式有关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，除不酗酒外，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请你写出两条健康的生活方式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116_1#506c0782a.blank?vopoq=1&amp;pid=2caaf4ead&amp;color=0,0,0&amp;vpa=39&amp;vtp=1&amp;bbb=1&amp;hb=1"/>
          <p:cNvSpPr/>
          <p:nvPr/>
        </p:nvSpPr>
        <p:spPr>
          <a:xfrm>
            <a:off x="649224" y="1394860"/>
            <a:ext cx="10894782" cy="1117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合理膳食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坚持锻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炼身体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（合理即可）</a:t>
            </a:r>
            <a:endParaRPr lang="en-US" altLang="zh-CN" sz="2400" dirty="0"/>
          </a:p>
        </p:txBody>
      </p:sp>
      <p:sp>
        <p:nvSpPr>
          <p:cNvPr id="4" name="QB_6_AS.117_1#506c0782a?vopoq=1&amp;pid=2caaf4ead&amp;color=0,0,0&amp;vtp=1&amp;bbb=1&amp;hb=1"/>
          <p:cNvSpPr/>
          <p:nvPr/>
        </p:nvSpPr>
        <p:spPr>
          <a:xfrm>
            <a:off x="649224" y="25658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除不酗酒外，健康的生活方式还有合理膳食、坚持锻炼身体、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合理作息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拒绝吸毒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、拒绝吸烟等。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f82a0aed1?lid=eb7b033fe&amp;cid=eb7b033fe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3191256"/>
            <a:ext cx="393192" cy="356616"/>
          </a:xfrm>
          <a:prstGeom prst="rect">
            <a:avLst/>
          </a:prstGeom>
        </p:spPr>
      </p:pic>
      <p:sp>
        <p:nvSpPr>
          <p:cNvPr id="3" name="C_1#目录1:f82a0aed1?lid=eb7b033fe&amp;cid=eb7b033fe&amp;vtp=1&amp;bt=1&amp;bbb=1">
            <a:hlinkClick r:id="rId3" action="ppaction://hlinksldjump"/>
          </p:cNvPr>
          <p:cNvSpPr/>
          <p:nvPr/>
        </p:nvSpPr>
        <p:spPr>
          <a:xfrm>
            <a:off x="5010912" y="3099816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一、选择题</a:t>
            </a:r>
            <a:endParaRPr lang="en-US" altLang="zh-CN" sz="3200" dirty="0"/>
          </a:p>
        </p:txBody>
      </p:sp>
      <p:pic>
        <p:nvPicPr>
          <p:cNvPr id="4" name="C_1#目录1:f82a0aed1?lid=56eee9455&amp;cid=56eee9455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4087368"/>
            <a:ext cx="393192" cy="356616"/>
          </a:xfrm>
          <a:prstGeom prst="rect">
            <a:avLst/>
          </a:prstGeom>
        </p:spPr>
      </p:pic>
      <p:sp>
        <p:nvSpPr>
          <p:cNvPr id="5" name="C_1#目录1:f82a0aed1?lid=56eee9455&amp;cid=56eee9455&amp;vtp=1&amp;bbb=1">
            <a:hlinkClick r:id="rId5" action="ppaction://hlinksldjump"/>
          </p:cNvPr>
          <p:cNvSpPr/>
          <p:nvPr/>
        </p:nvSpPr>
        <p:spPr>
          <a:xfrm>
            <a:off x="5010912" y="3995928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二、非选择题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e4d507ea?pid=40280e64f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3883" y="1046880"/>
            <a:ext cx="146304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3e4d507ea?pid=40280e64f&amp;color=0,0,0&amp;vtp=1&amp;bt=1&amp;bbb=1"/>
              <p:cNvSpPr/>
              <p:nvPr/>
            </p:nvSpPr>
            <p:spPr>
              <a:xfrm>
                <a:off x="649224" y="864000"/>
                <a:ext cx="10894782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200"/>
                  </a:lnSpc>
                </a:pPr>
                <a:r>
                  <a:rPr lang="en-US" altLang="zh-CN" sz="900" b="0" i="0" kern="0" smtClea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时间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45 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900" b="0" i="0" kern="0" smtClea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满分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100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900" b="0" i="0" kern="0" smtClea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.</a:t>
                </a:r>
                <a:endParaRPr lang="en-US" altLang="zh-CN" sz="900" dirty="0">
                  <a:latin typeface="SimSun" panose="02010600030101010101" pitchFamily="2" charset="-122"/>
                </a:endParaRPr>
              </a:p>
            </p:txBody>
          </p:sp>
        </mc:Choice>
        <mc:Fallback>
          <p:sp>
            <p:nvSpPr>
              <p:cNvPr id="3" name="P_4_BD#3e4d507ea?pid=40280e6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4782" cy="533400"/>
              </a:xfrm>
              <a:prstGeom prst="rect">
                <a:avLst/>
              </a:prstGeom>
              <a:blipFill>
                <a:blip r:embed="rId4"/>
                <a:stretch>
                  <a:fillRect t="-2299" b="-24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4_BD#3e4d507ea?pid=40280e64f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6673" y="1060596"/>
            <a:ext cx="192024" cy="15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P_4_BD#3e4d507ea?pid=40280e64f&amp;color=0,0,0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5957" y="1065168"/>
            <a:ext cx="146304" cy="14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C_3_BD#eb7b033fe?pid=f82a0aed1&amp;color=46,117,182&amp;vtp=1&amp;bbb=1&amp;hb=1"/>
          <p:cNvSpPr/>
          <p:nvPr/>
        </p:nvSpPr>
        <p:spPr>
          <a:xfrm>
            <a:off x="649224" y="1334345"/>
            <a:ext cx="10899648" cy="1388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一、选择题（共20小题，每小题2分，共40分</a:t>
            </a:r>
            <a:r>
              <a:rPr lang="en-US" altLang="zh-CN" sz="2800" b="1" i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。</a:t>
            </a:r>
            <a:r>
              <a:rPr lang="en-US" altLang="zh-CN" sz="2800" b="1" i="0" smtClean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每小题给出的选项中只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有一个选项是符合题意的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7" name="QC_4_BD.1_1#48e6cf19b?vopoq=1&amp;pid=eb7b033fe&amp;color=0,0,0&amp;vtp=1&amp;bbb=1&amp;hb=1"/>
          <p:cNvSpPr/>
          <p:nvPr/>
        </p:nvSpPr>
        <p:spPr>
          <a:xfrm>
            <a:off x="649224" y="2670448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［2025安徽宿州期末］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传染病是人体健康的威胁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下列疾病中属于传染病的是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4_AN.2_1#48e6cf19b.bracket?vopoq=1&amp;pid=eb7b033fe&amp;color=0,0,0&amp;vpa=1&amp;vtp=1"/>
          <p:cNvSpPr/>
          <p:nvPr/>
        </p:nvSpPr>
        <p:spPr>
          <a:xfrm>
            <a:off x="881793" y="3239408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1_2#48e6cf19b.choices?vopoq=1&amp;pid=eb7b033fe&amp;color=0,0,0&amp;vtp=1&amp;bbb=1"/>
          <p:cNvSpPr/>
          <p:nvPr/>
        </p:nvSpPr>
        <p:spPr>
          <a:xfrm>
            <a:off x="649224" y="3818519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14478" algn="l"/>
                <a:tab pos="5098756" algn="l"/>
                <a:tab pos="77878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蛔虫病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癌症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夜盲症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.心血管疾病</a:t>
            </a:r>
            <a:endParaRPr lang="en-US" altLang="zh-CN" sz="2400" dirty="0"/>
          </a:p>
        </p:txBody>
      </p:sp>
      <p:sp>
        <p:nvSpPr>
          <p:cNvPr id="10" name="QC_4_AS.3_1#48e6cf19b?vopoq=1&amp;pid=eb7b033fe&amp;color=0,0,0&amp;vtp=1&amp;bbb=1&amp;hb=1"/>
          <p:cNvSpPr/>
          <p:nvPr/>
        </p:nvSpPr>
        <p:spPr>
          <a:xfrm>
            <a:off x="649224" y="4341378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夜盲症一般是缺乏维生素A引起的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癌症和心血管疾病都是常见的非传染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性疾病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。蛔虫病是由寄生虫引起的传染病。故选A。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48e6cf19b?vopoq=1&amp;pid=eb7b033fe&amp;color=0,0,0&amp;vtp=1&amp;bt=1&amp;bbb=1"/>
          <p:cNvSpPr/>
          <p:nvPr/>
        </p:nvSpPr>
        <p:spPr>
          <a:xfrm>
            <a:off x="649224" y="864000"/>
            <a:ext cx="1089478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上分点拨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传染病的判断依据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3" name="QC_4_EX.4_1#48e6cf19b?vopoq=1&amp;pid=eb7b033fe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5895" y="109717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EX.4_2#48e6cf19b?vopoq=1&amp;pid=eb7b033fe&amp;color=0,0,0&amp;vtp=1&amp;bbb=1"/>
          <p:cNvSpPr/>
          <p:nvPr/>
        </p:nvSpPr>
        <p:spPr>
          <a:xfrm>
            <a:off x="649224" y="1363799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（1）由病原体引起；（2）具有传染性和流行性。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a51dc7c5e?vopoq=1&amp;pid=eb7b033f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［2025江苏无锡期末］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外出聚餐时提倡使用公筷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使用公筷属于预防传染病措施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中的(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6_1#a51dc7c5e.bracket?vopoq=1&amp;pid=eb7b033fe&amp;color=0,0,0&amp;vpa=2&amp;vtp=1"/>
          <p:cNvSpPr/>
          <p:nvPr/>
        </p:nvSpPr>
        <p:spPr>
          <a:xfrm>
            <a:off x="1504092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5_2#a51dc7c5e.choices?vopoq=1&amp;pid=eb7b033fe&amp;color=0,0,0&amp;vtp=1&amp;bbb=1"/>
          <p:cNvSpPr/>
          <p:nvPr/>
        </p:nvSpPr>
        <p:spPr>
          <a:xfrm>
            <a:off x="649224" y="20070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8278" algn="l"/>
                <a:tab pos="5251156" algn="l"/>
                <a:tab pos="81688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消灭病原体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控制传染源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切断传播途径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.保护易感人群</a:t>
            </a:r>
            <a:endParaRPr lang="en-US" altLang="zh-CN" sz="2400" dirty="0"/>
          </a:p>
        </p:txBody>
      </p:sp>
      <p:sp>
        <p:nvSpPr>
          <p:cNvPr id="5" name="QC_4_AS.7_1#a51dc7c5e?vopoq=1&amp;pid=eb7b033fe&amp;color=0,0,0&amp;vtp=1&amp;bbb=1&amp;hb=1"/>
          <p:cNvSpPr/>
          <p:nvPr/>
        </p:nvSpPr>
        <p:spPr>
          <a:xfrm>
            <a:off x="649224" y="2529913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预防传染病的措施包括控制传染源、切断传播途径、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保护易感人群等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使用公筷可以有效避免消化道传染病的传播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属于预防传染病措施中的切断传播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途径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8_1#ad44d5ec4?sp=1&amp;vopoq=1&amp;pid=eb7b033fe&amp;color=0,0,0&amp;vtp=1&amp;bt=1&amp;bbb=1&amp;hb=1"/>
              <p:cNvSpPr/>
              <p:nvPr/>
            </p:nvSpPr>
            <p:spPr>
              <a:xfrm>
                <a:off x="649224" y="864000"/>
                <a:ext cx="10899648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［2025山东临沂期末］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图中甲、乙、丙表示传染病流行的三个要素，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表示病原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体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下列说法不正确的是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8_1#ad44d5ec4?sp=1&amp;vopoq=1&amp;pid=eb7b033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939800"/>
              </a:xfrm>
              <a:prstGeom prst="rect">
                <a:avLst/>
              </a:prstGeom>
              <a:blipFill>
                <a:blip r:embed="rId3"/>
                <a:stretch>
                  <a:fillRect l="-1734" t="-6494" r="-224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ad44d5ec4.bracket?vopoq=1&amp;pid=eb7b033fe&amp;color=0,0,0&amp;vpa=3&amp;vtp=1"/>
          <p:cNvSpPr/>
          <p:nvPr/>
        </p:nvSpPr>
        <p:spPr>
          <a:xfrm>
            <a:off x="4234592" y="1335615"/>
            <a:ext cx="441325" cy="469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pic>
        <p:nvPicPr>
          <p:cNvPr id="4" name="QC_4_BD.8_2#ad44d5ec4?htil=1&amp;vopoq=1&amp;pid=eb7b033fe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17991" y="1467695"/>
            <a:ext cx="1810512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ad44d5ec4.choices?htil=1&amp;vopoq=1&amp;pid=eb7b033fe&amp;color=0,0,0&amp;vtp=1&amp;bbb=1&amp;hs=1"/>
              <p:cNvSpPr/>
              <p:nvPr/>
            </p:nvSpPr>
            <p:spPr>
              <a:xfrm>
                <a:off x="649224" y="1808881"/>
                <a:ext cx="8988552" cy="187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A.流感、肺结核都是传染病</a:t>
                </a:r>
                <a:endParaRPr lang="en-US" altLang="zh-CN" sz="2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包括细菌、病毒、寄生虫等</a:t>
                </a:r>
                <a:endParaRPr lang="en-US" altLang="zh-CN" sz="2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.缺少甲、乙、丙任何一个要素，传染病就不能流行</a:t>
                </a:r>
                <a:endParaRPr lang="en-US" altLang="zh-CN" sz="2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.保持安全社交距离属于保护易感人群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8_3#ad44d5ec4.choices?htil=1&amp;vopoq=1&amp;pid=eb7b033fe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808881"/>
                <a:ext cx="8988552" cy="1879600"/>
              </a:xfrm>
              <a:prstGeom prst="rect">
                <a:avLst/>
              </a:prstGeom>
              <a:blipFill>
                <a:blip r:embed="rId5"/>
                <a:stretch>
                  <a:fillRect l="-2103" t="-3247" b="-74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S.10_1#ad44d5ec4?vopoq=1&amp;pid=eb7b033fe&amp;color=0,0,0&amp;vtp=1&amp;bbb=1&amp;hb=1&amp;hs=1"/>
          <p:cNvSpPr/>
          <p:nvPr/>
        </p:nvSpPr>
        <p:spPr>
          <a:xfrm>
            <a:off x="649224" y="3688481"/>
            <a:ext cx="10899648" cy="2349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流感、肺结核都属于传染病，A正确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病原体是指能造成人或动物感染疾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病的微生物和寄生虫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，B正确。由题图可知，甲是传染源，乙是传播途径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丙是易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感人群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。传染病的流行必须具备传染源、传播途径、易感人群三个要素，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缺少甲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乙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、丙任何一个要素，传染病就不能流行，C正确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保持安全社交距离属于切断传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播途径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1959</Words>
  <Application>Microsoft Office PowerPoint</Application>
  <PresentationFormat>宽屏</PresentationFormat>
  <Paragraphs>392</Paragraphs>
  <Slides>47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9" baseType="lpstr">
      <vt:lpstr>Calibri (正文)</vt:lpstr>
      <vt:lpstr>KaiTi</vt:lpstr>
      <vt:lpstr>等线</vt:lpstr>
      <vt:lpstr>仿宋</vt:lpstr>
      <vt:lpstr>SimHei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2025-05-12T08:55:48Z</dcterms:created>
  <dcterms:modified xsi:type="dcterms:W3CDTF">2025-05-12T09:10:13Z</dcterms:modified>
  <cp:category/>
  <cp:contentStatus/>
</cp:coreProperties>
</file>