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8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1553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0.xml"/><Relationship Id="rId13" Type="http://schemas.openxmlformats.org/officeDocument/2006/relationships/slide" Target="../slides/slide15.xml"/><Relationship Id="rId18" Type="http://schemas.openxmlformats.org/officeDocument/2006/relationships/slide" Target="../slides/slide20.xml"/><Relationship Id="rId26" Type="http://schemas.openxmlformats.org/officeDocument/2006/relationships/slide" Target="../slides/slide35.xml"/><Relationship Id="rId3" Type="http://schemas.openxmlformats.org/officeDocument/2006/relationships/slide" Target="../slides/slide5.xml"/><Relationship Id="rId21" Type="http://schemas.openxmlformats.org/officeDocument/2006/relationships/slide" Target="../slides/slide23.xml"/><Relationship Id="rId7" Type="http://schemas.openxmlformats.org/officeDocument/2006/relationships/slide" Target="../slides/slide9.xml"/><Relationship Id="rId12" Type="http://schemas.openxmlformats.org/officeDocument/2006/relationships/slide" Target="../slides/slide14.xml"/><Relationship Id="rId17" Type="http://schemas.openxmlformats.org/officeDocument/2006/relationships/slide" Target="../slides/slide19.xml"/><Relationship Id="rId25" Type="http://schemas.openxmlformats.org/officeDocument/2006/relationships/slide" Target="../slides/slide28.xml"/><Relationship Id="rId2" Type="http://schemas.openxmlformats.org/officeDocument/2006/relationships/image" Target="../media/image4.png"/><Relationship Id="rId16" Type="http://schemas.openxmlformats.org/officeDocument/2006/relationships/slide" Target="../slides/slide18.xml"/><Relationship Id="rId20" Type="http://schemas.openxmlformats.org/officeDocument/2006/relationships/slide" Target="../slides/slide22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11" Type="http://schemas.openxmlformats.org/officeDocument/2006/relationships/slide" Target="../slides/slide13.xml"/><Relationship Id="rId24" Type="http://schemas.openxmlformats.org/officeDocument/2006/relationships/slide" Target="../slides/slide26.xml"/><Relationship Id="rId5" Type="http://schemas.openxmlformats.org/officeDocument/2006/relationships/slide" Target="../slides/slide6.xml"/><Relationship Id="rId15" Type="http://schemas.openxmlformats.org/officeDocument/2006/relationships/slide" Target="../slides/slide17.xml"/><Relationship Id="rId23" Type="http://schemas.openxmlformats.org/officeDocument/2006/relationships/slide" Target="../slides/slide25.xml"/><Relationship Id="rId10" Type="http://schemas.openxmlformats.org/officeDocument/2006/relationships/slide" Target="../slides/slide12.xml"/><Relationship Id="rId19" Type="http://schemas.openxmlformats.org/officeDocument/2006/relationships/slide" Target="../slides/slide21.xml"/><Relationship Id="rId4" Type="http://schemas.openxmlformats.org/officeDocument/2006/relationships/image" Target="../media/image7.png"/><Relationship Id="rId9" Type="http://schemas.openxmlformats.org/officeDocument/2006/relationships/slide" Target="../slides/slide11.xml"/><Relationship Id="rId14" Type="http://schemas.openxmlformats.org/officeDocument/2006/relationships/slide" Target="../slides/slide16.xml"/><Relationship Id="rId22" Type="http://schemas.openxmlformats.org/officeDocument/2006/relationships/slide" Target="../slides/slide2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9e28ccbb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  <p:sp>
        <p:nvSpPr>
          <p:cNvPr id="4" name="C_0#auto_editor_catalog_3?lid=6169bb808&amp;cid=6169bb808&amp;vtp=1">
            <a:hlinkClick r:id="rId5" action="ppaction://hlinksldjump"/>
          </p:cNvPr>
          <p:cNvSpPr/>
          <p:nvPr/>
        </p:nvSpPr>
        <p:spPr>
          <a:xfrm>
            <a:off x="102412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</a:t>
            </a:r>
            <a:endParaRPr lang="en-US" sz="1200" dirty="0"/>
          </a:p>
        </p:txBody>
      </p:sp>
      <p:sp>
        <p:nvSpPr>
          <p:cNvPr id="5" name="C_0#auto_editor_catalog_3?lid=7812acdf4&amp;cid=7812acdf4&amp;vtp=1">
            <a:hlinkClick r:id="rId6" action="ppaction://hlinksldjump"/>
          </p:cNvPr>
          <p:cNvSpPr/>
          <p:nvPr/>
        </p:nvSpPr>
        <p:spPr>
          <a:xfrm>
            <a:off x="156362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</a:t>
            </a:r>
            <a:endParaRPr lang="en-US" sz="1200" dirty="0"/>
          </a:p>
        </p:txBody>
      </p:sp>
      <p:sp>
        <p:nvSpPr>
          <p:cNvPr id="6" name="C_0#auto_editor_catalog_3?lid=c4e3f4130&amp;cid=c4e3f4130&amp;vtp=1">
            <a:hlinkClick r:id="rId7" action="ppaction://hlinksldjump"/>
          </p:cNvPr>
          <p:cNvSpPr/>
          <p:nvPr/>
        </p:nvSpPr>
        <p:spPr>
          <a:xfrm>
            <a:off x="210312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3</a:t>
            </a:r>
            <a:endParaRPr lang="en-US" sz="1200" dirty="0"/>
          </a:p>
        </p:txBody>
      </p:sp>
      <p:sp>
        <p:nvSpPr>
          <p:cNvPr id="7" name="C_0#auto_editor_catalog_3?lid=414ba0d47&amp;cid=414ba0d47&amp;vtp=1">
            <a:hlinkClick r:id="rId8" action="ppaction://hlinksldjump"/>
          </p:cNvPr>
          <p:cNvSpPr/>
          <p:nvPr/>
        </p:nvSpPr>
        <p:spPr>
          <a:xfrm>
            <a:off x="264261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4</a:t>
            </a:r>
            <a:endParaRPr lang="en-US" sz="1200" dirty="0"/>
          </a:p>
        </p:txBody>
      </p:sp>
      <p:sp>
        <p:nvSpPr>
          <p:cNvPr id="8" name="C_0#auto_editor_catalog_3?lid=c81d85aff&amp;cid=c81d85aff&amp;vtp=1">
            <a:hlinkClick r:id="rId9" action="ppaction://hlinksldjump"/>
          </p:cNvPr>
          <p:cNvSpPr/>
          <p:nvPr/>
        </p:nvSpPr>
        <p:spPr>
          <a:xfrm>
            <a:off x="319125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5</a:t>
            </a:r>
            <a:endParaRPr lang="en-US" sz="1200" dirty="0"/>
          </a:p>
        </p:txBody>
      </p:sp>
      <p:sp>
        <p:nvSpPr>
          <p:cNvPr id="9" name="C_0#auto_editor_catalog_3?lid=8f0a2be83&amp;cid=8f0a2be83&amp;vtp=1">
            <a:hlinkClick r:id="rId10" action="ppaction://hlinksldjump"/>
          </p:cNvPr>
          <p:cNvSpPr/>
          <p:nvPr/>
        </p:nvSpPr>
        <p:spPr>
          <a:xfrm>
            <a:off x="373075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6</a:t>
            </a:r>
            <a:endParaRPr lang="en-US" sz="1200" dirty="0"/>
          </a:p>
        </p:txBody>
      </p:sp>
      <p:sp>
        <p:nvSpPr>
          <p:cNvPr id="10" name="C_0#auto_editor_catalog_3?lid=f8918ef54&amp;cid=f8918ef54&amp;vtp=1">
            <a:hlinkClick r:id="rId11" action="ppaction://hlinksldjump"/>
          </p:cNvPr>
          <p:cNvSpPr/>
          <p:nvPr/>
        </p:nvSpPr>
        <p:spPr>
          <a:xfrm>
            <a:off x="427024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7</a:t>
            </a:r>
            <a:endParaRPr lang="en-US" sz="1200" dirty="0"/>
          </a:p>
        </p:txBody>
      </p:sp>
      <p:sp>
        <p:nvSpPr>
          <p:cNvPr id="11" name="C_0#auto_editor_catalog_3?lid=67c4971e1&amp;cid=67c4971e1&amp;vtp=1">
            <a:hlinkClick r:id="rId12" action="ppaction://hlinksldjump"/>
          </p:cNvPr>
          <p:cNvSpPr/>
          <p:nvPr/>
        </p:nvSpPr>
        <p:spPr>
          <a:xfrm>
            <a:off x="480974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8</a:t>
            </a:r>
            <a:endParaRPr lang="en-US" sz="1200" dirty="0"/>
          </a:p>
        </p:txBody>
      </p:sp>
      <p:sp>
        <p:nvSpPr>
          <p:cNvPr id="12" name="C_0#auto_editor_catalog_3?lid=f67806a1d&amp;cid=f67806a1d&amp;vtp=1">
            <a:hlinkClick r:id="rId13" action="ppaction://hlinksldjump"/>
          </p:cNvPr>
          <p:cNvSpPr/>
          <p:nvPr/>
        </p:nvSpPr>
        <p:spPr>
          <a:xfrm>
            <a:off x="534924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9</a:t>
            </a:r>
            <a:endParaRPr lang="en-US" sz="1200" dirty="0"/>
          </a:p>
        </p:txBody>
      </p:sp>
      <p:sp>
        <p:nvSpPr>
          <p:cNvPr id="13" name="C_0#auto_editor_catalog_3?lid=d7ac3336a&amp;cid=d7ac3336a&amp;vtp=1">
            <a:hlinkClick r:id="rId14" action="ppaction://hlinksldjump"/>
          </p:cNvPr>
          <p:cNvSpPr/>
          <p:nvPr/>
        </p:nvSpPr>
        <p:spPr>
          <a:xfrm>
            <a:off x="588873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10</a:t>
            </a:r>
            <a:endParaRPr lang="en-US" sz="1200" dirty="0"/>
          </a:p>
        </p:txBody>
      </p:sp>
      <p:sp>
        <p:nvSpPr>
          <p:cNvPr id="14" name="C_0#auto_editor_catalog_3?lid=5c9d8aad0&amp;cid=5c9d8aad0&amp;vtp=1">
            <a:hlinkClick r:id="rId15" action="ppaction://hlinksldjump"/>
          </p:cNvPr>
          <p:cNvSpPr/>
          <p:nvPr/>
        </p:nvSpPr>
        <p:spPr>
          <a:xfrm>
            <a:off x="642823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11</a:t>
            </a:r>
            <a:endParaRPr lang="en-US" sz="1200" dirty="0"/>
          </a:p>
        </p:txBody>
      </p:sp>
      <p:sp>
        <p:nvSpPr>
          <p:cNvPr id="15" name="C_0#auto_editor_catalog_3?lid=8ac3392ee&amp;cid=8ac3392ee&amp;vtp=1">
            <a:hlinkClick r:id="rId16" action="ppaction://hlinksldjump"/>
          </p:cNvPr>
          <p:cNvSpPr/>
          <p:nvPr/>
        </p:nvSpPr>
        <p:spPr>
          <a:xfrm>
            <a:off x="696772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12</a:t>
            </a:r>
            <a:endParaRPr lang="en-US" sz="1200" dirty="0"/>
          </a:p>
        </p:txBody>
      </p:sp>
      <p:sp>
        <p:nvSpPr>
          <p:cNvPr id="16" name="C_0#auto_editor_catalog_3?lid=07d05d01a&amp;cid=07d05d01a&amp;vtp=1">
            <a:hlinkClick r:id="rId17" action="ppaction://hlinksldjump"/>
          </p:cNvPr>
          <p:cNvSpPr/>
          <p:nvPr/>
        </p:nvSpPr>
        <p:spPr>
          <a:xfrm>
            <a:off x="750722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13</a:t>
            </a:r>
            <a:endParaRPr lang="en-US" sz="1200" dirty="0"/>
          </a:p>
        </p:txBody>
      </p:sp>
      <p:sp>
        <p:nvSpPr>
          <p:cNvPr id="17" name="C_0#auto_editor_catalog_3?lid=d57e45a90&amp;cid=d57e45a90&amp;vtp=1">
            <a:hlinkClick r:id="rId18" action="ppaction://hlinksldjump"/>
          </p:cNvPr>
          <p:cNvSpPr/>
          <p:nvPr/>
        </p:nvSpPr>
        <p:spPr>
          <a:xfrm>
            <a:off x="804672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14</a:t>
            </a:r>
            <a:endParaRPr lang="en-US" sz="1200" dirty="0"/>
          </a:p>
        </p:txBody>
      </p:sp>
      <p:sp>
        <p:nvSpPr>
          <p:cNvPr id="18" name="C_0#auto_editor_catalog_3?lid=f072b9b51&amp;cid=f072b9b51&amp;vtp=1">
            <a:hlinkClick r:id="rId19" action="ppaction://hlinksldjump"/>
          </p:cNvPr>
          <p:cNvSpPr/>
          <p:nvPr/>
        </p:nvSpPr>
        <p:spPr>
          <a:xfrm>
            <a:off x="8586216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15</a:t>
            </a:r>
            <a:endParaRPr lang="en-US" sz="1200" dirty="0"/>
          </a:p>
        </p:txBody>
      </p:sp>
      <p:sp>
        <p:nvSpPr>
          <p:cNvPr id="19" name="C_0#auto_editor_catalog_3?lid=12b2e5486&amp;cid=12b2e5486&amp;vtp=1">
            <a:hlinkClick r:id="rId20" action="ppaction://hlinksldjump"/>
          </p:cNvPr>
          <p:cNvSpPr/>
          <p:nvPr/>
        </p:nvSpPr>
        <p:spPr>
          <a:xfrm>
            <a:off x="9125712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16</a:t>
            </a:r>
            <a:endParaRPr lang="en-US" sz="1200" dirty="0"/>
          </a:p>
        </p:txBody>
      </p:sp>
      <p:sp>
        <p:nvSpPr>
          <p:cNvPr id="20" name="C_0#auto_editor_catalog_3?lid=dcad504bf&amp;cid=dcad504bf&amp;vtp=1">
            <a:hlinkClick r:id="rId21" action="ppaction://hlinksldjump"/>
          </p:cNvPr>
          <p:cNvSpPr/>
          <p:nvPr/>
        </p:nvSpPr>
        <p:spPr>
          <a:xfrm>
            <a:off x="9665208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17</a:t>
            </a:r>
            <a:endParaRPr lang="en-US" sz="1200" dirty="0"/>
          </a:p>
        </p:txBody>
      </p:sp>
      <p:sp>
        <p:nvSpPr>
          <p:cNvPr id="21" name="C_0#auto_editor_catalog_3?lid=9e12edc92&amp;cid=9e12edc92&amp;vtp=1">
            <a:hlinkClick r:id="rId22" action="ppaction://hlinksldjump"/>
          </p:cNvPr>
          <p:cNvSpPr/>
          <p:nvPr/>
        </p:nvSpPr>
        <p:spPr>
          <a:xfrm>
            <a:off x="10204704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18</a:t>
            </a:r>
            <a:endParaRPr lang="en-US" sz="1200" dirty="0"/>
          </a:p>
        </p:txBody>
      </p:sp>
      <p:sp>
        <p:nvSpPr>
          <p:cNvPr id="22" name="C_0#auto_editor_catalog_3?lid=be3f95669&amp;cid=be3f95669&amp;vtp=1">
            <a:hlinkClick r:id="rId23" action="ppaction://hlinksldjump"/>
          </p:cNvPr>
          <p:cNvSpPr/>
          <p:nvPr/>
        </p:nvSpPr>
        <p:spPr>
          <a:xfrm>
            <a:off x="10744200" y="6327648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19</a:t>
            </a:r>
            <a:endParaRPr lang="en-US" sz="1200" dirty="0"/>
          </a:p>
        </p:txBody>
      </p:sp>
      <p:sp>
        <p:nvSpPr>
          <p:cNvPr id="23" name="C_0#auto_editor_catalog_3?lid=40d63e85c&amp;cid=40d63e85c&amp;vtp=1">
            <a:hlinkClick r:id="rId24" action="ppaction://hlinksldjump"/>
          </p:cNvPr>
          <p:cNvSpPr/>
          <p:nvPr/>
        </p:nvSpPr>
        <p:spPr>
          <a:xfrm>
            <a:off x="5349240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20</a:t>
            </a:r>
            <a:endParaRPr lang="en-US" sz="1200" dirty="0"/>
          </a:p>
        </p:txBody>
      </p:sp>
      <p:sp>
        <p:nvSpPr>
          <p:cNvPr id="24" name="C_0#auto_editor_catalog_3?lid=707adb9f2&amp;cid=707adb9f2&amp;vtp=1">
            <a:hlinkClick r:id="rId25" action="ppaction://hlinksldjump"/>
          </p:cNvPr>
          <p:cNvSpPr/>
          <p:nvPr/>
        </p:nvSpPr>
        <p:spPr>
          <a:xfrm>
            <a:off x="5888736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21</a:t>
            </a:r>
            <a:endParaRPr lang="en-US" sz="1200" dirty="0"/>
          </a:p>
        </p:txBody>
      </p:sp>
      <p:sp>
        <p:nvSpPr>
          <p:cNvPr id="25" name="C_0#auto_editor_catalog_3?lid=5a93372d7&amp;cid=5a93372d7&amp;vtp=1">
            <a:hlinkClick r:id="rId26" action="ppaction://hlinksldjump"/>
          </p:cNvPr>
          <p:cNvSpPr/>
          <p:nvPr/>
        </p:nvSpPr>
        <p:spPr>
          <a:xfrm>
            <a:off x="6428232" y="6574536"/>
            <a:ext cx="429768" cy="219456"/>
          </a:xfrm>
          <a:prstGeom prst="rect">
            <a:avLst/>
          </a:prstGeom>
          <a:solidFill>
            <a:srgbClr val="DAE3F3"/>
          </a:solidFill>
          <a:ln>
            <a:solidFill>
              <a:srgbClr val="5B9BD5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0070C0"/>
                </a:solidFill>
                <a:latin typeface="Times New Roman" pitchFamily="34" charset="0"/>
                <a:ea typeface="Calibri (正文)" pitchFamily="34" charset="-122"/>
                <a:cs typeface="Times New Roman" pitchFamily="34" charset="-120"/>
              </a:rPr>
              <a:t>22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history#pid=681c6df80bee9fc1ba3238be#tid=68230c453ddf0f00092ab99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9308592" y="5157216"/>
            <a:ext cx="23865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3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历  史</a:t>
            </a:r>
            <a:endParaRPr lang="en-US" sz="3200" dirty="0"/>
          </a:p>
        </p:txBody>
      </p:sp>
      <p:sp>
        <p:nvSpPr>
          <p:cNvPr id="4" name="MasterShapeName"/>
          <p:cNvSpPr/>
          <p:nvPr/>
        </p:nvSpPr>
        <p:spPr>
          <a:xfrm>
            <a:off x="8942832" y="5806440"/>
            <a:ext cx="3118104" cy="41148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八年级上册 人教版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440" y="1508760"/>
            <a:ext cx="9555480" cy="1289304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6664" y="1673352"/>
            <a:ext cx="7534656" cy="9509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4663440" y="1042416"/>
            <a:ext cx="2862072" cy="95097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6000" b="1" i="0" dirty="0">
                <a:solidFill>
                  <a:srgbClr val="1967B2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  录</a:t>
            </a:r>
            <a:endParaRPr lang="en-US" sz="6000" dirty="0"/>
          </a:p>
        </p:txBody>
      </p:sp>
      <p:sp>
        <p:nvSpPr>
          <p:cNvPr id="4" name="MasterShapeName"/>
          <p:cNvSpPr/>
          <p:nvPr/>
        </p:nvSpPr>
        <p:spPr>
          <a:xfrm>
            <a:off x="4059936" y="6044184"/>
            <a:ext cx="4059936" cy="27432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2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鼠标轻轻一点，内容立即呈现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1472" y="73152"/>
            <a:ext cx="2286000" cy="484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414ba0d47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家国情怀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［2025江苏常州期中］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《鸦片战争文学集》记载：“呜呼!吴淞可哀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淞口门今大开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。悲风昨夜吴淞吹来，共道军门殉于炮台。”这里的“军门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是指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1_1#414ba0d47.bracket?vop=1&amp;pid=5e21b887a&amp;color=0,0,0&amp;vpa=4&amp;vtp=1"/>
          <p:cNvSpPr/>
          <p:nvPr/>
        </p:nvSpPr>
        <p:spPr>
          <a:xfrm>
            <a:off x="881793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10_2#414ba0d47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关天培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王锡朋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葛云飞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.陈化成</a:t>
            </a:r>
            <a:endParaRPr lang="en-US" altLang="zh-CN" sz="2400" dirty="0"/>
          </a:p>
        </p:txBody>
      </p:sp>
      <p:sp>
        <p:nvSpPr>
          <p:cNvPr id="5" name="QC_4_AS.12_1#414ba0d47?vop=1&amp;pid=5e21b887a&amp;color=0,0,0&amp;vtp=1&amp;bbb=1&amp;hb=1"/>
          <p:cNvSpPr/>
          <p:nvPr/>
        </p:nvSpPr>
        <p:spPr>
          <a:xfrm>
            <a:off x="649224" y="3088713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本题考查鸦片战争中的民族英雄。根据“吴淞”“殉于炮台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并结合所学可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，1842年，英军进攻吴淞，江南提督陈化成率众抵抗，力竭牺牲，D正确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关天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培是在虎门之战中牺牲的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，排除A；王锡朋和葛云飞是在定海之战中牺牲的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排除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B、C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c81d85aff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［2025山西太原期末］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道光帝去世前留下遗命：“无庸郊配”“无庸庙祔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道光帝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觉得自己在位期间国土有失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，无颜与祖宗一起享受后人祭祀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他留下这个遗命可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能是因为他(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4_1#c81d85aff.bracket?vop=1&amp;pid=5e21b887a&amp;color=0,0,0&amp;vpa=5&amp;vtp=1"/>
          <p:cNvSpPr/>
          <p:nvPr/>
        </p:nvSpPr>
        <p:spPr>
          <a:xfrm>
            <a:off x="2405792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13_2#c81d85aff.choices?vop=1&amp;pid=5e21b887a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割香港岛给英国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.开放广州、福州等地为通商口岸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.赔款2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万银元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.中英双方协定进出口货物的关税</a:t>
            </a:r>
            <a:endParaRPr lang="en-US" altLang="zh-CN" sz="2400" dirty="0"/>
          </a:p>
        </p:txBody>
      </p:sp>
      <p:sp>
        <p:nvSpPr>
          <p:cNvPr id="5" name="QC_4_AS.15_1#c81d85aff?vop=1&amp;pid=5e21b887a&amp;color=0,0,0&amp;vtp=1&amp;bbb=1&amp;hb=1"/>
          <p:cNvSpPr/>
          <p:nvPr/>
        </p:nvSpPr>
        <p:spPr>
          <a:xfrm>
            <a:off x="649224" y="37215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本题考查《南京条约》的内容。根据“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道光帝觉得自己在位期间国土有失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并结合所学可知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，1842年，清政府被迫签订《南京条约》，割香港岛给英国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土主权被破坏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8f0a2be83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［2025北京海淀区期末］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《望厦条约》规定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嗣后中国民人与合众国民人有争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斗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、词讼、交涉事件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合众国民人由领事等官捉拿审讯，照本国例治罪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此规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定破坏了中国的(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17_1#8f0a2be83.bracket?vop=1&amp;pid=5e21b887a&amp;color=0,0,0&amp;vpa=6&amp;vtp=1"/>
          <p:cNvSpPr/>
          <p:nvPr/>
        </p:nvSpPr>
        <p:spPr>
          <a:xfrm>
            <a:off x="3028092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16_2#8f0a2be83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海关管理权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贸易自主权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司法管辖权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.军事管理权</a:t>
            </a:r>
            <a:endParaRPr lang="en-US" altLang="zh-CN" sz="2400" dirty="0"/>
          </a:p>
        </p:txBody>
      </p:sp>
      <p:sp>
        <p:nvSpPr>
          <p:cNvPr id="5" name="QC_4_AS.18_1#8f0a2be83?vop=1&amp;pid=5e21b887a&amp;color=0,0,0&amp;vtp=1&amp;bbb=1&amp;hb=1"/>
          <p:cNvSpPr/>
          <p:nvPr/>
        </p:nvSpPr>
        <p:spPr>
          <a:xfrm>
            <a:off x="649224" y="3088713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本题考查《望厦条约》。根据“中国民人与合众国民人有争斗、词讼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涉事件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合众国民人由领事等官捉拿审讯，照本国例治罪”可知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外国侨民在中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国犯罪或成为民事诉讼的被告时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，不受中国法律管辖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只受本国领事依照本国法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律审判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。这严重破坏了中国的司法主权。故选C。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f8918ef54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［2025湖北宜昌期末］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“英军没有流血就占领了定海</a:t>
            </a: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一看那里的大炮上刻着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的制造年代和铸造者的姓名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上面刻着‘Richard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Philip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1601’。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原来炮龄已经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240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!”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这段材料可以用来佐证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0_1#f8918ef54.bracket?vop=1&amp;pid=5e21b887a&amp;color=0,0,0&amp;vpa=7&amp;vtp=1"/>
          <p:cNvSpPr/>
          <p:nvPr/>
        </p:nvSpPr>
        <p:spPr>
          <a:xfrm>
            <a:off x="4483830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19_2#f8918ef54.choices?vop=1&amp;pid=5e21b887a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英军在鸦片战争中不战而胜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.清军战败的原因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清朝引进了西方先进的军事武器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.清政府的软弱</a:t>
            </a:r>
            <a:endParaRPr lang="en-US" altLang="zh-CN" sz="2400" dirty="0"/>
          </a:p>
        </p:txBody>
      </p:sp>
      <p:sp>
        <p:nvSpPr>
          <p:cNvPr id="5" name="QC_4_AS.21_1#f8918ef54?vop=1&amp;pid=5e21b887a&amp;color=0,0,0&amp;vtp=1&amp;bbb=1&amp;hb=1"/>
          <p:cNvSpPr/>
          <p:nvPr/>
        </p:nvSpPr>
        <p:spPr>
          <a:xfrm>
            <a:off x="649224" y="37215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本题考查鸦片战争清军失败的原因。根据“原来炮龄已经240年”可知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军的军事装备非常落后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，这是清军战败的一个重要原因。故选B。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67c4971e1?sp=1&amp;vop=1&amp;pid=5e21b887a&amp;color=0,0,0&amp;vtp=1&amp;bt=1&amp;bbb=1"/>
          <p:cNvSpPr/>
          <p:nvPr/>
        </p:nvSpPr>
        <p:spPr>
          <a:xfrm>
            <a:off x="649224" y="859537"/>
            <a:ext cx="10899648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［2025福建厦门期末］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对下图所示内容理解正确的是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pic>
        <p:nvPicPr>
          <p:cNvPr id="3" name="QC_4_BD.22_2#67c4971e1?iti=1&amp;vop=1&amp;pid=5e21b887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06040" y="1452880"/>
            <a:ext cx="6976872" cy="133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4" name="QC_4_BD.22_3#67c4971e1?iti=1&amp;vop=1&amp;pid=5e21b887a&amp;color=0,0,0&amp;vtp=1&amp;bbb=1"/>
          <p:cNvSpPr/>
          <p:nvPr/>
        </p:nvSpPr>
        <p:spPr>
          <a:xfrm>
            <a:off x="3164745" y="2914904"/>
            <a:ext cx="5859462" cy="4695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鸦片战争前后中国社会变化示意图（部分）</a:t>
            </a:r>
            <a:endParaRPr lang="en-US" altLang="zh-CN" sz="2400" dirty="0"/>
          </a:p>
        </p:txBody>
      </p:sp>
      <p:sp>
        <p:nvSpPr>
          <p:cNvPr id="5" name="QC_4_AN.23_1#67c4971e1.bracket?vop=1&amp;pid=5e21b887a&amp;color=0,0,0&amp;vpa=8&amp;vtp=1"/>
          <p:cNvSpPr/>
          <p:nvPr/>
        </p:nvSpPr>
        <p:spPr>
          <a:xfrm>
            <a:off x="8120793" y="859537"/>
            <a:ext cx="441325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6" name="QC_4_BD.22_4#67c4971e1.choices?vop=1&amp;pid=5e21b887a&amp;color=0,0,0&amp;vtp=1&amp;bbb=1"/>
          <p:cNvSpPr/>
          <p:nvPr/>
        </p:nvSpPr>
        <p:spPr>
          <a:xfrm>
            <a:off x="649224" y="3492554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鸦片战争是中国近代史的开端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.彰显了反侵略意志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鸦片输入削弱了军队的战斗力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.清王朝的腐朽落后</a:t>
            </a:r>
            <a:endParaRPr lang="en-US" altLang="zh-CN" sz="2400" dirty="0"/>
          </a:p>
        </p:txBody>
      </p:sp>
      <p:sp>
        <p:nvSpPr>
          <p:cNvPr id="7" name="QC_4_AS.24_1#67c4971e1?vop=1&amp;pid=5e21b887a&amp;color=0,0,0&amp;vtp=1&amp;bbb=1&amp;hb=1"/>
          <p:cNvSpPr/>
          <p:nvPr/>
        </p:nvSpPr>
        <p:spPr>
          <a:xfrm>
            <a:off x="649224" y="4597454"/>
            <a:ext cx="10899648" cy="160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本题考查鸦片战争的影响。题干材料呈现的是鸦片战争的影响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鸦片战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争使中国独立主权的完整性遭到破坏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，传统的小农经济逐步瓦解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开始沦为半殖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民地半封建社会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。鸦片战争成为中国近代史的开端。故选A。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5_1#f67806a1d?sp=1&amp;vop=1&amp;pid=5e21b887a&amp;color=0,0,0&amp;vtp=1&amp;bt=1&amp;bbb=1"/>
          <p:cNvSpPr/>
          <p:nvPr/>
        </p:nvSpPr>
        <p:spPr>
          <a:xfrm>
            <a:off x="649224" y="859536"/>
            <a:ext cx="10899648" cy="495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［2025云南昆明期中］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针对下表中的贸易状况，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英国决定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graphicFrame>
        <p:nvGraphicFramePr>
          <p:cNvPr id="16" name="QC_4_BD.25_2#f67806a1d?colgroup=15,19&amp;vop=1&amp;pid=5e21b887a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406164"/>
              </p:ext>
            </p:extLst>
          </p:nvPr>
        </p:nvGraphicFramePr>
        <p:xfrm>
          <a:off x="649224" y="1443926"/>
          <a:ext cx="10872216" cy="2354326"/>
        </p:xfrm>
        <a:graphic>
          <a:graphicData uri="http://schemas.openxmlformats.org/drawingml/2006/table">
            <a:tbl>
              <a:tblPr/>
              <a:tblGrid>
                <a:gridCol w="4782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9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37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年份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英国输华商品总值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1843年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约146万英镑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1845年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约239万英镑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1846年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约179万英镑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548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1854年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4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约100万英镑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C_4_AN.26_1#f67806a1d.bracket?vop=1&amp;pid=5e21b887a&amp;color=0,0,0&amp;vpa=9&amp;vtp=1"/>
          <p:cNvSpPr/>
          <p:nvPr/>
        </p:nvSpPr>
        <p:spPr>
          <a:xfrm>
            <a:off x="8730393" y="855662"/>
            <a:ext cx="441325" cy="4953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4_BD.25_3#f67806a1d.choices?vop=1&amp;pid=5e21b887a&amp;color=0,0,0&amp;vtp=1&amp;bbb=1"/>
          <p:cNvSpPr/>
          <p:nvPr/>
        </p:nvSpPr>
        <p:spPr>
          <a:xfrm>
            <a:off x="649224" y="3933126"/>
            <a:ext cx="10899648" cy="91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向中国输入鸦片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.要求获得片面最惠国待遇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.签订《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黄埔条约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.挑起第二次鸦片战争</a:t>
            </a:r>
            <a:endParaRPr lang="en-US" altLang="zh-CN" sz="2400" dirty="0"/>
          </a:p>
        </p:txBody>
      </p:sp>
      <p:sp>
        <p:nvSpPr>
          <p:cNvPr id="6" name="QC_4_AS.27_1#f67806a1d?vop=1&amp;pid=5e21b887a&amp;color=0,0,0&amp;vtp=1&amp;bbb=1&amp;hb=1"/>
          <p:cNvSpPr/>
          <p:nvPr/>
        </p:nvSpPr>
        <p:spPr>
          <a:xfrm>
            <a:off x="649224" y="4834827"/>
            <a:ext cx="10899648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本题考查第二次鸦片战争爆发的原因。根据表格数据可知，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1845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年至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1854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年，英国输华商品总值呈现下降趋势。英国为了进一步打开中国市场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发动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了第二次鸦片战争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8_1#d7ac3336a?vop=1&amp;pid=5e21b887a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［2025四川宜宾期末］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第二次鸦片战争促使中国外交转型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从原来的拼命抗拒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到被迫接受与适应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。下列各项中，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能较好地印证这一观点的是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29_1#d7ac3336a.bracket?vop=1&amp;pid=5e21b887a&amp;color=0,0,0&amp;vpa=10&amp;vtp=1"/>
          <p:cNvSpPr/>
          <p:nvPr/>
        </p:nvSpPr>
        <p:spPr>
          <a:xfrm>
            <a:off x="9111393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28_2#d7ac3336a.choices?vop=1&amp;pid=5e21b887a&amp;color=0,0,0&amp;vtp=1&amp;bbb=1"/>
          <p:cNvSpPr/>
          <p:nvPr/>
        </p:nvSpPr>
        <p:spPr>
          <a:xfrm>
            <a:off x="649224" y="2007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增开十处通商口岸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.抢劫并烧毁圆明园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索取巨额的赔款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.外国公使进驻北京</a:t>
            </a:r>
            <a:endParaRPr lang="en-US" altLang="zh-CN" sz="2400" dirty="0"/>
          </a:p>
        </p:txBody>
      </p:sp>
      <p:sp>
        <p:nvSpPr>
          <p:cNvPr id="5" name="QC_4_AS.30_1#d7ac3336a?vop=1&amp;pid=5e21b887a&amp;color=0,0,0&amp;vtp=1&amp;bbb=1&amp;hb=1"/>
          <p:cNvSpPr/>
          <p:nvPr/>
        </p:nvSpPr>
        <p:spPr>
          <a:xfrm>
            <a:off x="649224" y="31627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本题考查《天津条约》的内容。根据“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第二次鸦片战争促使中国外交转型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从原来的拼命抗拒到被迫接受与适应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”并结合所学可知，《天津条约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中的允许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外国公使进驻北京”体现了中国外交“被迫接受与适应”。故选D。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1_1#5c9d8aad0?sp=1&amp;vop=1&amp;pid=5e21b887a&amp;color=0,0,0&amp;vtp=1&amp;bt=1&amp;bbb=1&amp;hb=1"/>
          <p:cNvSpPr/>
          <p:nvPr/>
        </p:nvSpPr>
        <p:spPr>
          <a:xfrm>
            <a:off x="649224" y="864000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跨学科│地理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［2025天津南开区期末</a:t>
            </a:r>
            <a:r>
              <a:rPr lang="en-US" altLang="zh-CN" sz="24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与下方地图反映的历史事件直接相关的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史实是(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2_1#5c9d8aad0.bracket?vop=1&amp;pid=5e21b887a&amp;color=0,0,0&amp;vpa=11&amp;vtp=1"/>
          <p:cNvSpPr/>
          <p:nvPr/>
        </p:nvSpPr>
        <p:spPr>
          <a:xfrm>
            <a:off x="1808892" y="1407751"/>
            <a:ext cx="423863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4_BD.31_2#5c9d8aad0?htil=1&amp;vop=1&amp;pid=5e21b887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1166" y="1514431"/>
            <a:ext cx="4764024" cy="180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C_4_BD.31_3#5c9d8aad0.choices?htil=1&amp;vop=1&amp;pid=5e21b887a&amp;color=0,0,0&amp;vtp=1&amp;bbb=1&amp;hs=1"/>
          <p:cNvSpPr/>
          <p:nvPr/>
        </p:nvSpPr>
        <p:spPr>
          <a:xfrm>
            <a:off x="649224" y="1910481"/>
            <a:ext cx="5998464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A.签订中英《南京条约》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.英法联军火烧圆明园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.鸦片战争中清军战败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.第二次鸦片战争爆发</a:t>
            </a:r>
            <a:endParaRPr lang="en-US" altLang="zh-CN" sz="2400" dirty="0"/>
          </a:p>
        </p:txBody>
      </p:sp>
      <p:sp>
        <p:nvSpPr>
          <p:cNvPr id="6" name="QC_4_AS.33_1#5c9d8aad0?vop=1&amp;pid=5e21b887a&amp;color=0,0,0&amp;vtp=1&amp;bbb=1&amp;hb=1&amp;hs=1"/>
          <p:cNvSpPr/>
          <p:nvPr/>
        </p:nvSpPr>
        <p:spPr>
          <a:xfrm>
            <a:off x="649224" y="4044081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本题考查英法联军火烧圆明园。根据“1860年英法联军入侵路线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并结合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所学可知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，1860年8月英法联军占领天津，10月攻占北京，火烧圆明园，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项符合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。1842年中英签订《南京条约》，排除A；鸦片战争开始于1840年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结束于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1842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年，排除C；1856年英军炮轰广州，第二次鸦片战争爆发，排除D。故选B。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4_1#8ac3392ee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［2025河南周口期中］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恭亲王奕䜣被火烧圆明园吓得想逃离京城之时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是伊格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纳切夫劝说他留下来接受联军的条件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，以避免更大的损失。恭亲王接受的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联军的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条件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包括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5_1#8ac3392ee.bracket?vop=1&amp;pid=5e21b887a&amp;color=0,0,0&amp;vpa=12&amp;vtp=1"/>
          <p:cNvSpPr/>
          <p:nvPr/>
        </p:nvSpPr>
        <p:spPr>
          <a:xfrm>
            <a:off x="2235931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34_2#8ac3392ee.choices?vop=1&amp;pid=5e21b887a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给予英国片面最惠国待遇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.承认鸦片贸易合法化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外国在长江口岸自由航行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.增开天津为通商口岸</a:t>
            </a:r>
            <a:endParaRPr lang="en-US" altLang="zh-CN" sz="2400" dirty="0"/>
          </a:p>
        </p:txBody>
      </p:sp>
      <p:sp>
        <p:nvSpPr>
          <p:cNvPr id="5" name="QC_4_AS.36_1#8ac3392ee?vop=1&amp;pid=5e21b887a&amp;color=0,0,0&amp;vtp=1&amp;bbb=1&amp;hb=1"/>
          <p:cNvSpPr/>
          <p:nvPr/>
        </p:nvSpPr>
        <p:spPr>
          <a:xfrm>
            <a:off x="649224" y="37215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本题考查《北京条约》的内容。根据所学可知，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1860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年英法联军攻占北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京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，奕䜣被迫与英、法签订《北京条约》。在条约中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清政府增开天津为通商口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岸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7_1#07d05d01a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［2025湖南长沙期中］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林则徐根据自己多年在新疆的考察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结合当时俄国胁迫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清廷开放伊犁的情况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，告诫国人：“终为中国患者，其俄罗斯乎？吾老矣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君等当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见之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。”下列史实中，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最能证明该预言的是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38_1#07d05d01a.bracket?vop=1&amp;pid=5e21b887a&amp;color=0,0,0&amp;vpa=13&amp;vtp=1"/>
          <p:cNvSpPr/>
          <p:nvPr/>
        </p:nvSpPr>
        <p:spPr>
          <a:xfrm>
            <a:off x="6515829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37_2#07d05d01a.choices?vop=1&amp;pid=5e21b887a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A.攻占北京城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火烧圆明园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.割占中国领土150多万平方千米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.俄国与中国签订《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北京条约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.逼迫清政府赔偿2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100万银元</a:t>
            </a:r>
            <a:endParaRPr lang="en-US" altLang="zh-CN" sz="2400" dirty="0"/>
          </a:p>
        </p:txBody>
      </p:sp>
      <p:sp>
        <p:nvSpPr>
          <p:cNvPr id="5" name="QC_4_AS.39_1#07d05d01a?vop=1&amp;pid=5e21b887a&amp;color=0,0,0&amp;vtp=1&amp;bbb=1&amp;hb=1"/>
          <p:cNvSpPr/>
          <p:nvPr/>
        </p:nvSpPr>
        <p:spPr>
          <a:xfrm>
            <a:off x="649224" y="3721554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本题考查俄国侵占中国北方大片领土。根据所学可知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第二次鸦片战争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前后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，俄国趁火打劫，强迫清政府签订一系列不平等条约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共割占中国东北和西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北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150多万平方千米领土，是近代割占中国领土最多的国家。故选B。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0_1#d57e45a90?vop=1&amp;pid=5e21b887a&amp;color=0,0,0&amp;vtp=1&amp;bt=1&amp;bbb=1&amp;hb=1"/>
          <p:cNvSpPr/>
          <p:nvPr/>
        </p:nvSpPr>
        <p:spPr>
          <a:xfrm>
            <a:off x="649224" y="864000"/>
            <a:ext cx="10899648" cy="1600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［2025山东烟台期末］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19世纪四五十年代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中国出现了专门负责对外贸易的外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资商行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。1864年约有150家商行，到了19世纪末增至552家，分布于25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个通商口岸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尤以上海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、广州、天津和汉口为多。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外资商行迅速增多的原因是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1_1#d57e45a90.bracket?vop=1&amp;pid=5e21b887a&amp;color=0,0,0&amp;vpa=14&amp;vtp=1"/>
          <p:cNvSpPr/>
          <p:nvPr/>
        </p:nvSpPr>
        <p:spPr>
          <a:xfrm>
            <a:off x="9416193" y="1941150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0_2#d57e45a90.choices?vop=1&amp;pid=5e21b887a&amp;color=0,0,0&amp;vtp=1&amp;bbb=1"/>
          <p:cNvSpPr/>
          <p:nvPr/>
        </p:nvSpPr>
        <p:spPr>
          <a:xfrm>
            <a:off x="649224" y="2489655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两次鸦片战争的影响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.《南京条约》的危害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小农经济的逐渐瓦解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.太平天国运动的爆发</a:t>
            </a:r>
            <a:endParaRPr lang="en-US" altLang="zh-CN" sz="2400" dirty="0"/>
          </a:p>
        </p:txBody>
      </p:sp>
      <p:sp>
        <p:nvSpPr>
          <p:cNvPr id="5" name="QC_4_AS.42_1#d57e45a90?vop=1&amp;pid=5e21b887a&amp;color=0,0,0&amp;vtp=1&amp;bbb=1&amp;hb=1"/>
          <p:cNvSpPr/>
          <p:nvPr/>
        </p:nvSpPr>
        <p:spPr>
          <a:xfrm>
            <a:off x="649224" y="3548782"/>
            <a:ext cx="10899648" cy="2667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本题考查两次鸦片战争的影响。根据“1864年</a:t>
            </a:r>
            <a:r>
              <a:rPr lang="en-US" altLang="zh-CN" sz="2400" b="0" i="0" dirty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分布于25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个通商口岸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尤以上海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、广州、天津和汉口为多”并结合所学可知，19世纪40年代到60年代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强发动了两次鸦片战争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，强迫清政府开放了一系列通商口岸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因此外资商行逐渐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增多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，A正确。《南京条约》签订于1842年，只开放了五处通商口岸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不能概括全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部材料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，排除B；材料未体现C、D项内容，排除。故选A。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3_1#f072b9b51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［2025河北邢台期末］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1852年，太平军进入湖南后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东王杨秀清与西王萧朝贵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联名发布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《奉天讨胡檄布四方谕》，痛陈剃发易服之恨，赞美史可法“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誓死不事清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的气节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这篇文章针对的是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4_1#f072b9b51.bracket?vop=1&amp;pid=5e21b887a&amp;color=0,0,0&amp;vpa=15&amp;vtp=1"/>
          <p:cNvSpPr/>
          <p:nvPr/>
        </p:nvSpPr>
        <p:spPr>
          <a:xfrm>
            <a:off x="4552092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3_2#f072b9b51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3171678" algn="l"/>
                <a:tab pos="5403556" algn="l"/>
                <a:tab pos="85498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外国侵略者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地主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清朝统治者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.传教士</a:t>
            </a:r>
            <a:endParaRPr lang="en-US" altLang="zh-CN" sz="2400" dirty="0"/>
          </a:p>
        </p:txBody>
      </p:sp>
      <p:sp>
        <p:nvSpPr>
          <p:cNvPr id="5" name="QC_4_AS.45_1#f072b9b51?vop=1&amp;pid=5e21b887a&amp;color=0,0,0&amp;vtp=1&amp;bbb=1&amp;hb=1"/>
          <p:cNvSpPr/>
          <p:nvPr/>
        </p:nvSpPr>
        <p:spPr>
          <a:xfrm>
            <a:off x="649224" y="308871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本题考查太平天国运动。根据“赞美史可法‘誓死不事清’的气节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及所学可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，该文章针对的是清朝统治者，太平天国运动反对清政府。故选C。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6_1#12b2e5486?vop=1&amp;pid=5e21b887a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［2025广东湛江期末］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有些史学家认为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太平天国的改革方案包含了很多激进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的特征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，对不满的民众很有吸引力”。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方案中对民众最具吸引力的是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47_1#12b2e5486.bracket?vop=1&amp;pid=5e21b887a&amp;color=0,0,0&amp;vpa=16&amp;vtp=1"/>
          <p:cNvSpPr/>
          <p:nvPr/>
        </p:nvSpPr>
        <p:spPr>
          <a:xfrm>
            <a:off x="9855931" y="14329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4_BD.46_2#12b2e5486.choices?vop=1&amp;pid=5e21b887a&amp;color=0,0,0&amp;vtp=1&amp;bbb=1"/>
          <p:cNvSpPr/>
          <p:nvPr/>
        </p:nvSpPr>
        <p:spPr>
          <a:xfrm>
            <a:off x="649224" y="20070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平均分配土地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产品上交国库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发展资本主义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.兴办学校教育</a:t>
            </a:r>
            <a:endParaRPr lang="en-US" altLang="zh-CN" sz="2400" dirty="0"/>
          </a:p>
        </p:txBody>
      </p:sp>
      <p:sp>
        <p:nvSpPr>
          <p:cNvPr id="5" name="QC_4_AS.48_1#12b2e5486?vop=1&amp;pid=5e21b887a&amp;color=0,0,0&amp;vtp=1&amp;bbb=1&amp;hb=1"/>
          <p:cNvSpPr/>
          <p:nvPr/>
        </p:nvSpPr>
        <p:spPr>
          <a:xfrm>
            <a:off x="649224" y="2529913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本题考查《天朝田亩制度》。根据“对不满的民众很有吸引力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并结合所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学可知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，太平天国颁布的《天朝田亩制度》规定不分男女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按人口和年龄平均分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配土地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，反映了千百年来农民要求得到土地的强烈愿望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对于发动和鼓舞广大农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民起来参加反封建斗争起了积极作用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9_1#dcad504bf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17.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跨学科│语文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［2025湖北宜昌期末］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柳亚子在《题太平天国战史》中写道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歌声里霸图空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，血染胡天烂漫红。煮豆燃萁谁管得，莫将成败论英雄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。”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诗中的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煮豆燃萁”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是指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0_1#dcad504bf.bracket?vop=1&amp;pid=5e21b887a&amp;color=0,0,0&amp;vpa=17&amp;vtp=1"/>
          <p:cNvSpPr/>
          <p:nvPr/>
        </p:nvSpPr>
        <p:spPr>
          <a:xfrm>
            <a:off x="2980467" y="1991760"/>
            <a:ext cx="441325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4_BD.49_2#dcad504bf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北伐失利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永安建制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安庆陷落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.天京事变</a:t>
            </a:r>
            <a:endParaRPr lang="en-US" altLang="zh-CN" sz="2400" dirty="0"/>
          </a:p>
        </p:txBody>
      </p:sp>
      <p:sp>
        <p:nvSpPr>
          <p:cNvPr id="5" name="QC_4_AS.51_1#dcad504bf?vop=1&amp;pid=5e21b887a&amp;color=0,0,0&amp;vtp=1&amp;bbb=1&amp;hb=1"/>
          <p:cNvSpPr/>
          <p:nvPr/>
        </p:nvSpPr>
        <p:spPr>
          <a:xfrm>
            <a:off x="649224" y="308871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本题考查天京事变。根据“《题太平天国战史》”“煮豆燃萁谁管得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莫将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成败论英雄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”并结合所学可知，太平天国领导集团内部争权夺利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导致天京事变发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生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2_1#9e12edc92?sp=1&amp;vop=1&amp;pid=5e21b887a&amp;color=0,0,0&amp;vtp=1&amp;bt=1&amp;bbb=1&amp;hb=1"/>
          <p:cNvSpPr/>
          <p:nvPr/>
        </p:nvSpPr>
        <p:spPr>
          <a:xfrm>
            <a:off x="649224" y="864000"/>
            <a:ext cx="10899648" cy="1066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［2025山东济宁期末］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下图所示为太平天国不同时期颁布的革命纲领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与前者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相比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后者最突出的特点是主张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3_1#9e12edc92.bracket?vop=1&amp;pid=5e21b887a&amp;color=0,0,0&amp;vpa=18&amp;vtp=1"/>
          <p:cNvSpPr/>
          <p:nvPr/>
        </p:nvSpPr>
        <p:spPr>
          <a:xfrm>
            <a:off x="5148992" y="1407751"/>
            <a:ext cx="441325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pic>
        <p:nvPicPr>
          <p:cNvPr id="4" name="QC_4_BD.52_3#9e12edc92?htil=1&amp;vop=1&amp;pid=5e21b887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8064" y="2037480"/>
            <a:ext cx="114300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QC_4_BD.52_4#9e12edc92?htil=1&amp;vop=1&amp;pid=5e21b887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94192" y="2037480"/>
            <a:ext cx="859536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C_4_BD.52_5#9e12edc92.choices?vop=1&amp;pid=5e21b887a&amp;color=0,0,0&amp;vtp=1&amp;bbb=1"/>
          <p:cNvSpPr/>
          <p:nvPr/>
        </p:nvSpPr>
        <p:spPr>
          <a:xfrm>
            <a:off x="649224" y="3497980"/>
            <a:ext cx="10899648" cy="508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学习西方治国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实行君主专制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平均分配土地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.实现男女平等</a:t>
            </a:r>
            <a:endParaRPr lang="en-US" altLang="zh-CN" sz="2400" dirty="0"/>
          </a:p>
        </p:txBody>
      </p:sp>
      <p:sp>
        <p:nvSpPr>
          <p:cNvPr id="7" name="QC_4_AS.54_1#9e12edc92?vop=1&amp;pid=5e21b887a&amp;color=0,0,0&amp;vtp=1&amp;bbb=1&amp;hb=1"/>
          <p:cNvSpPr/>
          <p:nvPr/>
        </p:nvSpPr>
        <p:spPr>
          <a:xfrm>
            <a:off x="649224" y="4009653"/>
            <a:ext cx="10899648" cy="2133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本题考查《天朝田亩制度》和《资政新篇》。根据所学可知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，《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资政新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篇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》具有鲜明的资本主义色彩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是近代中国先进人士最早提出的发展资本主义的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近代化纲领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集中反映了当时先进的中国人向西方寻找真理和探索救国救民道路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的迫切愿望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5_1#be3f95669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［2025广西南宁期末］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太平天国打破了清朝的统治机器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使爱新觉罗氏的皇权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衰落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。清政府不可能再建立起集权的中央政府，失去了对地方的控制权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这说明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太平天国运动(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6_1#be3f95669.bracket?vop=1&amp;pid=5e21b887a&amp;color=0,0,0&amp;vpa=19&amp;vtp=1"/>
          <p:cNvSpPr/>
          <p:nvPr/>
        </p:nvSpPr>
        <p:spPr>
          <a:xfrm>
            <a:off x="2723292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55_2#be3f95669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维护了人民利益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具有反侵略性质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打击了清朝统治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.破坏了社会经济</a:t>
            </a:r>
            <a:endParaRPr lang="en-US" altLang="zh-CN" sz="2400" dirty="0"/>
          </a:p>
        </p:txBody>
      </p:sp>
      <p:sp>
        <p:nvSpPr>
          <p:cNvPr id="5" name="QC_4_AS.57_1#be3f95669?vop=1&amp;pid=5e21b887a&amp;color=0,0,0&amp;vtp=1&amp;bbb=1&amp;hb=1"/>
          <p:cNvSpPr/>
          <p:nvPr/>
        </p:nvSpPr>
        <p:spPr>
          <a:xfrm>
            <a:off x="649224" y="308871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本题考查太平天国运动的作用。根据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清政府不可能再建立起集权的中央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政府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，失去了对地方的控制权”可知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太平天国运动沉重打击了清王朝对地方的控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，即打击了清朝的统治。故选C。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8_1#40d63e85c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20.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［2025安徽合肥期末］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据传，天王每日用膳需24只金碗，使用金筷子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他使用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的浴盆也是金子做的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；东王每次出行都要乘坐48人抬的大黄轿，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前后仪仗数里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从这些描述中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我们可知太平天国运动失败的原因是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9_1#40d63e85c.bracket?vop=1&amp;pid=5e21b887a&amp;color=0,0,0&amp;vpa=20&amp;vtp=1"/>
          <p:cNvSpPr/>
          <p:nvPr/>
        </p:nvSpPr>
        <p:spPr>
          <a:xfrm>
            <a:off x="7904893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58_2#40d63e85c.choices?vop=1&amp;pid=5e21b887a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缺乏革命纲领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领导者的腐朽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中外联合绞杀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.起义者的内讧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60_1#40d63e85c?vop=1&amp;pid=5e21b887a&amp;color=0,0,0&amp;vtp=1&amp;bt=1&amp;bbb=1&amp;hb=1"/>
          <p:cNvSpPr/>
          <p:nvPr/>
        </p:nvSpPr>
        <p:spPr>
          <a:xfrm>
            <a:off x="649224" y="864000"/>
            <a:ext cx="10899648" cy="5029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本题考查太平天国运动失败的原因。根据“天王每日用膳需24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只金碗</a:t>
            </a:r>
            <a:r>
              <a:rPr lang="en-US" altLang="zh-CN" sz="2400" b="0" i="0" smtClean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东王每次出行都要乘坐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48人抬的大黄轿，前后仪仗数里”可知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无论是天王洪秀全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还是东王杨秀清都生活奢侈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，反映了太平天国领导者的腐朽。故选B。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上分点拨</a:t>
            </a:r>
            <a:r>
              <a:rPr lang="en-US" altLang="zh-CN" sz="2400" b="1" i="0" smtClean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农民阶级不能领导中国革命取得胜利的原因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1）农民阶级在思想上没有科学的世界观和科学的理论为指导。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2）政治上没有提出正确的革命纲领，不能建立先进的政权。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3）组织上难以保持内部的团结。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4）农民阶级不代表先进的生产力，具有狭隘性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自私性和分散性等自身无法克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服的缺点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e3ddd747?pid=9e28ccbb3&amp;color=46,117,182&amp;vtp=1&amp;bt=1&amp;bbb=1"/>
          <p:cNvSpPr/>
          <p:nvPr/>
        </p:nvSpPr>
        <p:spPr>
          <a:xfrm>
            <a:off x="649224" y="859536"/>
            <a:ext cx="10899648" cy="609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二、非选择题（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本题共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2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21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18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第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22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22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40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3" name="QO_4_BD.61_1#707adb9f2?sp=1&amp;vop=1&amp;pid=3e3ddd747&amp;color=0,0,0&amp;vtp=1&amp;bbb=1"/>
          <p:cNvSpPr/>
          <p:nvPr/>
        </p:nvSpPr>
        <p:spPr>
          <a:xfrm>
            <a:off x="649224" y="1461009"/>
            <a:ext cx="10899648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［2025内蒙古包头月考］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阅读下列材料，回答问题。（18分）</a:t>
            </a:r>
            <a:endParaRPr lang="en-US" altLang="zh-CN" sz="2400" dirty="0"/>
          </a:p>
        </p:txBody>
      </p:sp>
      <p:sp>
        <p:nvSpPr>
          <p:cNvPr id="4" name="QO_4_BD.61_2#707adb9f2?sp=1&amp;vop=1&amp;pid=3e3ddd747&amp;color=0,0,0&amp;vtp=1&amp;bbb=1"/>
          <p:cNvSpPr/>
          <p:nvPr/>
        </p:nvSpPr>
        <p:spPr>
          <a:xfrm>
            <a:off x="649224" y="1983664"/>
            <a:ext cx="10899648" cy="5207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材料一</a:t>
            </a:r>
            <a:endParaRPr lang="en-US" altLang="zh-CN" sz="2400" dirty="0"/>
          </a:p>
        </p:txBody>
      </p:sp>
      <p:graphicFrame>
        <p:nvGraphicFramePr>
          <p:cNvPr id="29" name="QO_4_BD.61_3#707adb9f2?colgroup=16,17&amp;vop=1&amp;pid=3e3ddd747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364209"/>
              </p:ext>
            </p:extLst>
          </p:nvPr>
        </p:nvGraphicFramePr>
        <p:xfrm>
          <a:off x="649224" y="2582478"/>
          <a:ext cx="10863072" cy="3677666"/>
        </p:xfrm>
        <a:graphic>
          <a:graphicData uri="http://schemas.openxmlformats.org/drawingml/2006/table">
            <a:tbl>
              <a:tblPr/>
              <a:tblGrid>
                <a:gridCol w="5321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41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766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9700"/>
                        </a:lnSpc>
                      </a:pPr>
                      <a:r>
                        <a:rPr lang="en-US" altLang="zh-CN" sz="5350" b="0" i="0" kern="0" spc="-99900" smtClean="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中国战船一般用杉木制成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吃水浅</a:t>
                      </a:r>
                      <a:r>
                        <a:rPr lang="en-US" altLang="zh-CN" sz="2400" b="0" i="0" spc="-10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排水量一般不超过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250吨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火炮既小又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少且陈旧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每艘战船一般仅配备火炮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2—4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最多不过10余门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射程一般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在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340米左右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10300"/>
                        </a:lnSpc>
                      </a:pPr>
                      <a:r>
                        <a:rPr lang="en-US" altLang="zh-CN" sz="5700" b="0" i="0" kern="0" spc="-99900" smtClean="0">
                          <a:solidFill>
                            <a:srgbClr val="FFFFFF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_</a:t>
                      </a:r>
                      <a:r>
                        <a:rPr lang="en-US" altLang="zh-CN" sz="900" b="0" i="0" kern="0" spc="0" smtClean="0">
                          <a:solidFill>
                            <a:srgbClr val="FFFFFF"/>
                          </a:solidFill>
                          <a:latin typeface="SimSun" panose="02010600030101010101" pitchFamily="2" charset="-122"/>
                          <a:ea typeface="SimSun" pitchFamily="34" charset="-122"/>
                          <a:cs typeface="Times New Roman" pitchFamily="34" charset="-120"/>
                        </a:rPr>
                        <a:t>__________________________</a:t>
                      </a: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英国在鸦片战争初期来华的战列舰通常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用铜皮包裹舰体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排水量在1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700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吨到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3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000吨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舰上装备各型火炮74门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射程</a:t>
                      </a:r>
                    </a:p>
                    <a:p>
                      <a:pPr marL="0" indent="0" algn="l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远超中国火炮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此外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英军还有以蒸汽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为动力的战舰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" name="QO_4_BD.61_4#707adb9f2.table_image?tii=1&amp;vop=1&amp;pid=3e3ddd74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48" y="2654233"/>
            <a:ext cx="1508760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7" name="QO_4_BD.61_5#707adb9f2.table_image?tii=2&amp;vop=1&amp;pid=3e3ddd74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42148" y="2614228"/>
            <a:ext cx="1399032" cy="130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2_1#ae3f480cd?vop=1&amp;pid=707adb9f2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（1）根据材料一，概括鸦片战争时期中英战舰的不同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这些不同对战争产生了什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么影响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？（8分）</a:t>
            </a:r>
            <a:endParaRPr lang="en-US" altLang="zh-CN" sz="2400" dirty="0"/>
          </a:p>
        </p:txBody>
      </p:sp>
      <p:sp>
        <p:nvSpPr>
          <p:cNvPr id="3" name="QO_5_AN.63_1#ae3f480cd?vop=1&amp;pid=707adb9f2&amp;color=0,0,0&amp;vtp=1&amp;bbb=1&amp;hb=1"/>
          <p:cNvSpPr/>
          <p:nvPr/>
        </p:nvSpPr>
        <p:spPr>
          <a:xfrm>
            <a:off x="649224" y="20070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不同：中国战船是木制，英国战船用金属包裹，防护性更好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中国战船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排水量小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，英国战船排水量大；中国战船火炮少且落后，英国火炮先进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战斗力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强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；中国战船靠人力行进，英国战船使用蒸汽机。影响：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中国在鸦片战争中战败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被迫签订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《南京条约》。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4_1#ae3f480cd?vop=1&amp;pid=707adb9f2&amp;color=0,0,0&amp;mp=1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本问考查鸦片战争。第一小问：</a:t>
            </a:r>
            <a:endParaRPr lang="en-US" altLang="zh-CN" sz="2400" dirty="0"/>
          </a:p>
        </p:txBody>
      </p:sp>
      <p:graphicFrame>
        <p:nvGraphicFramePr>
          <p:cNvPr id="31" name="QO_5_AS.64_2#ae3f480cd?colgroup=22,12&amp;vop=1&amp;pid=707adb9f2&amp;color=0,0,0&amp;mp=1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125823"/>
              </p:ext>
            </p:extLst>
          </p:nvPr>
        </p:nvGraphicFramePr>
        <p:xfrm>
          <a:off x="649224" y="1468139"/>
          <a:ext cx="10872216" cy="4554347"/>
        </p:xfrm>
        <a:graphic>
          <a:graphicData uri="http://schemas.openxmlformats.org/drawingml/2006/table">
            <a:tbl>
              <a:tblPr/>
              <a:tblGrid>
                <a:gridCol w="6903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84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材料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对应答案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973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“战船一般用杉木制成”“通常用铜皮包裹舰体”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中国战船是木制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英国战船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用金属包裹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防护性更好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9732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“吃水浅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排水量一般不超过250吨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”“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排水量在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700吨到3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000吨”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中国战船排水量小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英国战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船排水量大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4961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“火炮既小又少且陈旧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每艘战船一般仅配备火炮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2—4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门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最多不过10余门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射程一般在340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米左右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”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舰上装备各型火炮74门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射程远超中国火炮”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中国战船火炮少且落后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国火炮先进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战斗力强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9732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“此外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英军还有以蒸汽为动力的战舰”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中国战船靠人力行进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英国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战船使用蒸汽机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4_3#ae3f480cd?vop=1&amp;pid=707adb9f2&amp;color=0,0,0&amp;mp=1&amp;vtp=1&amp;bbb=1&amp;hb=1"/>
          <p:cNvSpPr/>
          <p:nvPr/>
        </p:nvSpPr>
        <p:spPr>
          <a:xfrm>
            <a:off x="649224" y="863999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第二小问，根据所学可知，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这些不同对战争结果的影响是鸦片战争中中国战败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被迫签订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《南京条约》。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1484502716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08bfa3412?pid=707adb9f2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1858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年与英法的天津谈判中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咸丰帝和其朝臣最不能容忍的是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公使驻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京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这一内容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咸丰帝甚至打算以全免进口关税换取公使不驻北京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而当时西方国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家互派大使常驻对方首都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已经是外交惯例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为此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清朝不惜一切代价全力抗争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致使战争不断升级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最终付出惨痛代价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摘编自任世江《初中历史课程“点—线”解析》</a:t>
            </a:r>
            <a:endParaRPr lang="en-US" altLang="zh-CN" sz="2400" dirty="0"/>
          </a:p>
        </p:txBody>
      </p:sp>
      <p:sp>
        <p:nvSpPr>
          <p:cNvPr id="3" name="QO_5_BD.65_1#542ce7950?vop=1&amp;pid=707adb9f2&amp;color=0,0,0&amp;vtp=1&amp;bbb=1&amp;hb=1"/>
          <p:cNvSpPr/>
          <p:nvPr/>
        </p:nvSpPr>
        <p:spPr>
          <a:xfrm>
            <a:off x="649224" y="36580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（2）材料二反映了当时清政府在外交上存在什么问题？结合所学知识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写出两例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列强以此为借口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，使战争升级的表现。（6分）</a:t>
            </a:r>
            <a:endParaRPr lang="en-US" altLang="zh-CN" sz="2400" dirty="0"/>
          </a:p>
        </p:txBody>
      </p:sp>
      <p:sp>
        <p:nvSpPr>
          <p:cNvPr id="4" name="QO_5_AN.66_1#542ce7950?vop=1&amp;pid=707adb9f2&amp;color=0,0,0&amp;vtp=1&amp;bbb=1&amp;hb=1"/>
          <p:cNvSpPr/>
          <p:nvPr/>
        </p:nvSpPr>
        <p:spPr>
          <a:xfrm>
            <a:off x="649224" y="48137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问题：缺少近代外交意识。表现：英法联军攻打北京城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英法联军火烧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圆明园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7_1#542ce7950?vop=1&amp;pid=707adb9f2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本问考查清政府的外交问题与第二次鸦片战争。第一小问，根据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而当时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西方国家互派大使常驻对方首都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，已经是外交惯例”可知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清政府缺少近代外交意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识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。第二小问，根据所学回答即可。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818d8323?pid=707adb9f2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历史学最基本的价值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就在于提供错误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即失败的教训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所谓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以史为鉴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正是面对错误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从这个意义上讲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一个民族从失败中学到的东西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远远超过他们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胜利时的收获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摘编自茅海建《天朝的崩溃：鸦片战争再研究》</a:t>
            </a:r>
            <a:endParaRPr lang="en-US" altLang="zh-CN" sz="2400" dirty="0"/>
          </a:p>
        </p:txBody>
      </p:sp>
      <p:sp>
        <p:nvSpPr>
          <p:cNvPr id="3" name="QO_5_BD.68_1#a3108b12c?vop=1&amp;pid=707adb9f2&amp;color=0,0,0&amp;vtp=1&amp;bbb=1"/>
          <p:cNvSpPr/>
          <p:nvPr/>
        </p:nvSpPr>
        <p:spPr>
          <a:xfrm>
            <a:off x="649224" y="31119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（3）根据材料三，谈谈你从以上探究中“学到的东西”。（4分）</a:t>
            </a:r>
            <a:endParaRPr lang="en-US" altLang="zh-CN" sz="2400" dirty="0"/>
          </a:p>
        </p:txBody>
      </p:sp>
      <p:sp>
        <p:nvSpPr>
          <p:cNvPr id="4" name="QO_5_AN.69_1#a3108b12c?vop=1&amp;pid=707adb9f2&amp;color=0,0,0&amp;vtp=1&amp;bbb=1"/>
          <p:cNvSpPr/>
          <p:nvPr/>
        </p:nvSpPr>
        <p:spPr>
          <a:xfrm>
            <a:off x="649224" y="363481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要重视科技发展，提升军事实力，积极开展外交活动，顺应历史发展潮流等。</a:t>
            </a:r>
            <a:endParaRPr lang="en-US" altLang="zh-CN" sz="2400" spc="-100" dirty="0"/>
          </a:p>
        </p:txBody>
      </p:sp>
      <p:sp>
        <p:nvSpPr>
          <p:cNvPr id="5" name="QO_5_AS.70_1#a3108b12c?vop=1&amp;pid=707adb9f2&amp;color=0,0,0&amp;vtp=1&amp;bbb=1"/>
          <p:cNvSpPr/>
          <p:nvPr/>
        </p:nvSpPr>
        <p:spPr>
          <a:xfrm>
            <a:off x="649224" y="4157672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spc="-10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本问考查两次鸦片战争带给我们的启示。本问为开放性试题，言之有理即可。</a:t>
            </a:r>
            <a:endParaRPr lang="en-US" altLang="zh-CN" sz="24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1_1#5a93372d7?sp=1&amp;vop=1&amp;pid=3e3ddd747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22.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项目化学习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［2025湖北黄冈月考］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八年级某班围绕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两次鸦片战争与太平天国运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动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”开展大单元作业设计活动，请你参与其中，完成下列学习任务。（22分）</a:t>
            </a:r>
            <a:endParaRPr lang="en-US" altLang="zh-CN" sz="2400" dirty="0"/>
          </a:p>
        </p:txBody>
      </p:sp>
      <p:sp>
        <p:nvSpPr>
          <p:cNvPr id="3" name="QO_4_BD.71_2#5a93372d7?sp=1&amp;vop=1&amp;pid=3e3ddd747&amp;color=0,0,0&amp;vtp=1&amp;bbb=1&amp;hb=1"/>
          <p:cNvSpPr/>
          <p:nvPr/>
        </p:nvSpPr>
        <p:spPr>
          <a:xfrm>
            <a:off x="649224" y="2007054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任务一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【清朝统治的内忧】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材料一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鸦片战争以后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由于外国对中国人民的侵略和奴役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封建主义势力对农民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群众的剥削与压迫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以及连绵不断的自然灾害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加剧了农民阶级与地主阶级的矛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盾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1851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一场规模空前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震撼中外的农民起义正式爆发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  <a:p>
            <a:pPr algn="r"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摘编自吴于廑、齐世荣主编《世界史：近代史编》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2_1#ffcf79642?vop=1&amp;pid=5a93372d7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（1）根据材料一，概括太平天国运动爆发的国内外因素。（6分）</a:t>
            </a:r>
            <a:endParaRPr lang="en-US" altLang="zh-CN" sz="2400" dirty="0"/>
          </a:p>
        </p:txBody>
      </p:sp>
      <p:sp>
        <p:nvSpPr>
          <p:cNvPr id="3" name="QO_5_AN.73_1#ffcf79642?vop=1&amp;pid=5a93372d7&amp;color=0,0,0&amp;vtp=1&amp;bbb=1&amp;hb=1"/>
          <p:cNvSpPr/>
          <p:nvPr/>
        </p:nvSpPr>
        <p:spPr>
          <a:xfrm>
            <a:off x="649224" y="1386913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国外：外国的侵略和奴役。国内：封建主义势力的剥削与压迫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阶级矛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盾尖锐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；自然灾害严重。</a:t>
            </a:r>
            <a:endParaRPr lang="en-US" altLang="zh-CN" sz="2400" dirty="0"/>
          </a:p>
        </p:txBody>
      </p:sp>
      <p:sp>
        <p:nvSpPr>
          <p:cNvPr id="4" name="QO_5_AS.74_1#ffcf79642?vop=1&amp;pid=5a93372d7&amp;color=0,0,0&amp;vtp=1&amp;bbb=1&amp;hb=1"/>
          <p:cNvSpPr/>
          <p:nvPr/>
        </p:nvSpPr>
        <p:spPr>
          <a:xfrm>
            <a:off x="649224" y="2542613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本问考查太平天国运动爆发的原因。根据“鸦片战争以后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由于外国对中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国人民的侵略和奴役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”可知国外因素；据“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封建主义势力对农民群众的剥削与压迫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以及连绵不断的自然灾害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，加剧了农民阶级与地主阶级的矛盾”可知国内因素。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1020f65f?pid=5a93372d7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材料二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太平天国运动的失败教训同样是非常深刻的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他们没有一个切实的革命纲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广大将士参加革命的目的并不明确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大多是迫于生计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希望改变贫穷的经济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地位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在定都天京后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领导者争权夺利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贪图享乐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结果断送了革命前程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5_BD.75_1#ffe802939?vop=1&amp;pid=5a93372d7&amp;color=0,0,0&amp;vtp=1&amp;bbb=1"/>
          <p:cNvSpPr/>
          <p:nvPr/>
        </p:nvSpPr>
        <p:spPr>
          <a:xfrm>
            <a:off x="649224" y="25658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（2）根据材料二及所学知识，归纳太平天国运动失败的根本原因。（2分）</a:t>
            </a:r>
            <a:endParaRPr lang="en-US" altLang="zh-CN" sz="2400" dirty="0"/>
          </a:p>
        </p:txBody>
      </p:sp>
      <p:sp>
        <p:nvSpPr>
          <p:cNvPr id="4" name="QO_5_AN.76_1#ffe802939?vop=1&amp;pid=5a93372d7&amp;color=0,0,0&amp;vtp=1&amp;bbb=1"/>
          <p:cNvSpPr/>
          <p:nvPr/>
        </p:nvSpPr>
        <p:spPr>
          <a:xfrm>
            <a:off x="649224" y="3088713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农民阶级的局限性。</a:t>
            </a:r>
            <a:endParaRPr lang="en-US" altLang="zh-CN" sz="2400" dirty="0"/>
          </a:p>
        </p:txBody>
      </p:sp>
      <p:sp>
        <p:nvSpPr>
          <p:cNvPr id="5" name="QO_5_AS.77_1#ffe802939?vop=1&amp;pid=5a93372d7&amp;color=0,0,0&amp;vtp=1&amp;bbb=1&amp;hb=1"/>
          <p:cNvSpPr/>
          <p:nvPr/>
        </p:nvSpPr>
        <p:spPr>
          <a:xfrm>
            <a:off x="649224" y="3611572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本问考查太平天国运动失败的根本原因。根据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他们没有一个切实的革命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纲领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，广大将士参加革命的目的并不明确”并结合所学可知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太平天国运动失败的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根本原因是农民阶级的局限性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08976364?sp=1&amp;pid=5a93372d7&amp;color=0,0,0&amp;vtp=1&amp;bt=1&amp;bbb=1"/>
          <p:cNvSpPr/>
          <p:nvPr/>
        </p:nvSpPr>
        <p:spPr>
          <a:xfrm>
            <a:off x="649224" y="864000"/>
            <a:ext cx="10899648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任务二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【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清朝统治的外患</a:t>
            </a:r>
            <a:r>
              <a:rPr lang="en-US" altLang="zh-CN" sz="2400" b="1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】</a:t>
            </a:r>
          </a:p>
          <a:p>
            <a:pPr lvl="0" latinLnBrk="1">
              <a:lnSpc>
                <a:spcPts val="3800"/>
              </a:lnSpc>
            </a:pPr>
            <a:r>
              <a:rPr lang="en-US" altLang="zh-CN" sz="2400" b="1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材料三</a:t>
            </a:r>
            <a:endParaRPr lang="en-US" altLang="zh-CN" sz="2400" dirty="0"/>
          </a:p>
        </p:txBody>
      </p:sp>
      <p:pic>
        <p:nvPicPr>
          <p:cNvPr id="4" name="P_5_BD#608976364?htil=1&amp;pid=5a93372d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8024" y="1986681"/>
            <a:ext cx="1792224" cy="310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5_BD#608976364?htil=1&amp;pid=5a93372d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8704" y="2187849"/>
            <a:ext cx="1810512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QO_5_BD.78_1#aedc6d8cb?vop=1&amp;pid=5a93372d7&amp;color=0,0,0&amp;vtp=1&amp;bbb=1&amp;hb=1"/>
          <p:cNvSpPr/>
          <p:nvPr/>
        </p:nvSpPr>
        <p:spPr>
          <a:xfrm>
            <a:off x="649224" y="5225181"/>
            <a:ext cx="10899648" cy="96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（3）观察材料三的图片，指出第二次鸦片战争后开放的通商口岸与以前相比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数量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、地理位置上有什么不同？这一变化说明了什么？（6分）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79_1#aedc6d8cb?vop=1&amp;pid=5a93372d7&amp;color=0,0,0&amp;vtp=1&amp;bt=1&amp;bbb=1&amp;hb=1"/>
          <p:cNvSpPr/>
          <p:nvPr/>
        </p:nvSpPr>
        <p:spPr>
          <a:xfrm>
            <a:off x="649224" y="864000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数量：增多。位置：从东南沿海深入长江中下游地区。说明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中国的半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殖民地半封建化程度进一步加深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O_5_AS.80_1#aedc6d8cb?vop=1&amp;pid=5a93372d7&amp;color=0,0,0&amp;vtp=1&amp;bbb=1&amp;hb=1"/>
          <p:cNvSpPr/>
          <p:nvPr/>
        </p:nvSpPr>
        <p:spPr>
          <a:xfrm>
            <a:off x="649224" y="2007054"/>
            <a:ext cx="10899648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本问考查两次鸦片战争。第一小问，根据地图及所学可知，从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南京条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约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》的五口通商到《天津条约》增开十处通商口岸、《北京条约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》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增开天津为通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商口岸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，第二次鸦片战争开放的通商口岸数量增多；第二小问，根据“广州”“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厦门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福州”“宁波”“上海”均在东南沿海，“汉口”“南京”位于长江中下游地区可知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通商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口岸的地理位置从东南沿海深入长江中下游地区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。第三小问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根据材料及所学可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知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，中国的半殖民地半封建化程度进一步加深。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e28ccbb3.fixed?pid=f3fa4ac9c&amp;color=255,255,255&amp;vtp=1&amp;bbb=1"/>
          <p:cNvSpPr/>
          <p:nvPr/>
        </p:nvSpPr>
        <p:spPr>
          <a:xfrm>
            <a:off x="1234440" y="1545336"/>
            <a:ext cx="1801368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卷1</a:t>
            </a:r>
            <a:endParaRPr lang="en-US" altLang="zh-CN" sz="4800" dirty="0"/>
          </a:p>
        </p:txBody>
      </p:sp>
      <p:sp>
        <p:nvSpPr>
          <p:cNvPr id="3" name="C_2#9e28ccbb3.fixed?pid=f3fa4ac9c&amp;color=0,0,0&amp;vtp=1&amp;bbb=1"/>
          <p:cNvSpPr/>
          <p:nvPr/>
        </p:nvSpPr>
        <p:spPr>
          <a:xfrm>
            <a:off x="3026664" y="1673352"/>
            <a:ext cx="7534656" cy="9509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第一单元基础诊断卷（A卷）</a:t>
            </a:r>
            <a:endParaRPr lang="en-US" altLang="zh-CN" sz="4400" dirty="0"/>
          </a:p>
        </p:txBody>
      </p:sp>
      <p:sp>
        <p:nvSpPr>
          <p:cNvPr id="4" name="C_2#9e28ccbb3.fixed?pid=f3fa4ac9c&amp;color=0,0,0&amp;vtp=1&amp;bbb=1"/>
          <p:cNvSpPr/>
          <p:nvPr/>
        </p:nvSpPr>
        <p:spPr>
          <a:xfrm>
            <a:off x="374904" y="3273552"/>
            <a:ext cx="11430000" cy="11887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考查内容</a:t>
            </a:r>
            <a:r>
              <a:rPr lang="en-US" altLang="zh-CN" sz="32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：</a:t>
            </a:r>
            <a:r>
              <a:rPr lang="en-US" altLang="zh-CN" sz="32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中国开始沦为半殖民地半封建社会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af828d0b?sp=1&amp;pid=5a93372d7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材料四</a:t>
            </a:r>
            <a:endParaRPr lang="en-US" altLang="zh-CN" sz="2400" dirty="0"/>
          </a:p>
        </p:txBody>
      </p:sp>
      <p:pic>
        <p:nvPicPr>
          <p:cNvPr id="3" name="P_5_BD#6af828d0b?htil=1&amp;pid=5a93372d7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36" y="1477283"/>
            <a:ext cx="18288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4" name="P_5_BD#6af828d0b?htil=1&amp;pid=5a93372d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43216" y="1468139"/>
            <a:ext cx="276148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5" name="QO_5_BD.81_1#1bf1897e3?vop=1&amp;pid=5a93372d7&amp;color=0,0,0&amp;vtp=1&amp;bbb=1&amp;hb=1"/>
          <p:cNvSpPr/>
          <p:nvPr/>
        </p:nvSpPr>
        <p:spPr>
          <a:xfrm>
            <a:off x="649224" y="3436639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（4）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开放性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请你根据材料四中的两幅图片，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以记者身份向世人报道这段历史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要求：史实充分，感受真挚。8分）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82_1#1bf1897e3?vop=1&amp;pid=5a93372d7&amp;color=0,0,0&amp;vtp=1&amp;bt=1&amp;bbb=1&amp;hb=1"/>
          <p:cNvSpPr/>
          <p:nvPr/>
        </p:nvSpPr>
        <p:spPr>
          <a:xfrm>
            <a:off x="649224" y="864000"/>
            <a:ext cx="10899648" cy="335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据某台记者报道：圆明园是中国清代规模最大的皇家园林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建筑举世闻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名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，园中收藏了不计其数的艺术珍品和图书文物。1860年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英法联军对圆明园进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行了大肆抢劫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，然后纵火烧毁。圆明园毁灭了，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它毁于英法侵略者的蛮横与疯狂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也毁于清王朝的腐败与无能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。圆明园之火，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既是列强野蛮摧残人类文明的见证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也是文明古国落后就要挨打的证明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。为了使悲剧不再重演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我们理应在这场噩梦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中作出反思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。圆明园在警示：落后就要挨打，中国必须强盛！</a:t>
            </a:r>
            <a:endParaRPr lang="en-US" altLang="zh-CN" sz="2400" dirty="0"/>
          </a:p>
        </p:txBody>
      </p:sp>
      <p:sp>
        <p:nvSpPr>
          <p:cNvPr id="3" name="QO_5_AS.83_1#1bf1897e3?vop=1&amp;pid=5a93372d7&amp;color=0,0,0&amp;vtp=1&amp;bbb=1"/>
          <p:cNvSpPr/>
          <p:nvPr/>
        </p:nvSpPr>
        <p:spPr>
          <a:xfrm>
            <a:off x="649224" y="42041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本问考查火烧圆明园。本问为开放性试题，言之有理即可。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AS.84_1#5a93372d7?vop=1&amp;pid=3e3ddd747&amp;color=0,0,0&amp;vtp=1&amp;bt=1&amp;bbb=1&amp;hb=1"/>
          <p:cNvSpPr/>
          <p:nvPr/>
        </p:nvSpPr>
        <p:spPr>
          <a:xfrm>
            <a:off x="649224" y="864000"/>
            <a:ext cx="10899648" cy="2794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上分总结</a:t>
            </a: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与《南京条约》相比，《天津条约》中新增通商口岸的特点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pc="-5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spc="-5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1）数量上：多——《南京条约》中是五口通商，《天津条约》中是增开十口通商。</a:t>
            </a:r>
            <a:endParaRPr lang="en-US" altLang="zh-CN" sz="2400" spc="-5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2）范围上：广——《南京条约》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中的五个通商口岸都分布在东南沿海地区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《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天津条约》中增开通商口岸则向北延伸。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3）地域上：深——通商口岸的分布由东南沿海一带深入长江中下游地区。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9e28ccbb3?lid=5e21b887a&amp;cid=5e21b887a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3255264"/>
            <a:ext cx="393192" cy="356616"/>
          </a:xfrm>
          <a:prstGeom prst="rect">
            <a:avLst/>
          </a:prstGeom>
        </p:spPr>
      </p:pic>
      <p:sp>
        <p:nvSpPr>
          <p:cNvPr id="3" name="C_1#目录1:9e28ccbb3?lid=5e21b887a&amp;cid=5e21b887a&amp;vtp=1&amp;bt=1&amp;bbb=1">
            <a:hlinkClick r:id="rId3" action="ppaction://hlinksldjump"/>
          </p:cNvPr>
          <p:cNvSpPr/>
          <p:nvPr/>
        </p:nvSpPr>
        <p:spPr>
          <a:xfrm>
            <a:off x="5010912" y="3163824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一、选择题</a:t>
            </a:r>
            <a:endParaRPr lang="en-US" altLang="zh-CN" sz="3200" dirty="0"/>
          </a:p>
        </p:txBody>
      </p:sp>
      <p:pic>
        <p:nvPicPr>
          <p:cNvPr id="4" name="C_1#目录1:9e28ccbb3?lid=3e3ddd747&amp;cid=3e3ddd747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560" y="4087368"/>
            <a:ext cx="393192" cy="356616"/>
          </a:xfrm>
          <a:prstGeom prst="rect">
            <a:avLst/>
          </a:prstGeom>
        </p:spPr>
      </p:pic>
      <p:sp>
        <p:nvSpPr>
          <p:cNvPr id="5" name="C_1#目录1:9e28ccbb3?lid=3e3ddd747&amp;cid=3e3ddd747&amp;vtp=1&amp;bbb=1">
            <a:hlinkClick r:id="rId5" action="ppaction://hlinksldjump"/>
          </p:cNvPr>
          <p:cNvSpPr/>
          <p:nvPr/>
        </p:nvSpPr>
        <p:spPr>
          <a:xfrm>
            <a:off x="5010912" y="3995928"/>
            <a:ext cx="2697480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6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二、非选择题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46909bc5?pid=c4b7dc638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8158" y="1046880"/>
            <a:ext cx="146304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3" name="P_4_BD#946909bc5?pid=c4b7dc638&amp;color=0,0,0&amp;vtp=1&amp;bt=1&amp;bbb=1"/>
          <p:cNvSpPr/>
          <p:nvPr/>
        </p:nvSpPr>
        <p:spPr>
          <a:xfrm>
            <a:off x="649224" y="864000"/>
            <a:ext cx="10894782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时间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：45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min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满分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：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100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900" b="0" i="0" kern="0" smtClea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.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4" name="P_4_BD#946909bc5?pid=c4b7dc638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2398" y="1060596"/>
            <a:ext cx="192024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pic>
        <p:nvPicPr>
          <p:cNvPr id="5" name="P_4_BD#946909bc5?pid=c4b7dc638&amp;color=0,0,0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1682" y="1065168"/>
            <a:ext cx="146304" cy="14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>
                    <a:alpha val="0"/>
                  </a:scrgbClr>
                </a:solidFill>
              </a14:hiddenFill>
            </a:ext>
          </a:extLst>
        </p:spPr>
      </p:pic>
      <p:sp>
        <p:nvSpPr>
          <p:cNvPr id="6" name="C_3_BD#5e21b887a?pid=9e28ccbb3&amp;color=46,117,182&amp;vtp=1&amp;bbb=1&amp;hb=1"/>
          <p:cNvSpPr/>
          <p:nvPr/>
        </p:nvSpPr>
        <p:spPr>
          <a:xfrm>
            <a:off x="649224" y="1425785"/>
            <a:ext cx="10899648" cy="1388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一、选择题（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本题共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20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3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，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共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60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2800" b="1" i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。</a:t>
            </a: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每小题给出的选项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1" i="0" smtClean="0">
                <a:solidFill>
                  <a:srgbClr val="2E75B6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中只有一个选项符合题意</a:t>
            </a:r>
            <a:r>
              <a:rPr lang="en-US" altLang="zh-CN" sz="2800" b="1" i="0" dirty="0">
                <a:solidFill>
                  <a:srgbClr val="2E75B6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  <p:sp>
        <p:nvSpPr>
          <p:cNvPr id="7" name="QC_4_BD.1_1#6169bb808?vop=1&amp;pid=5e21b887a&amp;color=0,0,0&amp;vtp=1&amp;bbb=1&amp;hb=1"/>
          <p:cNvSpPr/>
          <p:nvPr/>
        </p:nvSpPr>
        <p:spPr>
          <a:xfrm>
            <a:off x="649224" y="2772048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［2025广东广州期中］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清朝道光初年，铜钱1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000文可换白银一两；到了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1838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道光十八年），铜钱1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638文才能换白银一两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造成这种现象的主要原因是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8" name="QC_4_AN.2_1#6169bb808.bracket?vop=1&amp;pid=5e21b887a&amp;color=0,0,0&amp;vpa=1&amp;vtp=1"/>
          <p:cNvSpPr/>
          <p:nvPr/>
        </p:nvSpPr>
        <p:spPr>
          <a:xfrm>
            <a:off x="894493" y="3899808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9" name="QC_4_BD.1_2#6169bb808.choices?vop=1&amp;pid=5e21b887a&amp;color=0,0,0&amp;vtp=1&amp;bbb=1"/>
          <p:cNvSpPr/>
          <p:nvPr/>
        </p:nvSpPr>
        <p:spPr>
          <a:xfrm>
            <a:off x="649224" y="4466219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晚清商品经济的发展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.英国发动鸦片战争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鸦片走私使白银外流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.清廷实行闭关政策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AS.3_1#6169bb808?vop=1&amp;pid=5e21b887a&amp;color=0,0,0&amp;vtp=1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本题考查中国近代白银外流。</a:t>
            </a:r>
            <a:endParaRPr lang="en-US" altLang="zh-CN" sz="2400" dirty="0"/>
          </a:p>
        </p:txBody>
      </p:sp>
      <p:graphicFrame>
        <p:nvGraphicFramePr>
          <p:cNvPr id="8" name="QC_4_AS.3_2#6169bb808?colgroup=2,15,16&amp;vop=1&amp;pid=5e21b887a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942131"/>
              </p:ext>
            </p:extLst>
          </p:nvPr>
        </p:nvGraphicFramePr>
        <p:xfrm>
          <a:off x="649224" y="1468139"/>
          <a:ext cx="10853928" cy="2979928"/>
        </p:xfrm>
        <a:graphic>
          <a:graphicData uri="http://schemas.openxmlformats.org/drawingml/2006/table">
            <a:tbl>
              <a:tblPr/>
              <a:tblGrid>
                <a:gridCol w="950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91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14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65452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材料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“清朝道光初年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铜钱1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000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文可换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白银一两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到了1838年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道光十八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年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铜钱1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638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文才能换白银一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两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”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为了打开中国市场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从</a:t>
                      </a:r>
                      <a:r>
                        <a:rPr lang="en-US" altLang="zh-CN" sz="2400" b="0" i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世纪末到鸦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片战争前夕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英国向中国大量走私鸦</a:t>
                      </a:r>
                    </a:p>
                    <a:p>
                      <a:pPr mar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片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造成中国白银大量外流</a:t>
                      </a:r>
                      <a:r>
                        <a:rPr lang="en-US" altLang="zh-CN" sz="2400" b="0" i="0" spc="-10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中国银</a:t>
                      </a:r>
                    </a:p>
                    <a:p>
                      <a:pPr marL="0" lvl="0" indent="0"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价上涨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故选C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4476"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错项</a:t>
                      </a:r>
                    </a:p>
                    <a:p>
                      <a:pPr marL="0" lvl="0" indent="0"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smtClean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D项与银价上涨无关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排除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1840年鸦片战争爆发</a:t>
                      </a:r>
                      <a:r>
                        <a:rPr lang="en-US" altLang="zh-CN" sz="2400" b="0" i="0" spc="-10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FF0000"/>
                          </a:solidFill>
                          <a:latin typeface="Times New Roman" pitchFamily="34" charset="0"/>
                          <a:ea typeface="SimSun" pitchFamily="34" charset="-122"/>
                          <a:cs typeface="Times New Roman" pitchFamily="34" charset="-120"/>
                        </a:rPr>
                        <a:t>排除B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7812acdf4?vop=1&amp;pid=5e21b887a&amp;color=0,0,0&amp;vtp=1&amp;bt=1&amp;bbb=1&amp;hb=1"/>
          <p:cNvSpPr/>
          <p:nvPr/>
        </p:nvSpPr>
        <p:spPr>
          <a:xfrm>
            <a:off x="649224" y="864000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［2024山东临沂中考］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马克思在《鸦片贸易史》一文中指出：“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中国政府在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1837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、1838年和1839年采取的非常措施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——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这些措施的最高潮是钦差大臣林则徐到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达广州和按照他的命令没收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、销毁走私的鸦片。”在这些“非常措施”中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影响最大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的是(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5_1#7812acdf4.bracket?vop=1&amp;pid=5e21b887a&amp;color=0,0,0&amp;vpa=2&amp;vtp=1"/>
          <p:cNvSpPr/>
          <p:nvPr/>
        </p:nvSpPr>
        <p:spPr>
          <a:xfrm>
            <a:off x="1504092" y="25505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4_BD.4_2#7812acdf4.choices?vop=1&amp;pid=5e21b887a&amp;color=0,0,0&amp;vtp=1&amp;bbb=1"/>
          <p:cNvSpPr/>
          <p:nvPr/>
        </p:nvSpPr>
        <p:spPr>
          <a:xfrm>
            <a:off x="649224" y="3111954"/>
            <a:ext cx="10899648" cy="533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2790678" algn="l"/>
                <a:tab pos="5555956" algn="l"/>
                <a:tab pos="8321235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缉拿烟贩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没收鸦片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虎门销烟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.对英作战</a:t>
            </a:r>
            <a:endParaRPr lang="en-US" altLang="zh-CN" sz="2400" dirty="0"/>
          </a:p>
        </p:txBody>
      </p:sp>
      <p:sp>
        <p:nvSpPr>
          <p:cNvPr id="5" name="QC_4_AS.6_1#7812acdf4?vop=1&amp;pid=5e21b887a&amp;color=0,0,0&amp;vtp=1&amp;bbb=1&amp;hb=1"/>
          <p:cNvSpPr/>
          <p:nvPr/>
        </p:nvSpPr>
        <p:spPr>
          <a:xfrm>
            <a:off x="649224" y="3634813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本题考查虎门销烟。根据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这些措施的最高潮是钦差大臣林则徐到达广州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和按照他的命令没收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、销毁走私的鸦片”并结合所学可知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面对鸦片走私日益猖獗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的现象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，道光皇帝派林则徐去广东查禁鸦片。1839年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林则徐将收缴的鸦片在虎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门海滩当众销毁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，显示了中华民族反抗外来侵略的坚强意志。故选C。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c4e3f4130?vop=1&amp;pid=5e21b887a&amp;color=0,0,0&amp;vtp=1&amp;bt=1&amp;bbb=1&amp;hb=1"/>
          <p:cNvSpPr/>
          <p:nvPr/>
        </p:nvSpPr>
        <p:spPr>
          <a:xfrm>
            <a:off x="649224" y="864000"/>
            <a:ext cx="10899648" cy="1676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C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［2025河南洛阳期末］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鸦片战争爆发后，道光帝以“办理不善”为名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将林则徐革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职查办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，改派琦善为钦差大臣，和英军谈判。琦善为表和谈诚意，撤除海防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这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(</a:t>
            </a:r>
            <a:r>
              <a:rPr lang="en-US" altLang="zh-CN" sz="2400" b="0" i="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4_AN.8_1#c4e3f4130.bracket?vop=1&amp;pid=5e21b887a&amp;color=0,0,0&amp;vpa=3&amp;vtp=1"/>
          <p:cNvSpPr/>
          <p:nvPr/>
        </p:nvSpPr>
        <p:spPr>
          <a:xfrm>
            <a:off x="894493" y="1991760"/>
            <a:ext cx="423863" cy="558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4" name="QC_4_BD.7_2#c4e3f4130.choices?vop=1&amp;pid=5e21b887a&amp;color=0,0,0&amp;vtp=1&amp;bbb=1"/>
          <p:cNvSpPr/>
          <p:nvPr/>
        </p:nvSpPr>
        <p:spPr>
          <a:xfrm>
            <a:off x="649224" y="2565854"/>
            <a:ext cx="10899648" cy="1117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使中国沦为英国的殖民地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.反映了清政府的腐败无能</a:t>
            </a:r>
            <a:endParaRPr lang="en-US" altLang="zh-CN" sz="2400" dirty="0"/>
          </a:p>
          <a:p>
            <a:pPr marL="0" marR="0" lvl="0" indent="0" defTabSz="914400" eaLnBrk="1" fontAlgn="auto" latinLnBrk="1" hangingPunct="1">
              <a:lnSpc>
                <a:spcPts val="44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5555956" algn="l"/>
              </a:tabLst>
              <a:defRPr/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避免了战争的扩大和继续</a:t>
            </a:r>
            <a:r>
              <a:rPr lang="en-US" altLang="zh-CN" sz="2400" b="0" i="0" spc="-10300" smtClean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.体现了清政府武器的落后</a:t>
            </a:r>
            <a:endParaRPr lang="en-US" altLang="zh-CN" sz="2400" dirty="0"/>
          </a:p>
        </p:txBody>
      </p:sp>
      <p:sp>
        <p:nvSpPr>
          <p:cNvPr id="5" name="QC_4_AS.9_1#c4e3f4130?vop=1&amp;pid=5e21b887a&amp;color=0,0,0&amp;vtp=1&amp;bbb=1&amp;hb=1"/>
          <p:cNvSpPr/>
          <p:nvPr/>
        </p:nvSpPr>
        <p:spPr>
          <a:xfrm>
            <a:off x="649224" y="3721554"/>
            <a:ext cx="10899648" cy="22352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本题考查清政府的腐败无能。根据材料及所学可知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道光帝在战争期间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将积极抵抗的林则徐革职查办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，改派琦善与英军谈判。琦善为表和谈诚意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撤除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海防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。这一系列行为反映出清政府在外敌入侵时不能正确应对战争局势</a:t>
            </a:r>
            <a:r>
              <a:rPr lang="en-US" altLang="zh-CN" sz="2400" b="0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体现了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清政府的腐败无能</a:t>
            </a:r>
            <a:r>
              <a:rPr lang="en-US" altLang="zh-CN" sz="2400" b="0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2058</Words>
  <Application>Microsoft Office PowerPoint</Application>
  <PresentationFormat>宽屏</PresentationFormat>
  <Paragraphs>359</Paragraphs>
  <Slides>43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5" baseType="lpstr">
      <vt:lpstr>Calibri (正文)</vt:lpstr>
      <vt:lpstr>KaiTi</vt:lpstr>
      <vt:lpstr>等线</vt:lpstr>
      <vt:lpstr>仿宋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2025-05-13T15:49:19Z</dcterms:created>
  <dcterms:modified xsi:type="dcterms:W3CDTF">2025-05-13T15:50:30Z</dcterms:modified>
  <cp:category/>
  <cp:contentStatus/>
</cp:coreProperties>
</file>