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237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3" Type="http://schemas.openxmlformats.org/officeDocument/2006/relationships/image" Target="../media/image8.png"/><Relationship Id="rId7" Type="http://schemas.openxmlformats.org/officeDocument/2006/relationships/slide" Target="../slides/slide10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10" Type="http://schemas.openxmlformats.org/officeDocument/2006/relationships/slide" Target="../slides/slide17.xml"/><Relationship Id="rId4" Type="http://schemas.openxmlformats.org/officeDocument/2006/relationships/image" Target="../media/image9.png"/><Relationship Id="rId9" Type="http://schemas.openxmlformats.org/officeDocument/2006/relationships/slide" Target="../slides/slide16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1.xml"/><Relationship Id="rId13" Type="http://schemas.openxmlformats.org/officeDocument/2006/relationships/slide" Target="../slides/slide29.xml"/><Relationship Id="rId3" Type="http://schemas.openxmlformats.org/officeDocument/2006/relationships/image" Target="../media/image8.png"/><Relationship Id="rId7" Type="http://schemas.openxmlformats.org/officeDocument/2006/relationships/slide" Target="../slides/slide20.xml"/><Relationship Id="rId12" Type="http://schemas.openxmlformats.org/officeDocument/2006/relationships/slide" Target="../slides/slide26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9.xml"/><Relationship Id="rId11" Type="http://schemas.openxmlformats.org/officeDocument/2006/relationships/slide" Target="../slides/slide25.xml"/><Relationship Id="rId5" Type="http://schemas.openxmlformats.org/officeDocument/2006/relationships/slide" Target="../slides/slide6.xml"/><Relationship Id="rId10" Type="http://schemas.openxmlformats.org/officeDocument/2006/relationships/slide" Target="../slides/slide23.xml"/><Relationship Id="rId4" Type="http://schemas.openxmlformats.org/officeDocument/2006/relationships/image" Target="../media/image9.png"/><Relationship Id="rId9" Type="http://schemas.openxmlformats.org/officeDocument/2006/relationships/slide" Target="../slides/slide22.xml"/><Relationship Id="rId14" Type="http://schemas.openxmlformats.org/officeDocument/2006/relationships/slide" Target="../slides/slide3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7.xml"/><Relationship Id="rId5" Type="http://schemas.openxmlformats.org/officeDocument/2006/relationships/image" Target="../media/image9.png"/><Relationship Id="rId10" Type="http://schemas.openxmlformats.org/officeDocument/2006/relationships/slide" Target="../slides/slide16.xml"/><Relationship Id="rId4" Type="http://schemas.openxmlformats.org/officeDocument/2006/relationships/image" Target="../media/image8.png"/><Relationship Id="rId9" Type="http://schemas.openxmlformats.org/officeDocument/2006/relationships/slide" Target="../slides/slide13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13" Type="http://schemas.openxmlformats.org/officeDocument/2006/relationships/slide" Target="../slides/slide26.xml"/><Relationship Id="rId3" Type="http://schemas.openxmlformats.org/officeDocument/2006/relationships/image" Target="../media/image10.png"/><Relationship Id="rId7" Type="http://schemas.openxmlformats.org/officeDocument/2006/relationships/slide" Target="../slides/slide19.xml"/><Relationship Id="rId12" Type="http://schemas.openxmlformats.org/officeDocument/2006/relationships/slide" Target="../slides/slide2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5" Type="http://schemas.openxmlformats.org/officeDocument/2006/relationships/slide" Target="../slides/slide33.xml"/><Relationship Id="rId10" Type="http://schemas.openxmlformats.org/officeDocument/2006/relationships/slide" Target="../slides/slide22.xml"/><Relationship Id="rId4" Type="http://schemas.openxmlformats.org/officeDocument/2006/relationships/image" Target="../media/image8.png"/><Relationship Id="rId9" Type="http://schemas.openxmlformats.org/officeDocument/2006/relationships/slide" Target="../slides/slide21.xml"/><Relationship Id="rId14" Type="http://schemas.openxmlformats.org/officeDocument/2006/relationships/slide" Target="../slides/slide2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38926613,238926613,b7a82a454,363756696,c566e9e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3?lid=a294c1aec&amp;amp;amp;amp;amp;amp;amp;amp;cid=a294c1aec&amp;amp;amp;amp;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3?lid=e70a6d7a9&amp;amp;amp;amp;amp;amp;amp;amp;cid=e70a6d7a9&amp;amp;amp;amp;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3?lid=7d7f1b92d&amp;amp;amp;amp;amp;amp;amp;amp;cid=7d7f1b92d&amp;amp;amp;amp;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3?lid=aad1bbda9&amp;amp;amp;amp;amp;amp;amp;amp;cid=aad1bbda9&amp;amp;amp;amp;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3?lid=6b5dd654b&amp;amp;amp;amp;amp;amp;amp;amp;cid=6b5dd654b&amp;amp;amp;amp;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3?lid=a294c1aec&amp;amp;amp;amp;amp;amp;amp;amp;cid=a294c1aec&amp;amp;amp;amp;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2" name="C_0#auto_editor_catalog_3?lid=e70a6d7a9&amp;amp;amp;amp;amp;amp;amp;amp;cid=e70a6d7a9&amp;amp;amp;amp;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3" name="C_0#auto_editor_catalog_3?lid=7d7f1b92d&amp;amp;amp;amp;amp;amp;amp;amp;cid=7d7f1b92d&amp;amp;amp;amp;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4" name="C_0#auto_editor_catalog_3?lid=aad1bbda9&amp;amp;amp;amp;amp;amp;amp;amp;cid=aad1bbda9&amp;amp;amp;amp;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5" name="C_0#auto_editor_catalog_3?lid=6b5dd654b&amp;amp;amp;amp;amp;amp;amp;amp;cid=6b5dd654b&amp;amp;amp;amp;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38926613,8329fee8c,87b1b6dad,50a2b1d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9?lid=74d2e4499&amp;amp;amp;amp;amp;amp;amp;amp;cid=74d2e4499&amp;amp;amp;amp;amp;amp;amp;amp;vtp=1">
            <a:hlinkClick r:id="rId6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9?lid=d20924f9e&amp;amp;amp;amp;amp;amp;amp;amp;cid=d20924f9e&amp;amp;amp;amp;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9?lid=d82df8e28&amp;amp;amp;amp;amp;amp;amp;amp;cid=d82df8e28&amp;amp;amp;amp;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9?lid=2a755e110&amp;amp;amp;amp;amp;amp;amp;amp;cid=2a755e110&amp;amp;amp;amp;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9?lid=f0e147722&amp;amp;amp;amp;amp;amp;amp;amp;cid=f0e147722&amp;amp;amp;amp;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9?lid=42500a21f&amp;amp;amp;amp;amp;amp;amp;amp;cid=42500a21f&amp;amp;amp;amp;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2" name="C_0#auto_editor_catalog_9?lid=d35f08498&amp;amp;amp;amp;amp;amp;amp;amp;cid=d35f08498&amp;amp;amp;amp;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3" name="C_0#auto_editor_catalog_9?lid=a3a9fe54b&amp;amp;amp;amp;amp;amp;amp;amp;cid=a3a9fe54b&amp;amp;amp;amp;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4" name="C_0#auto_editor_catalog_9?lid=e842c689f&amp;amp;amp;amp;amp;amp;amp;amp;cid=e842c689f&amp;amp;amp;amp;amp;amp;amp;amp;vtp=1">
            <a:hlinkClick r:id="rId14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5" name="C_0#auto_editor_catalog_9?lid=74d2e4499&amp;amp;amp;amp;amp;amp;amp;amp;cid=74d2e4499&amp;amp;amp;amp;amp;amp;amp;amp;vtp=1">
            <a:hlinkClick r:id="rId6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6" name="C_0#auto_editor_catalog_9?lid=d20924f9e&amp;amp;amp;amp;amp;amp;amp;amp;cid=d20924f9e&amp;amp;amp;amp;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7" name="C_0#auto_editor_catalog_9?lid=d82df8e28&amp;amp;amp;amp;amp;amp;amp;amp;cid=d82df8e28&amp;amp;amp;amp;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8" name="C_0#auto_editor_catalog_9?lid=2a755e110&amp;amp;amp;amp;amp;amp;amp;amp;cid=2a755e110&amp;amp;amp;amp;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9" name="C_0#auto_editor_catalog_9?lid=f0e147722&amp;amp;amp;amp;amp;amp;amp;amp;cid=f0e147722&amp;amp;amp;amp;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0" name="C_0#auto_editor_catalog_9?lid=42500a21f&amp;amp;amp;amp;amp;amp;amp;amp;cid=42500a21f&amp;amp;amp;amp;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1" name="C_0#auto_editor_catalog_9?lid=d35f08498&amp;amp;amp;amp;amp;amp;amp;amp;cid=d35f08498&amp;amp;amp;amp;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2" name="C_0#auto_editor_catalog_9?lid=a3a9fe54b&amp;amp;amp;amp;amp;amp;amp;amp;cid=a3a9fe54b&amp;amp;amp;amp;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3" name="C_0#auto_editor_catalog_9?lid=e842c689f&amp;amp;amp;amp;amp;amp;amp;amp;cid=e842c689f&amp;amp;amp;amp;amp;amp;amp;amp;vtp=1">
            <a:hlinkClick r:id="rId14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656ef002854c660b24418e8#tid=6659a1be2500090009c2a9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238926613,b7a82a454,363756696,c566e9ebe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a294c1aec&amp;amp;amp;amp;amp;amp;amp;amp;cid=a294c1aec&amp;amp;amp;amp;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e70a6d7a9&amp;amp;amp;amp;amp;amp;amp;amp;cid=e70a6d7a9&amp;amp;amp;amp;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d7f1b92d&amp;amp;amp;amp;amp;amp;amp;amp;cid=7d7f1b92d&amp;amp;amp;amp;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aad1bbda9&amp;amp;amp;amp;amp;amp;amp;amp;cid=aad1bbda9&amp;amp;amp;amp;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6b5dd654b&amp;amp;amp;amp;amp;amp;amp;amp;cid=6b5dd654b&amp;amp;amp;amp;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59536" y="5212080"/>
            <a:ext cx="1856232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道德与法治</a:t>
            </a:r>
            <a:endParaRPr lang="en-US" sz="28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24728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八年级上册  RJ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b7a82a4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238926613,8329fee8c,87b1b6dad,50a2b1d47#df=8329fe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16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  <p:sp>
        <p:nvSpPr>
          <p:cNvPr id="17" name="C_0#auto_editor_catalog_9?lid=74d2e4499&amp;amp;amp;amp;amp;amp;amp;amp;cid=74d2e4499&amp;amp;amp;amp;amp;amp;amp;amp;vtp=1">
            <a:hlinkClick r:id="rId7" action="ppaction://hlinksldjump"/>
          </p:cNvPr>
          <p:cNvSpPr/>
          <p:nvPr/>
        </p:nvSpPr>
        <p:spPr>
          <a:xfrm>
            <a:off x="306324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8" name="C_0#auto_editor_catalog_9?lid=d20924f9e&amp;amp;amp;amp;amp;amp;amp;amp;cid=d20924f9e&amp;amp;amp;amp;amp;amp;amp;amp;vtp=1">
            <a:hlinkClick r:id="rId8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9" name="C_0#auto_editor_catalog_9?lid=d82df8e28&amp;amp;amp;amp;amp;amp;amp;amp;cid=d82df8e28&amp;amp;amp;amp;amp;amp;amp;amp;vtp=1">
            <a:hlinkClick r:id="rId9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20" name="C_0#auto_editor_catalog_9?lid=2a755e110&amp;amp;amp;amp;amp;amp;amp;amp;cid=2a755e110&amp;amp;amp;amp;amp;amp;amp;amp;vtp=1">
            <a:hlinkClick r:id="rId10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21" name="C_0#auto_editor_catalog_9?lid=f0e147722&amp;amp;amp;amp;amp;amp;amp;amp;cid=f0e147722&amp;amp;amp;amp;amp;amp;amp;amp;vtp=1">
            <a:hlinkClick r:id="rId11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2" name="C_0#auto_editor_catalog_9?lid=42500a21f&amp;amp;amp;amp;amp;amp;amp;amp;cid=42500a21f&amp;amp;amp;amp;amp;amp;amp;amp;vtp=1">
            <a:hlinkClick r:id="rId12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3" name="C_0#auto_editor_catalog_9?lid=d35f08498&amp;amp;amp;amp;amp;amp;amp;amp;cid=d35f08498&amp;amp;amp;amp;amp;amp;amp;amp;vtp=1">
            <a:hlinkClick r:id="rId13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24" name="C_0#auto_editor_catalog_9?lid=a3a9fe54b&amp;amp;amp;amp;amp;amp;amp;amp;cid=a3a9fe54b&amp;amp;amp;amp;amp;amp;amp;amp;vtp=1">
            <a:hlinkClick r:id="rId14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8</a:t>
            </a:r>
            <a:endParaRPr lang="en-US" sz="1800" dirty="0"/>
          </a:p>
        </p:txBody>
      </p:sp>
      <p:sp>
        <p:nvSpPr>
          <p:cNvPr id="25" name="C_0#auto_editor_catalog_9?lid=e842c689f&amp;amp;amp;amp;amp;amp;amp;amp;cid=e842c689f&amp;amp;amp;amp;amp;amp;amp;amp;vtp=1">
            <a:hlinkClick r:id="rId15" action="ppaction://hlinksldjump"/>
          </p:cNvPr>
          <p:cNvSpPr/>
          <p:nvPr/>
        </p:nvSpPr>
        <p:spPr>
          <a:xfrm>
            <a:off x="844905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9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931920" y="5870448"/>
            <a:ext cx="4315968" cy="429768"/>
          </a:xfrm>
          <a:prstGeom prst="rect">
            <a:avLst/>
          </a:prstGeom>
          <a:solidFill>
            <a:srgbClr val="98E5D8"/>
          </a:solidFill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600" b="1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鼠标轻轻一点，内容立即呈现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_1#e70a6d7a9?sp=1&amp;vopoq=1&amp;pid=363756696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【2024山东威海期中】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下面是某学校给八年级学生设计的国庆假期作业清单。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完成这一作业清单有助于同学们(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11" name="QC_6_BD.6_2#e70a6d7a9?colgroup=35&amp;vopoq=1&amp;pid=36375669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285890"/>
              </p:ext>
            </p:extLst>
          </p:nvPr>
        </p:nvGraphicFramePr>
        <p:xfrm>
          <a:off x="649224" y="2027065"/>
          <a:ext cx="10881360" cy="2447417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474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作业清单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作业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为家人制作一道美食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作业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参加社区志愿服务活动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作业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到月湖公园观看灯光秀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作业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观看新闻联播，写一篇新闻点评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e70a6d7a9.choices?vopoq=1&amp;pid=363756696&amp;color=0,0,0&amp;vtp=1&amp;bt=1&amp;bbb=1"/>
          <p:cNvSpPr/>
          <p:nvPr/>
        </p:nvSpPr>
        <p:spPr>
          <a:xfrm>
            <a:off x="649224" y="864000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①在日常生活实践中提升自我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关注社区治理，增强主人翁意识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关心国家发展，提高管理国家事务的能力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对社会生活的感受越来越丰富，认识越来越深刻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3" name="QC_6_AN.7_1#e70a6d7a9.bracket?vopoq=1&amp;pid=363756696&amp;color=0,0,0&amp;vpa=2&amp;vtp=1&amp;answeroption=B">
            <a:extLst>
              <a:ext uri="{FF2B5EF4-FFF2-40B4-BE49-F238E27FC236}">
                <a16:creationId xmlns:a16="http://schemas.microsoft.com/office/drawing/2014/main" id="{408DD303-D767-8873-7FF3-88EB894823CE}"/>
              </a:ext>
            </a:extLst>
          </p:cNvPr>
          <p:cNvSpPr txBox="1"/>
          <p:nvPr/>
        </p:nvSpPr>
        <p:spPr>
          <a:xfrm>
            <a:off x="3306699" y="312421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9_1#e70a6d7a9?vopoq=1&amp;pid=363756696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本题考查感受社会生活、关心国家发展。分析作业清单可知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，完成该作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业有助于同学们在日常生活实践中提升自我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，关注社区治理，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增强主人翁意识，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对社会生活的感受越来越丰富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，认识越来越深刻，①②④正确；③错误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，八年级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学生不能管理国家事务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566e9ebe?vopoq=1&amp;pid=b7a82a454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知识点2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我们都是社会的一员</a:t>
            </a:r>
            <a:endParaRPr lang="en-US" altLang="zh-CN" sz="3000" dirty="0"/>
          </a:p>
        </p:txBody>
      </p:sp>
      <p:sp>
        <p:nvSpPr>
          <p:cNvPr id="3" name="QC_6_BD.10_1#7d7f1b92d?vopoq=1&amp;pid=c566e9ebe&amp;color=0,0,0&amp;vtp=1&amp;bbb=1&amp;hb=1"/>
          <p:cNvSpPr/>
          <p:nvPr/>
        </p:nvSpPr>
        <p:spPr>
          <a:xfrm>
            <a:off x="649224" y="1516102"/>
            <a:ext cx="1089478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跨学科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【2023山东济宁期中】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歌曲《我和我的祖国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》承载了我们对伟大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祖国的热爱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。从下图显示的歌词中，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我们可以感悟到(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6_BD.10_1#7d7f1b92d?vopoq=1&amp;pid=c566e9eb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1566394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12_1#7d7f1b92d?vopoq=1&amp;pid=c566e9eb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784" y="2684780"/>
            <a:ext cx="6492240" cy="28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2#7d7f1b92d.choices?vopoq=1&amp;pid=c566e9ebe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.个人与社会是相互独立的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.个人是社会的有机组成部分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.个人就是社会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，社会就是个人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.社会关系是在人的身份中确定的</a:t>
            </a:r>
            <a:endParaRPr lang="en-US" altLang="zh-CN" sz="2400" dirty="0"/>
          </a:p>
        </p:txBody>
      </p:sp>
      <p:sp>
        <p:nvSpPr>
          <p:cNvPr id="3" name="QC_6_AS.13_1#7d7f1b92d?vopoq=1&amp;pid=c566e9ebe&amp;color=0,0,0&amp;vtp=1&amp;bbb=1&amp;hb=1"/>
          <p:cNvSpPr/>
          <p:nvPr/>
        </p:nvSpPr>
        <p:spPr>
          <a:xfrm>
            <a:off x="649224" y="1966233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个人与社会的关系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。歌曲《我和我的祖国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》承载了我们对伟大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祖国的热爱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，从歌词中，我们可以感悟到个人是社会的有机组成部分，B正确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；A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，个人与社会是密不可分的；C错误，个人和社会并不等同；D错误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，人的身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份是在社会关系中确定的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6_AN.11_1#7d7f1b92d.bracket?vopoq=1&amp;pid=c566e9ebe&amp;color=0,0,0&amp;vpa=3&amp;vtp=1&amp;answeroption=B">
            <a:extLst>
              <a:ext uri="{FF2B5EF4-FFF2-40B4-BE49-F238E27FC236}">
                <a16:creationId xmlns:a16="http://schemas.microsoft.com/office/drawing/2014/main" id="{37D8C833-C553-0D1B-27DA-7121EE71DA5D}"/>
              </a:ext>
            </a:extLst>
          </p:cNvPr>
          <p:cNvSpPr txBox="1"/>
          <p:nvPr/>
        </p:nvSpPr>
        <p:spPr>
          <a:xfrm>
            <a:off x="6078474" y="92242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14_1#7d7f1b92d?vopoq=1&amp;pid=c566e9ebe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拓展延伸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个人是社会的一部分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个人行为对社会行为规范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社会风气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社会舆论产生影响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社会由个人组成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社会标准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道德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观念对个人言行起到引导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制约的作用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aad1bbda9?vopoq=1&amp;pid=c566e9ebe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【2023山东青岛莱西质检】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小兰和小红从幼儿园到初中都是同班同学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，共同的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兴趣爱好让她们建立起了深厚的友谊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。她们一起探讨学习，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一起进行课外游戏，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一同分享快乐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，一同分担忧愁，是远近闻名的“姐妹花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”。小兰和小红之间深厚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友谊的建立是基于(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6_AN.16_1#aad1bbda9.bracket?vopoq=1&amp;pid=c566e9ebe&amp;color=0,0,0&amp;vpa=4&amp;vtp=1"/>
          <p:cNvSpPr/>
          <p:nvPr/>
        </p:nvSpPr>
        <p:spPr>
          <a:xfrm>
            <a:off x="3409092" y="25289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6_BD.17_1#aad1bbda9.choices?vopoq=1&amp;pid=c566e9ebe&amp;color=0,0,0&amp;vtp=1&amp;bbb=1"/>
          <p:cNvSpPr/>
          <p:nvPr/>
        </p:nvSpPr>
        <p:spPr>
          <a:xfrm>
            <a:off x="649224" y="3062178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.业缘关系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B.血缘关系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C.地缘关系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.利用关系</a:t>
            </a:r>
            <a:endParaRPr lang="en-US" altLang="zh-CN" sz="2400" dirty="0"/>
          </a:p>
        </p:txBody>
      </p:sp>
      <p:sp>
        <p:nvSpPr>
          <p:cNvPr id="5" name="QC_6_AS.18_1#aad1bbda9?vopoq=1&amp;pid=c566e9ebe&amp;color=0,0,0&amp;vtp=1&amp;bbb=1&amp;hb=1"/>
          <p:cNvSpPr/>
          <p:nvPr/>
        </p:nvSpPr>
        <p:spPr>
          <a:xfrm>
            <a:off x="649224" y="360351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本题考查社会关系的类型。根据题干描述可知，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小兰和小红是同学关系，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所以小兰和小红之间深厚友谊的建立是基于业缘关系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，A符合题意，B、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C不符合题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；D不属于社会关系，排除。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6b5dd654b?vopoq=1&amp;pid=c566e9ebe&amp;color=0,0,0&amp;vtp=1&amp;bt=1&amp;bbb=1&amp;hb=1"/>
          <p:cNvSpPr/>
          <p:nvPr/>
        </p:nvSpPr>
        <p:spPr>
          <a:xfrm>
            <a:off x="649224" y="859536"/>
            <a:ext cx="1089478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跨学科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【2024山东东营期中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下列诗句能体现个人与社会关系的是 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6_BD.19_1#6b5dd654b?vopoq=1&amp;pid=c566e9ebe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897509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20_1#6b5dd654b.bracket?vopoq=1&amp;pid=c566e9ebe&amp;color=0,0,0&amp;vpa=5&amp;vtp=1"/>
          <p:cNvSpPr/>
          <p:nvPr/>
        </p:nvSpPr>
        <p:spPr>
          <a:xfrm>
            <a:off x="11186256" y="84810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6_BD.21_1#6b5dd654b.choices?vopoq=1&amp;pid=c566e9ebe&amp;color=0,0,0&amp;vtp=1&amp;bbb=1"/>
          <p:cNvSpPr/>
          <p:nvPr/>
        </p:nvSpPr>
        <p:spPr>
          <a:xfrm>
            <a:off x="649224" y="1397381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①闲居非吾志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，甘心赴国忧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一家难把江山守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，万众能将社稷传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自古逢秋悲寂寥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，我言秋日胜春朝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劝君莫惜金缕衣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，劝君惜取少年时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.③④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2_1#6b5dd654b?vopoq=1&amp;pid=c566e9ebe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本题考查个人与社会的关系。</a:t>
            </a:r>
            <a:endParaRPr lang="en-US" altLang="zh-CN" sz="2400" dirty="0"/>
          </a:p>
        </p:txBody>
      </p:sp>
      <p:graphicFrame>
        <p:nvGraphicFramePr>
          <p:cNvPr id="19" name="QC_6_AS.22_2#6b5dd654b?colgroup=3,27,3&amp;vopoq=1&amp;pid=c566e9eb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759171"/>
              </p:ext>
            </p:extLst>
          </p:nvPr>
        </p:nvGraphicFramePr>
        <p:xfrm>
          <a:off x="649224" y="1474362"/>
          <a:ext cx="10863072" cy="3876675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7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解读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判断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闲居本不是我的意愿，情愿献身为国解除烦忧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。体现作者关心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国家发展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一家很难守住江山，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但是千千万万家能把江山社稷传承下去。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体现作者关心国家发展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自古以来墨客都悲叹秋天萧条，我却说秋天远远胜过春天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。表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达了作者的乐观精神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，与题意无关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不要爱惜荣华富贵，一定要爱惜少年时光。与题意无关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329fee8c?vopoq=1&amp;pid=238926613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79776" cy="612648"/>
          </a:xfrm>
          <a:prstGeom prst="rect">
            <a:avLst/>
          </a:prstGeom>
        </p:spPr>
      </p:pic>
      <p:sp>
        <p:nvSpPr>
          <p:cNvPr id="3" name="C_4_BD#8329fee8c?vopoq=1&amp;pid=238926613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中考</a:t>
            </a:r>
            <a:endParaRPr lang="en-US" altLang="zh-CN" sz="2800" dirty="0"/>
          </a:p>
        </p:txBody>
      </p:sp>
      <p:sp>
        <p:nvSpPr>
          <p:cNvPr id="4" name="C_4_BD#8329fee8c?vopoq=1&amp;pid=238926613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模拟</a:t>
            </a:r>
            <a:endParaRPr lang="en-US" altLang="zh-CN" sz="2800" dirty="0"/>
          </a:p>
        </p:txBody>
      </p:sp>
      <p:sp>
        <p:nvSpPr>
          <p:cNvPr id="5" name="QC_5_BD.23_1#74d2e4499?sp=1&amp;vopoq=1&amp;pid=8329fee8c&amp;color=0,0,0&amp;vtp=1&amp;bbb=1&amp;hb=1"/>
          <p:cNvSpPr/>
          <p:nvPr/>
        </p:nvSpPr>
        <p:spPr>
          <a:xfrm>
            <a:off x="649224" y="1447800"/>
            <a:ext cx="10899648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【2022江苏泰州中考改编】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5月22日是国际生物多样性日，2022年的主题是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“共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建地球生命共同体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”。某校学生在科普老师的指导下，亲密接触鬃狮蜥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、捕鸟蛛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等神秘动物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这一活动旨在(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4_1#74d2e4499.bracket?vopoq=1&amp;pid=8329fee8c&amp;color=0,0,0&amp;vpa=6&amp;vtp=1"/>
          <p:cNvSpPr/>
          <p:nvPr/>
        </p:nvSpPr>
        <p:spPr>
          <a:xfrm>
            <a:off x="4628292" y="237934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5_BD.25_1#74d2e4499.choices?vopoq=1&amp;pid=8329fee8c&amp;color=0,0,0&amp;vtp=1&amp;bbb=1"/>
          <p:cNvSpPr/>
          <p:nvPr/>
        </p:nvSpPr>
        <p:spPr>
          <a:xfrm>
            <a:off x="649224" y="2857056"/>
            <a:ext cx="10899648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①带领学生感受多彩的社会生活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帮助学生拓宽视野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、增长知识</a:t>
            </a:r>
            <a:endParaRPr lang="en-US" altLang="zh-CN" sz="2400" dirty="0"/>
          </a:p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激发学生热爱自然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、关爱生命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④引导学生树立探险意识和猎奇心理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8" name="QC_5_AS.26_1#74d2e4499?vopoq=1&amp;pid=8329fee8c&amp;color=0,0,0&amp;vtp=1&amp;bbb=1&amp;hb=1"/>
          <p:cNvSpPr/>
          <p:nvPr/>
        </p:nvSpPr>
        <p:spPr>
          <a:xfrm>
            <a:off x="649224" y="4261930"/>
            <a:ext cx="10899648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本题考查感受社会生活。学生在科普老师的指导下，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亲密接触神秘动物，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有利于学生感受多彩的社会生活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，帮助学生拓宽视野、增长知识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，激发学生热爱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、关爱生命，①②③正确；应引导学生学习科学文化知识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，提升思想道德修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，努力克服猎奇心理，④排除。故选A。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d20924f9e?vopoq=1&amp;pid=8329fee8c&amp;color=0,0,0&amp;vtp=1&amp;bt=1&amp;bbb=1&amp;hb=1"/>
          <p:cNvSpPr/>
          <p:nvPr/>
        </p:nvSpPr>
        <p:spPr>
          <a:xfrm>
            <a:off x="649224" y="864000"/>
            <a:ext cx="10899648" cy="2347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【2023山东青岛莱西期中】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《青岛市生活垃圾分类管理办法》实施以来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，不少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市民自觉按照要求进行垃圾分类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，生活习惯也因此改变。外卖订单上面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，也多了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不少备注要求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：免餐具、简易包装、羊肉串只要肉块不要竹签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这反映出青岛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市民自觉提高环保意识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，用自己的行动为环保事业贡献力量。对此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，下列认识正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8_1#d20924f9e.bracket?vopoq=1&amp;pid=8329fee8c&amp;color=0,0,0&amp;vpa=7&amp;vtp=1"/>
          <p:cNvSpPr/>
          <p:nvPr/>
        </p:nvSpPr>
        <p:spPr>
          <a:xfrm>
            <a:off x="1885092" y="2783414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29_1#d20924f9e.choices?vopoq=1&amp;pid=8329fee8c&amp;color=0,0,0&amp;vtp=1&amp;bbb=1"/>
          <p:cNvSpPr/>
          <p:nvPr/>
        </p:nvSpPr>
        <p:spPr>
          <a:xfrm>
            <a:off x="649224" y="3227405"/>
            <a:ext cx="10899648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A.个人行为没必要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，环保行动靠国家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.社会的发展进步，只能靠个人行动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.个人行动一小步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，社会进步一大步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.社会发展靠个人，个人不需要社会</a:t>
            </a:r>
            <a:endParaRPr lang="en-US" altLang="zh-CN" sz="2400" dirty="0"/>
          </a:p>
        </p:txBody>
      </p:sp>
      <p:sp>
        <p:nvSpPr>
          <p:cNvPr id="5" name="QC_5_AS.30_1#d20924f9e?vopoq=1&amp;pid=8329fee8c&amp;color=0,0,0&amp;vtp=1&amp;bbb=1&amp;hb=1"/>
          <p:cNvSpPr/>
          <p:nvPr/>
        </p:nvSpPr>
        <p:spPr>
          <a:xfrm>
            <a:off x="649224" y="4179714"/>
            <a:ext cx="10899648" cy="1865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本题考查个人和社会的关系。市民按照要求进行垃圾分类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，自觉提高环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保意识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，体现出个人行动一小步，社会进步一大步，C正确；A错误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，环保行动离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不开个人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；B错误，社会的发展进步，既需要靠国家和社会的力量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，又需要靠个人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；D错误，社会发展不能只靠个人，且个人离不开社会。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d82df8e28?sp=1&amp;vopoq=1&amp;pid=8329fee8c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【2023山东济宁模拟】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轩轩特别喜欢周末和爸爸妈妈在一起的时光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,陪妈妈逛逛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街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、买买菜，和爸爸一起看看电视、谈谈看法。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轩轩的做法有利于(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2_1#d82df8e28.bracket?vopoq=1&amp;pid=8329fee8c&amp;color=0,0,0&amp;vpa=8&amp;vtp=1"/>
          <p:cNvSpPr/>
          <p:nvPr/>
        </p:nvSpPr>
        <p:spPr>
          <a:xfrm>
            <a:off x="9809893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33_1#d82df8e28.choices?vopoq=1&amp;pid=8329fee8c&amp;color=0,0,0&amp;vtp=1&amp;bbb=1"/>
          <p:cNvSpPr/>
          <p:nvPr/>
        </p:nvSpPr>
        <p:spPr>
          <a:xfrm>
            <a:off x="649224" y="196267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①增进与父母之间的感情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②加强对社会生活的了解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③丰富自己的生活阅历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提高学习成绩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，促进身体发育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5" name="QC_5_AS.34_1#d82df8e28?vopoq=1&amp;pid=8329fee8c&amp;color=0,0,0&amp;vtp=1&amp;bbb=1&amp;hb=1"/>
          <p:cNvSpPr/>
          <p:nvPr/>
        </p:nvSpPr>
        <p:spPr>
          <a:xfrm>
            <a:off x="649224" y="3613676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本题考查感受社会生活。轩轩在周末陪妈妈逛逛街、买买菜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，和爸爸一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起看看电视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、谈谈看法，这有利于增进与父母之间的感情,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加强对社会生活的了解,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丰富自己的生活阅历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,①②③正确；④排除,轩轩的做法与提高学习成绩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、促进身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体发育无关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2a755e110?sp=1&amp;vopoq=1&amp;pid=8329fee8c&amp;color=0,0,0&amp;vtp=1&amp;bt=1&amp;bbb=1&amp;hb=1"/>
          <p:cNvSpPr/>
          <p:nvPr/>
        </p:nvSpPr>
        <p:spPr>
          <a:xfrm>
            <a:off x="649224" y="864000"/>
            <a:ext cx="10899648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【2024山东淄博质检】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小红是妈妈的女儿，是爷爷的孙女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，是某中学的学习标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兵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，是小黄的同桌。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小红具有多种身份说明(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6_1#2a755e110.bracket?vopoq=1&amp;pid=8329fee8c&amp;color=0,0,0&amp;vpa=9&amp;vtp=1"/>
          <p:cNvSpPr/>
          <p:nvPr/>
        </p:nvSpPr>
        <p:spPr>
          <a:xfrm>
            <a:off x="6761893" y="132564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37_1#2a755e110.choices?vopoq=1&amp;pid=8329fee8c&amp;color=0,0,0&amp;vtp=1&amp;bbb=1"/>
          <p:cNvSpPr/>
          <p:nvPr/>
        </p:nvSpPr>
        <p:spPr>
          <a:xfrm>
            <a:off x="649224" y="1797577"/>
            <a:ext cx="10899648" cy="229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①小红的社会关系主要是地缘关系</a:t>
            </a:r>
            <a:endParaRPr lang="en-US" altLang="zh-CN" sz="2400" dirty="0"/>
          </a:p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小红在社会交往中形成了各种社会关系</a:t>
            </a:r>
            <a:endParaRPr lang="en-US" altLang="zh-CN" sz="2400" dirty="0"/>
          </a:p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在不同的社会关系中，我们具有不同的身份</a:t>
            </a:r>
            <a:endParaRPr lang="en-US" altLang="zh-CN" sz="2400" dirty="0"/>
          </a:p>
          <a:p>
            <a:pPr latinLnBrk="1">
              <a:lnSpc>
                <a:spcPts val="37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人的身份是在社会关系中确定的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.①③④</a:t>
            </a:r>
            <a:endParaRPr lang="en-US" altLang="zh-CN" sz="2400" dirty="0"/>
          </a:p>
        </p:txBody>
      </p:sp>
      <p:sp>
        <p:nvSpPr>
          <p:cNvPr id="5" name="QC_5_AS.38_1#2a755e110?vopoq=1&amp;pid=8329fee8c&amp;color=0,0,0&amp;vtp=1&amp;bbb=1&amp;hb=1"/>
          <p:cNvSpPr/>
          <p:nvPr/>
        </p:nvSpPr>
        <p:spPr>
          <a:xfrm>
            <a:off x="649224" y="4145680"/>
            <a:ext cx="10899648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本题考查社会关系的确立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。题干说明小红在社会交往中形成了各种社会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，体现了人的身份是在社会关系中确定的，在不同的社会关系中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，我们具有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不同的身份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，②③④符合题意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；题干中小红的社会关系主要是血缘关系和业缘关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，①错误。故选B。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f0e147722?sp=1&amp;vopoq=1&amp;pid=8329fee8c&amp;color=0,0,0&amp;vtp=1&amp;bt=1&amp;bbb=1&amp;hb=1"/>
          <p:cNvSpPr/>
          <p:nvPr/>
        </p:nvSpPr>
        <p:spPr>
          <a:xfrm>
            <a:off x="649224" y="864000"/>
            <a:ext cx="10899648" cy="998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【2023山东威海调研】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从社会关系建立的基础来看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，以下三幅图中人物的社会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关系类型依次为(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40_1#f0e147722.bracket?vopoq=1&amp;pid=8329fee8c&amp;color=0,0,0&amp;vpa=10&amp;vtp=1"/>
          <p:cNvSpPr/>
          <p:nvPr/>
        </p:nvSpPr>
        <p:spPr>
          <a:xfrm>
            <a:off x="3104292" y="1390161"/>
            <a:ext cx="373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5_BD.41_2#f0e147722?iti=1&amp;htil=1&amp;vopoq=1&amp;pid=8329fee8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98744"/>
            <a:ext cx="322783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1_3#f0e147722?iti=2&amp;htil=1&amp;vopoq=1&amp;pid=8329fee8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1728" y="2062752"/>
            <a:ext cx="2834640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41_4#f0e147722?iti=3&amp;htil=1&amp;vopoq=1&amp;pid=8329fee8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8744" y="2181624"/>
            <a:ext cx="2980944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41_5#f0e147722?iti=1&amp;htil=1&amp;vopoq=1&amp;pid=8329fee8c&amp;color=0,0,0&amp;vtp=1&amp;bbb=1"/>
          <p:cNvSpPr/>
          <p:nvPr/>
        </p:nvSpPr>
        <p:spPr>
          <a:xfrm>
            <a:off x="2125377" y="4484896"/>
            <a:ext cx="677862" cy="4723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图一</a:t>
            </a:r>
            <a:endParaRPr lang="en-US" altLang="zh-CN" sz="2400" dirty="0"/>
          </a:p>
        </p:txBody>
      </p:sp>
      <p:sp>
        <p:nvSpPr>
          <p:cNvPr id="8" name="QC_5_BD.41_6#f0e147722?iti=2&amp;htil=1&amp;vopoq=1&amp;pid=8329fee8c&amp;color=0,0,0&amp;vtp=1&amp;bbb=1"/>
          <p:cNvSpPr/>
          <p:nvPr/>
        </p:nvSpPr>
        <p:spPr>
          <a:xfrm>
            <a:off x="5760117" y="4484896"/>
            <a:ext cx="677862" cy="4723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图二</a:t>
            </a:r>
            <a:endParaRPr lang="en-US" altLang="zh-CN" sz="2400" dirty="0"/>
          </a:p>
        </p:txBody>
      </p:sp>
      <p:sp>
        <p:nvSpPr>
          <p:cNvPr id="9" name="QC_5_BD.41_7#f0e147722?iti=3&amp;htil=1&amp;vopoq=1&amp;pid=8329fee8c&amp;color=0,0,0&amp;vtp=1&amp;bbb=1"/>
          <p:cNvSpPr/>
          <p:nvPr/>
        </p:nvSpPr>
        <p:spPr>
          <a:xfrm>
            <a:off x="9390284" y="4494040"/>
            <a:ext cx="677862" cy="4723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图三</a:t>
            </a:r>
            <a:endParaRPr lang="en-US" altLang="zh-CN" sz="2400" dirty="0"/>
          </a:p>
        </p:txBody>
      </p:sp>
      <p:sp>
        <p:nvSpPr>
          <p:cNvPr id="10" name="QC_5_BD.41_8#f0e147722.choices?vopoq=1&amp;pid=8329fee8c&amp;color=0,0,0&amp;vtp=1&amp;bbb=1"/>
          <p:cNvSpPr/>
          <p:nvPr/>
        </p:nvSpPr>
        <p:spPr>
          <a:xfrm>
            <a:off x="649224" y="5028583"/>
            <a:ext cx="10899648" cy="998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A.地缘关系；业缘关系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；血缘关系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.血缘关系；地缘关系；业缘关系</a:t>
            </a:r>
            <a:endParaRPr lang="en-US" altLang="zh-CN" sz="2400" dirty="0"/>
          </a:p>
          <a:p>
            <a:pPr latinLnBrk="1">
              <a:lnSpc>
                <a:spcPts val="41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.地缘关系；血缘关系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；业缘关系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.业缘关系；血缘关系；地缘关系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f0e147722?vopoq=1&amp;pid=8329fee8c&amp;color=0,0,0&amp;vtp=1&amp;bt=1&amp;bbb=1&amp;hb=1"/>
          <p:cNvSpPr/>
          <p:nvPr/>
        </p:nvSpPr>
        <p:spPr>
          <a:xfrm>
            <a:off x="649224" y="864000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本题考查社会关系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。地缘关系是直接建立在人们空间与地理位置关系基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础上的社会关系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，如同乡、邻居等，图一属于地缘关系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；血缘关系是以血统或生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理联系为基础而形成的社会关系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，如家庭、家族成员之间的关系等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，图二属于血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缘关系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；业缘关系是以人们广泛的社会分工为基础而形成的社会关系，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如同学、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同事等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，图三同学、师生属于业缘关系，C符合题意，A、B、D排除。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42500a21f?vopoq=1&amp;pid=8329fee8c&amp;color=0,0,0&amp;vtp=1&amp;bt=1&amp;bbb=1&amp;hb=1"/>
          <p:cNvSpPr/>
          <p:nvPr/>
        </p:nvSpPr>
        <p:spPr>
          <a:xfrm>
            <a:off x="649224" y="859536"/>
            <a:ext cx="10894782" cy="998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跨学科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【2023内蒙古呼和浩特中考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社会关系从建立的基础可分为血缘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关系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、地缘关系和业缘关系。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下列句子反映的社会关系类型相同的是(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3" name="QC_5_BD.43_1#42500a21f?vopoq=1&amp;pid=8329fee8c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900684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44_1#42500a21f.bracket?vopoq=1&amp;pid=8329fee8c&amp;color=0,0,0&amp;vpa=11&amp;vtp=1"/>
          <p:cNvSpPr/>
          <p:nvPr/>
        </p:nvSpPr>
        <p:spPr>
          <a:xfrm>
            <a:off x="10114693" y="1385697"/>
            <a:ext cx="373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45_1#42500a21f.choices?vopoq=1&amp;pid=8329fee8c&amp;color=0,0,0&amp;vtp=1&amp;bbb=1"/>
          <p:cNvSpPr/>
          <p:nvPr/>
        </p:nvSpPr>
        <p:spPr>
          <a:xfrm>
            <a:off x="649224" y="1920748"/>
            <a:ext cx="10899648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①停船暂借问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，或恐是同乡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登高山之巅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，勿忘父母情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入成功之道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，切记恩师意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僻巷邻家少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，茅檐喜并居</a:t>
            </a:r>
            <a:endParaRPr lang="en-US" altLang="zh-CN" sz="2400" dirty="0"/>
          </a:p>
          <a:p>
            <a:pPr latinLnBrk="1">
              <a:lnSpc>
                <a:spcPts val="41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S.46_1#42500a21f?vopoq=1&amp;pid=8329fee8c&amp;color=0,0,0&amp;vtp=1&amp;bbb=1&amp;hb=1"/>
          <p:cNvSpPr/>
          <p:nvPr/>
        </p:nvSpPr>
        <p:spPr>
          <a:xfrm>
            <a:off x="649224" y="3519805"/>
            <a:ext cx="10899648" cy="2598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本题考查个人与社会的关系。“停船暂借问，或恐是同乡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”“僻巷邻家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，茅檐喜并居”中的“同乡”“邻家”“并居”反映的是地缘关系，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①④反映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的社会关系类型相同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；“登高山之巅，勿忘父母情”体现了孝敬父母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，这反映的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是血缘关系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，“入成功之道，切记恩师意”体现了尊敬老师，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反映的是业缘关系，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不符合题意，排除。故选B。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d35f08498?sp=1&amp;vopoq=1&amp;pid=8329fee8c&amp;color=0,0,0&amp;vtp=1&amp;bt=1&amp;bbb=1&amp;hb=1"/>
          <p:cNvSpPr/>
          <p:nvPr/>
        </p:nvSpPr>
        <p:spPr>
          <a:xfrm>
            <a:off x="649224" y="859537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【2024山东东营期中】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对下列名言、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俗语解读错误的个数是(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人的本质不是单个人所固有的抽象物，在其现实性上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，它是一切社会关系的总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——告诉我们社会是个人的叠加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中国梦必须紧紧依靠人民来实现——反映了个人的生存与发展离不开社会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老乡见老乡，两眼泪汪汪——这里的老乡关系属于地缘关系</a:t>
            </a:r>
            <a:endParaRPr lang="en-US" altLang="zh-CN" sz="2400" dirty="0"/>
          </a:p>
        </p:txBody>
      </p:sp>
      <p:sp>
        <p:nvSpPr>
          <p:cNvPr id="3" name="QC_5_AN.48_1#d35f08498.bracket?vopoq=1&amp;pid=8329fee8c&amp;color=0,0,0&amp;vpa=12&amp;vtp=1"/>
          <p:cNvSpPr/>
          <p:nvPr/>
        </p:nvSpPr>
        <p:spPr>
          <a:xfrm>
            <a:off x="9200293" y="86969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9_1#d35f08498.choices?vopoq=1&amp;pid=8329fee8c&amp;color=0,0,0&amp;vtp=1&amp;bbb=1"/>
          <p:cNvSpPr/>
          <p:nvPr/>
        </p:nvSpPr>
        <p:spPr>
          <a:xfrm>
            <a:off x="649224" y="3599243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.0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B.1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C.2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.3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d35f08498?vopoq=1&amp;pid=8329fee8c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本题考查个人与社会的关系、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人的社会关系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28" name="QC_5_AS.50_2#d35f08498?colgroup=5,29&amp;vopoq=1&amp;pid=8329fee8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240551"/>
              </p:ext>
            </p:extLst>
          </p:nvPr>
        </p:nvGraphicFramePr>
        <p:xfrm>
          <a:off x="649224" y="1474362"/>
          <a:ext cx="10872216" cy="2925699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3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解读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社会不是个人的简单叠加，①解读错误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体现了社会的发展离不开个人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，而不是个人的生存与发展离不开社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，②解读错误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老乡属于地缘关系，③解读正确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题干要求选出解读错误的个数，故选C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1_1#d35f08498?vopoq=1&amp;pid=8329fee8c&amp;color=0,0,0&amp;vtp=1&amp;bt=1&amp;bbb=1&amp;hb=1"/>
          <p:cNvSpPr/>
          <p:nvPr/>
        </p:nvSpPr>
        <p:spPr>
          <a:xfrm>
            <a:off x="649224" y="864000"/>
            <a:ext cx="10899648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知识链接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社会关系从建立的基础可分为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1）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血缘关系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以血统或生理联系为基础而形成的社会关系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如家庭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家族成员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之间的关系等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2）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地缘关系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直接建立在人们空间与地理位置关系基础上的社会关系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如同乡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邻居等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3）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业缘关系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以人们广泛的社会分工为基础而形成的社会关系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如同学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同事等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2_1#a3a9fe54b?sp=1&amp;vopoq=1&amp;pid=8329fee8c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【2023山东济南莱芜区期中】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（7分）阅读材料，完成下列要求。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在不同的社会关系中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我们具有不同的身份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小宇根据自己的生活场景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制作了如下表格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</p:txBody>
      </p:sp>
      <p:graphicFrame>
        <p:nvGraphicFramePr>
          <p:cNvPr id="30" name="QO_5_BD.52_2#a3a9fe54b?colgroup=17,17&amp;vopoq=1&amp;pid=8329fee8c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55420"/>
              </p:ext>
            </p:extLst>
          </p:nvPr>
        </p:nvGraphicFramePr>
        <p:xfrm>
          <a:off x="649224" y="2574436"/>
          <a:ext cx="10872216" cy="1955546"/>
        </p:xfrm>
        <a:graphic>
          <a:graphicData uri="http://schemas.openxmlformats.org/drawingml/2006/table">
            <a:tbl>
              <a:tblPr/>
              <a:tblGrid>
                <a:gridCol w="5440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1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场景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角色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国庆节陪父母一起出游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①____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和老师一起讨论问题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②___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去超市购买生活用品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③___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3_1#a9faa6301?vopoq=1&amp;pid=a3a9fe54b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（1）请你将上表所缺内容补充完整。（3分）</a:t>
            </a:r>
            <a:endParaRPr lang="en-US" altLang="zh-CN" sz="2400" dirty="0"/>
          </a:p>
        </p:txBody>
      </p:sp>
      <p:sp>
        <p:nvSpPr>
          <p:cNvPr id="3" name="QO_6_AN.54_1#a9faa6301?vopoq=1&amp;pid=a3a9fe54b&amp;color=0,0,0&amp;vtp=1&amp;bbb=1"/>
          <p:cNvSpPr/>
          <p:nvPr/>
        </p:nvSpPr>
        <p:spPr>
          <a:xfrm>
            <a:off x="649224" y="140330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①子女；②学生；③消费者。（3分）</a:t>
            </a:r>
            <a:endParaRPr lang="en-US" altLang="zh-CN" sz="2400" dirty="0"/>
          </a:p>
        </p:txBody>
      </p:sp>
      <p:sp>
        <p:nvSpPr>
          <p:cNvPr id="4" name="QO_6_EX.55_1#a9faa6301?vopoq=1&amp;pid=a3a9fe54b&amp;color=0,0,0&amp;vtp=1&amp;bbb=1"/>
          <p:cNvSpPr/>
          <p:nvPr/>
        </p:nvSpPr>
        <p:spPr>
          <a:xfrm>
            <a:off x="649224" y="194464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知识链接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人的身份的确定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人的身份是在社会关系中确定的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在不同的社会关系中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我们具有不同的身份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6_AS.56_1#a9faa6301?vopoq=1&amp;pid=a3a9fe54b&amp;color=0,0,0&amp;vtp=1&amp;bbb=1&amp;hb=1"/>
          <p:cNvSpPr/>
          <p:nvPr/>
        </p:nvSpPr>
        <p:spPr>
          <a:xfrm>
            <a:off x="649224" y="359564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个人在不同社会关系中的身份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。分析表格可知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，陪父母一起出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，我们的角色是子女；和老师一起讨论问题时，我们的角色是学生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；去超市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购物时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，我们的角色是消费者。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35385a98?vopoq=1&amp;pid=a3a9fe54b&amp;color=0,0,0&amp;vtp=1&amp;bt=1&amp;bbb=1"/>
          <p:cNvSpPr/>
          <p:nvPr/>
        </p:nvSpPr>
        <p:spPr>
          <a:xfrm>
            <a:off x="649224" y="864000"/>
            <a:ext cx="1089964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以下是小明同学搜集的名言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</p:txBody>
      </p:sp>
      <p:graphicFrame>
        <p:nvGraphicFramePr>
          <p:cNvPr id="32" name="P_6_BD#635385a98?colgroup=35&amp;vopoq=1&amp;pid=a3a9fe54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003107"/>
              </p:ext>
            </p:extLst>
          </p:nvPr>
        </p:nvGraphicFramePr>
        <p:xfrm>
          <a:off x="649224" y="1432959"/>
          <a:ext cx="10881360" cy="1518793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1879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每人前进一小步，社会前进一大步。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一个人要想离开社会而生存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，那正像人拔着自己的头发想离开地球一样不可</a:t>
                      </a:r>
                    </a:p>
                    <a:p>
                      <a:pPr marL="0" lv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O_6_BD.57_1#d88a49b1f?vopoq=1&amp;pid=a3a9fe54b&amp;color=0,0,0&amp;vtp=1&amp;bbb=1"/>
          <p:cNvSpPr/>
          <p:nvPr/>
        </p:nvSpPr>
        <p:spPr>
          <a:xfrm>
            <a:off x="649224" y="3083959"/>
            <a:ext cx="1089964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（2）结合名言和所学知识，谈谈你对个人与社会关系的理解。（4分）</a:t>
            </a:r>
            <a:endParaRPr lang="en-US" altLang="zh-CN" sz="2400" dirty="0"/>
          </a:p>
        </p:txBody>
      </p:sp>
      <p:sp>
        <p:nvSpPr>
          <p:cNvPr id="5" name="QO_6_AN.58_1#d88a49b1f?vopoq=1&amp;pid=a3a9fe54b&amp;color=0,0,0&amp;vtp=1&amp;bbb=1&amp;hb=1"/>
          <p:cNvSpPr/>
          <p:nvPr/>
        </p:nvSpPr>
        <p:spPr>
          <a:xfrm>
            <a:off x="649224" y="3579767"/>
            <a:ext cx="10899648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个人是社会的有机组成部分，每个人都是社会这张“大网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”上的一个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结点”；人的身份是在社会关系中确定的，在不同的社会关系中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，我们具有不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同的身份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；等等。（4分）</a:t>
            </a:r>
            <a:endParaRPr lang="en-US" altLang="zh-CN" sz="2400" dirty="0"/>
          </a:p>
        </p:txBody>
      </p:sp>
      <p:sp>
        <p:nvSpPr>
          <p:cNvPr id="6" name="QO_6_AS.59_1#d88a49b1f?vopoq=1&amp;pid=a3a9fe54b&amp;color=0,0,0&amp;vtp=1&amp;bbb=1&amp;hb=1"/>
          <p:cNvSpPr/>
          <p:nvPr/>
        </p:nvSpPr>
        <p:spPr>
          <a:xfrm>
            <a:off x="649224" y="5078367"/>
            <a:ext cx="10899648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本问考查个人与社会的关系。可从个人是社会的有机组成部分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、人的身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份是在社会关系中确定的等方面作答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0_1#a3a9fe54b?vopoq=1&amp;pid=8329fee8c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本题考查我们都是社会的一员。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7b1b6dad?vopoq=1&amp;pid=8329fee8c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刷素养</a:t>
            </a:r>
            <a:r>
              <a:rPr lang="en-US" altLang="zh-CN" sz="32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走向重高</a:t>
            </a:r>
            <a:endParaRPr lang="en-US" altLang="zh-CN" sz="3200" dirty="0"/>
          </a:p>
        </p:txBody>
      </p:sp>
      <p:sp>
        <p:nvSpPr>
          <p:cNvPr id="3" name="C_6_BD#50a2b1d47?vopoq=1&amp;pid=87b1b6dad&amp;color=0,0,0&amp;vtp=1&amp;bbb=1"/>
          <p:cNvSpPr/>
          <p:nvPr/>
        </p:nvSpPr>
        <p:spPr>
          <a:xfrm>
            <a:off x="649224" y="1565258"/>
            <a:ext cx="10899648" cy="785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以“社会中的我”为议题（2022</a:t>
            </a:r>
            <a:r>
              <a:rPr lang="en-US" altLang="zh-CN" sz="3000" b="1" i="0" u="sng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年版课标议题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O_7_BD.61_1#e842c689f?vopoq=1&amp;pid=50a2b1d47&amp;color=0,0,0&amp;vtp=1&amp;bbb=1&amp;hb=1"/>
          <p:cNvSpPr/>
          <p:nvPr/>
        </p:nvSpPr>
        <p:spPr>
          <a:xfrm>
            <a:off x="649224" y="2221587"/>
            <a:ext cx="1089478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9.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探究性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、开放性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核心素养健全人格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【2024山东济宁质检】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（13分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）某校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八年级道德与法治学习小组开展了一次社会探究活动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，请你参与其中。</a:t>
            </a:r>
            <a:endParaRPr lang="en-US" altLang="zh-CN" sz="2400" dirty="0"/>
          </a:p>
        </p:txBody>
      </p:sp>
      <p:pic>
        <p:nvPicPr>
          <p:cNvPr id="5" name="QO_7_BD.61_1#e842c689f?vopoq=1&amp;pid=50a2b1d47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2271879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7_BD.61_2#e842c689f?vopoq=1&amp;pid=50a2b1d47&amp;color=0,0,0&amp;vtp=1&amp;bbb=1"/>
          <p:cNvSpPr/>
          <p:nvPr/>
        </p:nvSpPr>
        <p:spPr>
          <a:xfrm>
            <a:off x="649224" y="3319207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【生活日记】</a:t>
            </a:r>
            <a:endParaRPr lang="en-US" altLang="zh-CN" sz="2400" dirty="0"/>
          </a:p>
        </p:txBody>
      </p:sp>
      <p:graphicFrame>
        <p:nvGraphicFramePr>
          <p:cNvPr id="34" name="QO_7_BD.61_3#e842c689f?colgroup=35&amp;vopoq=1&amp;pid=50a2b1d4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48236"/>
              </p:ext>
            </p:extLst>
          </p:nvPr>
        </p:nvGraphicFramePr>
        <p:xfrm>
          <a:off x="649224" y="3924934"/>
          <a:ext cx="10881360" cy="1933829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382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日记一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7月6日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SimHei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今天我带着表弟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表妹去参观博物馆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虽然没有大人的陪同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但是我依然把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他们照顾得很好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我给他们讲述了一些关于古代文物的小故事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他们听得津津有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味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我也有了很大的成就感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QO_7_BD.61_4#e842c689f?colgroup=35&amp;vopoq=1&amp;pid=50a2b1d47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476219"/>
              </p:ext>
            </p:extLst>
          </p:nvPr>
        </p:nvGraphicFramePr>
        <p:xfrm>
          <a:off x="649224" y="1449070"/>
          <a:ext cx="10881360" cy="145834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583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7月25日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SimHei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今天我应同学邀请一起去乡下劳动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帮助生活不便的老人锄菜园里的草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采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摘蔬菜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劳动虽然很累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但是看到丰硕的劳动果实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我感到很快乐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9" name="QO_7_BD.61_5#e842c689f?colgroup=35&amp;vopoq=1&amp;pid=50a2b1d47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311742"/>
              </p:ext>
            </p:extLst>
          </p:nvPr>
        </p:nvGraphicFramePr>
        <p:xfrm>
          <a:off x="649224" y="3036570"/>
          <a:ext cx="10881360" cy="1933829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382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8月3日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SimHei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今天我在小区里参加了关于小区绿化的建议会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作为小区的一员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我在会议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上发表了关于小区绿化的建议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看到叔叔阿姨们赞赏的眼神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我感受到了自己的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责任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QO_7_BD.61_4#e842c689f?colgroup=35&amp;vopoq=1&amp;pid=50a2b1d47&amp;color=0,0,0&amp;mp=1&amp;vtp=1&amp;bt=1&amp;bbb=1">
            <a:extLst>
              <a:ext uri="{FF2B5EF4-FFF2-40B4-BE49-F238E27FC236}">
                <a16:creationId xmlns:a16="http://schemas.microsoft.com/office/drawing/2014/main" id="{35332AE2-4C1C-0A35-D353-EE009A3A00B5}"/>
              </a:ext>
            </a:extLst>
          </p:cNvPr>
          <p:cNvSpPr txBox="1"/>
          <p:nvPr/>
        </p:nvSpPr>
        <p:spPr>
          <a:xfrm>
            <a:off x="10915031" y="859536"/>
            <a:ext cx="615553" cy="46551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SimHei" panose="02010609060101010101" pitchFamily="49" charset="-122"/>
                <a:ea typeface="SimHei" panose="02010609060101010101" pitchFamily="49" charset="-122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2_1#8126280f2?vopoq=1&amp;pid=e842c689f&amp;color=0,0,0&amp;vtp=1&amp;bt=1&amp;bbb=1&amp;hb=1"/>
          <p:cNvSpPr/>
          <p:nvPr/>
        </p:nvSpPr>
        <p:spPr>
          <a:xfrm>
            <a:off x="649224" y="864000"/>
            <a:ext cx="10899648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（1）在这三则日记中，“我”分别有着什么样的身份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？这三种身份分别通过哪种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社会关系确定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？（3分）</a:t>
            </a:r>
            <a:endParaRPr lang="en-US" altLang="zh-CN" sz="2400" dirty="0"/>
          </a:p>
        </p:txBody>
      </p:sp>
      <p:sp>
        <p:nvSpPr>
          <p:cNvPr id="3" name="QO_8_AN.63_1#8126280f2?vopoq=1&amp;pid=e842c689f&amp;color=0,0,0&amp;vtp=1&amp;bbb=1"/>
          <p:cNvSpPr/>
          <p:nvPr/>
        </p:nvSpPr>
        <p:spPr>
          <a:xfrm>
            <a:off x="649224" y="1849267"/>
            <a:ext cx="10899648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（3分）</a:t>
            </a:r>
            <a:endParaRPr lang="en-US" altLang="zh-CN" sz="2400" dirty="0"/>
          </a:p>
        </p:txBody>
      </p:sp>
      <p:graphicFrame>
        <p:nvGraphicFramePr>
          <p:cNvPr id="36" name="QO_8_AN.63_2#8126280f2?colgroup=10,13,10&amp;vopoq=1&amp;pid=e842c689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694080"/>
              </p:ext>
            </p:extLst>
          </p:nvPr>
        </p:nvGraphicFramePr>
        <p:xfrm>
          <a:off x="649224" y="2413147"/>
          <a:ext cx="10853928" cy="1999490"/>
        </p:xfrm>
        <a:graphic>
          <a:graphicData uri="http://schemas.openxmlformats.org/drawingml/2006/table">
            <a:tbl>
              <a:tblPr/>
              <a:tblGrid>
                <a:gridCol w="3255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5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5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身份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社会关系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6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哥哥（或姐姐）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血缘关系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6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同学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业缘关系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6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日记三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小区一员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地缘关系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QO_8_AS.64_1#8126280f2?vopoq=1&amp;pid=e842c689f&amp;color=0,0,0&amp;vtp=1&amp;bbb=1&amp;hb=1"/>
          <p:cNvSpPr/>
          <p:nvPr/>
        </p:nvSpPr>
        <p:spPr>
          <a:xfrm>
            <a:off x="649224" y="4546747"/>
            <a:ext cx="10899648" cy="14175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分析可知，“带着表弟、表妹”，其身份是哥哥或姐姐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，体现了血缘关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；“应同学邀请”，其身份是同学，体现了业缘关系；“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作为小区的一员”，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其身份是小区一员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，体现了地缘关系。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5_1#cbf2c77ee?vopoq=1&amp;pid=e842c689f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（2）上述三则日记带给我们哪些启示？（4分）</a:t>
            </a:r>
            <a:endParaRPr lang="en-US" altLang="zh-CN" sz="2400" dirty="0"/>
          </a:p>
        </p:txBody>
      </p:sp>
      <p:sp>
        <p:nvSpPr>
          <p:cNvPr id="3" name="QO_8_AN.66_1#cbf2c77ee?vopoq=1&amp;pid=e842c689f&amp;color=0,0,0&amp;vtp=1&amp;bbb=1&amp;hb=1"/>
          <p:cNvSpPr/>
          <p:nvPr/>
        </p:nvSpPr>
        <p:spPr>
          <a:xfrm>
            <a:off x="649224" y="140997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①人们在社会交往中形成了各种社会关系。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②人的身份是在社会关系中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确定的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。③在不同的社会关系中，我们具有不同的身份。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④我们的社会生活绚丽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多彩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。（4分，答出两点即可）</a:t>
            </a:r>
            <a:endParaRPr lang="en-US" altLang="zh-CN" sz="2400" dirty="0"/>
          </a:p>
        </p:txBody>
      </p:sp>
      <p:sp>
        <p:nvSpPr>
          <p:cNvPr id="4" name="QO_8_AS.67_1#cbf2c77ee?vopoq=1&amp;pid=e842c689f&amp;color=0,0,0&amp;vtp=1&amp;bbb=1&amp;hb=1"/>
          <p:cNvSpPr/>
          <p:nvPr/>
        </p:nvSpPr>
        <p:spPr>
          <a:xfrm>
            <a:off x="649224" y="306097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本问考查三则日记带给我们的启示。依据教材知识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，可从人们在社会交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往中形成了各种社会关系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，人的身份是在社会关系中确定的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，我们的社会生活绚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丽多彩等方面作答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857876aa3?vopoq=1&amp;pid=e842c689f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【生活视角】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Hei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某中学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155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名同学在研学旅行中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分别参观了博物馆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科技馆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图书馆和当地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的爱国主义教育基地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8_BD.68_1#315b0d8b2?vopoq=1&amp;pid=e842c689f&amp;color=0,0,0&amp;vtp=1&amp;bbb=1"/>
          <p:cNvSpPr/>
          <p:nvPr/>
        </p:nvSpPr>
        <p:spPr>
          <a:xfrm>
            <a:off x="649224" y="250693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（3）结合“我与社会”的相关知识，谈谈中学生参加研学旅行活动的意义。（4分）</a:t>
            </a:r>
            <a:endParaRPr lang="en-US" altLang="zh-CN" sz="2400" spc="-50" dirty="0"/>
          </a:p>
        </p:txBody>
      </p:sp>
      <p:sp>
        <p:nvSpPr>
          <p:cNvPr id="4" name="QO_8_AN.69_1#315b0d8b2?vopoq=1&amp;pid=e842c689f&amp;color=0,0,0&amp;vtp=1&amp;bbb=1&amp;hb=1"/>
          <p:cNvSpPr/>
          <p:nvPr/>
        </p:nvSpPr>
        <p:spPr>
          <a:xfrm>
            <a:off x="649224" y="304827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①有利于中学生感受丰富多彩的社会生活。</a:t>
            </a:r>
            <a:r>
              <a:rPr lang="en-US" altLang="zh-CN" sz="2400" b="0" i="0" spc="-5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②有利于延展中学生的社会生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活空间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，与更多的人打交道，扩大交往范围。</a:t>
            </a:r>
            <a:r>
              <a:rPr lang="en-US" altLang="zh-CN" sz="2400" b="0" i="0" spc="-5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③有利于中学生在社会交往中形成各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种社会关系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。④有利于中学生更加关心国家和社会发展等。（4分，答出两点即可）</a:t>
            </a:r>
            <a:endParaRPr lang="en-US" altLang="zh-CN" sz="2400" spc="-50" dirty="0"/>
          </a:p>
        </p:txBody>
      </p:sp>
      <p:sp>
        <p:nvSpPr>
          <p:cNvPr id="5" name="QO_8_AS.70_1#315b0d8b2?vopoq=1&amp;pid=e842c689f&amp;color=0,0,0&amp;vtp=1&amp;bbb=1&amp;hb=1"/>
          <p:cNvSpPr/>
          <p:nvPr/>
        </p:nvSpPr>
        <p:spPr>
          <a:xfrm>
            <a:off x="649224" y="4699273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本问考查中学生参加研学旅行活动的意义。依据教材知识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，可从感受丰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富多彩的社会生活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，延展社会生活空间，更加关心国家和社会发展等方面作答。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72b07556d?vopoq=1&amp;pid=e842c689f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【活动天地】</a:t>
            </a:r>
            <a:endParaRPr lang="en-US" altLang="zh-CN" sz="2400" dirty="0"/>
          </a:p>
        </p:txBody>
      </p:sp>
      <p:sp>
        <p:nvSpPr>
          <p:cNvPr id="3" name="QO_8_BD.71_1#106638cbd?vopoq=1&amp;pid=e842c689f&amp;color=0,0,0&amp;vtp=1&amp;bbb=1"/>
          <p:cNvSpPr/>
          <p:nvPr/>
        </p:nvSpPr>
        <p:spPr>
          <a:xfrm>
            <a:off x="649224" y="140330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（4）请你为本次探究活动再提供两种活动方式。（2分）</a:t>
            </a:r>
            <a:endParaRPr lang="en-US" altLang="zh-CN" sz="2400" dirty="0"/>
          </a:p>
        </p:txBody>
      </p:sp>
      <p:sp>
        <p:nvSpPr>
          <p:cNvPr id="4" name="QO_8_AN.72_1#106638cbd?vopoq=1&amp;pid=e842c689f&amp;color=0,0,0&amp;vtp=1&amp;bbb=1"/>
          <p:cNvSpPr/>
          <p:nvPr/>
        </p:nvSpPr>
        <p:spPr>
          <a:xfrm>
            <a:off x="649224" y="193797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召开主题班会、撰写倡议书等。（2分）</a:t>
            </a:r>
            <a:endParaRPr lang="en-US" altLang="zh-CN" sz="2400" dirty="0"/>
          </a:p>
        </p:txBody>
      </p:sp>
      <p:sp>
        <p:nvSpPr>
          <p:cNvPr id="5" name="QO_8_AS.73_1#106638cbd?vopoq=1&amp;pid=e842c689f&amp;color=0,0,0&amp;vtp=1&amp;bbb=1"/>
          <p:cNvSpPr/>
          <p:nvPr/>
        </p:nvSpPr>
        <p:spPr>
          <a:xfrm>
            <a:off x="649224" y="247264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本问为开放性试题，言之有理即可。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S.74_1#e842c689f?vopoq=1&amp;pid=50a2b1d47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本题考查个人与社会的关系。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80c0fdaa.fixed?vopoq=1&amp;color=255,255,255&amp;vtp=1&amp;bbb=1"/>
          <p:cNvSpPr/>
          <p:nvPr/>
        </p:nvSpPr>
        <p:spPr>
          <a:xfrm>
            <a:off x="0" y="3136392"/>
            <a:ext cx="12188952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走进社会生活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38926613.fixed?vopoq=1&amp;pid=56044d5fd&amp;color=255,255,255&amp;vtp=1&amp;bbb=1"/>
          <p:cNvSpPr/>
          <p:nvPr/>
        </p:nvSpPr>
        <p:spPr>
          <a:xfrm>
            <a:off x="1371600" y="1563624"/>
            <a:ext cx="2231136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第一课</a:t>
            </a:r>
            <a:endParaRPr lang="en-US" altLang="zh-CN" sz="4000" dirty="0"/>
          </a:p>
        </p:txBody>
      </p:sp>
      <p:sp>
        <p:nvSpPr>
          <p:cNvPr id="3" name="C_3#238926613.fixed?vopoq=1&amp;pid=56044d5fd&amp;color=111,87,162&amp;vtp=1&amp;bbb=1"/>
          <p:cNvSpPr/>
          <p:nvPr/>
        </p:nvSpPr>
        <p:spPr>
          <a:xfrm>
            <a:off x="3639312" y="1490472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丰富的社会生活</a:t>
            </a:r>
            <a:endParaRPr lang="en-US" altLang="zh-CN" sz="4800" dirty="0"/>
          </a:p>
        </p:txBody>
      </p:sp>
      <p:sp>
        <p:nvSpPr>
          <p:cNvPr id="4" name="C_3_BD#238926613.fixed?vopoq=1&amp;pid=56044d5fd&amp;color=111,87,162&amp;vtp=1&amp;bbb=1"/>
          <p:cNvSpPr/>
          <p:nvPr/>
        </p:nvSpPr>
        <p:spPr>
          <a:xfrm>
            <a:off x="429768" y="3456432"/>
            <a:ext cx="11338560" cy="8321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课时1</a:t>
            </a:r>
            <a:r>
              <a:rPr lang="en-US" altLang="zh-CN" sz="4000" b="0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我与社会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38926613?lid=b7a82a454&amp;cid=b7a82a45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3026664"/>
            <a:ext cx="502920" cy="502920"/>
          </a:xfrm>
          <a:prstGeom prst="rect">
            <a:avLst/>
          </a:prstGeom>
        </p:spPr>
      </p:pic>
      <p:sp>
        <p:nvSpPr>
          <p:cNvPr id="3" name="C_1#目录1:238926613?lid=b7a82a454&amp;cid=b7a82a454&amp;vtp=1&amp;bt=1&amp;bbb=1">
            <a:hlinkClick r:id="rId3" action="ppaction://hlinksldjump"/>
          </p:cNvPr>
          <p:cNvSpPr/>
          <p:nvPr/>
        </p:nvSpPr>
        <p:spPr>
          <a:xfrm>
            <a:off x="4690872" y="3008376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altLang="zh-CN" sz="3600" dirty="0"/>
          </a:p>
        </p:txBody>
      </p:sp>
      <p:pic>
        <p:nvPicPr>
          <p:cNvPr id="4" name="C_1#目录1:238926613?lid=8329fee8c&amp;cid=8329fee8c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4101560"/>
            <a:ext cx="502920" cy="502920"/>
          </a:xfrm>
          <a:prstGeom prst="rect">
            <a:avLst/>
          </a:prstGeom>
        </p:spPr>
      </p:pic>
      <p:sp>
        <p:nvSpPr>
          <p:cNvPr id="5" name="C_1#目录1:238926613?lid=8329fee8c&amp;cid=8329fee8c&amp;vtp=1&amp;bbb=1">
            <a:hlinkClick r:id="rId5" action="ppaction://hlinksldjump"/>
          </p:cNvPr>
          <p:cNvSpPr/>
          <p:nvPr/>
        </p:nvSpPr>
        <p:spPr>
          <a:xfrm>
            <a:off x="4690872" y="4083272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7a82a454?vopoq=1&amp;pid=238926613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79776" cy="612648"/>
          </a:xfrm>
          <a:prstGeom prst="rect">
            <a:avLst/>
          </a:prstGeom>
        </p:spPr>
      </p:pic>
      <p:sp>
        <p:nvSpPr>
          <p:cNvPr id="3" name="C_4_BD#b7a82a454?vopoq=1&amp;pid=238926613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教材</a:t>
            </a:r>
            <a:endParaRPr lang="en-US" altLang="zh-CN" sz="2800" dirty="0"/>
          </a:p>
        </p:txBody>
      </p:sp>
      <p:sp>
        <p:nvSpPr>
          <p:cNvPr id="4" name="C_4_BD#b7a82a454?vopoq=1&amp;pid=238926613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5" name="C_5_BD#363756696?vopoq=1&amp;pid=b7a82a454&amp;color=0,0,0&amp;vtp=1&amp;bbb=1"/>
          <p:cNvSpPr/>
          <p:nvPr/>
        </p:nvSpPr>
        <p:spPr>
          <a:xfrm>
            <a:off x="649224" y="1447800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知识点1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感受社会生活</a:t>
            </a:r>
            <a:endParaRPr lang="en-US" altLang="zh-CN" sz="3000" dirty="0"/>
          </a:p>
        </p:txBody>
      </p:sp>
      <p:sp>
        <p:nvSpPr>
          <p:cNvPr id="6" name="QC_6_BD.1_1#a294c1aec?sp=1&amp;vopoq=1&amp;pid=363756696&amp;color=0,0,0&amp;vtp=1&amp;bbb=1&amp;hb=1"/>
          <p:cNvSpPr/>
          <p:nvPr/>
        </p:nvSpPr>
        <p:spPr>
          <a:xfrm>
            <a:off x="649224" y="2100302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【2023山东济南莱芜区期中】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下面是小阳同学生活中的四个情境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，其中有助于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我们感受丰富的社会生活的是(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6_AN.2_1#a294c1aec.bracket?vopoq=1&amp;pid=363756696&amp;color=0,0,0&amp;vpa=1&amp;vtp=1"/>
          <p:cNvSpPr/>
          <p:nvPr/>
        </p:nvSpPr>
        <p:spPr>
          <a:xfrm>
            <a:off x="4933092" y="26476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6_BD.3_1#a294c1aec.choices?vopoq=1&amp;pid=363756696&amp;color=0,0,0&amp;vtp=1&amp;bbb=1"/>
          <p:cNvSpPr/>
          <p:nvPr/>
        </p:nvSpPr>
        <p:spPr>
          <a:xfrm>
            <a:off x="649224" y="3204591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①和爸爸观看杭州亚运会比赛并交流看法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和妈妈逛早市，买了一些郊区农业庄园种的新鲜蔬菜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周末在家里玩网络游戏，沉迷虚拟的网络世界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假期到市博物馆当义务讲解员，宣传家乡的优秀文化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784328" algn="l"/>
                <a:tab pos="5555956" algn="l"/>
                <a:tab pos="832758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.①③④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a294c1aec?vopoq=1&amp;pid=363756696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感受社会生活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。根据所学知识可知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，我们可以通过各种方式感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受丰富的社会生活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，“和爸爸观看杭州亚运会比赛”“和妈妈逛早市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”“假期到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市博物馆当义务讲解员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”都是积极主动感受社会生活的行为，①②④正确；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，沉迷网络游戏不利于身心健康，也不利于感受丰富的社会生活。故选C。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5_1#a294c1aec?vopoq=1&amp;pid=363756696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知识链接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感受社会生活绚丽多彩的途径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参观博物馆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观看升旗仪式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走进农村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步入商场等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1576</Words>
  <Application>Microsoft Office PowerPoint</Application>
  <PresentationFormat>宽屏</PresentationFormat>
  <Paragraphs>309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0" baseType="lpstr">
      <vt:lpstr>Calibri (正文)</vt:lpstr>
      <vt:lpstr>方正兰亭纤黑_GBK</vt:lpstr>
      <vt:lpstr>SimHei</vt:lpstr>
      <vt:lpstr>华文细黑</vt:lpstr>
      <vt:lpstr>KaiTi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2024-06-03T10:46:00Z</dcterms:created>
  <dcterms:modified xsi:type="dcterms:W3CDTF">2024-06-03T10:47:51Z</dcterms:modified>
  <cp:category/>
  <cp:contentStatus/>
</cp:coreProperties>
</file>