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3591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1.xml"/><Relationship Id="rId3" Type="http://schemas.openxmlformats.org/officeDocument/2006/relationships/image" Target="../media/image8.png"/><Relationship Id="rId7" Type="http://schemas.openxmlformats.org/officeDocument/2006/relationships/slide" Target="../slides/slide9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7.xml"/><Relationship Id="rId5" Type="http://schemas.openxmlformats.org/officeDocument/2006/relationships/slide" Target="../slides/slide6.xml"/><Relationship Id="rId10" Type="http://schemas.openxmlformats.org/officeDocument/2006/relationships/slide" Target="../slides/slide15.xml"/><Relationship Id="rId4" Type="http://schemas.openxmlformats.org/officeDocument/2006/relationships/image" Target="../media/image9.png"/><Relationship Id="rId9" Type="http://schemas.openxmlformats.org/officeDocument/2006/relationships/slide" Target="../slides/slide13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0.xml"/><Relationship Id="rId3" Type="http://schemas.openxmlformats.org/officeDocument/2006/relationships/image" Target="../media/image8.png"/><Relationship Id="rId7" Type="http://schemas.openxmlformats.org/officeDocument/2006/relationships/slide" Target="../slides/slide19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17.xml"/><Relationship Id="rId5" Type="http://schemas.openxmlformats.org/officeDocument/2006/relationships/slide" Target="../slides/slide6.xml"/><Relationship Id="rId10" Type="http://schemas.openxmlformats.org/officeDocument/2006/relationships/slide" Target="../slides/slide23.xml"/><Relationship Id="rId4" Type="http://schemas.openxmlformats.org/officeDocument/2006/relationships/image" Target="../media/image9.png"/><Relationship Id="rId9" Type="http://schemas.openxmlformats.org/officeDocument/2006/relationships/slide" Target="../slides/slide21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slide" Target="../slides/slide9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5.xml"/><Relationship Id="rId5" Type="http://schemas.openxmlformats.org/officeDocument/2006/relationships/image" Target="../media/image9.png"/><Relationship Id="rId10" Type="http://schemas.openxmlformats.org/officeDocument/2006/relationships/slide" Target="../slides/slide13.xml"/><Relationship Id="rId4" Type="http://schemas.openxmlformats.org/officeDocument/2006/relationships/image" Target="../media/image8.png"/><Relationship Id="rId9" Type="http://schemas.openxmlformats.org/officeDocument/2006/relationships/slide" Target="../slides/slide11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9.xml"/><Relationship Id="rId3" Type="http://schemas.openxmlformats.org/officeDocument/2006/relationships/image" Target="../media/image10.png"/><Relationship Id="rId7" Type="http://schemas.openxmlformats.org/officeDocument/2006/relationships/slide" Target="../slides/slide1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3.xml"/><Relationship Id="rId5" Type="http://schemas.openxmlformats.org/officeDocument/2006/relationships/image" Target="../media/image9.png"/><Relationship Id="rId10" Type="http://schemas.openxmlformats.org/officeDocument/2006/relationships/slide" Target="../slides/slide21.xml"/><Relationship Id="rId4" Type="http://schemas.openxmlformats.org/officeDocument/2006/relationships/image" Target="../media/image8.png"/><Relationship Id="rId9" Type="http://schemas.openxmlformats.org/officeDocument/2006/relationships/slide" Target="../slides/slide20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slide" Target="../slides/slide9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5.xml"/><Relationship Id="rId5" Type="http://schemas.openxmlformats.org/officeDocument/2006/relationships/image" Target="../media/image9.png"/><Relationship Id="rId10" Type="http://schemas.openxmlformats.org/officeDocument/2006/relationships/slide" Target="../slides/slide13.xml"/><Relationship Id="rId4" Type="http://schemas.openxmlformats.org/officeDocument/2006/relationships/image" Target="../media/image8.png"/><Relationship Id="rId9" Type="http://schemas.openxmlformats.org/officeDocument/2006/relationships/slide" Target="../slides/slide1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slide" Target="../slides/slide9.xml"/><Relationship Id="rId3" Type="http://schemas.openxmlformats.org/officeDocument/2006/relationships/image" Target="../media/image10.png"/><Relationship Id="rId7" Type="http://schemas.openxmlformats.org/officeDocument/2006/relationships/slide" Target="../slides/slide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15.xml"/><Relationship Id="rId5" Type="http://schemas.openxmlformats.org/officeDocument/2006/relationships/image" Target="../media/image9.png"/><Relationship Id="rId10" Type="http://schemas.openxmlformats.org/officeDocument/2006/relationships/slide" Target="../slides/slide13.xml"/><Relationship Id="rId4" Type="http://schemas.openxmlformats.org/officeDocument/2006/relationships/image" Target="../media/image8.png"/><Relationship Id="rId9" Type="http://schemas.openxmlformats.org/officeDocument/2006/relationships/slide" Target="../slides/slide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9.xml"/><Relationship Id="rId3" Type="http://schemas.openxmlformats.org/officeDocument/2006/relationships/image" Target="../media/image10.png"/><Relationship Id="rId7" Type="http://schemas.openxmlformats.org/officeDocument/2006/relationships/slide" Target="../slides/slide1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3.xml"/><Relationship Id="rId5" Type="http://schemas.openxmlformats.org/officeDocument/2006/relationships/image" Target="../media/image9.png"/><Relationship Id="rId10" Type="http://schemas.openxmlformats.org/officeDocument/2006/relationships/slide" Target="../slides/slide21.xml"/><Relationship Id="rId4" Type="http://schemas.openxmlformats.org/officeDocument/2006/relationships/image" Target="../media/image8.png"/><Relationship Id="rId9" Type="http://schemas.openxmlformats.org/officeDocument/2006/relationships/slide" Target="../slides/slide20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19.xml"/><Relationship Id="rId3" Type="http://schemas.openxmlformats.org/officeDocument/2006/relationships/image" Target="../media/image10.png"/><Relationship Id="rId7" Type="http://schemas.openxmlformats.org/officeDocument/2006/relationships/slide" Target="../slides/slide17.xml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11" Type="http://schemas.openxmlformats.org/officeDocument/2006/relationships/slide" Target="../slides/slide23.xml"/><Relationship Id="rId5" Type="http://schemas.openxmlformats.org/officeDocument/2006/relationships/image" Target="../media/image9.png"/><Relationship Id="rId10" Type="http://schemas.openxmlformats.org/officeDocument/2006/relationships/slide" Target="../slides/slide21.xml"/><Relationship Id="rId4" Type="http://schemas.openxmlformats.org/officeDocument/2006/relationships/image" Target="../media/image8.png"/><Relationship Id="rId9" Type="http://schemas.openxmlformats.org/officeDocument/2006/relationships/slide" Target="../slides/slide20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slide" Target="../slides/slide6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d807fe242,d807fe242,95d06aa4f,5a639f792,9ed4423f1,eacdb1209,7cf25ec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11,162,16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6" name="C_0#auto_editor_catalog_3?lid=2cd8ecc21&amp;amp;amp;amp;cid=2cd8ecc21&amp;amp;amp;amp;vtp=1">
            <a:hlinkClick r:id="rId6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7" name="C_0#auto_editor_catalog_3?lid=84c81811f&amp;amp;amp;amp;cid=84c81811f&amp;amp;amp;amp;vtp=1">
            <a:hlinkClick r:id="rId7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8" name="C_0#auto_editor_catalog_3?lid=73844f222&amp;amp;amp;amp;cid=73844f222&amp;amp;amp;amp;vtp=1">
            <a:hlinkClick r:id="rId8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9" name="C_0#auto_editor_catalog_3?lid=c1f04a7dc&amp;amp;amp;amp;cid=c1f04a7dc&amp;amp;amp;amp;vtp=1">
            <a:hlinkClick r:id="rId9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0" name="C_0#auto_editor_catalog_3?lid=cf71cadab&amp;amp;amp;amp;cid=cf71cadab&amp;amp;amp;amp;vtp=1">
            <a:hlinkClick r:id="rId10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1" name="C_0#auto_editor_catalog_3?lid=2cd8ecc21&amp;amp;amp;amp;cid=2cd8ecc21&amp;amp;amp;amp;vtp=1">
            <a:hlinkClick r:id="rId6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2" name="C_0#auto_editor_catalog_3?lid=84c81811f&amp;amp;amp;amp;cid=84c81811f&amp;amp;amp;amp;vtp=1">
            <a:hlinkClick r:id="rId7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3" name="C_0#auto_editor_catalog_3?lid=73844f222&amp;amp;amp;amp;cid=73844f222&amp;amp;amp;amp;vtp=1">
            <a:hlinkClick r:id="rId8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4" name="C_0#auto_editor_catalog_3?lid=c1f04a7dc&amp;amp;amp;amp;cid=c1f04a7dc&amp;amp;amp;amp;vtp=1">
            <a:hlinkClick r:id="rId9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5" name="C_0#auto_editor_catalog_3?lid=cf71cadab&amp;amp;amp;amp;cid=cf71cadab&amp;amp;amp;amp;vtp=1">
            <a:hlinkClick r:id="rId10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#mc=目录配置1#d807fe242,5650333d3,ce312f6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11,162,16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6" name="C_0#auto_editor_catalog_9?lid=45e5d80ca&amp;amp;amp;amp;cid=45e5d80ca&amp;amp;amp;amp;vtp=1">
            <a:hlinkClick r:id="rId6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7" name="C_0#auto_editor_catalog_9?lid=2540262e9&amp;amp;amp;amp;cid=2540262e9&amp;amp;amp;amp;vtp=1">
            <a:hlinkClick r:id="rId7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8" name="C_0#auto_editor_catalog_9?lid=fa3edd764&amp;amp;amp;amp;cid=fa3edd764&amp;amp;amp;amp;vtp=1">
            <a:hlinkClick r:id="rId8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9" name="C_0#auto_editor_catalog_9?lid=fe06af1c3&amp;amp;amp;amp;cid=fe06af1c3&amp;amp;amp;amp;vtp=1">
            <a:hlinkClick r:id="rId9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0" name="C_0#auto_editor_catalog_9?lid=c5899645b&amp;amp;amp;amp;cid=c5899645b&amp;amp;amp;amp;vtp=1">
            <a:hlinkClick r:id="rId10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1" name="C_0#auto_editor_catalog_9?lid=45e5d80ca&amp;amp;amp;amp;cid=45e5d80ca&amp;amp;amp;amp;vtp=1">
            <a:hlinkClick r:id="rId6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2" name="C_0#auto_editor_catalog_9?lid=2540262e9&amp;amp;amp;amp;cid=2540262e9&amp;amp;amp;amp;vtp=1">
            <a:hlinkClick r:id="rId7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3" name="C_0#auto_editor_catalog_9?lid=fa3edd764&amp;amp;amp;amp;cid=fa3edd764&amp;amp;amp;amp;vtp=1">
            <a:hlinkClick r:id="rId8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4" name="C_0#auto_editor_catalog_9?lid=fe06af1c3&amp;amp;amp;amp;cid=fe06af1c3&amp;amp;amp;amp;vtp=1">
            <a:hlinkClick r:id="rId9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5" name="C_0#auto_editor_catalog_9?lid=c5899645b&amp;amp;amp;amp;cid=c5899645b&amp;amp;amp;amp;vtp=1">
            <a:hlinkClick r:id="rId10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d807fe242,d807fe242,95d06aa4f,5a639f792,9ed4423f1,eacdb1209,7cf25ec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2cd8ecc21&amp;amp;amp;amp;cid=2cd8ecc21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84c81811f&amp;amp;amp;amp;cid=84c81811f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73844f222&amp;amp;amp;amp;cid=73844f222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c1f04a7dc&amp;amp;amp;amp;cid=c1f04a7dc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cf71cadab&amp;amp;amp;amp;cid=cf71cadab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2cd8ecc21&amp;amp;amp;amp;cid=2cd8ecc21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84c81811f&amp;amp;amp;amp;cid=84c81811f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73844f222&amp;amp;amp;amp;cid=73844f222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c1f04a7dc&amp;amp;amp;amp;cid=c1f04a7dc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cf71cadab&amp;amp;amp;amp;cid=cf71cadab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d807fe242,5650333d3,ce312f6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45e5d80ca&amp;amp;amp;amp;cid=45e5d80ca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2540262e9&amp;amp;amp;amp;cid=2540262e9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fa3edd764&amp;amp;amp;amp;cid=fa3edd764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fe06af1c3&amp;amp;amp;amp;cid=fe06af1c3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c5899645b&amp;amp;amp;amp;cid=c5899645b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45e5d80ca&amp;amp;amp;amp;cid=45e5d80ca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9?lid=2540262e9&amp;amp;amp;amp;cid=2540262e9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9?lid=fa3edd764&amp;amp;amp;amp;cid=fa3edd764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9?lid=fe06af1c3&amp;amp;amp;amp;cid=fe06af1c3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9?lid=c5899645b&amp;amp;amp;amp;cid=c5899645b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95d06aa4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5650333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d807fe242,d807fe242,95d06aa4f,5a639f792,9ed4423f1,eacdb1209,7cf25ec33#df=95d06aa4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2cd8ecc21&amp;amp;amp;amp;cid=2cd8ecc21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84c81811f&amp;amp;amp;amp;cid=84c81811f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73844f222&amp;amp;amp;amp;cid=73844f222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c1f04a7dc&amp;amp;amp;amp;cid=c1f04a7dc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cf71cadab&amp;amp;amp;amp;cid=cf71cadab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2cd8ecc21&amp;amp;amp;amp;cid=2cd8ecc21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84c81811f&amp;amp;amp;amp;cid=84c81811f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73844f222&amp;amp;amp;amp;cid=73844f222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c1f04a7dc&amp;amp;amp;amp;cid=c1f04a7dc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cf71cadab&amp;amp;amp;amp;cid=cf71cadab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d807fe242,d807fe242,95d06aa4f,5a639f792,9ed4423f1,eacdb1209,7cf25ec33#df=5650333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3?lid=2cd8ecc21&amp;amp;amp;amp;cid=2cd8ecc21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3?lid=84c81811f&amp;amp;amp;amp;cid=84c81811f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3?lid=73844f222&amp;amp;amp;amp;cid=73844f222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3?lid=c1f04a7dc&amp;amp;amp;amp;cid=c1f04a7dc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3?lid=cf71cadab&amp;amp;amp;amp;cid=cf71cadab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3?lid=2cd8ecc21&amp;amp;amp;amp;cid=2cd8ecc21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3?lid=84c81811f&amp;amp;amp;amp;cid=84c81811f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3?lid=73844f222&amp;amp;amp;amp;cid=73844f222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3?lid=c1f04a7dc&amp;amp;amp;amp;cid=c1f04a7dc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3?lid=cf71cadab&amp;amp;amp;amp;cid=cf71cadab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daode_fazhi#pid=66d968292c1b3734b9cb3cea#tid=66e3e815f484920009ee518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d807fe242,5650333d3,ce312f6be#df=95d06aa4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45e5d80ca&amp;amp;amp;amp;cid=45e5d80ca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2540262e9&amp;amp;amp;amp;cid=2540262e9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fa3edd764&amp;amp;amp;amp;cid=fa3edd764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fe06af1c3&amp;amp;amp;amp;cid=fe06af1c3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c5899645b&amp;amp;amp;amp;cid=c5899645b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45e5d80ca&amp;amp;amp;amp;cid=45e5d80ca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9?lid=2540262e9&amp;amp;amp;amp;cid=2540262e9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9?lid=fa3edd764&amp;amp;amp;amp;cid=fa3edd764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9?lid=fe06af1c3&amp;amp;amp;amp;cid=fe06af1c3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9?lid=c5899645b&amp;amp;amp;amp;cid=c5899645b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mc=目录配置1#d807fe242,5650333d3,ce312f6be#df=5650333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0" y="182880"/>
            <a:ext cx="2697480" cy="53949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400800" y="210312"/>
            <a:ext cx="2697480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sz="2800" dirty="0"/>
          </a:p>
        </p:txBody>
      </p:sp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7" name="MasterShapeName?linknodeid=back_to_first_catalog&amp;color=RGB(111,162,162)">
            <a:hlinkClick r:id="rId6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  <p:sp>
        <p:nvSpPr>
          <p:cNvPr id="8" name="C_0#auto_editor_catalog_9?lid=45e5d80ca&amp;amp;amp;amp;cid=45e5d80ca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9" name="C_0#auto_editor_catalog_9?lid=2540262e9&amp;amp;amp;amp;cid=2540262e9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0" name="C_0#auto_editor_catalog_9?lid=fa3edd764&amp;amp;amp;amp;cid=fa3edd764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1" name="C_0#auto_editor_catalog_9?lid=fe06af1c3&amp;amp;amp;amp;cid=fe06af1c3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2" name="C_0#auto_editor_catalog_9?lid=c5899645b&amp;amp;amp;amp;cid=c5899645b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  <p:sp>
        <p:nvSpPr>
          <p:cNvPr id="13" name="C_0#auto_editor_catalog_9?lid=45e5d80ca&amp;amp;amp;amp;cid=45e5d80ca&amp;amp;amp;amp;vtp=1">
            <a:hlinkClick r:id="rId7" action="ppaction://hlinksldjump"/>
          </p:cNvPr>
          <p:cNvSpPr/>
          <p:nvPr/>
        </p:nvSpPr>
        <p:spPr>
          <a:xfrm>
            <a:off x="440740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1</a:t>
            </a:r>
            <a:endParaRPr lang="en-US" sz="1800" dirty="0"/>
          </a:p>
        </p:txBody>
      </p:sp>
      <p:sp>
        <p:nvSpPr>
          <p:cNvPr id="14" name="C_0#auto_editor_catalog_9?lid=2540262e9&amp;amp;amp;amp;cid=2540262e9&amp;amp;amp;amp;vtp=1">
            <a:hlinkClick r:id="rId8" action="ppaction://hlinksldjump"/>
          </p:cNvPr>
          <p:cNvSpPr/>
          <p:nvPr/>
        </p:nvSpPr>
        <p:spPr>
          <a:xfrm>
            <a:off x="5084064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2</a:t>
            </a:r>
            <a:endParaRPr lang="en-US" sz="1800" dirty="0"/>
          </a:p>
        </p:txBody>
      </p:sp>
      <p:sp>
        <p:nvSpPr>
          <p:cNvPr id="15" name="C_0#auto_editor_catalog_9?lid=fa3edd764&amp;amp;amp;amp;cid=fa3edd764&amp;amp;amp;amp;vtp=1">
            <a:hlinkClick r:id="rId9" action="ppaction://hlinksldjump"/>
          </p:cNvPr>
          <p:cNvSpPr/>
          <p:nvPr/>
        </p:nvSpPr>
        <p:spPr>
          <a:xfrm>
            <a:off x="5751576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3</a:t>
            </a:r>
            <a:endParaRPr lang="en-US" sz="1800" dirty="0"/>
          </a:p>
        </p:txBody>
      </p:sp>
      <p:sp>
        <p:nvSpPr>
          <p:cNvPr id="16" name="C_0#auto_editor_catalog_9?lid=fe06af1c3&amp;amp;amp;amp;cid=fe06af1c3&amp;amp;amp;amp;vtp=1">
            <a:hlinkClick r:id="rId10" action="ppaction://hlinksldjump"/>
          </p:cNvPr>
          <p:cNvSpPr/>
          <p:nvPr/>
        </p:nvSpPr>
        <p:spPr>
          <a:xfrm>
            <a:off x="6428232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4</a:t>
            </a:r>
            <a:endParaRPr lang="en-US" sz="1800" dirty="0"/>
          </a:p>
        </p:txBody>
      </p:sp>
      <p:sp>
        <p:nvSpPr>
          <p:cNvPr id="17" name="C_0#auto_editor_catalog_9?lid=c5899645b&amp;amp;amp;amp;cid=c5899645b&amp;amp;amp;amp;vtp=1">
            <a:hlinkClick r:id="rId11" action="ppaction://hlinksldjump"/>
          </p:cNvPr>
          <p:cNvSpPr/>
          <p:nvPr/>
        </p:nvSpPr>
        <p:spPr>
          <a:xfrm>
            <a:off x="7104888" y="6099048"/>
            <a:ext cx="493776" cy="374904"/>
          </a:xfrm>
          <a:prstGeom prst="rect">
            <a:avLst/>
          </a:prstGeom>
          <a:solidFill>
            <a:srgbClr val="DAD4E8">
              <a:alpha val="80000"/>
            </a:srgbClr>
          </a:solidFill>
          <a:ln>
            <a:solidFill>
              <a:srgbClr val="6F57A2"/>
            </a:solidFill>
          </a:ln>
        </p:spPr>
        <p:txBody>
          <a:bodyPr wrap="square" lIns="127000" tIns="127000" rIns="127000" bIns="127000" rtlCol="0" anchor="ctr"/>
          <a:lstStyle/>
          <a:p>
            <a:pPr marL="0" algn="ctr">
              <a:lnSpc>
                <a:spcPct val="100000"/>
              </a:lnSpc>
            </a:pPr>
            <a:r>
              <a:rPr lang="en-US" sz="1800" b="1" i="0" dirty="0">
                <a:solidFill>
                  <a:srgbClr val="6F57A2"/>
                </a:solidFill>
                <a:latin typeface="Calibri (正文)" pitchFamily="34" charset="0"/>
                <a:ea typeface="Calibri (正文)" pitchFamily="34" charset="-122"/>
                <a:cs typeface="Calibri (正文)" pitchFamily="34" charset="-120"/>
              </a:rPr>
              <a:t>5</a:t>
            </a:r>
            <a:endParaRPr lang="en-US" sz="18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59536" y="5212080"/>
            <a:ext cx="1856232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FFFFF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道德与法治</a:t>
            </a:r>
            <a:endParaRPr lang="en-US" sz="2800" dirty="0"/>
          </a:p>
        </p:txBody>
      </p:sp>
      <p:sp>
        <p:nvSpPr>
          <p:cNvPr id="4" name="MasterShapeName"/>
          <p:cNvSpPr/>
          <p:nvPr/>
        </p:nvSpPr>
        <p:spPr>
          <a:xfrm>
            <a:off x="832104" y="5824728"/>
            <a:ext cx="1911096" cy="35661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6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六年级全一册</a:t>
            </a:r>
            <a:endParaRPr lang="en-US" sz="16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3931920" y="5870448"/>
            <a:ext cx="4315968" cy="429768"/>
          </a:xfrm>
          <a:prstGeom prst="rect">
            <a:avLst/>
          </a:prstGeom>
          <a:solidFill>
            <a:srgbClr val="98E5D8"/>
          </a:solidFill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600" b="1" i="0" dirty="0">
                <a:solidFill>
                  <a:srgbClr val="6F57A2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鼠标轻轻一点，内容立即呈现</a:t>
            </a:r>
            <a:endParaRPr lang="en-US" sz="26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312" y="155448"/>
            <a:ext cx="2331720" cy="53949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1200" y="246888"/>
            <a:ext cx="393192" cy="356616"/>
          </a:xfrm>
          <a:prstGeom prst="rect">
            <a:avLst/>
          </a:prstGeom>
        </p:spPr>
      </p:pic>
      <p:sp>
        <p:nvSpPr>
          <p:cNvPr id="5" name="MasterShapeName?linknodeid=back_to_first_catalog&amp;color=RGB(111,162,162)">
            <a:hlinkClick r:id="rId5" action="ppaction://hlinksldjump"/>
          </p:cNvPr>
          <p:cNvSpPr/>
          <p:nvPr/>
        </p:nvSpPr>
        <p:spPr>
          <a:xfrm>
            <a:off x="10003536" y="182880"/>
            <a:ext cx="1545336" cy="48463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8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返回目录</a:t>
            </a:r>
            <a:endParaRPr lang="en-US" sz="28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slide" Target="slide1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8_1#84c81811f?vopoq=1&amp;pid=5a639f792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本题考查奏响中学序曲。</a:t>
            </a:r>
            <a:endParaRPr lang="en-US" altLang="zh-CN" sz="2400" dirty="0"/>
          </a:p>
        </p:txBody>
      </p:sp>
      <p:graphicFrame>
        <p:nvGraphicFramePr>
          <p:cNvPr id="11" name="QC_6_AS.8_2#84c81811f?colgroup=2,29,2&amp;vopoq=1&amp;pid=5a639f792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4635320"/>
              </p:ext>
            </p:extLst>
          </p:nvPr>
        </p:nvGraphicFramePr>
        <p:xfrm>
          <a:off x="649224" y="1474362"/>
          <a:ext cx="10863072" cy="2450211"/>
        </p:xfrm>
        <a:graphic>
          <a:graphicData uri="http://schemas.openxmlformats.org/drawingml/2006/table">
            <a:tbl>
              <a:tblPr/>
              <a:tblGrid>
                <a:gridCol w="877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98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69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选项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分析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判断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依据教材知识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初中阶段对我们的人生具有独特的价值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B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初中阶段是人生发展的一个新阶段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但并非最初始的阶段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C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初中阶段见证了我们从少年到青年的成长历程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D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“实现所有的梦想”说法太绝对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×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9ed4423f1?vopoq=1&amp;pid=95d06aa4f&amp;color=0,0,0&amp;vtp=1&amp;bt=1&amp;bbb=1"/>
          <p:cNvSpPr/>
          <p:nvPr/>
        </p:nvSpPr>
        <p:spPr>
          <a:xfrm>
            <a:off x="649224" y="859536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知识点2</a:t>
            </a:r>
            <a:r>
              <a:rPr lang="en-US" altLang="zh-CN" sz="30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成长的礼物</a:t>
            </a:r>
            <a:endParaRPr lang="en-US" altLang="zh-CN" sz="3000" dirty="0"/>
          </a:p>
        </p:txBody>
      </p:sp>
      <p:sp>
        <p:nvSpPr>
          <p:cNvPr id="3" name="QC_6_BD.9_1#73844f222?vopoq=1&amp;pid=9ed4423f1&amp;color=0,0,0&amp;vtp=1&amp;bbb=1&amp;hb=1"/>
          <p:cNvSpPr/>
          <p:nvPr/>
        </p:nvSpPr>
        <p:spPr>
          <a:xfrm>
            <a:off x="649224" y="1516102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【2023山东东营期中】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为响应国家的“双减”政策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，实现义务教育阶段学校课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后服务全覆盖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，某校组建书法社、围棋社、武术社等多个社团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，学生可根据自己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的兴趣爱好自愿参加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这主要说明初中阶段(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4" name="QC_6_AN.10_1#73844f222.bracket?vopoq=1&amp;pid=9ed4423f1&amp;color=0,0,0&amp;vpa=3&amp;vtp=1"/>
          <p:cNvSpPr/>
          <p:nvPr/>
        </p:nvSpPr>
        <p:spPr>
          <a:xfrm>
            <a:off x="6761893" y="262227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5" name="QC_6_BD.11_1#73844f222.choices?vopoq=1&amp;pid=9ed4423f1&amp;color=0,0,0&amp;vtp=1&amp;bbb=1"/>
          <p:cNvSpPr/>
          <p:nvPr/>
        </p:nvSpPr>
        <p:spPr>
          <a:xfrm>
            <a:off x="649224" y="3167761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557774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.对我们的成长提出新的要求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.带领我们探索新的知识领域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557774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C.为我们打开认识社会的大门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.给我们提供培养兴趣的平台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2_1#73844f222?vopoq=1&amp;pid=9ed4423f1&amp;color=0,0,0&amp;vtp=1&amp;bt=1&amp;bbb=1&amp;hb=1"/>
          <p:cNvSpPr/>
          <p:nvPr/>
        </p:nvSpPr>
        <p:spPr>
          <a:xfrm>
            <a:off x="649224" y="864000"/>
            <a:ext cx="10899648" cy="51418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初中阶段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。学生可根据自己的兴趣爱好自愿参加社团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，这说明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丰富多彩的社团活动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，给我们提供更多培养兴趣的平台，D符合题意；A、B、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C与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题意不符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，排除。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归纳总结 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进入初中阶段意味着什么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？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①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初中阶段，是人生美好的年华，也是规划未来之路的重要时期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。这段生命旅程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给了每个人自我发展的无限可能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初中阶段为我们的发展提供了新的机会。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初中阶段对我们的成长提出了新的要求。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初中阶段对我们的人生具有独特的价值。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3_1#c1f04a7dc?sp=1&amp;vopoq=1&amp;pid=9ed4423f1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【2024山东泰安期中</a:t>
            </a:r>
            <a:r>
              <a:rPr lang="en-US" altLang="zh-CN" sz="2400" b="0" i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】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下面是一名六年级学生对自己小学生活和初中生活进行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的比较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</a:t>
            </a:r>
            <a:endParaRPr lang="en-US" altLang="zh-CN" sz="2400" dirty="0"/>
          </a:p>
        </p:txBody>
      </p:sp>
      <p:graphicFrame>
        <p:nvGraphicFramePr>
          <p:cNvPr id="14" name="QC_6_BD.13_2#c1f04a7dc?colgroup=15,19&amp;vopoq=1&amp;pid=9ed4423f1&amp;color=0,0,0&amp;vtp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519804"/>
              </p:ext>
            </p:extLst>
          </p:nvPr>
        </p:nvGraphicFramePr>
        <p:xfrm>
          <a:off x="649224" y="2027066"/>
          <a:ext cx="10872216" cy="1955546"/>
        </p:xfrm>
        <a:graphic>
          <a:graphicData uri="http://schemas.openxmlformats.org/drawingml/2006/table">
            <a:tbl>
              <a:tblPr/>
              <a:tblGrid>
                <a:gridCol w="4782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899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1551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小学生活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700"/>
                        </a:lnSpc>
                      </a:pPr>
                      <a:r>
                        <a:rPr lang="en-US" altLang="zh-CN" sz="2400" b="1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初中生活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学习的课程少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学习的课程多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社团活动有限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社团活动种类多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665"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学习成绩还可以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 hangingPunct="0">
                        <a:lnSpc>
                          <a:spcPts val="36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有了更高的学习目标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QC_6_BD.13_3#c1f04a7dc?vopoq=1&amp;pid=9ed4423f1&amp;color=0,0,0&amp;vtp=1&amp;bbb=1"/>
          <p:cNvSpPr/>
          <p:nvPr/>
        </p:nvSpPr>
        <p:spPr>
          <a:xfrm>
            <a:off x="649224" y="4109866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从中我们可以看出(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6_BD.15_1#c1f04a7dc?vopoq=1&amp;pid=9ed4423f1&amp;color=0,0,0&amp;vtp=1&amp;bbb=1"/>
          <p:cNvSpPr/>
          <p:nvPr/>
        </p:nvSpPr>
        <p:spPr>
          <a:xfrm>
            <a:off x="649224" y="4656347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①初中阶段对我们的成长提出了新的要求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初中阶段为我们带来了新的困惑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5_2#c1f04a7dc?vopoq=1&amp;pid=9ed4423f1&amp;color=0,0,0&amp;mp=1&amp;vtp=1&amp;bt=1&amp;bb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③初中阶段为我们的发展提供了新的机会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初中阶段让我们拥有新的友谊</a:t>
            </a:r>
            <a:endParaRPr lang="en-US" altLang="zh-CN" sz="2400" dirty="0"/>
          </a:p>
        </p:txBody>
      </p:sp>
      <p:sp>
        <p:nvSpPr>
          <p:cNvPr id="3" name="QC_6_BD.15_3#c1f04a7dc.choices?vopoq=1&amp;pid=9ed4423f1&amp;color=0,0,0&amp;vtp=1&amp;bbb=1"/>
          <p:cNvSpPr/>
          <p:nvPr/>
        </p:nvSpPr>
        <p:spPr>
          <a:xfrm>
            <a:off x="649224" y="1959565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785237" algn="l"/>
                <a:tab pos="5557774" algn="l"/>
                <a:tab pos="8330311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.①②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B.①③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C.②④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.③④</a:t>
            </a:r>
            <a:endParaRPr lang="en-US" altLang="zh-CN" sz="2400" dirty="0"/>
          </a:p>
        </p:txBody>
      </p:sp>
      <p:sp>
        <p:nvSpPr>
          <p:cNvPr id="4" name="QC_6_AS.16_1#c1f04a7dc?vopoq=1&amp;pid=9ed4423f1&amp;color=0,0,0&amp;vtp=1&amp;bbb=1&amp;hb=1"/>
          <p:cNvSpPr/>
          <p:nvPr/>
        </p:nvSpPr>
        <p:spPr>
          <a:xfrm>
            <a:off x="649224" y="2500903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本题考查奏响中学序曲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。题干中的描述说明初中阶段对我们的成长提出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了新的要求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，为我们的发展提供了新的机会，①③正确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；题干并未体现带来新的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困惑和拥有新的友谊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，②④排除。故选B。</a:t>
            </a:r>
            <a:endParaRPr lang="en-US" altLang="zh-CN" sz="2400" dirty="0"/>
          </a:p>
        </p:txBody>
      </p:sp>
      <p:sp>
        <p:nvSpPr>
          <p:cNvPr id="5" name="QC_6_AN.14_1#c1f04a7dc.bracket?vopoq=1&amp;pid=9ed4423f1&amp;color=0,0,0&amp;vpa=4&amp;vtp=1&amp;answeroption=B">
            <a:extLst>
              <a:ext uri="{FF2B5EF4-FFF2-40B4-BE49-F238E27FC236}">
                <a16:creationId xmlns:a16="http://schemas.microsoft.com/office/drawing/2014/main" id="{279D0CD8-E2CB-9ED9-61A9-8EFA2BC22E57}"/>
              </a:ext>
            </a:extLst>
          </p:cNvPr>
          <p:cNvSpPr txBox="1"/>
          <p:nvPr/>
        </p:nvSpPr>
        <p:spPr>
          <a:xfrm>
            <a:off x="3307334" y="1933784"/>
            <a:ext cx="474489" cy="56938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37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acdb1209?vopoq=1&amp;pid=95d06aa4f&amp;color=0,0,0&amp;vtp=1&amp;bt=1&amp;bbb=1"/>
          <p:cNvSpPr/>
          <p:nvPr/>
        </p:nvSpPr>
        <p:spPr>
          <a:xfrm>
            <a:off x="649224" y="859537"/>
            <a:ext cx="10899648" cy="60058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刷易错</a:t>
            </a:r>
            <a:endParaRPr lang="en-US" altLang="zh-CN" sz="3200" dirty="0"/>
          </a:p>
        </p:txBody>
      </p:sp>
      <p:sp>
        <p:nvSpPr>
          <p:cNvPr id="3" name="C_6_BD#7cf25ec33?vopoq=1&amp;pid=eacdb1209&amp;color=0,0,0&amp;vtp=1&amp;bbb=1"/>
          <p:cNvSpPr/>
          <p:nvPr/>
        </p:nvSpPr>
        <p:spPr>
          <a:xfrm>
            <a:off x="649224" y="1514336"/>
            <a:ext cx="10899648" cy="5629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800"/>
              </a:lnSpc>
            </a:pP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易错点</a:t>
            </a:r>
            <a:r>
              <a:rPr lang="en-US" altLang="zh-CN" sz="30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误认为初中阶段决定我们一生的发展</a:t>
            </a:r>
            <a:endParaRPr lang="en-US" altLang="zh-CN" sz="3000" dirty="0"/>
          </a:p>
        </p:txBody>
      </p:sp>
      <p:sp>
        <p:nvSpPr>
          <p:cNvPr id="4" name="QB_7_BD.48_1#cf71cadab?sp=1&amp;vopoq=1&amp;pid=7cf25ec33&amp;color=0,0,0&amp;vtp=1&amp;bbb=1&amp;hb=1&amp;hltap=1"/>
          <p:cNvSpPr/>
          <p:nvPr/>
        </p:nvSpPr>
        <p:spPr>
          <a:xfrm>
            <a:off x="649224" y="2139940"/>
            <a:ext cx="10899648" cy="3992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5.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【2024原创】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（5分）【价值判断题】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初中阶段很重要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，它决定我们一生的发展。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判断：</a:t>
            </a:r>
            <a:r>
              <a:rPr lang="en-US" altLang="zh-CN" sz="24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1分）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理由：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_______________________________________________________________________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_______________________________________________________________________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_____________________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4分）</a:t>
            </a:r>
            <a:endParaRPr lang="en-US" altLang="zh-CN" sz="2400" dirty="0"/>
          </a:p>
        </p:txBody>
      </p:sp>
      <p:sp>
        <p:nvSpPr>
          <p:cNvPr id="5" name="QB_7_AN.49_1#cf71cadab.blank?vopoq=1&amp;pid=7cf25ec33&amp;color=0,0,0&amp;vpa=5&amp;vtp=1&amp;bbb=1"/>
          <p:cNvSpPr/>
          <p:nvPr/>
        </p:nvSpPr>
        <p:spPr>
          <a:xfrm>
            <a:off x="1580292" y="3124761"/>
            <a:ext cx="2201863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错误。（1分）</a:t>
            </a:r>
            <a:endParaRPr lang="en-US" altLang="zh-CN" sz="2400" dirty="0"/>
          </a:p>
        </p:txBody>
      </p:sp>
      <p:sp>
        <p:nvSpPr>
          <p:cNvPr id="6" name="QB_7_AN.50_1#cf71cadab?sp=1&amp;vopoq=1&amp;pid=7cf25ec33&amp;color=0,0,0&amp;vtp=1&amp;bbb=1&amp;hb=1&amp;hla=1">
            <a:extLst>
              <a:ext uri="{FF2B5EF4-FFF2-40B4-BE49-F238E27FC236}">
                <a16:creationId xmlns:a16="http://schemas.microsoft.com/office/drawing/2014/main" id="{4181B392-9D7D-F4C5-DABD-33F878B8F674}"/>
              </a:ext>
            </a:extLst>
          </p:cNvPr>
          <p:cNvSpPr/>
          <p:nvPr/>
        </p:nvSpPr>
        <p:spPr>
          <a:xfrm>
            <a:off x="649224" y="3655876"/>
            <a:ext cx="10899648" cy="2468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初中阶段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，是人生美好的年华，也是规划未来之路的重要时期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。这段人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生旅程给了每个人自我发展的无限可能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初中阶段对我们的人生具有独特的价值。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我们正处于生命成长的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“拔节孕穗期”，这一时期我们初步形成世界观、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人生观、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价值观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，需要精心引导和栽培。初中阶段对我们的一生有重要的影响，但“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决定”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说法过于绝对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。（4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分）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7_AS.19_1#cf71cadab?vopoq=1&amp;pid=7cf25ec33&amp;color=0,0,0&amp;vtp=1&amp;bt=1&amp;bbb=1&amp;hb=1"/>
          <p:cNvSpPr/>
          <p:nvPr/>
        </p:nvSpPr>
        <p:spPr>
          <a:xfrm>
            <a:off x="649224" y="864000"/>
            <a:ext cx="10899648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本题为价值判断题，首先要判断观点错误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，理由可结合初中阶段的重要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性作答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，并给出“决定”说法过于绝对的结论。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5650333d3?vopoq=1&amp;pid=d807fe242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2734056" cy="594360"/>
          </a:xfrm>
          <a:prstGeom prst="rect">
            <a:avLst/>
          </a:prstGeom>
        </p:spPr>
      </p:pic>
      <p:sp>
        <p:nvSpPr>
          <p:cNvPr id="3" name="C_4_BD#5650333d3?vopoq=1&amp;pid=d807fe242&amp;color=255,255,255&amp;vtp=1&amp;bbb=1"/>
          <p:cNvSpPr/>
          <p:nvPr/>
        </p:nvSpPr>
        <p:spPr>
          <a:xfrm>
            <a:off x="1188720" y="896112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中考</a:t>
            </a:r>
            <a:endParaRPr lang="en-US" altLang="zh-CN" sz="2800" dirty="0"/>
          </a:p>
        </p:txBody>
      </p:sp>
      <p:sp>
        <p:nvSpPr>
          <p:cNvPr id="4" name="C_4_BD#5650333d3?vopoq=1&amp;pid=d807fe242&amp;color=255,255,255&amp;vtp=1&amp;bbb=1"/>
          <p:cNvSpPr/>
          <p:nvPr/>
        </p:nvSpPr>
        <p:spPr>
          <a:xfrm>
            <a:off x="2660904" y="896112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模拟</a:t>
            </a:r>
            <a:endParaRPr lang="en-US" altLang="zh-CN" sz="2800" dirty="0"/>
          </a:p>
        </p:txBody>
      </p:sp>
      <p:sp>
        <p:nvSpPr>
          <p:cNvPr id="5" name="QC_5_BD.20_1#45e5d80ca?vopoq=1&amp;pid=5650333d3&amp;color=0,0,0&amp;vtp=1&amp;bbb=1&amp;hb=1"/>
          <p:cNvSpPr/>
          <p:nvPr/>
        </p:nvSpPr>
        <p:spPr>
          <a:xfrm>
            <a:off x="649224" y="1447800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【2024山东威海模拟】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丘成桐作为我国著名数学家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，他的成就可以说是享誉世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界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，27岁证明出世界级数学难题“卡拉比猜想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”。他善于提出问题的做法是在初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中阶段养成的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，这种思维方式和做法成为他在事业上取得成功的关键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。这表明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6" name="QC_5_AN.21_1#45e5d80ca.bracket?vopoq=1&amp;pid=5650333d3&amp;color=0,0,0&amp;vpa=6&amp;vtp=1"/>
          <p:cNvSpPr/>
          <p:nvPr/>
        </p:nvSpPr>
        <p:spPr>
          <a:xfrm>
            <a:off x="970693" y="3112770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sp>
        <p:nvSpPr>
          <p:cNvPr id="7" name="QC_5_BD.22_1#45e5d80ca.choices?vopoq=1&amp;pid=5650333d3&amp;color=0,0,0&amp;vtp=1&amp;bbb=1"/>
          <p:cNvSpPr/>
          <p:nvPr/>
        </p:nvSpPr>
        <p:spPr>
          <a:xfrm>
            <a:off x="649224" y="3644011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A.成长中的每个阶段都有独特的价值和意义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.初中阶段对我们的一生有重要意义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.初中阶段是人生发展的一个新阶段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.初中阶段需要我们确立更高的发展目标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3_1#45e5d80ca?vopoq=1&amp;pid=5650333d3&amp;color=0,0,0&amp;vtp=1&amp;bbb=1&amp;hb=1">
            <a:extLst>
              <a:ext uri="{FF2B5EF4-FFF2-40B4-BE49-F238E27FC236}">
                <a16:creationId xmlns:a16="http://schemas.microsoft.com/office/drawing/2014/main" id="{4EECCA54-237C-92C3-20D7-581B557977EB}"/>
              </a:ext>
            </a:extLst>
          </p:cNvPr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本题考查奏响中学序曲。依据题文描述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，丘成桐善于提出问题的做法是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在初中阶段养成的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，这种思维方式和做法成为他在事业上取得成功的关键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，这表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明初中阶段对我们的一生有重要意义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，B正确；A、C、D不符合题意，排除。</a:t>
            </a:r>
            <a:endParaRPr lang="en-US" altLang="zh-CN" sz="2400" dirty="0"/>
          </a:p>
        </p:txBody>
      </p:sp>
    </p:spTree>
    <p:extLst>
      <p:ext uri="{BB962C8B-B14F-4D97-AF65-F5344CB8AC3E}">
        <p14:creationId xmlns:p14="http://schemas.microsoft.com/office/powerpoint/2010/main" val="2973720192"/>
      </p:ext>
    </p:extLst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4_1#2540262e9?sp=1&amp;vopoq=1&amp;pid=5650333d3&amp;color=0,0,0&amp;vtp=1&amp;bt=1&amp;bbb=1&amp;hb=1"/>
          <p:cNvSpPr/>
          <p:nvPr/>
        </p:nvSpPr>
        <p:spPr>
          <a:xfrm>
            <a:off x="649224" y="864000"/>
            <a:ext cx="10899648" cy="8873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【2023湖南株洲中考改编】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钱学森说，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6年的中学生活对我的知识和人生观起了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很大作用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这说明(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5_1#2540262e9.bracket?vopoq=1&amp;pid=5650333d3&amp;color=0,0,0&amp;vpa=7&amp;vtp=1"/>
          <p:cNvSpPr/>
          <p:nvPr/>
        </p:nvSpPr>
        <p:spPr>
          <a:xfrm>
            <a:off x="3409092" y="1325645"/>
            <a:ext cx="373063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5_BD.26_1#2540262e9?vopoq=1&amp;pid=5650333d3&amp;color=0,0,0&amp;vtp=1&amp;bbb=1"/>
          <p:cNvSpPr/>
          <p:nvPr/>
        </p:nvSpPr>
        <p:spPr>
          <a:xfrm>
            <a:off x="649224" y="1797577"/>
            <a:ext cx="10899648" cy="1827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①初中阶段是获取知识的重要阶段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初中阶段，我们的人生观需要精心引导和栽培</a:t>
            </a:r>
            <a:endParaRPr lang="en-US" altLang="zh-CN" sz="2400" dirty="0"/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初中阶段对我们的人生具有重要意义</a:t>
            </a:r>
            <a:endParaRPr lang="en-US" altLang="zh-CN" sz="2400" dirty="0"/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初中阶段决定人生的一切</a:t>
            </a:r>
            <a:endParaRPr lang="en-US" altLang="zh-CN" sz="2400" dirty="0"/>
          </a:p>
        </p:txBody>
      </p:sp>
      <p:sp>
        <p:nvSpPr>
          <p:cNvPr id="5" name="QC_5_BD.26_2#2540262e9.choices?vopoq=1&amp;pid=5650333d3&amp;color=0,0,0&amp;vtp=1&amp;bbb=1"/>
          <p:cNvSpPr/>
          <p:nvPr/>
        </p:nvSpPr>
        <p:spPr>
          <a:xfrm>
            <a:off x="649224" y="3687526"/>
            <a:ext cx="10899648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3600"/>
              </a:lnSpc>
              <a:tabLst>
                <a:tab pos="2785237" algn="l"/>
                <a:tab pos="5557774" algn="l"/>
                <a:tab pos="8330311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.①②③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B.①③④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C.②③④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.①②④</a:t>
            </a:r>
            <a:endParaRPr lang="en-US" altLang="zh-CN" sz="2400" dirty="0"/>
          </a:p>
        </p:txBody>
      </p:sp>
      <p:sp>
        <p:nvSpPr>
          <p:cNvPr id="6" name="QC_5_AS.27_1#2540262e9?vopoq=1&amp;pid=5650333d3&amp;color=0,0,0&amp;vtp=1&amp;bbb=1&amp;hb=1"/>
          <p:cNvSpPr/>
          <p:nvPr/>
        </p:nvSpPr>
        <p:spPr>
          <a:xfrm>
            <a:off x="649224" y="4148410"/>
            <a:ext cx="10899648" cy="18271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本题考查初中阶段。“6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年的中学生活对我的知识和人生观起了很大作用”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说明初中阶段对我们的人生具有重要意义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；初中阶段是获取知识的重要阶段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；初</a:t>
            </a:r>
          </a:p>
          <a:p>
            <a:pPr latinLnBrk="1">
              <a:lnSpc>
                <a:spcPts val="37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中阶段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，我们的人生观需要精心引导和栽培，①②③正确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。“初中阶段决定人生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的一切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”说法太绝对，④排除。故选A。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8_1#fa3edd764?sp=1&amp;vopoq=1&amp;pid=5650333d3&amp;color=0,0,0&amp;vtp=1&amp;bt=1&amp;bbb=1&amp;hb=1"/>
          <p:cNvSpPr/>
          <p:nvPr/>
        </p:nvSpPr>
        <p:spPr>
          <a:xfrm>
            <a:off x="649224" y="864000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3.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【2023辽宁阜新中考改编】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青青校园，豆蔻年华。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我们最美的青春在中学度过，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有的人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，梦想起于中学，激励一生奋斗；有的人，成就始于中学，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奠定事业根基。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这表明初中阶段(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29_1#fa3edd764.bracket?vopoq=1&amp;pid=5650333d3&amp;color=0,0,0&amp;vpa=8&amp;vtp=1"/>
          <p:cNvSpPr/>
          <p:nvPr/>
        </p:nvSpPr>
        <p:spPr>
          <a:xfrm>
            <a:off x="3104292" y="1970170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4" name="QC_5_BD.30_1#fa3edd764?vopoq=1&amp;pid=5650333d3&amp;color=0,0,0&amp;vtp=1&amp;bbb=1"/>
          <p:cNvSpPr/>
          <p:nvPr/>
        </p:nvSpPr>
        <p:spPr>
          <a:xfrm>
            <a:off x="649224" y="2510046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400"/>
              </a:lnSpc>
              <a:tabLst>
                <a:tab pos="5221224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①决定着未来的人生走向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②为我们的发展提供了新的机会</a:t>
            </a:r>
            <a:endParaRPr lang="en-US" altLang="zh-CN" sz="2400" dirty="0"/>
          </a:p>
          <a:p>
            <a:pPr latinLnBrk="1">
              <a:lnSpc>
                <a:spcPts val="4200"/>
              </a:lnSpc>
              <a:tabLst>
                <a:tab pos="5221224" algn="l"/>
              </a:tabLst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③是人生发展的一个新阶段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④能促进我们提升自我</a:t>
            </a:r>
            <a:endParaRPr lang="en-US" altLang="zh-CN" sz="2400" dirty="0"/>
          </a:p>
        </p:txBody>
      </p:sp>
      <p:sp>
        <p:nvSpPr>
          <p:cNvPr id="5" name="QC_5_BD.30_2#fa3edd764.choices?vopoq=1&amp;pid=5650333d3&amp;color=0,0,0&amp;vtp=1&amp;bbb=1"/>
          <p:cNvSpPr/>
          <p:nvPr/>
        </p:nvSpPr>
        <p:spPr>
          <a:xfrm>
            <a:off x="649224" y="3607008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200"/>
              </a:lnSpc>
              <a:tabLst>
                <a:tab pos="2785237" algn="l"/>
                <a:tab pos="5557774" algn="l"/>
                <a:tab pos="8330311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.①②③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B.①②④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C.①③④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.②③④</a:t>
            </a:r>
            <a:endParaRPr lang="en-US" altLang="zh-CN" sz="2400" dirty="0"/>
          </a:p>
        </p:txBody>
      </p:sp>
      <p:sp>
        <p:nvSpPr>
          <p:cNvPr id="6" name="QC_5_AS.31_1#fa3edd764?vopoq=1&amp;pid=5650333d3&amp;color=0,0,0&amp;vtp=1&amp;bbb=1&amp;hb=1"/>
          <p:cNvSpPr/>
          <p:nvPr/>
        </p:nvSpPr>
        <p:spPr>
          <a:xfrm>
            <a:off x="649224" y="4148346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本题考查奏响中学序曲。材料强调了初中阶段的价值和意义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。初中阶段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为我们的发展提供了新的机会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，是人生发展的一个新阶段，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能促进我们提升自我，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②③④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正确；“决定”说法太绝对，①错误。故选D。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32_1#fe06af1c3?sp=1&amp;vopoq=1&amp;pid=5650333d3&amp;color=0,0,0&amp;vtp=1&amp;bt=1&amp;bbb=1"/>
          <p:cNvSpPr/>
          <p:nvPr/>
        </p:nvSpPr>
        <p:spPr>
          <a:xfrm>
            <a:off x="649224" y="859537"/>
            <a:ext cx="10899648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4.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【2024山东济宁期中】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下图表明初中生活意味着(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5_AN.33_1#fe06af1c3.bracket?vopoq=1&amp;pid=5650333d3&amp;color=0,0,0&amp;vpa=9&amp;vtp=1"/>
          <p:cNvSpPr/>
          <p:nvPr/>
        </p:nvSpPr>
        <p:spPr>
          <a:xfrm>
            <a:off x="7676293" y="856489"/>
            <a:ext cx="373063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endParaRPr lang="en-US" altLang="zh-CN" sz="2400" dirty="0"/>
          </a:p>
        </p:txBody>
      </p:sp>
      <p:pic>
        <p:nvPicPr>
          <p:cNvPr id="4" name="QC_5_BD.34_1#fe06af1c3?htil=1&amp;vopoq=1&amp;pid=5650333d3&amp;color=0,0,0&amp;tib=255,255,255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82842" y="1444752"/>
            <a:ext cx="4458208" cy="407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QC_5_BD.34_2#fe06af1c3?htil=1&amp;vopoq=1&amp;pid=5650333d3&amp;color=0,0,0&amp;vtp=1&amp;bbb=1&amp;hs=1"/>
          <p:cNvSpPr/>
          <p:nvPr/>
        </p:nvSpPr>
        <p:spPr>
          <a:xfrm>
            <a:off x="649224" y="1371219"/>
            <a:ext cx="5705856" cy="20176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①新的机遇和可能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每个人都能收获完美的自我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③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可以远离父母的监管</a:t>
            </a:r>
            <a:endParaRPr lang="en-US" altLang="zh-CN" sz="2400" dirty="0"/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新的目标和挑战</a:t>
            </a:r>
            <a:endParaRPr lang="en-US" altLang="zh-CN" sz="2400" dirty="0"/>
          </a:p>
        </p:txBody>
      </p:sp>
      <p:sp>
        <p:nvSpPr>
          <p:cNvPr id="6" name="QC_5_BD.34_3#fe06af1c3.choices?vopoq=1&amp;pid=5650333d3&amp;color=0,0,0&amp;vtp=1&amp;bbb=1&amp;hs=1"/>
          <p:cNvSpPr/>
          <p:nvPr/>
        </p:nvSpPr>
        <p:spPr>
          <a:xfrm>
            <a:off x="649224" y="5610352"/>
            <a:ext cx="10899648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000"/>
              </a:lnSpc>
              <a:tabLst>
                <a:tab pos="2785237" algn="l"/>
                <a:tab pos="5557774" algn="l"/>
                <a:tab pos="8330311" algn="l"/>
              </a:tabLst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.①③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B.①④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C.②③</a:t>
            </a:r>
            <a:r>
              <a:rPr lang="en-US" altLang="zh-CN" sz="24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.②④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35_1#fe06af1c3?vopoq=1&amp;pid=5650333d3&amp;color=0,0,0&amp;vtp=1&amp;bt=1&amp;bbb=1&amp;hb=1"/>
          <p:cNvSpPr/>
          <p:nvPr/>
        </p:nvSpPr>
        <p:spPr>
          <a:xfrm>
            <a:off x="649224" y="864000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本题考查奏响中学序曲。图中的对话表明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，初中生活对我们来说意味着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新的机遇和可能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，也意味着新的目标和挑战，①④符合题意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；“每个人都能收获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完美的自我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”说法太绝对，②排除；初中生仍是未成年人，需要父母的监管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，③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排除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。故选B。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ce312f6be?vopoq=1&amp;pid=5650333d3&amp;color=0,0,0&amp;vtp=1&amp;bt=1&amp;bbb=1"/>
          <p:cNvSpPr/>
          <p:nvPr/>
        </p:nvSpPr>
        <p:spPr>
          <a:xfrm>
            <a:off x="649224" y="859537"/>
            <a:ext cx="10899648" cy="57492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刷素养</a:t>
            </a:r>
            <a:r>
              <a:rPr lang="en-US" altLang="zh-CN" sz="32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2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走向重高</a:t>
            </a:r>
            <a:endParaRPr lang="en-US" altLang="zh-CN" sz="3200" dirty="0"/>
          </a:p>
        </p:txBody>
      </p:sp>
      <p:sp>
        <p:nvSpPr>
          <p:cNvPr id="3" name="QO_6_BD.36_1#c5899645b?vopoq=1&amp;pid=ce312f6be&amp;color=0,0,0&amp;vtp=1&amp;bbb=1&amp;hb=1"/>
          <p:cNvSpPr/>
          <p:nvPr/>
        </p:nvSpPr>
        <p:spPr>
          <a:xfrm>
            <a:off x="649224" y="1493980"/>
            <a:ext cx="10894782" cy="900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5.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                </a:t>
            </a:r>
            <a:r>
              <a:rPr lang="en-US" altLang="zh-CN" sz="2400" b="1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探究性</a:t>
            </a: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、开放性</a:t>
            </a:r>
            <a:r>
              <a:rPr lang="en-US" altLang="zh-CN" sz="2400" b="1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核心素养健全人格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【2024山东淄博调研】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（14分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）某小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组以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“中学序曲”为议题开展以下探究式学习活动。</a:t>
            </a:r>
            <a:endParaRPr lang="en-US" altLang="zh-CN" sz="2400" dirty="0"/>
          </a:p>
        </p:txBody>
      </p:sp>
      <p:pic>
        <p:nvPicPr>
          <p:cNvPr id="4" name="QO_6_BD.36_1#c5899645b?vopoq=1&amp;pid=ce312f6be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3200" y="1507696"/>
            <a:ext cx="896112" cy="44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5" name="QO_6_BD.36_2#c5899645b?htil=2&amp;vopoq=1&amp;pid=ce312f6be&amp;color=0,0,0&amp;tib=255,255,255&amp;vtp=1&amp;hs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59168" y="2429257"/>
            <a:ext cx="3428048" cy="232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QO_6_BD.36_3#c5899645b?htil=2&amp;sp=1&amp;vopoq=1&amp;pid=ce312f6be&amp;color=0,0,0&amp;vtp=1&amp;bbb=1&amp;hb=1&amp;hs=1"/>
          <p:cNvSpPr/>
          <p:nvPr/>
        </p:nvSpPr>
        <p:spPr>
          <a:xfrm>
            <a:off x="649224" y="2441956"/>
            <a:ext cx="6291072" cy="23478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活动一：品发言谈认识</a:t>
            </a:r>
            <a:endParaRPr lang="en-US" altLang="zh-CN" sz="2400" dirty="0"/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anose="02010600030101010101" pitchFamily="2" charset="-122"/>
                <a:ea typeface="楷体" pitchFamily="34" charset="-122"/>
                <a:cs typeface="SimHei" pitchFamily="34" charset="-120"/>
              </a:rPr>
              <a:t>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在新生开学典礼上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小秦所在学校的校长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发言时说道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：“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初中阶段是人生美好的年华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也是规划未来之路的重要时期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……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对此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同</a:t>
            </a:r>
          </a:p>
          <a:p>
            <a:pPr latinLnBrk="1">
              <a:lnSpc>
                <a:spcPts val="36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楷体" pitchFamily="34" charset="-122"/>
                <a:cs typeface="SimHei" pitchFamily="34" charset="-120"/>
              </a:rPr>
              <a:t>学们展开了讨论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</a:t>
            </a:r>
            <a:endParaRPr lang="en-US" altLang="zh-CN" sz="2400" dirty="0"/>
          </a:p>
        </p:txBody>
      </p:sp>
      <p:sp>
        <p:nvSpPr>
          <p:cNvPr id="7" name="QO_6_AS.37_1#c5899645b?vopoq=1&amp;pid=ce312f6be&amp;color=0,0,0&amp;vtp=1&amp;bbb=1&amp;hs=1"/>
          <p:cNvSpPr/>
          <p:nvPr/>
        </p:nvSpPr>
        <p:spPr>
          <a:xfrm>
            <a:off x="649224" y="4831016"/>
            <a:ext cx="10899648" cy="4174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本题考查奏响中学序曲。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38_1#e9a610f69?vopoq=1&amp;pid=c5899645b&amp;color=0,0,0&amp;vtp=1&amp;bt=1&amp;bbb=1"/>
          <p:cNvSpPr/>
          <p:nvPr/>
        </p:nvSpPr>
        <p:spPr>
          <a:xfrm>
            <a:off x="649224" y="864000"/>
            <a:ext cx="10899648" cy="4555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（1）请你将对话框空白处的内容补充完整。（6分）</a:t>
            </a:r>
            <a:endParaRPr lang="en-US" altLang="zh-CN" sz="2400" dirty="0"/>
          </a:p>
        </p:txBody>
      </p:sp>
      <p:sp>
        <p:nvSpPr>
          <p:cNvPr id="3" name="QO_7_AN.39_1#e9a610f69?vopoq=1&amp;pid=c5899645b&amp;color=0,0,0&amp;vtp=1&amp;bbb=1&amp;hb=1"/>
          <p:cNvSpPr/>
          <p:nvPr/>
        </p:nvSpPr>
        <p:spPr>
          <a:xfrm>
            <a:off x="649224" y="1380065"/>
            <a:ext cx="10899648" cy="14969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①初中阶段给了每个人自我发展的无限可能。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②初中阶段对我们的人生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具有独特的价值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。③我们正处于生命成长的“拔节孕穗期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”，这一时期我们初步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形成世界观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、人生观、价值观，需要精心引导和栽培。（每点2分，共6分）</a:t>
            </a:r>
            <a:endParaRPr lang="en-US" altLang="zh-CN" sz="2400" dirty="0"/>
          </a:p>
        </p:txBody>
      </p:sp>
      <p:sp>
        <p:nvSpPr>
          <p:cNvPr id="4" name="QO_7_AS.40_1#e9a610f69?vopoq=1&amp;pid=c5899645b&amp;color=0,0,0&amp;vtp=1&amp;bbb=1&amp;hb=1"/>
          <p:cNvSpPr/>
          <p:nvPr/>
        </p:nvSpPr>
        <p:spPr>
          <a:xfrm>
            <a:off x="649224" y="2936259"/>
            <a:ext cx="10899648" cy="305904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1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</a:t>
            </a:r>
            <a:r>
              <a:rPr lang="en-US" altLang="zh-CN" sz="2400" b="0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初中阶段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的重要意义，依据教材知识作答即可。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归纳总结</a:t>
            </a:r>
            <a:endParaRPr lang="en-US" altLang="zh-CN" sz="2400" dirty="0"/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初中阶段为我们的发展提供了新的机会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。富有挑战的课程和学习任务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，带领我们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探索新的知识领域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；丰富多彩的社团活动，给我们提供更多培养兴趣的平台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；各</a:t>
            </a:r>
          </a:p>
          <a:p>
            <a:pPr latinLnBrk="1">
              <a:lnSpc>
                <a:spcPts val="41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种各样的社会实践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，为我们打开认识社会的大门。在新的集体生活中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，我们涵养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品格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，提升自我。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7#54f2f4ca3?sp=1&amp;vopoq=1&amp;pid=c5899645b&amp;color=0,0,0&amp;vtp=1&amp;bt=1&amp;bbb=1"/>
          <p:cNvSpPr/>
          <p:nvPr/>
        </p:nvSpPr>
        <p:spPr>
          <a:xfrm>
            <a:off x="649224" y="864000"/>
            <a:ext cx="10899648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1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活动二：听故事助成长</a:t>
            </a:r>
            <a:endParaRPr lang="en-US" altLang="zh-CN" sz="2400" dirty="0"/>
          </a:p>
        </p:txBody>
      </p:sp>
      <p:graphicFrame>
        <p:nvGraphicFramePr>
          <p:cNvPr id="25" name="P_7_BD#54f2f4ca3?colgroup=35&amp;vopoq=1&amp;pid=c5899645b&amp;color=0,0,0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327776"/>
              </p:ext>
            </p:extLst>
          </p:nvPr>
        </p:nvGraphicFramePr>
        <p:xfrm>
          <a:off x="649224" y="1436515"/>
          <a:ext cx="10881360" cy="1008634"/>
        </p:xfrm>
        <a:graphic>
          <a:graphicData uri="http://schemas.openxmlformats.org/drawingml/2006/table">
            <a:tbl>
              <a:tblPr/>
              <a:tblGrid>
                <a:gridCol w="10881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08634">
                <a:tc>
                  <a:txBody>
                    <a:bodyPr/>
                    <a:lstStyle/>
                    <a:p>
                      <a:pPr marL="0" indent="0" algn="l" latinLnBrk="1" hangingPunct="0">
                        <a:lnSpc>
                          <a:spcPts val="4000"/>
                        </a:lnSpc>
                      </a:pP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从小接受艺术熏陶的中国科学院院士齐康坦言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：“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科学家应当懂艺术</a:t>
                      </a:r>
                      <a:r>
                        <a:rPr lang="en-US" altLang="zh-CN" sz="2400" b="0" i="0" spc="-10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。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”</a:t>
                      </a: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中学</a:t>
                      </a:r>
                    </a:p>
                    <a:p>
                      <a:pPr marL="0" lvl="0" indent="0" algn="l" latinLnBrk="1" hangingPunct="0">
                        <a:lnSpc>
                          <a:spcPts val="3800"/>
                        </a:lnSpc>
                      </a:pPr>
                      <a:r>
                        <a:rPr lang="en-US" altLang="zh-CN" sz="2400" b="0" i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时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弹钢琴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读小说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、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学画画的经历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，</a:t>
                      </a:r>
                      <a:r>
                        <a:rPr lang="en-US" altLang="zh-CN" sz="2400" b="0" i="0" dirty="0">
                          <a:solidFill>
                            <a:srgbClr val="000000"/>
                          </a:solidFill>
                          <a:latin typeface="SimHei" pitchFamily="34" charset="0"/>
                          <a:ea typeface="楷体" pitchFamily="34" charset="-122"/>
                          <a:cs typeface="SimHei" pitchFamily="34" charset="-120"/>
                        </a:rPr>
                        <a:t>对他后期的创作影响深远</a:t>
                      </a:r>
                      <a:r>
                        <a:rPr lang="en-US" altLang="zh-CN" sz="2400" b="0" i="0" spc="-100" dirty="0">
                          <a:solidFill>
                            <a:srgbClr val="000000"/>
                          </a:solidFill>
                          <a:latin typeface="SimHei" pitchFamily="34" charset="0"/>
                          <a:ea typeface="SimHei" pitchFamily="34" charset="-122"/>
                          <a:cs typeface="SimHei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QO_7_BD.41_1#1ca381b84?vopoq=1&amp;pid=c5899645b&amp;color=0,0,0&amp;vtp=1&amp;bbb=1"/>
          <p:cNvSpPr/>
          <p:nvPr/>
        </p:nvSpPr>
        <p:spPr>
          <a:xfrm>
            <a:off x="649224" y="2579515"/>
            <a:ext cx="10899648" cy="436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8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（2）进入中学，你感受到了发展自我的机会有哪些？（4分，答出两点即可）</a:t>
            </a:r>
            <a:endParaRPr lang="en-US" altLang="zh-CN" sz="2400" dirty="0"/>
          </a:p>
        </p:txBody>
      </p:sp>
      <p:sp>
        <p:nvSpPr>
          <p:cNvPr id="5" name="QO_7_AN.42_1#1ca381b84?vopoq=1&amp;pid=c5899645b&amp;color=0,0,0&amp;vtp=1&amp;bbb=1&amp;hb=1"/>
          <p:cNvSpPr/>
          <p:nvPr/>
        </p:nvSpPr>
        <p:spPr>
          <a:xfrm>
            <a:off x="649224" y="3075323"/>
            <a:ext cx="10899648" cy="1960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①富有挑战的课程和学习任务，带领我们探索新的知识领域；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②丰富多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彩的社团活动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，给我们提供更多培养兴趣的平台；③各种各样的社会实践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，为我</a:t>
            </a:r>
          </a:p>
          <a:p>
            <a:pPr latinLnBrk="1">
              <a:lnSpc>
                <a:spcPts val="40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们打开认识社会的大门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；④在新的集体生活中，我们涵养品格，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提升自我。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每点2分，答出两点即可，共4分）</a:t>
            </a:r>
            <a:endParaRPr lang="en-US" altLang="zh-CN" sz="2400" dirty="0"/>
          </a:p>
        </p:txBody>
      </p:sp>
      <p:sp>
        <p:nvSpPr>
          <p:cNvPr id="6" name="QO_7_AS.43_1#1ca381b84?vopoq=1&amp;pid=c5899645b&amp;color=0,0,0&amp;vtp=1&amp;bbb=1&amp;hb=1"/>
          <p:cNvSpPr/>
          <p:nvPr/>
        </p:nvSpPr>
        <p:spPr>
          <a:xfrm>
            <a:off x="649224" y="5069223"/>
            <a:ext cx="10899648" cy="9444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本问考查初中阶段为我们的发展提供的新机会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，可根据教材知识和自身</a:t>
            </a:r>
          </a:p>
          <a:p>
            <a:pPr latinLnBrk="1">
              <a:lnSpc>
                <a:spcPts val="38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实际举例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44_1#f36b35a39?vopoq=1&amp;pid=c5899645b&amp;color=0,0,0&amp;vtp=1&amp;bt=1&amp;bbb=1"/>
          <p:cNvSpPr/>
          <p:nvPr/>
        </p:nvSpPr>
        <p:spPr>
          <a:xfrm>
            <a:off x="649224" y="864000"/>
            <a:ext cx="10899648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（3）新征程，新打算。我们应如何适应新的学校生活？（4分）</a:t>
            </a:r>
            <a:endParaRPr lang="en-US" altLang="zh-CN" sz="2400" dirty="0"/>
          </a:p>
        </p:txBody>
      </p:sp>
      <p:sp>
        <p:nvSpPr>
          <p:cNvPr id="3" name="QO_7_AN.45_1#f36b35a39?vopoq=1&amp;pid=c5899645b&amp;color=0,0,0&amp;vtp=1&amp;bbb=1&amp;hb=1"/>
          <p:cNvSpPr/>
          <p:nvPr/>
        </p:nvSpPr>
        <p:spPr>
          <a:xfrm>
            <a:off x="649224" y="1409973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【答案】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①我们要珍视当下，把握机遇，把准人生方向，积极追求进步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，确立更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高的发展目标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；②在担当中历练，在尽责中成长</a:t>
            </a: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，努力使自己成为适应时代发展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的有理想</a:t>
            </a: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、敢担当、能吃苦、肯奋斗的中学生。（每点2分，共4分）</a:t>
            </a:r>
            <a:endParaRPr lang="en-US" altLang="zh-CN" sz="2400" dirty="0"/>
          </a:p>
        </p:txBody>
      </p:sp>
      <p:sp>
        <p:nvSpPr>
          <p:cNvPr id="4" name="QO_7_AS.46_1#f36b35a39?vopoq=1&amp;pid=c5899645b&amp;color=0,0,0&amp;vtp=1&amp;bbb=1&amp;hb=1"/>
          <p:cNvSpPr/>
          <p:nvPr/>
        </p:nvSpPr>
        <p:spPr>
          <a:xfrm>
            <a:off x="649224" y="3060973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本问考查如何适应新的学校生活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，可从如何面对初中阶段的各种可能与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挑战的角度作答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ee3011573.fixed?vopoq=1&amp;color=255,255,255&amp;vtp=1&amp;bbb=1"/>
          <p:cNvSpPr/>
          <p:nvPr/>
        </p:nvSpPr>
        <p:spPr>
          <a:xfrm>
            <a:off x="0" y="3136392"/>
            <a:ext cx="12188952" cy="12252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700"/>
              </a:lnSpc>
            </a:pP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第一单元</a:t>
            </a:r>
            <a:r>
              <a:rPr lang="en-US" altLang="zh-CN" sz="5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少年有梦</a:t>
            </a:r>
            <a:endParaRPr lang="en-US" altLang="zh-CN" sz="54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d807fe242.fixed?vopoq=1&amp;pid=4e3f88d81&amp;color=255,255,255&amp;vtp=1&amp;bbb=1"/>
          <p:cNvSpPr/>
          <p:nvPr/>
        </p:nvSpPr>
        <p:spPr>
          <a:xfrm>
            <a:off x="1371600" y="1563624"/>
            <a:ext cx="2231136" cy="12252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FFFFFF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第一课</a:t>
            </a:r>
            <a:endParaRPr lang="en-US" altLang="zh-CN" sz="4000" dirty="0"/>
          </a:p>
        </p:txBody>
      </p:sp>
      <p:sp>
        <p:nvSpPr>
          <p:cNvPr id="3" name="C_3#d807fe242.fixed?vopoq=1&amp;pid=4e3f88d81&amp;color=111,87,162&amp;vtp=1&amp;bbb=1"/>
          <p:cNvSpPr/>
          <p:nvPr/>
        </p:nvSpPr>
        <p:spPr>
          <a:xfrm>
            <a:off x="3639312" y="1490472"/>
            <a:ext cx="6766560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6000"/>
              </a:lnSpc>
            </a:pPr>
            <a:r>
              <a:rPr lang="en-US" altLang="zh-CN" sz="4800" b="1" i="0" dirty="0">
                <a:solidFill>
                  <a:srgbClr val="6F57A2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开启初中生活</a:t>
            </a:r>
            <a:endParaRPr lang="en-US" altLang="zh-CN" sz="4800" dirty="0"/>
          </a:p>
        </p:txBody>
      </p:sp>
      <p:sp>
        <p:nvSpPr>
          <p:cNvPr id="4" name="C_3_BD#d807fe242.fixed?vopoq=1&amp;pid=4e3f88d81&amp;color=111,87,162&amp;vtp=1&amp;bbb=1"/>
          <p:cNvSpPr/>
          <p:nvPr/>
        </p:nvSpPr>
        <p:spPr>
          <a:xfrm>
            <a:off x="429768" y="3456432"/>
            <a:ext cx="11338560" cy="832104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0" i="0" dirty="0">
                <a:solidFill>
                  <a:srgbClr val="6F57A2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课时1</a:t>
            </a:r>
            <a:r>
              <a:rPr lang="en-US" altLang="zh-CN" sz="4000" b="0" i="0" dirty="0">
                <a:solidFill>
                  <a:srgbClr val="6F57A2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0" i="0" dirty="0">
                <a:solidFill>
                  <a:srgbClr val="6F57A2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奏响中学序曲</a:t>
            </a:r>
            <a:endParaRPr lang="en-US" altLang="zh-CN" sz="4000" dirty="0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d807fe242?lid=95d06aa4f&amp;cid=95d06aa4f&amp;tib=255,255,255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648" y="3026664"/>
            <a:ext cx="502920" cy="502920"/>
          </a:xfrm>
          <a:prstGeom prst="rect">
            <a:avLst/>
          </a:prstGeom>
        </p:spPr>
      </p:pic>
      <p:sp>
        <p:nvSpPr>
          <p:cNvPr id="3" name="C_1#目录1:d807fe242?lid=95d06aa4f&amp;cid=95d06aa4f&amp;vtp=1&amp;bt=1&amp;bbb=1">
            <a:hlinkClick r:id="rId3" action="ppaction://hlinksldjump"/>
          </p:cNvPr>
          <p:cNvSpPr/>
          <p:nvPr/>
        </p:nvSpPr>
        <p:spPr>
          <a:xfrm>
            <a:off x="4690872" y="3008376"/>
            <a:ext cx="3456432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500"/>
              </a:lnSpc>
            </a:pPr>
            <a:r>
              <a:rPr lang="en-US" altLang="zh-CN" sz="36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刷教材·刷基础</a:t>
            </a:r>
            <a:endParaRPr lang="en-US" altLang="zh-CN" sz="3600" dirty="0"/>
          </a:p>
        </p:txBody>
      </p:sp>
      <p:pic>
        <p:nvPicPr>
          <p:cNvPr id="4" name="C_1#目录1:d807fe242?lid=5650333d3&amp;cid=5650333d3&amp;tib=255,255,255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648" y="4101560"/>
            <a:ext cx="502920" cy="502920"/>
          </a:xfrm>
          <a:prstGeom prst="rect">
            <a:avLst/>
          </a:prstGeom>
        </p:spPr>
      </p:pic>
      <p:sp>
        <p:nvSpPr>
          <p:cNvPr id="5" name="C_1#目录1:d807fe242?lid=5650333d3&amp;cid=5650333d3&amp;vtp=1&amp;bbb=1">
            <a:hlinkClick r:id="rId5" action="ppaction://hlinksldjump"/>
          </p:cNvPr>
          <p:cNvSpPr/>
          <p:nvPr/>
        </p:nvSpPr>
        <p:spPr>
          <a:xfrm>
            <a:off x="4690872" y="4083272"/>
            <a:ext cx="3456432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144000" algn="l" latinLnBrk="1">
              <a:lnSpc>
                <a:spcPts val="4500"/>
              </a:lnSpc>
            </a:pPr>
            <a:r>
              <a:rPr lang="en-US" altLang="zh-CN" sz="3600" b="1" i="0" dirty="0">
                <a:solidFill>
                  <a:srgbClr val="6F57A2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刷中考·刷模拟</a:t>
            </a:r>
            <a:endParaRPr lang="en-US" altLang="zh-CN" sz="3600" dirty="0"/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4#95d06aa4f?vopoq=1&amp;pid=d807fe242&amp;color=0,0,0&amp;tib=255,255,255&amp;vtp=1&amp;bt=1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512" y="859536"/>
            <a:ext cx="2734056" cy="594360"/>
          </a:xfrm>
          <a:prstGeom prst="rect">
            <a:avLst/>
          </a:prstGeom>
        </p:spPr>
      </p:pic>
      <p:sp>
        <p:nvSpPr>
          <p:cNvPr id="3" name="C_4_BD#95d06aa4f?vopoq=1&amp;pid=d807fe242&amp;color=255,255,255&amp;vtp=1&amp;bbb=1"/>
          <p:cNvSpPr/>
          <p:nvPr/>
        </p:nvSpPr>
        <p:spPr>
          <a:xfrm>
            <a:off x="1188720" y="896112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教材</a:t>
            </a:r>
            <a:endParaRPr lang="en-US" altLang="zh-CN" sz="2800" dirty="0"/>
          </a:p>
        </p:txBody>
      </p:sp>
      <p:sp>
        <p:nvSpPr>
          <p:cNvPr id="4" name="C_4_BD#95d06aa4f?vopoq=1&amp;pid=d807fe242&amp;color=255,255,255&amp;vtp=1&amp;bbb=1"/>
          <p:cNvSpPr/>
          <p:nvPr/>
        </p:nvSpPr>
        <p:spPr>
          <a:xfrm>
            <a:off x="2660904" y="896112"/>
            <a:ext cx="881063" cy="5394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3400"/>
              </a:lnSpc>
            </a:pPr>
            <a:r>
              <a:rPr lang="en-US" altLang="zh-CN" sz="2800" b="1" i="0" dirty="0">
                <a:solidFill>
                  <a:srgbClr val="FFFFFF"/>
                </a:solidFill>
                <a:latin typeface="方正兰亭纤黑_GBK" pitchFamily="34" charset="0"/>
                <a:ea typeface="方正兰亭纤黑_GBK" pitchFamily="34" charset="-122"/>
                <a:cs typeface="方正兰亭纤黑_GBK" pitchFamily="34" charset="-120"/>
              </a:rPr>
              <a:t>基础</a:t>
            </a:r>
            <a:endParaRPr lang="en-US" altLang="zh-CN" sz="2800" dirty="0"/>
          </a:p>
        </p:txBody>
      </p:sp>
      <p:sp>
        <p:nvSpPr>
          <p:cNvPr id="5" name="C_5_BD#5a639f792?vopoq=1&amp;pid=95d06aa4f&amp;color=0,0,0&amp;vtp=1&amp;bbb=1"/>
          <p:cNvSpPr/>
          <p:nvPr/>
        </p:nvSpPr>
        <p:spPr>
          <a:xfrm>
            <a:off x="649224" y="1447800"/>
            <a:ext cx="10899648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200"/>
              </a:lnSpc>
            </a:pP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知识点1</a:t>
            </a:r>
            <a:r>
              <a:rPr lang="en-US" altLang="zh-CN" sz="3000" b="1" i="0" u="sng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1" i="0" u="sng" dirty="0">
                <a:solidFill>
                  <a:srgbClr val="000000"/>
                </a:solidFill>
                <a:latin typeface="Times New Roman" pitchFamily="34" charset="0"/>
                <a:ea typeface="SimHei" pitchFamily="34" charset="-122"/>
                <a:cs typeface="Times New Roman" pitchFamily="34" charset="-120"/>
              </a:rPr>
              <a:t>新的起点</a:t>
            </a:r>
            <a:endParaRPr lang="en-US" altLang="zh-CN" sz="3000" dirty="0"/>
          </a:p>
        </p:txBody>
      </p:sp>
      <p:sp>
        <p:nvSpPr>
          <p:cNvPr id="6" name="QC_6_BD.1_1#2cd8ecc21?vopoq=1&amp;pid=5a639f792&amp;color=0,0,0&amp;vtp=1&amp;bbb=1&amp;hb=1"/>
          <p:cNvSpPr/>
          <p:nvPr/>
        </p:nvSpPr>
        <p:spPr>
          <a:xfrm>
            <a:off x="649224" y="2100302"/>
            <a:ext cx="10899648" cy="15921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1.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【2023山东济宁期中】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一位同学升入初中后，在日记中写道：功课从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“寥寥无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几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”到“五花八门”；老师从“里里外外”到“大幅放权”；同学从“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街坊邻居”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到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“五湖四海”</a:t>
            </a:r>
            <a:r>
              <a:rPr lang="en-US" altLang="zh-CN" sz="2400" b="0" i="0" dirty="0">
                <a:solidFill>
                  <a:srgbClr val="000000"/>
                </a:solidFill>
                <a:latin typeface="SimSun" panose="02010600030101010101" pitchFamily="2" charset="-122"/>
                <a:ea typeface="SimHei" pitchFamily="34" charset="-122"/>
                <a:cs typeface="SimHei" pitchFamily="34" charset="-120"/>
              </a:rPr>
              <a:t>……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这段话主要表明(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7" name="QC_6_AN.2_1#2cd8ecc21.bracket?vopoq=1&amp;pid=5a639f792&amp;color=0,0,0&amp;vpa=1&amp;vtp=1"/>
          <p:cNvSpPr/>
          <p:nvPr/>
        </p:nvSpPr>
        <p:spPr>
          <a:xfrm>
            <a:off x="5847492" y="3206472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endParaRPr lang="en-US" altLang="zh-CN" sz="2400" dirty="0"/>
          </a:p>
        </p:txBody>
      </p:sp>
      <p:sp>
        <p:nvSpPr>
          <p:cNvPr id="8" name="QC_6_BD.3_1#2cd8ecc21.choices?vopoq=1&amp;pid=5a639f792&amp;color=0,0,0&amp;vtp=1&amp;bbb=1"/>
          <p:cNvSpPr/>
          <p:nvPr/>
        </p:nvSpPr>
        <p:spPr>
          <a:xfrm>
            <a:off x="649224" y="3751961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A.初中的课程比小学的难度要大得多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.初中生活充满了各种机会与可能，我们应尽情玩乐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.这位同学不喜欢初中生活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.初中生活与小学生活相比有了新的变化，这意味着一段新的人生旅程的开始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_1#2cd8ecc21?vopoq=1&amp;pid=5a639f792&amp;color=0,0,0&amp;vtp=1&amp;bt=1&amp;bbb=1&amp;hb=1"/>
          <p:cNvSpPr/>
          <p:nvPr/>
        </p:nvSpPr>
        <p:spPr>
          <a:xfrm>
            <a:off x="649224" y="864000"/>
            <a:ext cx="10899648" cy="27097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【解析】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本题考查初中阶段。功课从“寥寥无几”到“五花八门”，老师从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“里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里外外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”到“大幅放权”，同学从“街坊邻居”到“五湖四海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”，这主要表明初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中生活与小学生活相比有了新的变化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，这意味着一段新的人生旅程的开始，D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正确；</a:t>
            </a:r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题文与课程难易程度无关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，A排除；我们不能尽情玩乐，要珍惜青春，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努力奋斗，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错误；题文并不能看出这位同学对初中生活的喜爱程度，C排除。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_1#84c81811f?vopoq=1&amp;pid=5a639f792&amp;color=0,0,0&amp;vtp=1&amp;bt=1&amp;bbb=1&amp;hb=1"/>
          <p:cNvSpPr/>
          <p:nvPr/>
        </p:nvSpPr>
        <p:spPr>
          <a:xfrm>
            <a:off x="649224" y="864000"/>
            <a:ext cx="10899648" cy="10333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2.</a:t>
            </a:r>
            <a:r>
              <a:rPr lang="en-US" altLang="zh-CN" sz="2400" b="0" i="0" dirty="0">
                <a:solidFill>
                  <a:srgbClr val="000000"/>
                </a:solidFill>
                <a:latin typeface="KaiTi" pitchFamily="34" charset="0"/>
                <a:ea typeface="KaiTi" pitchFamily="34" charset="-122"/>
                <a:cs typeface="KaiTi" pitchFamily="34" charset="-120"/>
              </a:rPr>
              <a:t>【2024山东烟台期中】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有人说，初中阶段是人生美好的年华；有人说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，初中阶</a:t>
            </a:r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段是人生成长的十字路口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。下列同学的看法中，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正确的是(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)</a:t>
            </a:r>
            <a:r>
              <a:rPr lang="en-US" altLang="zh-CN" sz="24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400" dirty="0"/>
          </a:p>
        </p:txBody>
      </p:sp>
      <p:sp>
        <p:nvSpPr>
          <p:cNvPr id="3" name="QC_6_AN.6_1#84c81811f.bracket?vopoq=1&amp;pid=5a639f792&amp;color=0,0,0&amp;vpa=2&amp;vtp=1"/>
          <p:cNvSpPr/>
          <p:nvPr/>
        </p:nvSpPr>
        <p:spPr>
          <a:xfrm>
            <a:off x="8590693" y="1411370"/>
            <a:ext cx="373063" cy="4745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200"/>
              </a:lnSpc>
            </a:pPr>
            <a:r>
              <a:rPr lang="en-US" altLang="zh-CN" sz="2400" b="0" i="0" dirty="0">
                <a:solidFill>
                  <a:srgbClr val="FF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</a:t>
            </a:r>
            <a:endParaRPr lang="en-US" altLang="zh-CN" sz="2400" dirty="0"/>
          </a:p>
        </p:txBody>
      </p:sp>
      <p:sp>
        <p:nvSpPr>
          <p:cNvPr id="4" name="QC_6_BD.7_1#84c81811f.choices?vopoq=1&amp;pid=5a639f792&amp;color=0,0,0&amp;vtp=1&amp;bbb=1"/>
          <p:cNvSpPr/>
          <p:nvPr/>
        </p:nvSpPr>
        <p:spPr>
          <a:xfrm>
            <a:off x="649224" y="1962676"/>
            <a:ext cx="10899648" cy="215099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A.小林：初中阶段对我们的人生具有独特的价值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B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.小敏：初中阶段是人生发展最初始的阶段</a:t>
            </a:r>
            <a:endParaRPr lang="en-US" altLang="zh-CN" sz="2400" dirty="0"/>
          </a:p>
          <a:p>
            <a:pPr latinLnBrk="1">
              <a:lnSpc>
                <a:spcPts val="44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C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.小光：初中阶段见证了我们从少年到老年的成长历程</a:t>
            </a:r>
            <a:endParaRPr lang="en-US" altLang="zh-CN" sz="2400" dirty="0"/>
          </a:p>
          <a:p>
            <a:pPr latinLnBrk="1">
              <a:lnSpc>
                <a:spcPts val="4200"/>
              </a:lnSpc>
            </a:pPr>
            <a:r>
              <a:rPr lang="en-US" altLang="zh-CN" sz="2400" b="0" i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D</a:t>
            </a:r>
            <a:r>
              <a:rPr lang="en-US" altLang="zh-CN" sz="2400" b="0" i="0" dirty="0">
                <a:solidFill>
                  <a:srgbClr val="000000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.小新：初中阶段可以让我们实现所有的梦想</a:t>
            </a:r>
            <a:endParaRPr lang="en-US" altLang="zh-CN" sz="24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996</Words>
  <Application>Microsoft Office PowerPoint</Application>
  <PresentationFormat>宽屏</PresentationFormat>
  <Paragraphs>208</Paragraphs>
  <Slides>27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7" baseType="lpstr">
      <vt:lpstr>Calibri (正文)</vt:lpstr>
      <vt:lpstr>方正兰亭纤黑_GBK</vt:lpstr>
      <vt:lpstr>SimHei</vt:lpstr>
      <vt:lpstr>华文细黑</vt:lpstr>
      <vt:lpstr>KaiTi</vt:lpstr>
      <vt:lpstr>SimSun</vt:lpstr>
      <vt:lpstr>微软雅黑</vt:lpstr>
      <vt:lpstr>Arial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2024-09-13T10:10:19Z</dcterms:created>
  <dcterms:modified xsi:type="dcterms:W3CDTF">2024-09-13T10:11:33Z</dcterms:modified>
  <cp:category/>
  <cp:contentStatus/>
</cp:coreProperties>
</file>