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65" d="100"/>
          <a:sy n="65" d="100"/>
        </p:scale>
        <p:origin x="72"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8123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slide" Target="../slides/slide10.xml"/><Relationship Id="rId13" Type="http://schemas.openxmlformats.org/officeDocument/2006/relationships/slide" Target="../slides/slide17.xml"/><Relationship Id="rId18" Type="http://schemas.openxmlformats.org/officeDocument/2006/relationships/slide" Target="../slides/slide27.xml"/><Relationship Id="rId3" Type="http://schemas.openxmlformats.org/officeDocument/2006/relationships/slide" Target="../slides/slide5.xml"/><Relationship Id="rId21" Type="http://schemas.openxmlformats.org/officeDocument/2006/relationships/slide" Target="../slides/slide36.xml"/><Relationship Id="rId7" Type="http://schemas.openxmlformats.org/officeDocument/2006/relationships/slide" Target="../slides/slide9.xml"/><Relationship Id="rId12" Type="http://schemas.openxmlformats.org/officeDocument/2006/relationships/slide" Target="../slides/slide15.xml"/><Relationship Id="rId17" Type="http://schemas.openxmlformats.org/officeDocument/2006/relationships/slide" Target="../slides/slide25.xml"/><Relationship Id="rId2" Type="http://schemas.openxmlformats.org/officeDocument/2006/relationships/image" Target="../media/image4.png"/><Relationship Id="rId16" Type="http://schemas.openxmlformats.org/officeDocument/2006/relationships/slide" Target="../slides/slide23.xml"/><Relationship Id="rId20" Type="http://schemas.openxmlformats.org/officeDocument/2006/relationships/slide" Target="../slides/slide32.xml"/><Relationship Id="rId1" Type="http://schemas.openxmlformats.org/officeDocument/2006/relationships/slideMaster" Target="../slideMasters/slideMaster1.xml"/><Relationship Id="rId6" Type="http://schemas.openxmlformats.org/officeDocument/2006/relationships/slide" Target="../slides/slide8.xml"/><Relationship Id="rId11" Type="http://schemas.openxmlformats.org/officeDocument/2006/relationships/slide" Target="../slides/slide13.xml"/><Relationship Id="rId24" Type="http://schemas.openxmlformats.org/officeDocument/2006/relationships/slide" Target="../slides/slide43.xml"/><Relationship Id="rId5" Type="http://schemas.openxmlformats.org/officeDocument/2006/relationships/slide" Target="../slides/slide6.xml"/><Relationship Id="rId15" Type="http://schemas.openxmlformats.org/officeDocument/2006/relationships/slide" Target="../slides/slide21.xml"/><Relationship Id="rId23" Type="http://schemas.openxmlformats.org/officeDocument/2006/relationships/slide" Target="../slides/slide41.xml"/><Relationship Id="rId10" Type="http://schemas.openxmlformats.org/officeDocument/2006/relationships/slide" Target="../slides/slide12.xml"/><Relationship Id="rId19" Type="http://schemas.openxmlformats.org/officeDocument/2006/relationships/slide" Target="../slides/slide29.xml"/><Relationship Id="rId4" Type="http://schemas.openxmlformats.org/officeDocument/2006/relationships/image" Target="../media/image7.png"/><Relationship Id="rId9" Type="http://schemas.openxmlformats.org/officeDocument/2006/relationships/slide" Target="../slides/slide11.xml"/><Relationship Id="rId14" Type="http://schemas.openxmlformats.org/officeDocument/2006/relationships/slide" Target="../slides/slide19.xml"/><Relationship Id="rId22" Type="http://schemas.openxmlformats.org/officeDocument/2006/relationships/slide" Target="../slides/slide3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mc=目录配置1#a12446c3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linknodeid=back_to_first_catalog" descr="preencoded.png">
            <a:hlinkClick r:id="rId3" action="ppaction://hlinksldjump"/>
          </p:cNvPr>
          <p:cNvPicPr>
            <a:picLocks noChangeAspect="1"/>
          </p:cNvPicPr>
          <p:nvPr/>
        </p:nvPicPr>
        <p:blipFill>
          <a:blip r:embed="rId4"/>
          <a:stretch>
            <a:fillRect/>
          </a:stretch>
        </p:blipFill>
        <p:spPr>
          <a:xfrm>
            <a:off x="9491472" y="73152"/>
            <a:ext cx="2286000" cy="484632"/>
          </a:xfrm>
          <a:prstGeom prst="rect">
            <a:avLst/>
          </a:prstGeom>
        </p:spPr>
      </p:pic>
      <p:sp>
        <p:nvSpPr>
          <p:cNvPr id="4" name="C_0#auto_editor_catalog_5?lid=95887308f&amp;cid=95887308f&amp;vtp=1">
            <a:hlinkClick r:id="rId5" action="ppaction://hlinksldjump"/>
          </p:cNvPr>
          <p:cNvSpPr/>
          <p:nvPr/>
        </p:nvSpPr>
        <p:spPr>
          <a:xfrm>
            <a:off x="731520"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1</a:t>
            </a:r>
            <a:endParaRPr lang="en-US" sz="1200" dirty="0"/>
          </a:p>
        </p:txBody>
      </p:sp>
      <p:sp>
        <p:nvSpPr>
          <p:cNvPr id="5" name="C_0#auto_editor_catalog_5?lid=8817439b1&amp;cid=8817439b1&amp;vtp=1">
            <a:hlinkClick r:id="rId6" action="ppaction://hlinksldjump"/>
          </p:cNvPr>
          <p:cNvSpPr/>
          <p:nvPr/>
        </p:nvSpPr>
        <p:spPr>
          <a:xfrm>
            <a:off x="1271016"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2</a:t>
            </a:r>
            <a:endParaRPr lang="en-US" sz="1200" dirty="0"/>
          </a:p>
        </p:txBody>
      </p:sp>
      <p:sp>
        <p:nvSpPr>
          <p:cNvPr id="6" name="C_0#auto_editor_catalog_5?lid=c9ba3edf7&amp;cid=c9ba3edf7&amp;vtp=1">
            <a:hlinkClick r:id="rId7" action="ppaction://hlinksldjump"/>
          </p:cNvPr>
          <p:cNvSpPr/>
          <p:nvPr/>
        </p:nvSpPr>
        <p:spPr>
          <a:xfrm>
            <a:off x="1810512"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3</a:t>
            </a:r>
            <a:endParaRPr lang="en-US" sz="1200" dirty="0"/>
          </a:p>
        </p:txBody>
      </p:sp>
      <p:sp>
        <p:nvSpPr>
          <p:cNvPr id="7" name="C_0#auto_editor_catalog_5?lid=294f48e44&amp;cid=294f48e44&amp;vtp=1">
            <a:hlinkClick r:id="rId8" action="ppaction://hlinksldjump"/>
          </p:cNvPr>
          <p:cNvSpPr/>
          <p:nvPr/>
        </p:nvSpPr>
        <p:spPr>
          <a:xfrm>
            <a:off x="2350008"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4</a:t>
            </a:r>
            <a:endParaRPr lang="en-US" sz="1200" dirty="0"/>
          </a:p>
        </p:txBody>
      </p:sp>
      <p:sp>
        <p:nvSpPr>
          <p:cNvPr id="8" name="C_0#auto_editor_catalog_5?lid=63cb09780&amp;cid=63cb09780&amp;vtp=1">
            <a:hlinkClick r:id="rId9" action="ppaction://hlinksldjump"/>
          </p:cNvPr>
          <p:cNvSpPr/>
          <p:nvPr/>
        </p:nvSpPr>
        <p:spPr>
          <a:xfrm>
            <a:off x="2889504"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5</a:t>
            </a:r>
            <a:endParaRPr lang="en-US" sz="1200" dirty="0"/>
          </a:p>
        </p:txBody>
      </p:sp>
      <p:sp>
        <p:nvSpPr>
          <p:cNvPr id="9" name="C_0#auto_editor_catalog_5?lid=5ebfd5395&amp;cid=5ebfd5395&amp;vtp=1">
            <a:hlinkClick r:id="rId10" action="ppaction://hlinksldjump"/>
          </p:cNvPr>
          <p:cNvSpPr/>
          <p:nvPr/>
        </p:nvSpPr>
        <p:spPr>
          <a:xfrm>
            <a:off x="3429000"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6</a:t>
            </a:r>
            <a:endParaRPr lang="en-US" sz="1200" dirty="0"/>
          </a:p>
        </p:txBody>
      </p:sp>
      <p:sp>
        <p:nvSpPr>
          <p:cNvPr id="10" name="C_0#auto_editor_catalog_5?lid=6d448248e&amp;cid=6d448248e&amp;vtp=1">
            <a:hlinkClick r:id="rId11" action="ppaction://hlinksldjump"/>
          </p:cNvPr>
          <p:cNvSpPr/>
          <p:nvPr/>
        </p:nvSpPr>
        <p:spPr>
          <a:xfrm>
            <a:off x="3968496"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7</a:t>
            </a:r>
            <a:endParaRPr lang="en-US" sz="1200" dirty="0"/>
          </a:p>
        </p:txBody>
      </p:sp>
      <p:sp>
        <p:nvSpPr>
          <p:cNvPr id="11" name="C_0#auto_editor_catalog_5?lid=5fc192a14&amp;cid=5fc192a14&amp;vtp=1">
            <a:hlinkClick r:id="rId12" action="ppaction://hlinksldjump"/>
          </p:cNvPr>
          <p:cNvSpPr/>
          <p:nvPr/>
        </p:nvSpPr>
        <p:spPr>
          <a:xfrm>
            <a:off x="4517136"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8</a:t>
            </a:r>
            <a:endParaRPr lang="en-US" sz="1200" dirty="0"/>
          </a:p>
        </p:txBody>
      </p:sp>
      <p:sp>
        <p:nvSpPr>
          <p:cNvPr id="12" name="C_0#auto_editor_catalog_5?lid=d67ea9975&amp;cid=d67ea9975&amp;vtp=1">
            <a:hlinkClick r:id="rId13" action="ppaction://hlinksldjump"/>
          </p:cNvPr>
          <p:cNvSpPr/>
          <p:nvPr/>
        </p:nvSpPr>
        <p:spPr>
          <a:xfrm>
            <a:off x="5056632"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9</a:t>
            </a:r>
            <a:endParaRPr lang="en-US" sz="1200" dirty="0"/>
          </a:p>
        </p:txBody>
      </p:sp>
      <p:sp>
        <p:nvSpPr>
          <p:cNvPr id="13" name="C_0#auto_editor_catalog_5?lid=091d6ac89&amp;cid=091d6ac89&amp;vtp=1">
            <a:hlinkClick r:id="rId14" action="ppaction://hlinksldjump"/>
          </p:cNvPr>
          <p:cNvSpPr/>
          <p:nvPr/>
        </p:nvSpPr>
        <p:spPr>
          <a:xfrm>
            <a:off x="5596128"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10</a:t>
            </a:r>
            <a:endParaRPr lang="en-US" sz="1200" dirty="0"/>
          </a:p>
        </p:txBody>
      </p:sp>
      <p:sp>
        <p:nvSpPr>
          <p:cNvPr id="14" name="C_0#auto_editor_catalog_5?lid=8ab1bc2e2&amp;cid=8ab1bc2e2&amp;vtp=1">
            <a:hlinkClick r:id="rId15" action="ppaction://hlinksldjump"/>
          </p:cNvPr>
          <p:cNvSpPr/>
          <p:nvPr/>
        </p:nvSpPr>
        <p:spPr>
          <a:xfrm>
            <a:off x="6135624"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11</a:t>
            </a:r>
            <a:endParaRPr lang="en-US" sz="1200" dirty="0"/>
          </a:p>
        </p:txBody>
      </p:sp>
      <p:sp>
        <p:nvSpPr>
          <p:cNvPr id="15" name="C_0#auto_editor_catalog_5?lid=f7f876724&amp;cid=f7f876724&amp;vtp=1">
            <a:hlinkClick r:id="rId16" action="ppaction://hlinksldjump"/>
          </p:cNvPr>
          <p:cNvSpPr/>
          <p:nvPr/>
        </p:nvSpPr>
        <p:spPr>
          <a:xfrm>
            <a:off x="6675120"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12</a:t>
            </a:r>
            <a:endParaRPr lang="en-US" sz="1200" dirty="0"/>
          </a:p>
        </p:txBody>
      </p:sp>
      <p:sp>
        <p:nvSpPr>
          <p:cNvPr id="16" name="C_0#auto_editor_catalog_5?lid=d82c6bc11&amp;cid=d82c6bc11&amp;vtp=1">
            <a:hlinkClick r:id="rId17" action="ppaction://hlinksldjump"/>
          </p:cNvPr>
          <p:cNvSpPr/>
          <p:nvPr/>
        </p:nvSpPr>
        <p:spPr>
          <a:xfrm>
            <a:off x="7214616"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13</a:t>
            </a:r>
            <a:endParaRPr lang="en-US" sz="1200" dirty="0"/>
          </a:p>
        </p:txBody>
      </p:sp>
      <p:sp>
        <p:nvSpPr>
          <p:cNvPr id="17" name="C_0#auto_editor_catalog_5?lid=3341b2697&amp;cid=3341b2697&amp;vtp=1">
            <a:hlinkClick r:id="rId18" action="ppaction://hlinksldjump"/>
          </p:cNvPr>
          <p:cNvSpPr/>
          <p:nvPr/>
        </p:nvSpPr>
        <p:spPr>
          <a:xfrm>
            <a:off x="7754112"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14</a:t>
            </a:r>
            <a:endParaRPr lang="en-US" sz="1200" dirty="0"/>
          </a:p>
        </p:txBody>
      </p:sp>
      <p:sp>
        <p:nvSpPr>
          <p:cNvPr id="18" name="C_0#auto_editor_catalog_5?lid=091a93964&amp;cid=091a93964&amp;vtp=1">
            <a:hlinkClick r:id="rId19" action="ppaction://hlinksldjump"/>
          </p:cNvPr>
          <p:cNvSpPr/>
          <p:nvPr/>
        </p:nvSpPr>
        <p:spPr>
          <a:xfrm>
            <a:off x="8293608"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15</a:t>
            </a:r>
            <a:endParaRPr lang="en-US" sz="1200" dirty="0"/>
          </a:p>
        </p:txBody>
      </p:sp>
      <p:sp>
        <p:nvSpPr>
          <p:cNvPr id="19" name="C_0#auto_editor_catalog_5?lid=3bef25315&amp;cid=3bef25315&amp;vtp=1">
            <a:hlinkClick r:id="rId20" action="ppaction://hlinksldjump"/>
          </p:cNvPr>
          <p:cNvSpPr/>
          <p:nvPr/>
        </p:nvSpPr>
        <p:spPr>
          <a:xfrm>
            <a:off x="8833104"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16</a:t>
            </a:r>
            <a:endParaRPr lang="en-US" sz="1200" dirty="0"/>
          </a:p>
        </p:txBody>
      </p:sp>
      <p:sp>
        <p:nvSpPr>
          <p:cNvPr id="20" name="C_0#auto_editor_catalog_5?lid=dd9ba5421&amp;cid=dd9ba5421&amp;vtp=1">
            <a:hlinkClick r:id="rId21" action="ppaction://hlinksldjump"/>
          </p:cNvPr>
          <p:cNvSpPr/>
          <p:nvPr/>
        </p:nvSpPr>
        <p:spPr>
          <a:xfrm>
            <a:off x="9372600"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17</a:t>
            </a:r>
            <a:endParaRPr lang="en-US" sz="1200" dirty="0"/>
          </a:p>
        </p:txBody>
      </p:sp>
      <p:sp>
        <p:nvSpPr>
          <p:cNvPr id="21" name="C_0#auto_editor_catalog_5?lid=445910726&amp;cid=445910726&amp;vtp=1">
            <a:hlinkClick r:id="rId22" action="ppaction://hlinksldjump"/>
          </p:cNvPr>
          <p:cNvSpPr/>
          <p:nvPr/>
        </p:nvSpPr>
        <p:spPr>
          <a:xfrm>
            <a:off x="9912096"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18</a:t>
            </a:r>
            <a:endParaRPr lang="en-US" sz="1200" dirty="0"/>
          </a:p>
        </p:txBody>
      </p:sp>
      <p:sp>
        <p:nvSpPr>
          <p:cNvPr id="22" name="C_0#auto_editor_catalog_5?lid=d98a09f6c&amp;cid=d98a09f6c&amp;vtp=1">
            <a:hlinkClick r:id="rId23" action="ppaction://hlinksldjump"/>
          </p:cNvPr>
          <p:cNvSpPr/>
          <p:nvPr/>
        </p:nvSpPr>
        <p:spPr>
          <a:xfrm>
            <a:off x="10451592"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19</a:t>
            </a:r>
            <a:endParaRPr lang="en-US" sz="1200" dirty="0"/>
          </a:p>
        </p:txBody>
      </p:sp>
      <p:sp>
        <p:nvSpPr>
          <p:cNvPr id="23" name="C_0#auto_editor_catalog_5?lid=c63cd9964&amp;cid=c63cd9964&amp;vtp=1">
            <a:hlinkClick r:id="rId24" action="ppaction://hlinksldjump"/>
          </p:cNvPr>
          <p:cNvSpPr/>
          <p:nvPr/>
        </p:nvSpPr>
        <p:spPr>
          <a:xfrm>
            <a:off x="10991088" y="6473952"/>
            <a:ext cx="429768" cy="219456"/>
          </a:xfrm>
          <a:prstGeom prst="rect">
            <a:avLst/>
          </a:prstGeom>
          <a:solidFill>
            <a:srgbClr val="DAE3F3"/>
          </a:solidFill>
          <a:ln>
            <a:solidFill>
              <a:srgbClr val="5B9BD5"/>
            </a:solidFill>
          </a:ln>
        </p:spPr>
        <p:txBody>
          <a:bodyPr wrap="square" lIns="127000" tIns="127000" rIns="127000" bIns="127000" rtlCol="0" anchor="ctr"/>
          <a:lstStyle/>
          <a:p>
            <a:pPr marL="0" algn="ctr">
              <a:lnSpc>
                <a:spcPct val="100000"/>
              </a:lnSpc>
            </a:pPr>
            <a:r>
              <a:rPr lang="en-US" sz="1200" b="1" i="0" dirty="0">
                <a:solidFill>
                  <a:srgbClr val="0070C0"/>
                </a:solidFill>
                <a:latin typeface="Times New Roman" pitchFamily="34" charset="0"/>
                <a:ea typeface="Calibri (正文)" pitchFamily="34" charset="-122"/>
                <a:cs typeface="Times New Roman" pitchFamily="34" charset="-120"/>
              </a:rPr>
              <a:t>20</a:t>
            </a:r>
            <a:endParaRPr lang="en-US" sz="12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science#pid=682db1604a4cbf980e1f1508#tid=68340fbdc64a800009cf0dde#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9308592" y="5157216"/>
            <a:ext cx="2386584" cy="649224"/>
          </a:xfrm>
          <a:prstGeom prst="rect">
            <a:avLst/>
          </a:prstGeom>
          <a:noFill/>
          <a:ln/>
        </p:spPr>
        <p:txBody>
          <a:bodyPr wrap="square" lIns="0" tIns="0" rIns="0" bIns="0" rtlCol="0" anchor="ctr"/>
          <a:lstStyle/>
          <a:p>
            <a:pPr algn="ctr"/>
            <a:r>
              <a:rPr lang="en-US" sz="3600" b="1" i="0" dirty="0">
                <a:solidFill>
                  <a:srgbClr val="FFFFFF"/>
                </a:solidFill>
                <a:latin typeface="微软雅黑" pitchFamily="34" charset="0"/>
                <a:ea typeface="微软雅黑" pitchFamily="34" charset="-122"/>
                <a:cs typeface="微软雅黑" pitchFamily="34" charset="-120"/>
              </a:rPr>
              <a:t>科  学</a:t>
            </a:r>
            <a:endParaRPr lang="en-US" sz="3600" dirty="0"/>
          </a:p>
        </p:txBody>
      </p:sp>
      <p:sp>
        <p:nvSpPr>
          <p:cNvPr id="4" name="MasterShapeName"/>
          <p:cNvSpPr/>
          <p:nvPr/>
        </p:nvSpPr>
        <p:spPr>
          <a:xfrm>
            <a:off x="8942832" y="5806440"/>
            <a:ext cx="3118104" cy="411480"/>
          </a:xfrm>
          <a:prstGeom prst="rect">
            <a:avLst/>
          </a:prstGeom>
          <a:noFill/>
          <a:ln/>
        </p:spPr>
        <p:txBody>
          <a:bodyPr wrap="square" lIns="0" tIns="0" rIns="0" bIns="0" rtlCol="0" anchor="ctr"/>
          <a:lstStyle/>
          <a:p>
            <a:pPr algn="ctr">
              <a:lnSpc>
                <a:spcPct val="100000"/>
              </a:lnSpc>
            </a:pPr>
            <a:r>
              <a:rPr lang="en-US" sz="2000" b="1" i="0" dirty="0">
                <a:solidFill>
                  <a:srgbClr val="000000"/>
                </a:solidFill>
                <a:latin typeface="微软雅黑" pitchFamily="34" charset="0"/>
                <a:ea typeface="微软雅黑" pitchFamily="34" charset="-122"/>
                <a:cs typeface="微软雅黑" pitchFamily="34" charset="-120"/>
              </a:rPr>
              <a:t>七年级上册 浙教版</a:t>
            </a:r>
            <a:endParaRPr lang="en-US" sz="20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ver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1234440" y="1472184"/>
            <a:ext cx="9720072" cy="1435608"/>
          </a:xfrm>
          <a:prstGeom prst="rect">
            <a:avLst/>
          </a:prstGeom>
        </p:spPr>
      </p:pic>
      <p:pic>
        <p:nvPicPr>
          <p:cNvPr id="4" name="MasterShapeName" descr="preencoded.png"/>
          <p:cNvPicPr>
            <a:picLocks noChangeAspect="1"/>
          </p:cNvPicPr>
          <p:nvPr/>
        </p:nvPicPr>
        <p:blipFill>
          <a:blip r:embed="rId4"/>
          <a:stretch>
            <a:fillRect/>
          </a:stretch>
        </p:blipFill>
        <p:spPr>
          <a:xfrm>
            <a:off x="3236976" y="1618488"/>
            <a:ext cx="7488936" cy="1152144"/>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目录">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4663440" y="1042416"/>
            <a:ext cx="2862072" cy="950976"/>
          </a:xfrm>
          <a:prstGeom prst="rect">
            <a:avLst/>
          </a:prstGeom>
          <a:noFill/>
          <a:ln/>
        </p:spPr>
        <p:txBody>
          <a:bodyPr wrap="square" lIns="0" tIns="0" rIns="0" bIns="0" rtlCol="0" anchor="ctr"/>
          <a:lstStyle/>
          <a:p>
            <a:pPr algn="ctr">
              <a:lnSpc>
                <a:spcPct val="100000"/>
              </a:lnSpc>
            </a:pPr>
            <a:r>
              <a:rPr lang="en-US" sz="6000" b="1" i="0" dirty="0">
                <a:solidFill>
                  <a:srgbClr val="00A350"/>
                </a:solidFill>
                <a:latin typeface="微软雅黑" pitchFamily="34" charset="0"/>
                <a:ea typeface="微软雅黑" pitchFamily="34" charset="-122"/>
                <a:cs typeface="微软雅黑" pitchFamily="34" charset="-120"/>
              </a:rPr>
              <a:t>目  录</a:t>
            </a:r>
            <a:endParaRPr lang="en-US" sz="6000" dirty="0"/>
          </a:p>
        </p:txBody>
      </p:sp>
      <p:sp>
        <p:nvSpPr>
          <p:cNvPr id="4" name="MasterShapeName"/>
          <p:cNvSpPr/>
          <p:nvPr/>
        </p:nvSpPr>
        <p:spPr>
          <a:xfrm>
            <a:off x="4059936" y="6044184"/>
            <a:ext cx="4059936" cy="274320"/>
          </a:xfrm>
          <a:prstGeom prst="rect">
            <a:avLst/>
          </a:prstGeom>
          <a:noFill/>
          <a:ln/>
        </p:spPr>
        <p:txBody>
          <a:bodyPr wrap="square" lIns="0" tIns="0" rIns="0" bIns="0" rtlCol="0" anchor="ctr"/>
          <a:lstStyle/>
          <a:p>
            <a:pPr algn="ctr"/>
            <a:r>
              <a:rPr lang="en-US" sz="1200" b="1" i="0" dirty="0">
                <a:solidFill>
                  <a:srgbClr val="FF0000"/>
                </a:solidFill>
                <a:latin typeface="KaiTi" pitchFamily="34" charset="0"/>
                <a:ea typeface="KaiTi" pitchFamily="34" charset="-122"/>
                <a:cs typeface="KaiTi" pitchFamily="34" charset="-120"/>
              </a:rPr>
              <a:t>鼠标轻轻一点，内容立即呈现</a:t>
            </a:r>
            <a:endParaRPr lang="en-US" sz="12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linknodeid=back_to_first_catalog" descr="preencoded.png">
            <a:hlinkClick r:id="rId3" action="ppaction://hlinksldjump"/>
          </p:cNvPr>
          <p:cNvPicPr>
            <a:picLocks noChangeAspect="1"/>
          </p:cNvPicPr>
          <p:nvPr/>
        </p:nvPicPr>
        <p:blipFill>
          <a:blip r:embed="rId4"/>
          <a:stretch>
            <a:fillRect/>
          </a:stretch>
        </p:blipFill>
        <p:spPr>
          <a:xfrm>
            <a:off x="9491472" y="73152"/>
            <a:ext cx="2286000" cy="48463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0.xml"/><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10.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10.xml"/><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27.xml"/><Relationship Id="rId1" Type="http://schemas.openxmlformats.org/officeDocument/2006/relationships/slideLayout" Target="../slideLayouts/slideLayout10.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2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9.xml"/><Relationship Id="rId1" Type="http://schemas.openxmlformats.org/officeDocument/2006/relationships/slideLayout" Target="../slideLayouts/slideLayout10.xml"/><Relationship Id="rId5" Type="http://schemas.openxmlformats.org/officeDocument/2006/relationships/image" Target="../media/image69.png"/><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0.xml"/><Relationship Id="rId1" Type="http://schemas.openxmlformats.org/officeDocument/2006/relationships/slideLayout" Target="../slideLayouts/slideLayout10.xml"/><Relationship Id="rId4" Type="http://schemas.openxmlformats.org/officeDocument/2006/relationships/image" Target="../media/image71.png"/></Relationships>
</file>

<file path=ppt/slides/_rels/slide3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1.xml"/><Relationship Id="rId1" Type="http://schemas.openxmlformats.org/officeDocument/2006/relationships/slideLayout" Target="../slideLayouts/slideLayout10.xml"/><Relationship Id="rId4" Type="http://schemas.openxmlformats.org/officeDocument/2006/relationships/image" Target="../media/image73.png"/></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2.xml"/><Relationship Id="rId1" Type="http://schemas.openxmlformats.org/officeDocument/2006/relationships/slideLayout" Target="../slideLayouts/slideLayout10.xml"/><Relationship Id="rId4" Type="http://schemas.openxmlformats.org/officeDocument/2006/relationships/image" Target="../media/image75.png"/></Relationships>
</file>

<file path=ppt/slides/_rels/slide3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5.xml"/><Relationship Id="rId1" Type="http://schemas.openxmlformats.org/officeDocument/2006/relationships/slideLayout" Target="../slideLayouts/slideLayout10.xml"/><Relationship Id="rId4" Type="http://schemas.openxmlformats.org/officeDocument/2006/relationships/image" Target="../media/image79.png"/></Relationships>
</file>

<file path=ppt/slides/_rels/slide3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8.xml"/><Relationship Id="rId1" Type="http://schemas.openxmlformats.org/officeDocument/2006/relationships/slideLayout" Target="../slideLayouts/slideLayout10.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3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9.xml"/><Relationship Id="rId1" Type="http://schemas.openxmlformats.org/officeDocument/2006/relationships/slideLayout" Target="../slideLayouts/slideLayout10.xml"/><Relationship Id="rId5" Type="http://schemas.openxmlformats.org/officeDocument/2006/relationships/image" Target="../media/image88.png"/><Relationship Id="rId4" Type="http://schemas.openxmlformats.org/officeDocument/2006/relationships/image" Target="../media/image8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3.xml"/><Relationship Id="rId1" Type="http://schemas.openxmlformats.org/officeDocument/2006/relationships/slideLayout" Target="../slideLayouts/slideLayout10.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4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4.xml"/><Relationship Id="rId1" Type="http://schemas.openxmlformats.org/officeDocument/2006/relationships/slideLayout" Target="../slideLayouts/slideLayout10.xml"/><Relationship Id="rId5" Type="http://schemas.openxmlformats.org/officeDocument/2006/relationships/image" Target="../media/image98.png"/><Relationship Id="rId4" Type="http://schemas.openxmlformats.org/officeDocument/2006/relationships/image" Target="../media/image97.png"/></Relationships>
</file>

<file path=ppt/slides/_rels/slide4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5.xml"/><Relationship Id="rId1" Type="http://schemas.openxmlformats.org/officeDocument/2006/relationships/slideLayout" Target="../slideLayouts/slideLayout10.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38.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spli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C_4_BD.10_1#294f48e44?vop=1&amp;pid=8464e7d39&amp;color=0,0,0&amp;vtp=1&amp;bt=1&amp;bbb=1&amp;hb=1"/>
          <p:cNvSpPr/>
          <p:nvPr/>
        </p:nvSpPr>
        <p:spPr>
          <a:xfrm>
            <a:off x="649224" y="864000"/>
            <a:ext cx="10899648" cy="889000"/>
          </a:xfrm>
          <a:prstGeom prst="rect">
            <a:avLst/>
          </a:prstGeom>
          <a:noFill/>
          <a:ln/>
        </p:spPr>
        <p:txBody>
          <a:bodyPr wrap="none" lIns="0" tIns="0" rIns="0" bIns="0" rtlCol="0" anchor="t"/>
          <a:lstStyle/>
          <a:p>
            <a:pPr algn="l" latinLnBrk="1">
              <a:lnSpc>
                <a:spcPts val="3500"/>
              </a:lnSpc>
            </a:pPr>
            <a:r>
              <a:rPr lang="en-US" altLang="zh-CN" sz="2400" b="1" i="0" dirty="0">
                <a:solidFill>
                  <a:srgbClr val="C00000"/>
                </a:solidFill>
                <a:latin typeface="Times New Roman" pitchFamily="34" charset="0"/>
                <a:ea typeface="SimSun" pitchFamily="34" charset="-122"/>
                <a:cs typeface="Times New Roman" pitchFamily="34" charset="-120"/>
              </a:rPr>
              <a:t>4.</a:t>
            </a:r>
            <a:r>
              <a:rPr lang="en-US" altLang="zh-CN" sz="2400" b="0" i="0" dirty="0">
                <a:solidFill>
                  <a:srgbClr val="000000"/>
                </a:solidFill>
                <a:latin typeface="仿宋" pitchFamily="34" charset="0"/>
                <a:ea typeface="仿宋" pitchFamily="34" charset="-122"/>
                <a:cs typeface="仿宋" pitchFamily="34" charset="-120"/>
              </a:rPr>
              <a:t>［2025温州期中］</a:t>
            </a:r>
            <a:r>
              <a:rPr lang="en-US" altLang="zh-CN" sz="2400" b="0" i="0" dirty="0">
                <a:solidFill>
                  <a:srgbClr val="000000"/>
                </a:solidFill>
                <a:latin typeface="Times New Roman" pitchFamily="34" charset="0"/>
                <a:ea typeface="SimSun" pitchFamily="34" charset="-122"/>
                <a:cs typeface="Times New Roman" pitchFamily="34" charset="-120"/>
              </a:rPr>
              <a:t>酒精是科学实验中常用的一种药品</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其盛放容器上的警告标志</a:t>
            </a:r>
          </a:p>
          <a:p>
            <a:pPr latinLnBrk="1">
              <a:lnSpc>
                <a:spcPts val="3500"/>
              </a:lnSpc>
            </a:pPr>
            <a:r>
              <a:rPr lang="en-US" altLang="zh-CN" sz="2400" b="0" i="0" smtClean="0">
                <a:solidFill>
                  <a:srgbClr val="000000"/>
                </a:solidFill>
                <a:latin typeface="Times New Roman" pitchFamily="34" charset="0"/>
                <a:ea typeface="SimSun" pitchFamily="34" charset="-122"/>
                <a:cs typeface="Times New Roman" pitchFamily="34" charset="-120"/>
              </a:rPr>
              <a:t>是(</a:t>
            </a:r>
            <a:r>
              <a:rPr lang="en-US" altLang="zh-CN" sz="2400" b="0" i="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4_AN.11_1#294f48e44.bracket?vop=1&amp;pid=8464e7d39&amp;color=0,0,0&amp;vpa=4&amp;vtp=1"/>
          <p:cNvSpPr/>
          <p:nvPr/>
        </p:nvSpPr>
        <p:spPr>
          <a:xfrm>
            <a:off x="1186593" y="1310405"/>
            <a:ext cx="441325" cy="444500"/>
          </a:xfrm>
          <a:prstGeom prst="rect">
            <a:avLst/>
          </a:prstGeom>
          <a:noFill/>
          <a:ln/>
        </p:spPr>
        <p:txBody>
          <a:bodyPr wrap="none" lIns="0" tIns="0" rIns="0" bIns="0" rtlCol="0" anchor="t"/>
          <a:lstStyle/>
          <a:p>
            <a:pPr algn="ctr" latinLnBrk="1">
              <a:lnSpc>
                <a:spcPts val="3500"/>
              </a:lnSpc>
            </a:pPr>
            <a:r>
              <a:rPr lang="en-US" altLang="zh-CN" sz="2400" b="0" i="0" dirty="0">
                <a:solidFill>
                  <a:srgbClr val="FF0000"/>
                </a:solidFill>
                <a:latin typeface="Times New Roman" pitchFamily="34" charset="0"/>
                <a:ea typeface="SimSun" pitchFamily="34" charset="-122"/>
                <a:cs typeface="Times New Roman" pitchFamily="34" charset="-120"/>
              </a:rPr>
              <a:t>A</a:t>
            </a:r>
            <a:endParaRPr lang="en-US" altLang="zh-CN" sz="2400" dirty="0"/>
          </a:p>
        </p:txBody>
      </p:sp>
      <p:sp>
        <p:nvSpPr>
          <p:cNvPr id="4" name="QC_4_BD.10_2#294f48e44.choices?vop=1&amp;pid=8464e7d39&amp;color=0,0,0&amp;vtp=1&amp;bbb=1"/>
          <p:cNvSpPr/>
          <p:nvPr/>
        </p:nvSpPr>
        <p:spPr>
          <a:xfrm>
            <a:off x="649224" y="1758080"/>
            <a:ext cx="10894782" cy="1498600"/>
          </a:xfrm>
          <a:prstGeom prst="rect">
            <a:avLst/>
          </a:prstGeom>
          <a:noFill/>
          <a:ln/>
        </p:spPr>
        <p:txBody>
          <a:bodyPr wrap="none" lIns="0" tIns="0" rIns="0" bIns="0" rtlCol="0" anchor="t"/>
          <a:lstStyle/>
          <a:p>
            <a:pPr marL="0" marR="0" lvl="0" indent="0" defTabSz="914400" eaLnBrk="1" fontAlgn="auto" latinLnBrk="1" hangingPunct="1">
              <a:lnSpc>
                <a:spcPts val="11800"/>
              </a:lnSpc>
              <a:spcBef>
                <a:spcPts val="0"/>
              </a:spcBef>
              <a:spcAft>
                <a:spcPts val="0"/>
              </a:spcAft>
              <a:buClrTx/>
              <a:buSzTx/>
              <a:buNone/>
              <a:tabLst>
                <a:tab pos="2777671" algn="l"/>
                <a:tab pos="5529941" algn="l"/>
                <a:tab pos="8333012" algn="l"/>
              </a:tabLst>
              <a:defRPr/>
            </a:pPr>
            <a:r>
              <a:rPr lang="en-US" altLang="zh-CN" sz="2400" b="0" i="0">
                <a:solidFill>
                  <a:srgbClr val="000000"/>
                </a:solidFill>
                <a:latin typeface="Times New Roman" pitchFamily="34" charset="0"/>
                <a:ea typeface="SimSun" pitchFamily="34" charset="-122"/>
                <a:cs typeface="Times New Roman" pitchFamily="34" charset="-120"/>
              </a:rPr>
              <a:t>A</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5800" b="0" i="0" kern="0" spc="-99900" smtClean="0">
                <a:solidFill>
                  <a:srgbClr val="FFFFFF"/>
                </a:solidFill>
                <a:latin typeface="Times New Roman" pitchFamily="34" charset="0"/>
                <a:ea typeface="SimSun" pitchFamily="34" charset="-122"/>
                <a:cs typeface="Times New Roman" pitchFamily="34" charset="-120"/>
              </a:rPr>
              <a:t> </a:t>
            </a:r>
            <a:r>
              <a:rPr lang="en-US" altLang="zh-CN" sz="900" b="0" i="0" kern="0" smtClean="0">
                <a:solidFill>
                  <a:srgbClr val="FFFFFF"/>
                </a:solidFill>
                <a:latin typeface="SimSun" panose="02010600030101010101" pitchFamily="2" charset="-122"/>
                <a:ea typeface="SimSun" pitchFamily="34" charset="-122"/>
                <a:cs typeface="Times New Roman" pitchFamily="34" charset="-120"/>
              </a:rPr>
              <a:t>                          </a:t>
            </a:r>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B.</a:t>
            </a:r>
            <a:r>
              <a:rPr lang="en-US" altLang="zh-CN" sz="5800" b="0" i="0" kern="0" spc="-99900" smtClean="0">
                <a:solidFill>
                  <a:srgbClr val="FFFFFF"/>
                </a:solidFill>
                <a:latin typeface="Times New Roman" pitchFamily="34" charset="0"/>
                <a:ea typeface="SimSun" pitchFamily="34" charset="-122"/>
                <a:cs typeface="Times New Roman" pitchFamily="34" charset="-120"/>
              </a:rPr>
              <a:t> </a:t>
            </a:r>
            <a:r>
              <a:rPr lang="en-US" altLang="zh-CN" sz="900" b="0" i="0" kern="0" smtClean="0">
                <a:solidFill>
                  <a:srgbClr val="FFFFFF"/>
                </a:solidFill>
                <a:latin typeface="SimSun" panose="02010600030101010101" pitchFamily="2" charset="-122"/>
                <a:ea typeface="SimSun" pitchFamily="34" charset="-122"/>
                <a:cs typeface="Times New Roman" pitchFamily="34" charset="-120"/>
              </a:rPr>
              <a:t>                          </a:t>
            </a:r>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C.</a:t>
            </a:r>
            <a:r>
              <a:rPr lang="en-US" altLang="zh-CN" sz="5800" b="0" i="0" kern="0" spc="-99900" smtClean="0">
                <a:solidFill>
                  <a:srgbClr val="FFFFFF"/>
                </a:solidFill>
                <a:latin typeface="Times New Roman" pitchFamily="34" charset="0"/>
                <a:ea typeface="SimSun" pitchFamily="34" charset="-122"/>
                <a:cs typeface="Times New Roman" pitchFamily="34" charset="-120"/>
              </a:rPr>
              <a:t> </a:t>
            </a:r>
            <a:r>
              <a:rPr lang="en-US" altLang="zh-CN" sz="900" b="0" i="0" kern="0" smtClean="0">
                <a:solidFill>
                  <a:srgbClr val="FFFFFF"/>
                </a:solidFill>
                <a:latin typeface="SimSun" panose="02010600030101010101" pitchFamily="2" charset="-122"/>
                <a:ea typeface="SimSun" pitchFamily="34" charset="-122"/>
                <a:cs typeface="Times New Roman" pitchFamily="34" charset="-120"/>
              </a:rPr>
              <a:t>                           </a:t>
            </a:r>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D.</a:t>
            </a:r>
            <a:r>
              <a:rPr lang="en-US" altLang="zh-CN" sz="6600" b="0" i="0" kern="0" spc="-99900" smtClean="0">
                <a:solidFill>
                  <a:srgbClr val="FFFFFF"/>
                </a:solidFill>
                <a:latin typeface="Times New Roman" pitchFamily="34" charset="0"/>
                <a:ea typeface="SimSun" pitchFamily="34" charset="-122"/>
                <a:cs typeface="Times New Roman" pitchFamily="34" charset="-120"/>
              </a:rPr>
              <a:t> </a:t>
            </a:r>
            <a:r>
              <a:rPr lang="en-US" altLang="zh-CN" sz="900" b="0" i="0" kern="0" smtClean="0">
                <a:solidFill>
                  <a:srgbClr val="FFFFFF"/>
                </a:solidFill>
                <a:latin typeface="SimSun" panose="02010600030101010101" pitchFamily="2" charset="-122"/>
                <a:ea typeface="SimSun" pitchFamily="34" charset="-122"/>
                <a:cs typeface="Times New Roman" pitchFamily="34" charset="-120"/>
              </a:rPr>
              <a:t>                          </a:t>
            </a:r>
            <a:endParaRPr lang="en-US" altLang="zh-CN" sz="900" dirty="0">
              <a:latin typeface="SimSun" panose="02010600030101010101" pitchFamily="2" charset="-122"/>
            </a:endParaRPr>
          </a:p>
        </p:txBody>
      </p:sp>
      <p:pic>
        <p:nvPicPr>
          <p:cNvPr id="5" name="QC_4_BD.10_2#294f48e44.choice_image?vop=1&amp;pid=8464e7d39&amp;color=0,0,0&amp;tib=255,255,255&amp;iip=3&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48405" y="1940960"/>
            <a:ext cx="1481328" cy="13258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4_BD.10_2#294f48e44.choice_image?vop=1&amp;pid=8464e7d39&amp;color=0,0,0&amp;tib=255,255,255&amp;iip=4&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717576" y="1940960"/>
            <a:ext cx="1463040" cy="13258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4_BD.10_2#294f48e44.choice_image?vop=1&amp;pid=8464e7d39&amp;color=0,0,0&amp;tib=255,255,255&amp;iip=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485160" y="1940960"/>
            <a:ext cx="1490472" cy="13258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8" name="QC_4_BD.10_2#294f48e44.choice_image?vop=1&amp;pid=8464e7d39&amp;color=0,0,0&amp;tib=255,255,255&amp;iip=6&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304369" y="1940960"/>
            <a:ext cx="1435608" cy="13258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9" name="QC_4_AS.12_1#294f48e44?vop=1&amp;pid=8464e7d39&amp;color=0,0,0&amp;vtp=1&amp;bbb=1"/>
          <p:cNvSpPr/>
          <p:nvPr/>
        </p:nvSpPr>
        <p:spPr>
          <a:xfrm>
            <a:off x="649224" y="3269380"/>
            <a:ext cx="10899648" cy="482600"/>
          </a:xfrm>
          <a:prstGeom prst="rect">
            <a:avLst/>
          </a:prstGeom>
          <a:noFill/>
          <a:ln/>
        </p:spPr>
        <p:txBody>
          <a:bodyPr wrap="none" lIns="0" tIns="0" rIns="0" bIns="0" rtlCol="0" anchor="t"/>
          <a:lstStyle/>
          <a:p>
            <a:pPr algn="l" latinLnBrk="1">
              <a:lnSpc>
                <a:spcPts val="38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酒精是易燃物，所以应使用“当心火灾”的警告标志。</a:t>
            </a:r>
            <a:endParaRPr lang="en-US" altLang="zh-CN" sz="2400" dirty="0"/>
          </a:p>
        </p:txBody>
      </p:sp>
      <p:graphicFrame>
        <p:nvGraphicFramePr>
          <p:cNvPr id="11" name="QC_4_AS.12_2#294f48e44?colgroup=14,19&amp;vop=1&amp;pid=8464e7d39&amp;color=0,0,0&amp;vtp=1&amp;bbb=1"/>
          <p:cNvGraphicFramePr>
            <a:graphicFrameLocks noGrp="1"/>
          </p:cNvGraphicFramePr>
          <p:nvPr>
            <p:extLst>
              <p:ext uri="{D42A27DB-BD31-4B8C-83A1-F6EECF244321}">
                <p14:modId xmlns:p14="http://schemas.microsoft.com/office/powerpoint/2010/main" val="2348319767"/>
              </p:ext>
            </p:extLst>
          </p:nvPr>
        </p:nvGraphicFramePr>
        <p:xfrm>
          <a:off x="649224" y="3834784"/>
          <a:ext cx="10863072" cy="2327021"/>
        </p:xfrm>
        <a:graphic>
          <a:graphicData uri="http://schemas.openxmlformats.org/drawingml/2006/table">
            <a:tbl>
              <a:tblPr/>
              <a:tblGrid>
                <a:gridCol w="4663440">
                  <a:extLst>
                    <a:ext uri="{9D8B030D-6E8A-4147-A177-3AD203B41FA5}">
                      <a16:colId xmlns:a16="http://schemas.microsoft.com/office/drawing/2014/main" val="20000"/>
                    </a:ext>
                  </a:extLst>
                </a:gridCol>
                <a:gridCol w="6199632">
                  <a:extLst>
                    <a:ext uri="{9D8B030D-6E8A-4147-A177-3AD203B41FA5}">
                      <a16:colId xmlns:a16="http://schemas.microsoft.com/office/drawing/2014/main" val="20001"/>
                    </a:ext>
                  </a:extLst>
                </a:gridCol>
              </a:tblGrid>
              <a:tr h="446913">
                <a:tc>
                  <a:txBody>
                    <a:bodyPr/>
                    <a:lstStyle/>
                    <a:p>
                      <a:pPr algn="ctr" latinLnBrk="1" hangingPunct="0">
                        <a:lnSpc>
                          <a:spcPts val="3400"/>
                        </a:lnSpc>
                      </a:pPr>
                      <a:r>
                        <a:rPr lang="en-US" altLang="zh-CN" sz="2400" b="1" i="0" smtClean="0">
                          <a:solidFill>
                            <a:srgbClr val="FF0000"/>
                          </a:solidFill>
                          <a:latin typeface="Times New Roman" pitchFamily="34" charset="0"/>
                          <a:ea typeface="SimSun" pitchFamily="34" charset="-122"/>
                          <a:cs typeface="Times New Roman" pitchFamily="34" charset="-120"/>
                        </a:rPr>
                        <a:t>分析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400" b="1" i="0" smtClean="0">
                          <a:solidFill>
                            <a:srgbClr val="FF0000"/>
                          </a:solidFill>
                          <a:latin typeface="Times New Roman" pitchFamily="34" charset="0"/>
                          <a:ea typeface="SimSun" pitchFamily="34" charset="-122"/>
                          <a:cs typeface="Times New Roman" pitchFamily="34" charset="-120"/>
                        </a:rPr>
                        <a:t>判断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70027">
                <a:tc>
                  <a:txBody>
                    <a:bodyPr/>
                    <a:lstStyle/>
                    <a:p>
                      <a:pPr algn="ctr" latinLnBrk="1" hangingPunct="0">
                        <a:lnSpc>
                          <a:spcPts val="3400"/>
                        </a:lnSpc>
                      </a:pPr>
                      <a:r>
                        <a:rPr lang="en-US" altLang="zh-CN" sz="2400" b="0" i="0" dirty="0">
                          <a:solidFill>
                            <a:srgbClr val="FF0000"/>
                          </a:solidFill>
                          <a:latin typeface="Times New Roman" pitchFamily="34" charset="0"/>
                          <a:ea typeface="SimSun" pitchFamily="34" charset="-122"/>
                          <a:cs typeface="Times New Roman" pitchFamily="34" charset="-120"/>
                        </a:rPr>
                        <a:t>当心火灾</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400" b="0" i="0" dirty="0">
                          <a:solidFill>
                            <a:srgbClr val="FF0000"/>
                          </a:solidFill>
                          <a:latin typeface="Times New Roman" pitchFamily="34" charset="0"/>
                          <a:ea typeface="SimSun" pitchFamily="34" charset="-122"/>
                          <a:cs typeface="Times New Roman" pitchFamily="34" charset="-120"/>
                        </a:rPr>
                        <a:t>A符合题意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0027">
                <a:tc>
                  <a:txBody>
                    <a:bodyPr/>
                    <a:lstStyle/>
                    <a:p>
                      <a:pPr algn="ctr" latinLnBrk="1" hangingPunct="0">
                        <a:lnSpc>
                          <a:spcPts val="3400"/>
                        </a:lnSpc>
                      </a:pPr>
                      <a:r>
                        <a:rPr lang="en-US" altLang="zh-CN" sz="2400" b="0" i="0" dirty="0">
                          <a:solidFill>
                            <a:srgbClr val="FF0000"/>
                          </a:solidFill>
                          <a:latin typeface="Times New Roman" pitchFamily="34" charset="0"/>
                          <a:ea typeface="SimSun" pitchFamily="34" charset="-122"/>
                          <a:cs typeface="Times New Roman" pitchFamily="34" charset="-120"/>
                        </a:rPr>
                        <a:t>当心触电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400" b="0" i="0" dirty="0">
                          <a:solidFill>
                            <a:srgbClr val="FF0000"/>
                          </a:solidFill>
                          <a:latin typeface="Times New Roman" pitchFamily="34" charset="0"/>
                          <a:ea typeface="SimSun" pitchFamily="34" charset="-122"/>
                          <a:cs typeface="Times New Roman" pitchFamily="34" charset="-120"/>
                        </a:rPr>
                        <a:t>B不符合题意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70027">
                <a:tc>
                  <a:txBody>
                    <a:bodyPr/>
                    <a:lstStyle/>
                    <a:p>
                      <a:pPr algn="ctr" latinLnBrk="1" hangingPunct="0">
                        <a:lnSpc>
                          <a:spcPts val="3400"/>
                        </a:lnSpc>
                      </a:pPr>
                      <a:r>
                        <a:rPr lang="en-US" altLang="zh-CN" sz="2400" b="0" i="0" dirty="0">
                          <a:solidFill>
                            <a:srgbClr val="FF0000"/>
                          </a:solidFill>
                          <a:latin typeface="Times New Roman" pitchFamily="34" charset="0"/>
                          <a:ea typeface="SimSun" pitchFamily="34" charset="-122"/>
                          <a:cs typeface="Times New Roman" pitchFamily="34" charset="-120"/>
                        </a:rPr>
                        <a:t>当心腐蚀</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400" b="0" i="0" dirty="0">
                          <a:solidFill>
                            <a:srgbClr val="FF0000"/>
                          </a:solidFill>
                          <a:latin typeface="Times New Roman" pitchFamily="34" charset="0"/>
                          <a:ea typeface="SimSun" pitchFamily="34" charset="-122"/>
                          <a:cs typeface="Times New Roman" pitchFamily="34" charset="-120"/>
                        </a:rPr>
                        <a:t>C不符合题意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70027">
                <a:tc>
                  <a:txBody>
                    <a:bodyPr/>
                    <a:lstStyle/>
                    <a:p>
                      <a:pPr algn="ctr" latinLnBrk="1" hangingPunct="0">
                        <a:lnSpc>
                          <a:spcPts val="3400"/>
                        </a:lnSpc>
                      </a:pPr>
                      <a:r>
                        <a:rPr lang="en-US" altLang="zh-CN" sz="2400" b="0" i="0" dirty="0">
                          <a:solidFill>
                            <a:srgbClr val="FF0000"/>
                          </a:solidFill>
                          <a:latin typeface="Times New Roman" pitchFamily="34" charset="0"/>
                          <a:ea typeface="SimSun" pitchFamily="34" charset="-122"/>
                          <a:cs typeface="Times New Roman" pitchFamily="34" charset="-120"/>
                        </a:rPr>
                        <a:t>当心中毒</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400"/>
                        </a:lnSpc>
                      </a:pPr>
                      <a:r>
                        <a:rPr lang="en-US" altLang="zh-CN" sz="2400" b="0" i="0" dirty="0">
                          <a:solidFill>
                            <a:srgbClr val="FF0000"/>
                          </a:solidFill>
                          <a:latin typeface="Times New Roman" pitchFamily="34" charset="0"/>
                          <a:ea typeface="SimSun" pitchFamily="34" charset="-122"/>
                          <a:cs typeface="Times New Roman" pitchFamily="34" charset="-120"/>
                        </a:rPr>
                        <a:t>D不符合题意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9">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9">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9"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pic>
        <p:nvPicPr>
          <p:cNvPr id="2" name="QC_4_BD.13_1#63cb09780?iti=1&amp;htil=1&amp;vop=1&amp;pid=8464e7d39&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443063" y="909720"/>
            <a:ext cx="832104" cy="2066544"/>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4_BD.13_2#63cb09780?iti=1&amp;htil=1&amp;vop=1&amp;pid=8464e7d39&amp;color=0,0,0&amp;vtp=1&amp;bbb=1"/>
          <p:cNvSpPr/>
          <p:nvPr/>
        </p:nvSpPr>
        <p:spPr>
          <a:xfrm>
            <a:off x="10291584" y="3103264"/>
            <a:ext cx="1135062" cy="895096"/>
          </a:xfrm>
          <a:prstGeom prst="rect">
            <a:avLst/>
          </a:prstGeom>
          <a:noFill/>
          <a:ln/>
        </p:spPr>
        <p:txBody>
          <a:bodyPr wrap="none" lIns="0" tIns="0" rIns="0" bIns="0" rtlCol="0" anchor="t"/>
          <a:lstStyle/>
          <a:p>
            <a:pPr algn="ctr" latinLnBrk="1">
              <a:lnSpc>
                <a:spcPts val="4200"/>
              </a:lnSpc>
            </a:pPr>
            <a:r>
              <a:rPr lang="en-US" altLang="zh-CN" sz="2400" b="0" i="0" dirty="0">
                <a:solidFill>
                  <a:srgbClr val="000000"/>
                </a:solidFill>
                <a:latin typeface="Times New Roman" pitchFamily="34" charset="0"/>
                <a:ea typeface="SimSun" pitchFamily="34" charset="-122"/>
                <a:cs typeface="Times New Roman" pitchFamily="34" charset="-120"/>
              </a:rPr>
              <a:t>第5题图</a:t>
            </a:r>
            <a:endParaRPr lang="en-US" altLang="zh-CN" sz="2400" dirty="0"/>
          </a:p>
        </p:txBody>
      </p:sp>
      <p:sp>
        <p:nvSpPr>
          <p:cNvPr id="4" name="QC_4_BD.13_3#63cb09780?htil=1&amp;sp=1&amp;vop=1&amp;pid=8464e7d39&amp;color=0,0,0&amp;vtp=1&amp;bt=1&amp;bbb=1&amp;hb=1&amp;hs=1"/>
          <p:cNvSpPr/>
          <p:nvPr/>
        </p:nvSpPr>
        <p:spPr>
          <a:xfrm>
            <a:off x="649224" y="864000"/>
            <a:ext cx="9582912" cy="2235200"/>
          </a:xfrm>
          <a:prstGeom prst="rect">
            <a:avLst/>
          </a:prstGeom>
          <a:noFill/>
          <a:ln/>
        </p:spPr>
        <p:txBody>
          <a:bodyPr wrap="none" lIns="0" tIns="0" rIns="0" bIns="0" rtlCol="0" anchor="t"/>
          <a:lstStyle/>
          <a:p>
            <a:pPr algn="l" latinLnBrk="1">
              <a:lnSpc>
                <a:spcPts val="4400"/>
              </a:lnSpc>
            </a:pPr>
            <a:r>
              <a:rPr lang="en-US" altLang="zh-CN" sz="2400" b="1" i="0" dirty="0">
                <a:solidFill>
                  <a:srgbClr val="C00000"/>
                </a:solidFill>
                <a:latin typeface="Times New Roman" pitchFamily="34" charset="0"/>
                <a:ea typeface="SimSun" pitchFamily="34" charset="-122"/>
                <a:cs typeface="Times New Roman" pitchFamily="34" charset="-120"/>
              </a:rPr>
              <a:t>5.</a:t>
            </a:r>
            <a:r>
              <a:rPr lang="en-US" altLang="zh-CN" sz="2400" b="0" i="0" dirty="0">
                <a:solidFill>
                  <a:srgbClr val="000000"/>
                </a:solidFill>
                <a:latin typeface="仿宋" pitchFamily="34" charset="0"/>
                <a:ea typeface="仿宋" pitchFamily="34" charset="-122"/>
                <a:cs typeface="仿宋" pitchFamily="34" charset="-120"/>
              </a:rPr>
              <a:t>［2025温州期末］</a:t>
            </a:r>
            <a:r>
              <a:rPr lang="en-US" altLang="zh-CN" sz="2400" b="0" i="0" dirty="0">
                <a:solidFill>
                  <a:srgbClr val="000000"/>
                </a:solidFill>
                <a:latin typeface="Times New Roman" pitchFamily="34" charset="0"/>
                <a:ea typeface="SimSun" pitchFamily="34" charset="-122"/>
                <a:cs typeface="Times New Roman" pitchFamily="34" charset="-120"/>
              </a:rPr>
              <a:t>实验是科学的重要方法，在开始实验之前</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我们需</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要学习</a:t>
            </a:r>
            <a:r>
              <a:rPr lang="en-US" altLang="zh-CN" sz="2400" b="0" i="0" dirty="0">
                <a:solidFill>
                  <a:srgbClr val="000000"/>
                </a:solidFill>
                <a:latin typeface="Times New Roman" pitchFamily="34" charset="0"/>
                <a:ea typeface="SimSun" pitchFamily="34" charset="-122"/>
                <a:cs typeface="Times New Roman" pitchFamily="34" charset="-120"/>
              </a:rPr>
              <a:t>《实验室安全守则</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以及实验所要使用的各种仪器的操作说明</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和注意事项</a:t>
            </a:r>
            <a:r>
              <a:rPr lang="en-US" altLang="zh-CN" sz="2400" b="0" i="0" dirty="0">
                <a:solidFill>
                  <a:srgbClr val="000000"/>
                </a:solidFill>
                <a:latin typeface="Times New Roman" pitchFamily="34" charset="0"/>
                <a:ea typeface="SimSun" pitchFamily="34" charset="-122"/>
                <a:cs typeface="Times New Roman" pitchFamily="34" charset="-120"/>
              </a:rPr>
              <a:t>。小乐利用气温计测量实验室的气温时</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气温计示数如图所</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示</a:t>
            </a:r>
            <a:r>
              <a:rPr lang="en-US" altLang="zh-CN" sz="2400" b="0" i="0" dirty="0">
                <a:solidFill>
                  <a:srgbClr val="000000"/>
                </a:solidFill>
                <a:latin typeface="Times New Roman" pitchFamily="34" charset="0"/>
                <a:ea typeface="SimSun" pitchFamily="34" charset="-122"/>
                <a:cs typeface="Times New Roman" pitchFamily="34" charset="-120"/>
              </a:rPr>
              <a:t>，</a:t>
            </a:r>
            <a:r>
              <a:rPr lang="en-US" altLang="zh-CN" sz="2400" b="0" i="0">
                <a:solidFill>
                  <a:srgbClr val="000000"/>
                </a:solidFill>
                <a:latin typeface="Times New Roman" pitchFamily="34" charset="0"/>
                <a:ea typeface="SimSun" pitchFamily="34" charset="-122"/>
                <a:cs typeface="Times New Roman" pitchFamily="34" charset="-120"/>
              </a:rPr>
              <a:t>则下列读数正确的是</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5" name="QC_4_AN.14_1#63cb09780.bracket?vop=1&amp;pid=8464e7d39&amp;color=0,0,0&amp;vpa=5&amp;vtp=1"/>
          <p:cNvSpPr/>
          <p:nvPr/>
        </p:nvSpPr>
        <p:spPr>
          <a:xfrm>
            <a:off x="4247292" y="2550560"/>
            <a:ext cx="4238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C</a:t>
            </a:r>
            <a:endParaRPr lang="en-US" altLang="zh-CN" sz="2400" dirty="0"/>
          </a:p>
        </p:txBody>
      </p:sp>
      <mc:AlternateContent xmlns:mc="http://schemas.openxmlformats.org/markup-compatibility/2006">
        <mc:Choice xmlns:a14="http://schemas.microsoft.com/office/drawing/2010/main" Requires="a14">
          <p:sp>
            <p:nvSpPr>
              <p:cNvPr id="6" name="QC_4_BD.13_4#63cb09780.choices?htil=1&amp;vop=1&amp;pid=8464e7d39&amp;color=0,0,0&amp;vtp=1&amp;bbb=1"/>
              <p:cNvSpPr/>
              <p:nvPr/>
            </p:nvSpPr>
            <p:spPr>
              <a:xfrm>
                <a:off x="649224" y="3111954"/>
                <a:ext cx="9582912" cy="533400"/>
              </a:xfrm>
              <a:prstGeom prst="rect">
                <a:avLst/>
              </a:prstGeom>
              <a:noFill/>
              <a:ln/>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338578" algn="l"/>
                    <a:tab pos="4816856" algn="l"/>
                    <a:tab pos="7295134" algn="l"/>
                  </a:tabLst>
                  <a:defRPr/>
                </a:pPr>
                <a:r>
                  <a:rPr lang="en-US" altLang="zh-CN" sz="2400" b="0" i="0" dirty="0">
                    <a:solidFill>
                      <a:srgbClr val="000000"/>
                    </a:solidFill>
                    <a:latin typeface="Times New Roman" pitchFamily="34" charset="0"/>
                    <a:ea typeface="SimSun" pitchFamily="34" charset="-122"/>
                    <a:cs typeface="Times New Roman" pitchFamily="34" charset="-120"/>
                  </a:rPr>
                  <a:t>A.</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7 ℃</m:t>
                    </m:r>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12 ℃</m:t>
                    </m:r>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C</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13 ℃</m:t>
                    </m:r>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14 ℃</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p:txBody>
          </p:sp>
        </mc:Choice>
        <mc:Fallback>
          <p:sp>
            <p:nvSpPr>
              <p:cNvPr id="6" name="QC_4_BD.13_4#63cb09780.choices?htil=1&amp;vop=1&amp;pid=8464e7d39&amp;color=0,0,0&amp;vtp=1&amp;bbb=1"/>
              <p:cNvSpPr>
                <a:spLocks noRot="1" noChangeAspect="1" noMove="1" noResize="1" noEditPoints="1" noAdjustHandles="1" noChangeArrowheads="1" noChangeShapeType="1" noTextEdit="1"/>
              </p:cNvSpPr>
              <p:nvPr/>
            </p:nvSpPr>
            <p:spPr>
              <a:xfrm>
                <a:off x="649224" y="3111954"/>
                <a:ext cx="9582912" cy="533400"/>
              </a:xfrm>
              <a:prstGeom prst="rect">
                <a:avLst/>
              </a:prstGeom>
              <a:blipFill>
                <a:blip r:embed="rId4"/>
                <a:stretch>
                  <a:fillRect l="-1972" b="-23864"/>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C_4_AS.15_1#63cb09780?htil=1&amp;vop=1&amp;pid=8464e7d39&amp;color=0,0,0&amp;vtp=1&amp;bbb=1&amp;hb=1&amp;hs=1"/>
              <p:cNvSpPr/>
              <p:nvPr/>
            </p:nvSpPr>
            <p:spPr>
              <a:xfrm>
                <a:off x="647994" y="3628019"/>
                <a:ext cx="10896012" cy="11176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气温计的分度值为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 ℃</m:t>
                    </m:r>
                  </m:oMath>
                </a14:m>
                <a:r>
                  <a:rPr lang="en-US" altLang="zh-CN" sz="2400" b="0" i="0" dirty="0">
                    <a:solidFill>
                      <a:srgbClr val="FF0000"/>
                    </a:solidFill>
                    <a:latin typeface="Times New Roman" pitchFamily="34" charset="0"/>
                    <a:ea typeface="SimSun" pitchFamily="34" charset="-122"/>
                    <a:cs typeface="Times New Roman" pitchFamily="34" charset="-120"/>
                  </a:rPr>
                  <a:t>，且液面在</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0 ℃</m:t>
                    </m:r>
                  </m:oMath>
                </a14:m>
                <a:r>
                  <a:rPr lang="en-US" altLang="zh-CN" sz="2400" b="0" i="0" dirty="0">
                    <a:solidFill>
                      <a:srgbClr val="FF0000"/>
                    </a:solidFill>
                    <a:latin typeface="Times New Roman" pitchFamily="34" charset="0"/>
                    <a:ea typeface="SimSun" pitchFamily="34" charset="-122"/>
                    <a:cs typeface="Times New Roman" pitchFamily="34" charset="-120"/>
                  </a:rPr>
                  <a:t>以上，所以气温计的示数为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13 ℃</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故选</a:t>
                </a:r>
                <a:r>
                  <a:rPr lang="en-US" altLang="zh-CN" sz="2400" b="0" i="0" dirty="0">
                    <a:solidFill>
                      <a:srgbClr val="FF0000"/>
                    </a:solidFill>
                    <a:latin typeface="Times New Roman" pitchFamily="34" charset="0"/>
                    <a:ea typeface="SimSun" pitchFamily="34" charset="-122"/>
                    <a:cs typeface="Times New Roman" pitchFamily="34" charset="-120"/>
                  </a:rPr>
                  <a:t>C。</a:t>
                </a:r>
                <a:endParaRPr lang="en-US" altLang="zh-CN" sz="2400" dirty="0"/>
              </a:p>
            </p:txBody>
          </p:sp>
        </mc:Choice>
        <mc:Fallback>
          <p:sp>
            <p:nvSpPr>
              <p:cNvPr id="7" name="QC_4_AS.15_1#63cb09780?htil=1&amp;vop=1&amp;pid=8464e7d39&amp;color=0,0,0&amp;vtp=1&amp;bbb=1&amp;hb=1&amp;hs=1"/>
              <p:cNvSpPr>
                <a:spLocks noRot="1" noChangeAspect="1" noMove="1" noResize="1" noEditPoints="1" noAdjustHandles="1" noChangeArrowheads="1" noChangeShapeType="1" noTextEdit="1"/>
              </p:cNvSpPr>
              <p:nvPr/>
            </p:nvSpPr>
            <p:spPr>
              <a:xfrm>
                <a:off x="647994" y="3628019"/>
                <a:ext cx="10896012" cy="1117600"/>
              </a:xfrm>
              <a:prstGeom prst="rect">
                <a:avLst/>
              </a:prstGeom>
              <a:blipFill>
                <a:blip r:embed="rId5"/>
                <a:stretch>
                  <a:fillRect l="-1678" r="-1230" b="-10929"/>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pic>
        <p:nvPicPr>
          <p:cNvPr id="2" name="QC_4_BD.16_1#5ebfd5395?iti=2&amp;htil=2&amp;vop=1&amp;pid=8464e7d3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592765" y="909720"/>
            <a:ext cx="475488" cy="160020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C_4_BD.16_2#5ebfd5395?iti=2&amp;htil=2&amp;vop=1&amp;pid=8464e7d39&amp;color=0,0,0&amp;vtp=1&amp;bbb=1"/>
          <p:cNvSpPr/>
          <p:nvPr/>
        </p:nvSpPr>
        <p:spPr>
          <a:xfrm>
            <a:off x="10262978" y="2636920"/>
            <a:ext cx="1135062" cy="895096"/>
          </a:xfrm>
          <a:prstGeom prst="rect">
            <a:avLst/>
          </a:prstGeom>
          <a:noFill/>
          <a:ln/>
        </p:spPr>
        <p:txBody>
          <a:bodyPr wrap="none" lIns="0" tIns="0" rIns="0" bIns="0" rtlCol="0" anchor="t"/>
          <a:lstStyle/>
          <a:p>
            <a:pPr algn="ctr" latinLnBrk="1">
              <a:lnSpc>
                <a:spcPts val="4200"/>
              </a:lnSpc>
            </a:pPr>
            <a:r>
              <a:rPr lang="en-US" altLang="zh-CN" sz="2400" b="0" i="0" dirty="0">
                <a:solidFill>
                  <a:srgbClr val="000000"/>
                </a:solidFill>
                <a:latin typeface="Times New Roman" pitchFamily="34" charset="0"/>
                <a:ea typeface="SimSun" pitchFamily="34" charset="-122"/>
                <a:cs typeface="Times New Roman" pitchFamily="34" charset="-120"/>
              </a:rPr>
              <a:t>第6题图</a:t>
            </a:r>
            <a:endParaRPr lang="en-US" altLang="zh-CN" sz="2400" dirty="0"/>
          </a:p>
        </p:txBody>
      </p:sp>
      <mc:AlternateContent xmlns:mc="http://schemas.openxmlformats.org/markup-compatibility/2006">
        <mc:Choice xmlns:a14="http://schemas.microsoft.com/office/drawing/2010/main" Requires="a14">
          <p:sp>
            <p:nvSpPr>
              <p:cNvPr id="4" name="QC_4_BD.16_3#5ebfd5395?htil=2&amp;sp=1&amp;vop=1&amp;pid=8464e7d39&amp;color=0,0,0&amp;vtp=1&amp;bt=1&amp;bbb=1&amp;hb=1"/>
              <p:cNvSpPr/>
              <p:nvPr/>
            </p:nvSpPr>
            <p:spPr>
              <a:xfrm>
                <a:off x="649224" y="864000"/>
                <a:ext cx="9582912" cy="1676400"/>
              </a:xfrm>
              <a:prstGeom prst="rect">
                <a:avLst/>
              </a:prstGeom>
              <a:noFill/>
              <a:ln/>
            </p:spPr>
            <p:txBody>
              <a:bodyPr wrap="none" lIns="0" tIns="0" rIns="0" bIns="0" rtlCol="0" anchor="t"/>
              <a:lstStyle/>
              <a:p>
                <a:pPr algn="l" latinLnBrk="1">
                  <a:lnSpc>
                    <a:spcPts val="4400"/>
                  </a:lnSpc>
                </a:pPr>
                <a:r>
                  <a:rPr lang="en-US" altLang="zh-CN" sz="2400" b="1" i="0" dirty="0">
                    <a:solidFill>
                      <a:srgbClr val="C00000"/>
                    </a:solidFill>
                    <a:latin typeface="Times New Roman" pitchFamily="34" charset="0"/>
                    <a:ea typeface="SimSun" pitchFamily="34" charset="-122"/>
                    <a:cs typeface="Times New Roman" pitchFamily="34" charset="-120"/>
                  </a:rPr>
                  <a:t>6.</a:t>
                </a:r>
                <a:r>
                  <a:rPr lang="en-US" altLang="zh-CN" sz="2400" b="0" i="0" dirty="0">
                    <a:solidFill>
                      <a:srgbClr val="000000"/>
                    </a:solidFill>
                    <a:latin typeface="仿宋" pitchFamily="34" charset="0"/>
                    <a:ea typeface="仿宋" pitchFamily="34" charset="-122"/>
                    <a:cs typeface="仿宋" pitchFamily="34" charset="-120"/>
                  </a:rPr>
                  <a:t>［2025温州市实验中学期中］</a:t>
                </a:r>
                <a:r>
                  <a:rPr lang="en-US" altLang="zh-CN" sz="2400" b="0" i="0" dirty="0">
                    <a:solidFill>
                      <a:srgbClr val="000000"/>
                    </a:solidFill>
                    <a:latin typeface="Times New Roman" pitchFamily="34" charset="0"/>
                    <a:ea typeface="SimSun" pitchFamily="34" charset="-122"/>
                    <a:cs typeface="Times New Roman" pitchFamily="34" charset="-120"/>
                  </a:rPr>
                  <a:t>鹌鹑蛋的体积约为</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10 </m:t>
                    </m:r>
                    <m:sSup>
                      <m:sSup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000000"/>
                            </a:solidFill>
                            <a:latin typeface="Cambria Math" panose="02040503050406030204" pitchFamily="18" charset="0"/>
                            <a:ea typeface="SimSun" pitchFamily="34" charset="-122"/>
                            <a:cs typeface="Times New Roman" pitchFamily="34" charset="-120"/>
                          </a:rPr>
                          <m:t>3</m:t>
                        </m:r>
                      </m:sup>
                    </m:sSup>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，小实想利用</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图中所示量筒测量鹌鹑蛋的体积</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则加入量筒中的水的体积不能为</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mc:Choice>
        <mc:Fallback>
          <p:sp>
            <p:nvSpPr>
              <p:cNvPr id="4" name="QC_4_BD.16_3#5ebfd5395?htil=2&amp;sp=1&amp;vop=1&amp;pid=8464e7d39&amp;color=0,0,0&amp;vtp=1&amp;bt=1&amp;bbb=1&amp;hb=1"/>
              <p:cNvSpPr>
                <a:spLocks noRot="1" noChangeAspect="1" noMove="1" noResize="1" noEditPoints="1" noAdjustHandles="1" noChangeArrowheads="1" noChangeShapeType="1" noTextEdit="1"/>
              </p:cNvSpPr>
              <p:nvPr/>
            </p:nvSpPr>
            <p:spPr>
              <a:xfrm>
                <a:off x="649224" y="864000"/>
                <a:ext cx="9582912" cy="1676400"/>
              </a:xfrm>
              <a:prstGeom prst="rect">
                <a:avLst/>
              </a:prstGeom>
              <a:blipFill>
                <a:blip r:embed="rId4"/>
                <a:stretch>
                  <a:fillRect l="-1972" b="-6909"/>
                </a:stretch>
              </a:blipFill>
              <a:ln/>
            </p:spPr>
            <p:txBody>
              <a:bodyPr/>
              <a:lstStyle/>
              <a:p>
                <a:r>
                  <a:rPr lang="zh-CN" altLang="en-US">
                    <a:noFill/>
                  </a:rPr>
                  <a:t> </a:t>
                </a:r>
              </a:p>
            </p:txBody>
          </p:sp>
        </mc:Fallback>
      </mc:AlternateContent>
      <p:sp>
        <p:nvSpPr>
          <p:cNvPr id="5" name="QC_4_AN.17_1#5ebfd5395.bracket?vop=1&amp;pid=8464e7d39&amp;color=0,0,0&amp;vpa=6&amp;vtp=1"/>
          <p:cNvSpPr/>
          <p:nvPr/>
        </p:nvSpPr>
        <p:spPr>
          <a:xfrm>
            <a:off x="881793" y="1991760"/>
            <a:ext cx="441325"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D</a:t>
            </a:r>
            <a:endParaRPr lang="en-US" altLang="zh-CN" sz="2400" dirty="0"/>
          </a:p>
        </p:txBody>
      </p:sp>
      <mc:AlternateContent xmlns:mc="http://schemas.openxmlformats.org/markup-compatibility/2006">
        <mc:Choice xmlns:a14="http://schemas.microsoft.com/office/drawing/2010/main" Requires="a14">
          <p:sp>
            <p:nvSpPr>
              <p:cNvPr id="6" name="QC_4_BD.16_4#5ebfd5395.choices?htil=2&amp;vop=1&amp;pid=8464e7d39&amp;color=0,0,0&amp;vtp=1&amp;bbb=1"/>
              <p:cNvSpPr/>
              <p:nvPr/>
            </p:nvSpPr>
            <p:spPr>
              <a:xfrm>
                <a:off x="649224" y="2565854"/>
                <a:ext cx="9582912" cy="533400"/>
              </a:xfrm>
              <a:prstGeom prst="rect">
                <a:avLst/>
              </a:prstGeom>
              <a:noFill/>
              <a:ln/>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468753" algn="l"/>
                    <a:tab pos="4899406" algn="l"/>
                    <a:tab pos="7330059" algn="l"/>
                  </a:tabLst>
                  <a:defRPr/>
                </a:pPr>
                <a:r>
                  <a:rPr lang="en-US" altLang="zh-CN" sz="2400" b="0" i="0" dirty="0">
                    <a:solidFill>
                      <a:srgbClr val="000000"/>
                    </a:solidFill>
                    <a:latin typeface="Times New Roman" pitchFamily="34" charset="0"/>
                    <a:ea typeface="SimSun" pitchFamily="34" charset="-122"/>
                    <a:cs typeface="Times New Roman" pitchFamily="34" charset="-120"/>
                  </a:rPr>
                  <a:t>A.</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20 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22 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C</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30 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46 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p:txBody>
          </p:sp>
        </mc:Choice>
        <mc:Fallback>
          <p:sp>
            <p:nvSpPr>
              <p:cNvPr id="6" name="QC_4_BD.16_4#5ebfd5395.choices?htil=2&amp;vop=1&amp;pid=8464e7d39&amp;color=0,0,0&amp;vtp=1&amp;bbb=1"/>
              <p:cNvSpPr>
                <a:spLocks noRot="1" noChangeAspect="1" noMove="1" noResize="1" noEditPoints="1" noAdjustHandles="1" noChangeArrowheads="1" noChangeShapeType="1" noTextEdit="1"/>
              </p:cNvSpPr>
              <p:nvPr/>
            </p:nvSpPr>
            <p:spPr>
              <a:xfrm>
                <a:off x="649224" y="2565854"/>
                <a:ext cx="9582912" cy="533400"/>
              </a:xfrm>
              <a:prstGeom prst="rect">
                <a:avLst/>
              </a:prstGeom>
              <a:blipFill>
                <a:blip r:embed="rId5"/>
                <a:stretch>
                  <a:fillRect l="-1972" b="-2413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C_4_AS.18_1#5ebfd5395?htil=2&amp;vop=1&amp;pid=8464e7d39&amp;color=0,0,0&amp;vtp=1&amp;bbb=1&amp;hb=1"/>
              <p:cNvSpPr/>
              <p:nvPr/>
            </p:nvSpPr>
            <p:spPr>
              <a:xfrm>
                <a:off x="649224" y="3081919"/>
                <a:ext cx="9582912" cy="16764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题图中量筒的最大测量值为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50 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a:solidFill>
                          <a:srgbClr val="FF0000"/>
                        </a:solidFill>
                        <a:latin typeface="Cambria Math" panose="02040503050406030204" pitchFamily="18" charset="0"/>
                        <a:ea typeface="SimSun" pitchFamily="34" charset="-122"/>
                        <a:cs typeface="Times New Roman" pitchFamily="34" charset="-120"/>
                      </a:rPr>
                      <m:t>=50 </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FF0000"/>
                    </a:solidFill>
                    <a:latin typeface="Times New Roman" pitchFamily="34" charset="0"/>
                    <a:ea typeface="SimSun" pitchFamily="34" charset="-122"/>
                    <a:cs typeface="Times New Roman" pitchFamily="34" charset="-120"/>
                  </a:rPr>
                  <a:t>，鹌鹑蛋的体积约</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10 </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oMath>
                </a14:m>
                <a:r>
                  <a:rPr lang="en-US" altLang="zh-CN" sz="2400" b="0" i="0" dirty="0" smtClean="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SimSun" pitchFamily="34" charset="-122"/>
                    <a:cs typeface="Times New Roman" pitchFamily="34" charset="-120"/>
                  </a:rPr>
                  <a:t>水和鹌鹑蛋的体积之和不能大于</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50 </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FF0000"/>
                    </a:solidFill>
                    <a:latin typeface="Times New Roman" pitchFamily="34" charset="0"/>
                    <a:ea typeface="SimSun" pitchFamily="34" charset="-122"/>
                    <a:cs typeface="Times New Roman" pitchFamily="34" charset="-120"/>
                  </a:rPr>
                  <a:t>（量筒的最大测量</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值</a:t>
                </a:r>
                <a:r>
                  <a:rPr lang="en-US" altLang="zh-CN" sz="2400" b="0" i="0" dirty="0">
                    <a:solidFill>
                      <a:srgbClr val="FF0000"/>
                    </a:solidFill>
                    <a:latin typeface="Times New Roman" pitchFamily="34" charset="0"/>
                    <a:ea typeface="SimSun" pitchFamily="34" charset="-122"/>
                    <a:cs typeface="Times New Roman" pitchFamily="34" charset="-120"/>
                  </a:rPr>
                  <a:t>），所以水的体积不能为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46 </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r>
                      <a:rPr lang="en-US" altLang="zh-CN" sz="2400" b="0" i="0" dirty="0">
                        <a:solidFill>
                          <a:srgbClr val="FF0000"/>
                        </a:solidFill>
                        <a:latin typeface="Cambria Math" panose="02040503050406030204" pitchFamily="18" charset="0"/>
                        <a:ea typeface="SimSun" pitchFamily="34" charset="-122"/>
                        <a:cs typeface="Times New Roman" pitchFamily="34" charset="-120"/>
                      </a:rPr>
                      <m:t>=46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mL</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，故D符合题意。故选D。</a:t>
                </a:r>
                <a:endParaRPr lang="en-US" altLang="zh-CN" sz="2400" dirty="0"/>
              </a:p>
            </p:txBody>
          </p:sp>
        </mc:Choice>
        <mc:Fallback>
          <p:sp>
            <p:nvSpPr>
              <p:cNvPr id="7" name="QC_4_AS.18_1#5ebfd5395?htil=2&amp;vop=1&amp;pid=8464e7d39&amp;color=0,0,0&amp;vtp=1&amp;bbb=1&amp;hb=1"/>
              <p:cNvSpPr>
                <a:spLocks noRot="1" noChangeAspect="1" noMove="1" noResize="1" noEditPoints="1" noAdjustHandles="1" noChangeArrowheads="1" noChangeShapeType="1" noTextEdit="1"/>
              </p:cNvSpPr>
              <p:nvPr/>
            </p:nvSpPr>
            <p:spPr>
              <a:xfrm>
                <a:off x="649224" y="3081919"/>
                <a:ext cx="9582912" cy="1676400"/>
              </a:xfrm>
              <a:prstGeom prst="rect">
                <a:avLst/>
              </a:prstGeom>
              <a:blipFill>
                <a:blip r:embed="rId6"/>
                <a:stretch>
                  <a:fillRect l="-1972" r="-700" b="-6909"/>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7">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7"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B_4_BD.19_1#6d448248e?sp=1&amp;vop=1&amp;pid=8464e7d39&amp;color=0,0,0&amp;vtp=1&amp;bt=1&amp;bbb=1&amp;hb=1"/>
          <p:cNvSpPr/>
          <p:nvPr/>
        </p:nvSpPr>
        <p:spPr>
          <a:xfrm>
            <a:off x="649224" y="864000"/>
            <a:ext cx="10899648" cy="1117600"/>
          </a:xfrm>
          <a:prstGeom prst="rect">
            <a:avLst/>
          </a:prstGeom>
          <a:noFill/>
          <a:ln/>
        </p:spPr>
        <p:txBody>
          <a:bodyPr wrap="none" lIns="0" tIns="0" rIns="0" bIns="0" rtlCol="0" anchor="t"/>
          <a:lstStyle/>
          <a:p>
            <a:pPr algn="l" latinLnBrk="1">
              <a:lnSpc>
                <a:spcPts val="4400"/>
              </a:lnSpc>
            </a:pPr>
            <a:r>
              <a:rPr lang="en-US" altLang="zh-CN" sz="2400" b="1" i="0" dirty="0">
                <a:solidFill>
                  <a:srgbClr val="C00000"/>
                </a:solidFill>
                <a:latin typeface="Times New Roman" pitchFamily="34" charset="0"/>
                <a:ea typeface="SimSun" pitchFamily="34" charset="-122"/>
                <a:cs typeface="Times New Roman" pitchFamily="34" charset="-120"/>
              </a:rPr>
              <a:t>7.</a:t>
            </a:r>
            <a:r>
              <a:rPr lang="en-US" altLang="zh-CN" sz="2400" b="0" i="0" dirty="0">
                <a:solidFill>
                  <a:srgbClr val="000000"/>
                </a:solidFill>
                <a:latin typeface="KaiTi" pitchFamily="34" charset="0"/>
                <a:ea typeface="KaiTi" pitchFamily="34" charset="-122"/>
                <a:cs typeface="KaiTi" pitchFamily="34" charset="-120"/>
              </a:rPr>
              <a:t>［2025台州黄岩区期末，中］</a:t>
            </a:r>
            <a:r>
              <a:rPr lang="en-US" altLang="zh-CN" sz="2400" b="0" i="0" dirty="0">
                <a:solidFill>
                  <a:srgbClr val="000000"/>
                </a:solidFill>
                <a:latin typeface="Times New Roman" pitchFamily="34" charset="0"/>
                <a:ea typeface="SimSun" pitchFamily="34" charset="-122"/>
                <a:cs typeface="Times New Roman" pitchFamily="34" charset="-120"/>
              </a:rPr>
              <a:t>对知识进行归纳总结是一种很好的学习方法</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下列</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是小黄同学整理的</a:t>
            </a:r>
            <a:r>
              <a:rPr lang="en-US" altLang="zh-CN" sz="2400" b="0" i="0" dirty="0">
                <a:solidFill>
                  <a:srgbClr val="000000"/>
                </a:solidFill>
                <a:latin typeface="Times New Roman" pitchFamily="34" charset="0"/>
                <a:ea typeface="SimSun" pitchFamily="34" charset="-122"/>
                <a:cs typeface="Times New Roman" pitchFamily="34" charset="-120"/>
              </a:rPr>
              <a:t>“错误操作”与对应的测量结果，</a:t>
            </a:r>
            <a:r>
              <a:rPr lang="en-US" altLang="zh-CN" sz="2400" b="0" i="0">
                <a:solidFill>
                  <a:srgbClr val="000000"/>
                </a:solidFill>
                <a:latin typeface="Times New Roman" pitchFamily="34" charset="0"/>
                <a:ea typeface="SimSun" pitchFamily="34" charset="-122"/>
                <a:cs typeface="Times New Roman" pitchFamily="34" charset="-120"/>
              </a:rPr>
              <a:t>结果与操作不对应的是</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graphicFrame>
        <p:nvGraphicFramePr>
          <p:cNvPr id="14" name="QB_4_BD.19_2#6d448248e?colgroup=2,29,2&amp;vop=1&amp;pid=8464e7d39&amp;color=0,0,0&amp;vtp=1&amp;bbb=1"/>
          <p:cNvGraphicFramePr>
            <a:graphicFrameLocks noGrp="1"/>
          </p:cNvGraphicFramePr>
          <p:nvPr>
            <p:extLst>
              <p:ext uri="{D42A27DB-BD31-4B8C-83A1-F6EECF244321}">
                <p14:modId xmlns:p14="http://schemas.microsoft.com/office/powerpoint/2010/main" val="3289765883"/>
              </p:ext>
            </p:extLst>
          </p:nvPr>
        </p:nvGraphicFramePr>
        <p:xfrm>
          <a:off x="649224" y="2088280"/>
          <a:ext cx="10863072" cy="2694940"/>
        </p:xfrm>
        <a:graphic>
          <a:graphicData uri="http://schemas.openxmlformats.org/drawingml/2006/table">
            <a:tbl>
              <a:tblPr/>
              <a:tblGrid>
                <a:gridCol w="804672">
                  <a:extLst>
                    <a:ext uri="{9D8B030D-6E8A-4147-A177-3AD203B41FA5}">
                      <a16:colId xmlns:a16="http://schemas.microsoft.com/office/drawing/2014/main" val="20000"/>
                    </a:ext>
                  </a:extLst>
                </a:gridCol>
                <a:gridCol w="9244584">
                  <a:extLst>
                    <a:ext uri="{9D8B030D-6E8A-4147-A177-3AD203B41FA5}">
                      <a16:colId xmlns:a16="http://schemas.microsoft.com/office/drawing/2014/main" val="20001"/>
                    </a:ext>
                  </a:extLst>
                </a:gridCol>
                <a:gridCol w="813816">
                  <a:extLst>
                    <a:ext uri="{9D8B030D-6E8A-4147-A177-3AD203B41FA5}">
                      <a16:colId xmlns:a16="http://schemas.microsoft.com/office/drawing/2014/main" val="20002"/>
                    </a:ext>
                  </a:extLst>
                </a:gridCol>
              </a:tblGrid>
              <a:tr h="538988">
                <a:tc>
                  <a:txBody>
                    <a:bodyPr/>
                    <a:lstStyle/>
                    <a:p>
                      <a:pPr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操作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38988">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用累积法测一张纸的厚度</a:t>
                      </a:r>
                      <a:r>
                        <a:rPr lang="en-US" altLang="zh-CN" sz="2400" b="0" i="0" spc="-100" dirty="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测总厚度时</a:t>
                      </a:r>
                      <a:r>
                        <a:rPr lang="en-US" altLang="zh-CN" sz="2400" b="0" i="0" spc="-100" dirty="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若没有用力把纸张压紧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偏大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38988">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用温度计测量液体的温度时</a:t>
                      </a:r>
                      <a:r>
                        <a:rPr lang="en-US" altLang="zh-CN" sz="2400" b="0" i="0" spc="-100" dirty="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若仰视读数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偏小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38988">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用弯曲的刻度尺测量书本宽度时</a:t>
                      </a:r>
                      <a:r>
                        <a:rPr lang="en-US" altLang="zh-CN" sz="2400" b="0" i="0" spc="-100" dirty="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若未拉直尺子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偏小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38988">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用受潮膨胀了的木尺测量长度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偏小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QB_4_AN.20_1#6d448248e.bracket?vop=1&amp;pid=8464e7d39&amp;color=0,0,0&amp;vpa=7&amp;vtp=1"/>
          <p:cNvSpPr/>
          <p:nvPr/>
        </p:nvSpPr>
        <p:spPr>
          <a:xfrm>
            <a:off x="10460768" y="1432960"/>
            <a:ext cx="4238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C</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B_4_AS.21_1#6d448248e?vop=1&amp;pid=8464e7d39&amp;color=0,0,0&amp;vtp=1&amp;bt=1&amp;bbb=1"/>
          <p:cNvSpPr/>
          <p:nvPr/>
        </p:nvSpPr>
        <p:spPr>
          <a:xfrm>
            <a:off x="649224" y="864000"/>
            <a:ext cx="10899648" cy="533400"/>
          </a:xfrm>
          <a:prstGeom prst="rect">
            <a:avLst/>
          </a:prstGeom>
          <a:noFill/>
          <a:ln/>
        </p:spPr>
        <p:txBody>
          <a:bodyPr wrap="none" lIns="0" tIns="0" rIns="0" bIns="0" rtlCol="0" anchor="t"/>
          <a:lstStyle/>
          <a:p>
            <a:pPr algn="l" latinLnBrk="1">
              <a:lnSpc>
                <a:spcPts val="4200"/>
              </a:lnSpc>
            </a:pPr>
            <a:r>
              <a:rPr lang="en-US" altLang="zh-CN" sz="2400" b="0" i="0" dirty="0">
                <a:solidFill>
                  <a:srgbClr val="FF0000"/>
                </a:solidFill>
                <a:latin typeface="Times New Roman" pitchFamily="34" charset="0"/>
                <a:ea typeface="SimHei" pitchFamily="34" charset="-122"/>
                <a:cs typeface="Times New Roman" pitchFamily="34" charset="-120"/>
              </a:rPr>
              <a:t>【解析】</a:t>
            </a:r>
            <a:endParaRPr lang="en-US" altLang="zh-CN" sz="2400" dirty="0"/>
          </a:p>
        </p:txBody>
      </p:sp>
      <mc:AlternateContent xmlns:mc="http://schemas.openxmlformats.org/markup-compatibility/2006">
        <mc:Choice xmlns:a14="http://schemas.microsoft.com/office/drawing/2010/main" Requires="a14">
          <p:graphicFrame>
            <p:nvGraphicFramePr>
              <p:cNvPr id="15" name="QB_4_AS.21_2#6d448248e?colgroup=4,26,3&amp;vop=1&amp;pid=8464e7d39&amp;color=0,0,0&amp;vtp=1&amp;bbb=1&amp;hb=1"/>
              <p:cNvGraphicFramePr>
                <a:graphicFrameLocks noGrp="1"/>
              </p:cNvGraphicFramePr>
              <p:nvPr>
                <p:extLst>
                  <p:ext uri="{D42A27DB-BD31-4B8C-83A1-F6EECF244321}">
                    <p14:modId xmlns:p14="http://schemas.microsoft.com/office/powerpoint/2010/main" val="2212985135"/>
                  </p:ext>
                </p:extLst>
              </p:nvPr>
            </p:nvGraphicFramePr>
            <p:xfrm>
              <a:off x="649224" y="1468139"/>
              <a:ext cx="10863072" cy="3602482"/>
            </p:xfrm>
            <a:graphic>
              <a:graphicData uri="http://schemas.openxmlformats.org/drawingml/2006/table">
                <a:tbl>
                  <a:tblPr/>
                  <a:tblGrid>
                    <a:gridCol w="1399032">
                      <a:extLst>
                        <a:ext uri="{9D8B030D-6E8A-4147-A177-3AD203B41FA5}">
                          <a16:colId xmlns:a16="http://schemas.microsoft.com/office/drawing/2014/main" val="20000"/>
                        </a:ext>
                      </a:extLst>
                    </a:gridCol>
                    <a:gridCol w="8174736">
                      <a:extLst>
                        <a:ext uri="{9D8B030D-6E8A-4147-A177-3AD203B41FA5}">
                          <a16:colId xmlns:a16="http://schemas.microsoft.com/office/drawing/2014/main" val="20001"/>
                        </a:ext>
                      </a:extLst>
                    </a:gridCol>
                    <a:gridCol w="1289304">
                      <a:extLst>
                        <a:ext uri="{9D8B030D-6E8A-4147-A177-3AD203B41FA5}">
                          <a16:colId xmlns:a16="http://schemas.microsoft.com/office/drawing/2014/main" val="20002"/>
                        </a:ext>
                      </a:extLst>
                    </a:gridCol>
                  </a:tblGrid>
                  <a:tr h="538988">
                    <a:tc>
                      <a:txBody>
                        <a:bodyPr/>
                        <a:lstStyle/>
                        <a:p>
                          <a:pPr algn="ctr" latinLnBrk="1" hangingPunct="0">
                            <a:lnSpc>
                              <a:spcPts val="3700"/>
                            </a:lnSpc>
                          </a:pPr>
                          <a:r>
                            <a:rPr lang="en-US" altLang="zh-CN" sz="2400" b="1" i="0" smtClean="0">
                              <a:solidFill>
                                <a:srgbClr val="FF0000"/>
                              </a:solidFill>
                              <a:latin typeface="Times New Roman" pitchFamily="34" charset="0"/>
                              <a:ea typeface="SimSun" pitchFamily="34" charset="-122"/>
                              <a:cs typeface="Times New Roman"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smtClean="0">
                              <a:solidFill>
                                <a:srgbClr val="FF0000"/>
                              </a:solidFill>
                              <a:latin typeface="Times New Roman" pitchFamily="34" charset="0"/>
                              <a:ea typeface="SimSun" pitchFamily="34" charset="-122"/>
                              <a:cs typeface="Times New Roman" pitchFamily="34" charset="-120"/>
                            </a:rPr>
                            <a:t>解析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smtClean="0">
                              <a:solidFill>
                                <a:srgbClr val="FF0000"/>
                              </a:solidFill>
                              <a:latin typeface="Times New Roman" pitchFamily="34" charset="0"/>
                              <a:ea typeface="SimSun" pitchFamily="34" charset="-122"/>
                              <a:cs typeface="Times New Roman" pitchFamily="34" charset="-120"/>
                            </a:rPr>
                            <a:t>判断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446530">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800"/>
                            </a:lnSpc>
                          </a:pPr>
                          <a:r>
                            <a:rPr lang="en-US" altLang="zh-CN" sz="2400" b="0" i="0" dirty="0">
                              <a:solidFill>
                                <a:srgbClr val="FF0000"/>
                              </a:solidFill>
                              <a:latin typeface="Times New Roman" pitchFamily="34" charset="0"/>
                              <a:ea typeface="SimSun" pitchFamily="34" charset="-122"/>
                              <a:cs typeface="Times New Roman" pitchFamily="34" charset="-120"/>
                            </a:rPr>
                            <a:t>纸张未压紧</a:t>
                          </a:r>
                          <a14:m>
                            <m:oMath xmlns:m="http://schemas.openxmlformats.org/officeDocument/2006/math">
                              <m:r>
                                <a:rPr lang="en-US" altLang="zh-CN" sz="2400" b="0" i="0" spc="-100" dirty="0">
                                  <a:solidFill>
                                    <a:srgbClr val="FF0000"/>
                                  </a:solidFill>
                                  <a:latin typeface="Cambria Math" panose="02040503050406030204" pitchFamily="18" charset="0"/>
                                  <a:ea typeface="SimSun" pitchFamily="34" charset="-122"/>
                                  <a:cs typeface="Times New Roman" pitchFamily="34" charset="-120"/>
                                </a:rPr>
                                <m:t>→</m:t>
                              </m:r>
                            </m:oMath>
                          </a14:m>
                          <a:r>
                            <a:rPr lang="en-US" altLang="zh-CN" sz="2400" b="0" i="0" dirty="0">
                              <a:solidFill>
                                <a:srgbClr val="FF0000"/>
                              </a:solidFill>
                              <a:latin typeface="SimSun" pitchFamily="34" charset="0"/>
                              <a:ea typeface="SimSun" pitchFamily="34" charset="-122"/>
                              <a:cs typeface="SimSu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纸张间空隙大</a:t>
                          </a:r>
                          <a14:m>
                            <m:oMath xmlns:m="http://schemas.openxmlformats.org/officeDocument/2006/math">
                              <m:r>
                                <a:rPr lang="en-US" altLang="zh-CN" sz="2400" b="0" i="0" spc="-100" dirty="0">
                                  <a:solidFill>
                                    <a:srgbClr val="FF0000"/>
                                  </a:solidFill>
                                  <a:latin typeface="Cambria Math" panose="02040503050406030204" pitchFamily="18" charset="0"/>
                                  <a:ea typeface="SimSun" pitchFamily="34" charset="-122"/>
                                  <a:cs typeface="Times New Roman" pitchFamily="34" charset="-120"/>
                                </a:rPr>
                                <m:t>→</m:t>
                              </m:r>
                            </m:oMath>
                          </a14:m>
                          <a:r>
                            <a:rPr lang="en-US" altLang="zh-CN" sz="2400" b="0" i="0" dirty="0">
                              <a:solidFill>
                                <a:srgbClr val="FF0000"/>
                              </a:solidFill>
                              <a:latin typeface="SimSun" pitchFamily="34" charset="0"/>
                              <a:ea typeface="SimSun" pitchFamily="34" charset="-122"/>
                              <a:cs typeface="SimSu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纸张总厚度的测量值偏大</a:t>
                          </a:r>
                          <a14:m>
                            <m:oMath xmlns:m="http://schemas.openxmlformats.org/officeDocument/2006/math">
                              <m:r>
                                <a:rPr lang="en-US" altLang="zh-CN" sz="2400" b="0" i="0" spc="-100" dirty="0">
                                  <a:solidFill>
                                    <a:srgbClr val="FF0000"/>
                                  </a:solidFill>
                                  <a:latin typeface="Cambria Math" panose="02040503050406030204" pitchFamily="18" charset="0"/>
                                  <a:ea typeface="SimSun" pitchFamily="34" charset="-122"/>
                                  <a:cs typeface="Times New Roman" pitchFamily="34" charset="-120"/>
                                </a:rPr>
                                <m:t>→</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FF0000"/>
                              </a:solidFill>
                              <a:latin typeface="SimSun" pitchFamily="34" charset="0"/>
                              <a:ea typeface="SimSun" pitchFamily="34" charset="-122"/>
                              <a:cs typeface="SimSun" pitchFamily="34" charset="-120"/>
                            </a:rPr>
                            <a:t> </a:t>
                          </a:r>
                          <a:endParaRPr lang="en-US" altLang="zh-CN" sz="2400" b="0" i="0" smtClean="0">
                            <a:solidFill>
                              <a:srgbClr val="FF0000"/>
                            </a:solidFill>
                            <a:latin typeface="SimSun" pitchFamily="34" charset="0"/>
                            <a:ea typeface="SimSun" pitchFamily="34" charset="-122"/>
                            <a:cs typeface="SimSun" pitchFamily="34" charset="-120"/>
                          </a:endParaRPr>
                        </a:p>
                        <a:p>
                          <a:pPr marL="0" lvl="0" indent="0" algn="l" latinLnBrk="1" hangingPunct="0">
                            <a:lnSpc>
                              <a:spcPts val="6100"/>
                            </a:lnSpc>
                          </a:pPr>
                          <a:r>
                            <a:rPr lang="en-US" altLang="zh-CN" sz="2400" b="0" i="0" smtClean="0">
                              <a:solidFill>
                                <a:srgbClr val="FF0000"/>
                              </a:solidFill>
                              <a:latin typeface="Times New Roman" pitchFamily="34" charset="0"/>
                              <a:ea typeface="SimSun" pitchFamily="34" charset="-122"/>
                              <a:cs typeface="Times New Roman" pitchFamily="34" charset="-120"/>
                            </a:rPr>
                            <a:t>单张纸的厚度</a:t>
                          </a:r>
                          <a14:m>
                            <m:oMath xmlns:m="http://schemas.openxmlformats.org/officeDocument/2006/math">
                              <m:r>
                                <a:rPr lang="en-US" altLang="zh-CN" sz="2400" b="0" i="0" spc="-10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400" b="0" i="1" spc="-100" dirty="0">
                                      <a:solidFill>
                                        <a:srgbClr val="FF0000"/>
                                      </a:solidFill>
                                      <a:latin typeface="Cambria Math" panose="02040503050406030204" pitchFamily="18" charset="0"/>
                                      <a:ea typeface="SimSun" pitchFamily="34" charset="-122"/>
                                      <a:cs typeface="Times New Roman" pitchFamily="34" charset="-120"/>
                                    </a:rPr>
                                  </m:ctrlPr>
                                </m:fPr>
                                <m:num>
                                  <m:r>
                                    <a:rPr lang="en-US" altLang="zh-CN" sz="2400" b="0" i="0" spc="-100" dirty="0">
                                      <a:solidFill>
                                        <a:srgbClr val="FF0000"/>
                                      </a:solidFill>
                                      <a:latin typeface="Cambria Math" panose="02040503050406030204" pitchFamily="18" charset="0"/>
                                      <a:ea typeface="SimSun" pitchFamily="34" charset="-122"/>
                                      <a:cs typeface="Times New Roman" pitchFamily="34" charset="-120"/>
                                    </a:rPr>
                                    <m:t>纸张的总厚度</m:t>
                                  </m:r>
                                </m:num>
                                <m:den>
                                  <m:r>
                                    <a:rPr lang="en-US" altLang="zh-CN" sz="2400" b="0" i="0" spc="-100" dirty="0">
                                      <a:solidFill>
                                        <a:srgbClr val="FF0000"/>
                                      </a:solidFill>
                                      <a:latin typeface="Cambria Math" panose="02040503050406030204" pitchFamily="18" charset="0"/>
                                      <a:ea typeface="SimSun" pitchFamily="34" charset="-122"/>
                                      <a:cs typeface="Times New Roman" pitchFamily="34" charset="-120"/>
                                    </a:rPr>
                                    <m:t>张数</m:t>
                                  </m:r>
                                </m:den>
                              </m:f>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pc="-100" dirty="0" smtClean="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SimSun" pitchFamily="34" charset="-122"/>
                              <a:cs typeface="Times New Roman" pitchFamily="34" charset="-120"/>
                            </a:rPr>
                            <a:t>结果偏大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38988">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0" i="0" dirty="0">
                              <a:solidFill>
                                <a:srgbClr val="FF0000"/>
                              </a:solidFill>
                              <a:latin typeface="Times New Roman" pitchFamily="34" charset="0"/>
                              <a:ea typeface="SimSun" pitchFamily="34" charset="-122"/>
                              <a:cs typeface="Times New Roman" pitchFamily="34" charset="-120"/>
                            </a:rPr>
                            <a:t>仰视读数时示数偏小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38988">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0" i="0" dirty="0">
                              <a:solidFill>
                                <a:srgbClr val="FF0000"/>
                              </a:solidFill>
                              <a:latin typeface="Times New Roman" pitchFamily="34" charset="0"/>
                              <a:ea typeface="SimSun" pitchFamily="34" charset="-122"/>
                              <a:cs typeface="Times New Roman" pitchFamily="34" charset="-120"/>
                            </a:rPr>
                            <a:t>尺子弯曲时</a:t>
                          </a:r>
                          <a14:m>
                            <m:oMath xmlns:m="http://schemas.openxmlformats.org/officeDocument/2006/math">
                              <m:r>
                                <a:rPr lang="en-US" altLang="zh-CN" sz="2400" b="0" i="0" spc="-100" dirty="0">
                                  <a:solidFill>
                                    <a:srgbClr val="FF0000"/>
                                  </a:solidFill>
                                  <a:latin typeface="Cambria Math" panose="02040503050406030204" pitchFamily="18" charset="0"/>
                                  <a:ea typeface="SimSun" pitchFamily="34" charset="-122"/>
                                  <a:cs typeface="Times New Roman" pitchFamily="34" charset="-120"/>
                                </a:rPr>
                                <m:t>→</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SimSun" pitchFamily="34" charset="0"/>
                              <a:ea typeface="SimSun" pitchFamily="34" charset="-122"/>
                              <a:cs typeface="SimSu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测量值大于真实值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38988">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0" i="0" dirty="0">
                              <a:solidFill>
                                <a:srgbClr val="FF0000"/>
                              </a:solidFill>
                              <a:latin typeface="Times New Roman" pitchFamily="34" charset="0"/>
                              <a:ea typeface="SimSun" pitchFamily="34" charset="-122"/>
                              <a:cs typeface="Times New Roman" pitchFamily="34" charset="-120"/>
                            </a:rPr>
                            <a:t>木尺膨胀</a:t>
                          </a:r>
                          <a14:m>
                            <m:oMath xmlns:m="http://schemas.openxmlformats.org/officeDocument/2006/math">
                              <m:r>
                                <a:rPr lang="en-US" altLang="zh-CN" sz="2400" b="0" i="0" spc="-100" dirty="0">
                                  <a:solidFill>
                                    <a:srgbClr val="FF0000"/>
                                  </a:solidFill>
                                  <a:latin typeface="Cambria Math" panose="02040503050406030204" pitchFamily="18" charset="0"/>
                                  <a:ea typeface="SimSun" pitchFamily="34" charset="-122"/>
                                  <a:cs typeface="Times New Roman" pitchFamily="34" charset="-120"/>
                                </a:rPr>
                                <m:t>→</m:t>
                              </m:r>
                            </m:oMath>
                          </a14:m>
                          <a:r>
                            <a:rPr lang="en-US" altLang="zh-CN" sz="2400" b="0" i="0" dirty="0">
                              <a:solidFill>
                                <a:srgbClr val="FF0000"/>
                              </a:solidFill>
                              <a:latin typeface="SimSun" pitchFamily="34" charset="0"/>
                              <a:ea typeface="SimSun" pitchFamily="34" charset="-122"/>
                              <a:cs typeface="SimSu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相邻两刻度线间距离变大</a:t>
                          </a:r>
                          <a14:m>
                            <m:oMath xmlns:m="http://schemas.openxmlformats.org/officeDocument/2006/math">
                              <m:r>
                                <a:rPr lang="en-US" altLang="zh-CN" sz="2400" b="0" i="0" spc="-100" dirty="0">
                                  <a:solidFill>
                                    <a:srgbClr val="FF0000"/>
                                  </a:solidFill>
                                  <a:latin typeface="Cambria Math" panose="02040503050406030204" pitchFamily="18" charset="0"/>
                                  <a:ea typeface="SimSun" pitchFamily="34" charset="-122"/>
                                  <a:cs typeface="Times New Roman" pitchFamily="34" charset="-120"/>
                                </a:rPr>
                                <m:t>→</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SimSun" pitchFamily="34" charset="0"/>
                              <a:ea typeface="SimSun" pitchFamily="34" charset="-122"/>
                              <a:cs typeface="SimSu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测量值小于真实值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p:graphicFrame>
            <p:nvGraphicFramePr>
              <p:cNvPr id="15" name="QB_4_AS.21_2#6d448248e?colgroup=4,26,3&amp;vop=1&amp;pid=8464e7d39&amp;color=0,0,0&amp;vtp=1&amp;bbb=1&amp;hb=1"/>
              <p:cNvGraphicFramePr>
                <a:graphicFrameLocks noGrp="1"/>
              </p:cNvGraphicFramePr>
              <p:nvPr>
                <p:extLst>
                  <p:ext uri="{D42A27DB-BD31-4B8C-83A1-F6EECF244321}">
                    <p14:modId xmlns:p14="http://schemas.microsoft.com/office/powerpoint/2010/main" val="2212985135"/>
                  </p:ext>
                </p:extLst>
              </p:nvPr>
            </p:nvGraphicFramePr>
            <p:xfrm>
              <a:off x="649224" y="1468139"/>
              <a:ext cx="10863072" cy="3602482"/>
            </p:xfrm>
            <a:graphic>
              <a:graphicData uri="http://schemas.openxmlformats.org/drawingml/2006/table">
                <a:tbl>
                  <a:tblPr/>
                  <a:tblGrid>
                    <a:gridCol w="1399032">
                      <a:extLst>
                        <a:ext uri="{9D8B030D-6E8A-4147-A177-3AD203B41FA5}">
                          <a16:colId xmlns:a16="http://schemas.microsoft.com/office/drawing/2014/main" val="20000"/>
                        </a:ext>
                      </a:extLst>
                    </a:gridCol>
                    <a:gridCol w="8174736">
                      <a:extLst>
                        <a:ext uri="{9D8B030D-6E8A-4147-A177-3AD203B41FA5}">
                          <a16:colId xmlns:a16="http://schemas.microsoft.com/office/drawing/2014/main" val="20001"/>
                        </a:ext>
                      </a:extLst>
                    </a:gridCol>
                    <a:gridCol w="1289304">
                      <a:extLst>
                        <a:ext uri="{9D8B030D-6E8A-4147-A177-3AD203B41FA5}">
                          <a16:colId xmlns:a16="http://schemas.microsoft.com/office/drawing/2014/main" val="20002"/>
                        </a:ext>
                      </a:extLst>
                    </a:gridCol>
                  </a:tblGrid>
                  <a:tr h="538988">
                    <a:tc>
                      <a:txBody>
                        <a:bodyPr/>
                        <a:lstStyle/>
                        <a:p>
                          <a:pPr algn="ctr" latinLnBrk="1" hangingPunct="0">
                            <a:lnSpc>
                              <a:spcPts val="3700"/>
                            </a:lnSpc>
                          </a:pPr>
                          <a:r>
                            <a:rPr lang="en-US" altLang="zh-CN" sz="2400" b="1" i="0" smtClean="0">
                              <a:solidFill>
                                <a:srgbClr val="FF0000"/>
                              </a:solidFill>
                              <a:latin typeface="Times New Roman" pitchFamily="34" charset="0"/>
                              <a:ea typeface="SimSun" pitchFamily="34" charset="-122"/>
                              <a:cs typeface="Times New Roman" pitchFamily="34" charset="-120"/>
                            </a:rPr>
                            <a:t>选项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smtClean="0">
                              <a:solidFill>
                                <a:srgbClr val="FF0000"/>
                              </a:solidFill>
                              <a:latin typeface="Times New Roman" pitchFamily="34" charset="0"/>
                              <a:ea typeface="SimSun" pitchFamily="34" charset="-122"/>
                              <a:cs typeface="Times New Roman" pitchFamily="34" charset="-120"/>
                            </a:rPr>
                            <a:t>解析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1" i="0" smtClean="0">
                              <a:solidFill>
                                <a:srgbClr val="FF0000"/>
                              </a:solidFill>
                              <a:latin typeface="Times New Roman" pitchFamily="34" charset="0"/>
                              <a:ea typeface="SimSun" pitchFamily="34" charset="-122"/>
                              <a:cs typeface="Times New Roman" pitchFamily="34" charset="-120"/>
                            </a:rPr>
                            <a:t>判断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446530">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A</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7226" t="-37553" r="-15958" b="-121097"/>
                          </a:stretch>
                        </a:blipFill>
                      </a:tcPr>
                    </a:tc>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38988">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B</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0" i="0" dirty="0">
                              <a:solidFill>
                                <a:srgbClr val="FF0000"/>
                              </a:solidFill>
                              <a:latin typeface="Times New Roman" pitchFamily="34" charset="0"/>
                              <a:ea typeface="SimSun" pitchFamily="34" charset="-122"/>
                              <a:cs typeface="Times New Roman" pitchFamily="34" charset="-120"/>
                            </a:rPr>
                            <a:t>仰视读数时示数偏小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38988">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C</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7226" t="-471591" r="-15958" b="-125000"/>
                          </a:stretch>
                        </a:blipFill>
                      </a:tcPr>
                    </a:tc>
                    <a:tc>
                      <a:txBody>
                        <a:bodyPr/>
                        <a:lstStyle/>
                        <a:p>
                          <a:pPr algn="ctr" latinLnBrk="1" hangingPunct="0">
                            <a:lnSpc>
                              <a:spcPts val="3600"/>
                            </a:lnSpc>
                          </a:pP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38988">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D</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7226" t="-565169" r="-15958" b="-23596"/>
                          </a:stretch>
                        </a:blipFill>
                      </a:tcPr>
                    </a:tc>
                    <a:tc>
                      <a:txBody>
                        <a:bodyPr/>
                        <a:lstStyle/>
                        <a:p>
                          <a:pPr algn="ctr" latinLnBrk="1" hangingPunct="0">
                            <a:lnSpc>
                              <a:spcPts val="3700"/>
                            </a:lnSpc>
                          </a:pP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sp>
        <p:nvSpPr>
          <p:cNvPr id="2" name="QC_4_BD.22_1#5fc192a14?sp=1&amp;vop=1&amp;pid=8464e7d39&amp;color=0,0,0&amp;vtp=1&amp;bt=1&amp;bbb=1&amp;hb=1"/>
          <p:cNvSpPr/>
          <p:nvPr/>
        </p:nvSpPr>
        <p:spPr>
          <a:xfrm>
            <a:off x="649224" y="864000"/>
            <a:ext cx="10899648" cy="1485900"/>
          </a:xfrm>
          <a:prstGeom prst="rect">
            <a:avLst/>
          </a:prstGeom>
          <a:noFill/>
          <a:ln/>
        </p:spPr>
        <p:txBody>
          <a:bodyPr wrap="none" lIns="0" tIns="0" rIns="0" bIns="0" rtlCol="0" anchor="t"/>
          <a:lstStyle/>
          <a:p>
            <a:pPr algn="l" latinLnBrk="1">
              <a:lnSpc>
                <a:spcPts val="3900"/>
              </a:lnSpc>
            </a:pPr>
            <a:r>
              <a:rPr lang="en-US" altLang="zh-CN" sz="2400" b="1" i="0" dirty="0">
                <a:solidFill>
                  <a:srgbClr val="C00000"/>
                </a:solidFill>
                <a:latin typeface="Times New Roman" pitchFamily="34" charset="0"/>
                <a:ea typeface="SimSun" pitchFamily="34" charset="-122"/>
                <a:cs typeface="Times New Roman" pitchFamily="34" charset="-120"/>
              </a:rPr>
              <a:t>8.</a:t>
            </a:r>
            <a:r>
              <a:rPr lang="en-US" altLang="zh-CN" sz="2400" b="0" i="0" dirty="0">
                <a:solidFill>
                  <a:srgbClr val="000000"/>
                </a:solidFill>
                <a:latin typeface="仿宋" pitchFamily="34" charset="0"/>
                <a:ea typeface="仿宋" pitchFamily="34" charset="-122"/>
                <a:cs typeface="仿宋" pitchFamily="34" charset="-120"/>
              </a:rPr>
              <a:t>［2025杭州余杭区月考，中］</a:t>
            </a:r>
            <a:r>
              <a:rPr lang="en-US" altLang="zh-CN" sz="2400" b="0" i="0" dirty="0">
                <a:solidFill>
                  <a:srgbClr val="000000"/>
                </a:solidFill>
                <a:latin typeface="Times New Roman" pitchFamily="34" charset="0"/>
                <a:ea typeface="SimSun" pitchFamily="34" charset="-122"/>
                <a:cs typeface="Times New Roman" pitchFamily="34" charset="-120"/>
              </a:rPr>
              <a:t>选择不同的刻度尺会影响测量结果的精确度</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如表</a:t>
            </a:r>
          </a:p>
          <a:p>
            <a:pPr latinLnBrk="1">
              <a:lnSpc>
                <a:spcPts val="3900"/>
              </a:lnSpc>
            </a:pPr>
            <a:r>
              <a:rPr lang="en-US" altLang="zh-CN" sz="2400" b="0" i="0" smtClean="0">
                <a:solidFill>
                  <a:srgbClr val="000000"/>
                </a:solidFill>
                <a:latin typeface="Times New Roman" pitchFamily="34" charset="0"/>
                <a:ea typeface="SimSun" pitchFamily="34" charset="-122"/>
                <a:cs typeface="Times New Roman" pitchFamily="34" charset="-120"/>
              </a:rPr>
              <a:t>所示为小宁用两种不同的刻度尺测量</a:t>
            </a:r>
            <a:r>
              <a:rPr lang="en-US" altLang="zh-CN" sz="2400" b="0" i="0" dirty="0">
                <a:solidFill>
                  <a:srgbClr val="000000"/>
                </a:solidFill>
                <a:latin typeface="Times New Roman" pitchFamily="34" charset="0"/>
                <a:ea typeface="SimSun" pitchFamily="34" charset="-122"/>
                <a:cs typeface="Times New Roman" pitchFamily="34" charset="-120"/>
              </a:rPr>
              <a:t>《科学》课本宽度的结果，</a:t>
            </a:r>
            <a:r>
              <a:rPr lang="en-US" altLang="zh-CN" sz="2400" b="0" i="0">
                <a:solidFill>
                  <a:srgbClr val="000000"/>
                </a:solidFill>
                <a:latin typeface="Times New Roman" pitchFamily="34" charset="0"/>
                <a:ea typeface="SimSun" pitchFamily="34" charset="-122"/>
                <a:cs typeface="Times New Roman" pitchFamily="34" charset="-120"/>
              </a:rPr>
              <a:t>分析数据可知</a:t>
            </a:r>
            <a:r>
              <a:rPr lang="en-US" altLang="zh-CN" sz="2400" b="0" i="0" smtClean="0">
                <a:solidFill>
                  <a:srgbClr val="000000"/>
                </a:solidFill>
                <a:latin typeface="Times New Roman" pitchFamily="34" charset="0"/>
                <a:ea typeface="SimSun" pitchFamily="34" charset="-122"/>
                <a:cs typeface="Times New Roman" pitchFamily="34" charset="-120"/>
              </a:rPr>
              <a:t>，</a:t>
            </a:r>
          </a:p>
          <a:p>
            <a:pPr latinLnBrk="1">
              <a:lnSpc>
                <a:spcPts val="3900"/>
              </a:lnSpc>
            </a:pPr>
            <a:r>
              <a:rPr lang="en-US" altLang="zh-CN" sz="2400" b="0" i="0" smtClean="0">
                <a:solidFill>
                  <a:srgbClr val="000000"/>
                </a:solidFill>
                <a:latin typeface="Times New Roman" pitchFamily="34" charset="0"/>
                <a:ea typeface="SimSun" pitchFamily="34" charset="-122"/>
                <a:cs typeface="Times New Roman" pitchFamily="34" charset="-120"/>
              </a:rPr>
              <a:t>下列说法中合理的是(</a:t>
            </a:r>
            <a:r>
              <a:rPr lang="en-US" altLang="zh-CN" sz="2400" b="0" i="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mc:AlternateContent xmlns:mc="http://schemas.openxmlformats.org/markup-compatibility/2006">
        <mc:Choice xmlns:a14="http://schemas.microsoft.com/office/drawing/2010/main" Requires="a14">
          <p:graphicFrame>
            <p:nvGraphicFramePr>
              <p:cNvPr id="16" name="QC_4_BD.22_2#5fc192a14?colgroup=10,7,7,7&amp;vop=1&amp;pid=8464e7d39&amp;color=0,0,0&amp;vtp=1&amp;bbb=1"/>
              <p:cNvGraphicFramePr>
                <a:graphicFrameLocks noGrp="1"/>
              </p:cNvGraphicFramePr>
              <p:nvPr>
                <p:extLst>
                  <p:ext uri="{D42A27DB-BD31-4B8C-83A1-F6EECF244321}">
                    <p14:modId xmlns:p14="http://schemas.microsoft.com/office/powerpoint/2010/main" val="2228573609"/>
                  </p:ext>
                </p:extLst>
              </p:nvPr>
            </p:nvGraphicFramePr>
            <p:xfrm>
              <a:off x="649224" y="2481980"/>
              <a:ext cx="10863072" cy="1537146"/>
            </p:xfrm>
            <a:graphic>
              <a:graphicData uri="http://schemas.openxmlformats.org/drawingml/2006/table">
                <a:tbl>
                  <a:tblPr/>
                  <a:tblGrid>
                    <a:gridCol w="3374136">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496312">
                      <a:extLst>
                        <a:ext uri="{9D8B030D-6E8A-4147-A177-3AD203B41FA5}">
                          <a16:colId xmlns:a16="http://schemas.microsoft.com/office/drawing/2014/main" val="20002"/>
                        </a:ext>
                      </a:extLst>
                    </a:gridCol>
                    <a:gridCol w="2496312">
                      <a:extLst>
                        <a:ext uri="{9D8B030D-6E8A-4147-A177-3AD203B41FA5}">
                          <a16:colId xmlns:a16="http://schemas.microsoft.com/office/drawing/2014/main" val="20003"/>
                        </a:ext>
                      </a:extLst>
                    </a:gridCol>
                  </a:tblGrid>
                  <a:tr h="512382">
                    <a:tc>
                      <a:txBody>
                        <a:bodyPr/>
                        <a:lstStyle/>
                        <a:p>
                          <a:pPr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测量次序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12382">
                    <a:tc>
                      <a:txBody>
                        <a:bodyPr/>
                        <a:lstStyle/>
                        <a:p>
                          <a:pPr algn="ctr" latinLnBrk="1" hangingPunct="0">
                            <a:lnSpc>
                              <a:spcPts val="3800"/>
                            </a:lnSpc>
                          </a:pPr>
                          <a:r>
                            <a:rPr lang="en-US" altLang="zh-CN" sz="2400" b="1" i="0" dirty="0">
                              <a:solidFill>
                                <a:srgbClr val="000000"/>
                              </a:solidFill>
                              <a:latin typeface="Times New Roman" pitchFamily="34" charset="0"/>
                              <a:ea typeface="SimSun" pitchFamily="34" charset="-122"/>
                              <a:cs typeface="Times New Roman" pitchFamily="34" charset="-120"/>
                            </a:rPr>
                            <a:t>甲组/</a:t>
                          </a:r>
                          <a14:m>
                            <m:oMath xmlns:m="http://schemas.openxmlformats.org/officeDocument/2006/math">
                              <m:r>
                                <m:rPr>
                                  <m:sty m:val="p"/>
                                </m:rPr>
                                <a:rPr lang="en-US" altLang="zh-CN" sz="2400" b="0" i="0" spc="-100" dirty="0">
                                  <a:solidFill>
                                    <a:srgbClr val="00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18.33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18.34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18.35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12382">
                    <a:tc>
                      <a:txBody>
                        <a:bodyPr/>
                        <a:lstStyle/>
                        <a:p>
                          <a:pPr algn="ctr" latinLnBrk="1" hangingPunct="0">
                            <a:lnSpc>
                              <a:spcPts val="3800"/>
                            </a:lnSpc>
                          </a:pPr>
                          <a:r>
                            <a:rPr lang="en-US" altLang="zh-CN" sz="2400" b="1" i="0" dirty="0">
                              <a:solidFill>
                                <a:srgbClr val="000000"/>
                              </a:solidFill>
                              <a:latin typeface="Times New Roman" pitchFamily="34" charset="0"/>
                              <a:ea typeface="SimSun" pitchFamily="34" charset="-122"/>
                              <a:cs typeface="Times New Roman" pitchFamily="34" charset="-120"/>
                            </a:rPr>
                            <a:t>乙组/</a:t>
                          </a:r>
                          <a14:m>
                            <m:oMath xmlns:m="http://schemas.openxmlformats.org/officeDocument/2006/math">
                              <m:r>
                                <m:rPr>
                                  <m:sty m:val="p"/>
                                </m:rPr>
                                <a:rPr lang="en-US" altLang="zh-CN" sz="2400" b="0" i="0" spc="-100" dirty="0">
                                  <a:solidFill>
                                    <a:srgbClr val="00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18.3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18.4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18.6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p:graphicFrame>
            <p:nvGraphicFramePr>
              <p:cNvPr id="16" name="QC_4_BD.22_2#5fc192a14?colgroup=10,7,7,7&amp;vop=1&amp;pid=8464e7d39&amp;color=0,0,0&amp;vtp=1&amp;bbb=1"/>
              <p:cNvGraphicFramePr>
                <a:graphicFrameLocks noGrp="1"/>
              </p:cNvGraphicFramePr>
              <p:nvPr>
                <p:extLst>
                  <p:ext uri="{D42A27DB-BD31-4B8C-83A1-F6EECF244321}">
                    <p14:modId xmlns:p14="http://schemas.microsoft.com/office/powerpoint/2010/main" val="2228573609"/>
                  </p:ext>
                </p:extLst>
              </p:nvPr>
            </p:nvGraphicFramePr>
            <p:xfrm>
              <a:off x="649224" y="2481980"/>
              <a:ext cx="10863072" cy="1537146"/>
            </p:xfrm>
            <a:graphic>
              <a:graphicData uri="http://schemas.openxmlformats.org/drawingml/2006/table">
                <a:tbl>
                  <a:tblPr/>
                  <a:tblGrid>
                    <a:gridCol w="3374136">
                      <a:extLst>
                        <a:ext uri="{9D8B030D-6E8A-4147-A177-3AD203B41FA5}">
                          <a16:colId xmlns:a16="http://schemas.microsoft.com/office/drawing/2014/main" val="20000"/>
                        </a:ext>
                      </a:extLst>
                    </a:gridCol>
                    <a:gridCol w="2496312">
                      <a:extLst>
                        <a:ext uri="{9D8B030D-6E8A-4147-A177-3AD203B41FA5}">
                          <a16:colId xmlns:a16="http://schemas.microsoft.com/office/drawing/2014/main" val="20001"/>
                        </a:ext>
                      </a:extLst>
                    </a:gridCol>
                    <a:gridCol w="2496312">
                      <a:extLst>
                        <a:ext uri="{9D8B030D-6E8A-4147-A177-3AD203B41FA5}">
                          <a16:colId xmlns:a16="http://schemas.microsoft.com/office/drawing/2014/main" val="20002"/>
                        </a:ext>
                      </a:extLst>
                    </a:gridCol>
                    <a:gridCol w="2496312">
                      <a:extLst>
                        <a:ext uri="{9D8B030D-6E8A-4147-A177-3AD203B41FA5}">
                          <a16:colId xmlns:a16="http://schemas.microsoft.com/office/drawing/2014/main" val="20003"/>
                        </a:ext>
                      </a:extLst>
                    </a:gridCol>
                  </a:tblGrid>
                  <a:tr h="512382">
                    <a:tc>
                      <a:txBody>
                        <a:bodyPr/>
                        <a:lstStyle/>
                        <a:p>
                          <a:pPr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测量次序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12382">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81" t="-101176" r="-222202" b="-127059"/>
                          </a:stretch>
                        </a:blipFill>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18.33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18.34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18.35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12382">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81" t="-203571" r="-222202" b="-28571"/>
                          </a:stretch>
                        </a:blipFill>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18.3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18.4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18.6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Fallback>
      </mc:AlternateContent>
      <p:sp>
        <p:nvSpPr>
          <p:cNvPr id="4" name="QC_4_AN.23_1#5fc192a14.bracket?vop=1&amp;pid=8464e7d39&amp;color=0,0,0&amp;vpa=8&amp;vtp=1"/>
          <p:cNvSpPr/>
          <p:nvPr/>
        </p:nvSpPr>
        <p:spPr>
          <a:xfrm>
            <a:off x="3624992" y="1856124"/>
            <a:ext cx="441325" cy="495300"/>
          </a:xfrm>
          <a:prstGeom prst="rect">
            <a:avLst/>
          </a:prstGeom>
          <a:noFill/>
          <a:ln/>
        </p:spPr>
        <p:txBody>
          <a:bodyPr wrap="none" lIns="0" tIns="0" rIns="0" bIns="0" rtlCol="0" anchor="t"/>
          <a:lstStyle/>
          <a:p>
            <a:pPr algn="ctr" latinLnBrk="1">
              <a:lnSpc>
                <a:spcPts val="3900"/>
              </a:lnSpc>
            </a:pPr>
            <a:r>
              <a:rPr lang="en-US" altLang="zh-CN" sz="2400" b="0" i="0" dirty="0">
                <a:solidFill>
                  <a:srgbClr val="FF0000"/>
                </a:solidFill>
                <a:latin typeface="Times New Roman" pitchFamily="34" charset="0"/>
                <a:ea typeface="SimSun" pitchFamily="34" charset="-122"/>
                <a:cs typeface="Times New Roman" pitchFamily="34" charset="-120"/>
              </a:rPr>
              <a:t>D</a:t>
            </a:r>
            <a:endParaRPr lang="en-US" altLang="zh-CN" sz="2400" dirty="0"/>
          </a:p>
        </p:txBody>
      </p:sp>
      <mc:AlternateContent xmlns:mc="http://schemas.openxmlformats.org/markup-compatibility/2006">
        <mc:Choice xmlns:a14="http://schemas.microsoft.com/office/drawing/2010/main" Requires="a14">
          <p:sp>
            <p:nvSpPr>
              <p:cNvPr id="5" name="QC_4_BD.22_3#5fc192a14.choices?vop=1&amp;pid=8464e7d39&amp;color=0,0,0&amp;vtp=1&amp;bbb=1"/>
              <p:cNvSpPr/>
              <p:nvPr/>
            </p:nvSpPr>
            <p:spPr>
              <a:xfrm>
                <a:off x="649224" y="4158380"/>
                <a:ext cx="10899648" cy="1981200"/>
              </a:xfrm>
              <a:prstGeom prst="rect">
                <a:avLst/>
              </a:prstGeom>
              <a:noFill/>
              <a:ln/>
            </p:spPr>
            <p:txBody>
              <a:bodyPr wrap="none" lIns="0" tIns="0" rIns="0" bIns="0" rtlCol="0" anchor="t"/>
              <a:lstStyle/>
              <a:p>
                <a:pPr algn="l" latinLnBrk="1">
                  <a:lnSpc>
                    <a:spcPts val="3900"/>
                  </a:lnSpc>
                </a:pPr>
                <a:r>
                  <a:rPr lang="en-US" altLang="zh-CN" sz="2400" b="0" i="0" dirty="0">
                    <a:solidFill>
                      <a:srgbClr val="000000"/>
                    </a:solidFill>
                    <a:latin typeface="Times New Roman" pitchFamily="34" charset="0"/>
                    <a:ea typeface="SimSun" pitchFamily="34" charset="-122"/>
                    <a:cs typeface="Times New Roman" pitchFamily="34" charset="-120"/>
                  </a:rPr>
                  <a:t>A.更精确反映《科学》课本宽度的是乙组数据</a:t>
                </a:r>
                <a:endParaRPr lang="en-US" altLang="zh-CN" sz="2400" dirty="0"/>
              </a:p>
              <a:p>
                <a:pPr latinLnBrk="1">
                  <a:lnSpc>
                    <a:spcPts val="3900"/>
                  </a:lnSpc>
                </a:pPr>
                <a:r>
                  <a:rPr lang="en-US" altLang="zh-CN" sz="2400" b="0" i="0" smtClean="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.甲组测量所选刻度尺的分度值为</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1 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a:p>
                <a:pPr latinLnBrk="1">
                  <a:lnSpc>
                    <a:spcPts val="3900"/>
                  </a:lnSpc>
                </a:pPr>
                <a:r>
                  <a:rPr lang="en-US" altLang="zh-CN" sz="2400" b="0" i="0" smtClean="0">
                    <a:solidFill>
                      <a:srgbClr val="000000"/>
                    </a:solidFill>
                    <a:latin typeface="Times New Roman" pitchFamily="34" charset="0"/>
                    <a:ea typeface="SimSun" pitchFamily="34" charset="-122"/>
                    <a:cs typeface="Times New Roman" pitchFamily="34" charset="-120"/>
                  </a:rPr>
                  <a:t>C</a:t>
                </a:r>
                <a:r>
                  <a:rPr lang="en-US" altLang="zh-CN" sz="2400" b="0" i="0" dirty="0">
                    <a:solidFill>
                      <a:srgbClr val="000000"/>
                    </a:solidFill>
                    <a:latin typeface="Times New Roman" pitchFamily="34" charset="0"/>
                    <a:ea typeface="SimSun" pitchFamily="34" charset="-122"/>
                    <a:cs typeface="Times New Roman" pitchFamily="34" charset="-120"/>
                  </a:rPr>
                  <a:t>.用更精确的刻度尺测得该《科学》课本的宽度应取</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18.33 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a:p>
                <a:pPr latinLnBrk="1">
                  <a:lnSpc>
                    <a:spcPts val="3900"/>
                  </a:lnSpc>
                </a:pPr>
                <a:r>
                  <a:rPr lang="en-US" altLang="zh-CN" sz="2400" b="0" i="0" smtClean="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.多次测量的目的是求平均值减小误差</a:t>
                </a:r>
                <a:endParaRPr lang="en-US" altLang="zh-CN" sz="2400" dirty="0"/>
              </a:p>
            </p:txBody>
          </p:sp>
        </mc:Choice>
        <mc:Fallback>
          <p:sp>
            <p:nvSpPr>
              <p:cNvPr id="5" name="QC_4_BD.22_3#5fc192a14.choices?vop=1&amp;pid=8464e7d39&amp;color=0,0,0&amp;vtp=1&amp;bbb=1"/>
              <p:cNvSpPr>
                <a:spLocks noRot="1" noChangeAspect="1" noMove="1" noResize="1" noEditPoints="1" noAdjustHandles="1" noChangeArrowheads="1" noChangeShapeType="1" noTextEdit="1"/>
              </p:cNvSpPr>
              <p:nvPr/>
            </p:nvSpPr>
            <p:spPr>
              <a:xfrm>
                <a:off x="649224" y="4158380"/>
                <a:ext cx="10899648" cy="1981200"/>
              </a:xfrm>
              <a:prstGeom prst="rect">
                <a:avLst/>
              </a:prstGeom>
              <a:blipFill>
                <a:blip r:embed="rId4"/>
                <a:stretch>
                  <a:fillRect l="-1734" t="-1846" b="-7077"/>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24_1#5fc192a14?vop=1&amp;pid=8464e7d39&amp;color=0,0,0&amp;vtp=1&amp;bt=1&amp;bbb=1&amp;hb=1"/>
              <p:cNvSpPr/>
              <p:nvPr/>
            </p:nvSpPr>
            <p:spPr>
              <a:xfrm>
                <a:off x="649224" y="864000"/>
                <a:ext cx="10899648" cy="33528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甲组测量的结果分别为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18.33 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2400" b="0" i="0" dirty="0">
                    <a:solidFill>
                      <a:srgbClr val="FF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18.34 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2400" b="0" i="0" dirty="0">
                    <a:solidFill>
                      <a:srgbClr val="FF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18.35 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根据刻度尺读数</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时</a:t>
                </a:r>
                <a:r>
                  <a:rPr lang="en-US" altLang="zh-CN" sz="2400" b="0" i="0" dirty="0">
                    <a:solidFill>
                      <a:srgbClr val="FF0000"/>
                    </a:solidFill>
                    <a:latin typeface="Times New Roman" pitchFamily="34" charset="0"/>
                    <a:ea typeface="SimSun" pitchFamily="34" charset="-122"/>
                    <a:cs typeface="Times New Roman" pitchFamily="34" charset="-120"/>
                  </a:rPr>
                  <a:t>，要估读到分度值的下一位可知，甲组测量所选刻度尺的分度值为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乙组</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测量的结果是</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18.3 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2400" b="0" i="0" dirty="0">
                    <a:solidFill>
                      <a:srgbClr val="FF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18.4 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2400" b="0" i="0" dirty="0">
                    <a:solidFill>
                      <a:srgbClr val="FF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18.6 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2400" b="0" i="0" dirty="0">
                    <a:solidFill>
                      <a:srgbClr val="FF0000"/>
                    </a:solidFill>
                    <a:latin typeface="Times New Roman" pitchFamily="34" charset="0"/>
                    <a:ea typeface="SimSun" pitchFamily="34" charset="-122"/>
                    <a:cs typeface="Times New Roman" pitchFamily="34" charset="-120"/>
                  </a:rPr>
                  <a:t>，该刻度尺的分度值为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则能更准</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确反映</a:t>
                </a:r>
                <a:r>
                  <a:rPr lang="en-US" altLang="zh-CN" sz="2400" b="0" i="0" dirty="0">
                    <a:solidFill>
                      <a:srgbClr val="FF0000"/>
                    </a:solidFill>
                    <a:latin typeface="Times New Roman" pitchFamily="34" charset="0"/>
                    <a:ea typeface="SimSun" pitchFamily="34" charset="-122"/>
                    <a:cs typeface="Times New Roman" pitchFamily="34" charset="-120"/>
                  </a:rPr>
                  <a:t>《科学》课本宽度的是甲组数据，A、B错误</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用更精确的刻度尺测得该</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SimSun" pitchFamily="34" charset="-122"/>
                    <a:cs typeface="Times New Roman" pitchFamily="34" charset="-120"/>
                  </a:rPr>
                  <a:t>科学》课本的宽度</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𝐿</m:t>
                    </m:r>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400" b="0" i="0" dirty="0">
                            <a:solidFill>
                              <a:srgbClr val="FF0000"/>
                            </a:solidFill>
                            <a:latin typeface="Cambria Math" panose="02040503050406030204" pitchFamily="18" charset="0"/>
                            <a:ea typeface="SimSun" pitchFamily="34" charset="-122"/>
                            <a:cs typeface="Times New Roman" pitchFamily="34" charset="-120"/>
                          </a:rPr>
                          <m:t>18.33 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r>
                          <a:rPr lang="en-US" altLang="zh-CN" sz="2400" b="0" i="0" dirty="0">
                            <a:solidFill>
                              <a:srgbClr val="FF0000"/>
                            </a:solidFill>
                            <a:latin typeface="Cambria Math" panose="02040503050406030204" pitchFamily="18" charset="0"/>
                            <a:ea typeface="SimSun" pitchFamily="34" charset="-122"/>
                            <a:cs typeface="Times New Roman" pitchFamily="34" charset="-120"/>
                          </a:rPr>
                          <m:t>+18.34 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r>
                          <a:rPr lang="en-US" altLang="zh-CN" sz="2400" b="0" i="0" dirty="0">
                            <a:solidFill>
                              <a:srgbClr val="FF0000"/>
                            </a:solidFill>
                            <a:latin typeface="Cambria Math" panose="02040503050406030204" pitchFamily="18" charset="0"/>
                            <a:ea typeface="SimSun" pitchFamily="34" charset="-122"/>
                            <a:cs typeface="Times New Roman" pitchFamily="34" charset="-120"/>
                          </a:rPr>
                          <m:t>+18.35 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num>
                      <m:den>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den>
                    </m:f>
                    <m:r>
                      <a:rPr lang="en-US" altLang="zh-CN" sz="2400" b="0" i="0" dirty="0">
                        <a:solidFill>
                          <a:srgbClr val="FF0000"/>
                        </a:solidFill>
                        <a:latin typeface="Cambria Math" panose="02040503050406030204" pitchFamily="18" charset="0"/>
                        <a:ea typeface="SimSun" pitchFamily="34" charset="-122"/>
                        <a:cs typeface="Times New Roman" pitchFamily="34" charset="-120"/>
                      </a:rPr>
                      <m:t>=18.34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，C错误</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多次测量</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的目的是取平均值减小误差</a:t>
                </a:r>
                <a:r>
                  <a:rPr lang="en-US" altLang="zh-CN" sz="2400" b="0" i="0" dirty="0">
                    <a:solidFill>
                      <a:srgbClr val="FF0000"/>
                    </a:solidFill>
                    <a:latin typeface="Times New Roman" pitchFamily="34" charset="0"/>
                    <a:ea typeface="SimSun" pitchFamily="34" charset="-122"/>
                    <a:cs typeface="Times New Roman" pitchFamily="34" charset="-120"/>
                  </a:rPr>
                  <a:t>，D正确。故选D。</a:t>
                </a:r>
                <a:endParaRPr lang="en-US" altLang="zh-CN" sz="2400" dirty="0"/>
              </a:p>
            </p:txBody>
          </p:sp>
        </mc:Choice>
        <mc:Fallback>
          <p:sp>
            <p:nvSpPr>
              <p:cNvPr id="2" name="QC_4_AS.24_1#5fc192a14?vop=1&amp;pid=8464e7d39&amp;color=0,0,0&amp;vtp=1&amp;bt=1&amp;bbb=1&amp;hb=1"/>
              <p:cNvSpPr>
                <a:spLocks noRot="1" noChangeAspect="1" noMove="1" noResize="1" noEditPoints="1" noAdjustHandles="1" noChangeArrowheads="1" noChangeShapeType="1" noTextEdit="1"/>
              </p:cNvSpPr>
              <p:nvPr/>
            </p:nvSpPr>
            <p:spPr>
              <a:xfrm>
                <a:off x="649224" y="864000"/>
                <a:ext cx="10899648" cy="3352800"/>
              </a:xfrm>
              <a:prstGeom prst="rect">
                <a:avLst/>
              </a:prstGeom>
              <a:blipFill>
                <a:blip r:embed="rId3"/>
                <a:stretch>
                  <a:fillRect l="-1734" r="-1510" b="-3455"/>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25_1#d67ea9975?sp=1&amp;vop=1&amp;pid=8464e7d39&amp;color=0,0,0&amp;vtp=1&amp;bt=1&amp;bbb=1&amp;hb=1"/>
              <p:cNvSpPr/>
              <p:nvPr/>
            </p:nvSpPr>
            <p:spPr>
              <a:xfrm>
                <a:off x="649224" y="864000"/>
                <a:ext cx="10899648" cy="2794000"/>
              </a:xfrm>
              <a:prstGeom prst="rect">
                <a:avLst/>
              </a:prstGeom>
              <a:noFill/>
              <a:ln/>
            </p:spPr>
            <p:txBody>
              <a:bodyPr wrap="none" lIns="0" tIns="0" rIns="0" bIns="0" rtlCol="0" anchor="t"/>
              <a:lstStyle/>
              <a:p>
                <a:pPr algn="l" latinLnBrk="1">
                  <a:lnSpc>
                    <a:spcPts val="4400"/>
                  </a:lnSpc>
                </a:pPr>
                <a:r>
                  <a:rPr lang="en-US" altLang="zh-CN" sz="2400" b="1" i="0" dirty="0">
                    <a:solidFill>
                      <a:srgbClr val="C00000"/>
                    </a:solidFill>
                    <a:latin typeface="Times New Roman" pitchFamily="34" charset="0"/>
                    <a:ea typeface="SimSun" pitchFamily="34" charset="-122"/>
                    <a:cs typeface="Times New Roman" pitchFamily="34" charset="-120"/>
                  </a:rPr>
                  <a:t>9.</a:t>
                </a:r>
                <a:r>
                  <a:rPr lang="en-US" altLang="zh-CN" sz="2400" b="0" i="0" dirty="0">
                    <a:solidFill>
                      <a:srgbClr val="000000"/>
                    </a:solidFill>
                    <a:latin typeface="仿宋" pitchFamily="34" charset="0"/>
                    <a:ea typeface="仿宋" pitchFamily="34" charset="-122"/>
                    <a:cs typeface="仿宋" pitchFamily="34" charset="-120"/>
                  </a:rPr>
                  <a:t>［2025杭州钱塘区期末，中］</a:t>
                </a:r>
                <a:r>
                  <a:rPr lang="en-US" altLang="zh-CN" sz="2400" b="0" i="0" dirty="0">
                    <a:solidFill>
                      <a:srgbClr val="000000"/>
                    </a:solidFill>
                    <a:latin typeface="Times New Roman" pitchFamily="34" charset="0"/>
                    <a:ea typeface="SimSun" pitchFamily="34" charset="-122"/>
                    <a:cs typeface="Times New Roman" pitchFamily="34" charset="-120"/>
                  </a:rPr>
                  <a:t>在量筒中注入适量的水</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读出水面所对应的刻度值</a:t>
                </a:r>
              </a:p>
              <a:p>
                <a:pPr latinLnBrk="1">
                  <a:lnSpc>
                    <a:spcPts val="4400"/>
                  </a:lnSpc>
                </a:pPr>
                <a14:m>
                  <m:oMath xmlns:m="http://schemas.openxmlformats.org/officeDocument/2006/math">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1</m:t>
                        </m:r>
                      </m:sub>
                    </m:sSub>
                  </m:oMath>
                </a14:m>
                <a:r>
                  <a:rPr lang="en-US" altLang="zh-CN" sz="2400" b="0" i="0" dirty="0" smtClean="0">
                    <a:solidFill>
                      <a:srgbClr val="000000"/>
                    </a:solidFill>
                    <a:latin typeface="Times New Roman" pitchFamily="34" charset="0"/>
                    <a:ea typeface="SimSun" pitchFamily="34" charset="-122"/>
                    <a:cs typeface="Times New Roman" pitchFamily="34" charset="-120"/>
                  </a:rPr>
                  <a:t>如图</a:t>
                </a:r>
                <a:r>
                  <a:rPr lang="en-US" altLang="zh-CN" sz="2400" b="0" i="0" dirty="0">
                    <a:solidFill>
                      <a:srgbClr val="000000"/>
                    </a:solidFill>
                    <a:latin typeface="Times New Roman" pitchFamily="34" charset="0"/>
                    <a:ea typeface="SimSun" pitchFamily="34" charset="-122"/>
                    <a:cs typeface="Times New Roman" pitchFamily="34" charset="-120"/>
                  </a:rPr>
                  <a:t>①所示</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将铁块放入量筒后水面所对应的刻度值</a:t>
                </a:r>
                <a14:m>
                  <m:oMath xmlns:m="http://schemas.openxmlformats.org/officeDocument/2006/math">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000000"/>
                    </a:solidFill>
                    <a:latin typeface="Times New Roman" pitchFamily="34" charset="0"/>
                    <a:ea typeface="SimSun" pitchFamily="34" charset="-122"/>
                    <a:cs typeface="Times New Roman" pitchFamily="34" charset="-120"/>
                  </a:rPr>
                  <a:t>如图</a:t>
                </a:r>
                <a:r>
                  <a:rPr lang="en-US" altLang="zh-CN" sz="2400" b="0" i="0" dirty="0">
                    <a:solidFill>
                      <a:srgbClr val="000000"/>
                    </a:solidFill>
                    <a:latin typeface="Times New Roman" pitchFamily="34" charset="0"/>
                    <a:ea typeface="SimSun" pitchFamily="34" charset="-122"/>
                    <a:cs typeface="Times New Roman" pitchFamily="34" charset="-120"/>
                  </a:rPr>
                  <a:t>②所示；</a:t>
                </a:r>
                <a:r>
                  <a:rPr lang="en-US" altLang="zh-CN" sz="2400" b="0" i="0">
                    <a:solidFill>
                      <a:srgbClr val="000000"/>
                    </a:solidFill>
                    <a:latin typeface="Times New Roman" pitchFamily="34" charset="0"/>
                    <a:ea typeface="SimSun" pitchFamily="34" charset="-122"/>
                    <a:cs typeface="Times New Roman" pitchFamily="34" charset="-120"/>
                  </a:rPr>
                  <a:t>取出铁块</a:t>
                </a:r>
                <a:r>
                  <a:rPr lang="en-US" altLang="zh-CN" sz="2400" b="0" i="0" smtClean="0">
                    <a:solidFill>
                      <a:srgbClr val="00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再将物块轻轻放入水中</a:t>
                </a:r>
                <a:r>
                  <a:rPr lang="en-US" altLang="zh-CN" sz="2400" b="0" i="0" dirty="0">
                    <a:solidFill>
                      <a:srgbClr val="000000"/>
                    </a:solidFill>
                    <a:latin typeface="Times New Roman" pitchFamily="34" charset="0"/>
                    <a:ea typeface="SimSun" pitchFamily="34" charset="-122"/>
                    <a:cs typeface="Times New Roman" pitchFamily="34" charset="-120"/>
                  </a:rPr>
                  <a:t>，静止时如图③所示</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水面所对应的刻度值为</a:t>
                </a:r>
                <a14:m>
                  <m:oMath xmlns:m="http://schemas.openxmlformats.org/officeDocument/2006/math">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3</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；将铁块</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和物块用细线系在一起放入量筒中如图</a:t>
                </a:r>
                <a:r>
                  <a:rPr lang="en-US" altLang="zh-CN" sz="2400" b="0" i="0" dirty="0">
                    <a:solidFill>
                      <a:srgbClr val="000000"/>
                    </a:solidFill>
                    <a:latin typeface="Times New Roman" pitchFamily="34" charset="0"/>
                    <a:ea typeface="SimSun" pitchFamily="34" charset="-122"/>
                    <a:cs typeface="Times New Roman" pitchFamily="34" charset="-120"/>
                  </a:rPr>
                  <a:t>④所示</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水面所对应的刻度值为</a:t>
                </a:r>
                <a14:m>
                  <m:oMath xmlns:m="http://schemas.openxmlformats.org/officeDocument/2006/math">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4</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。则物</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块的体积</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的大小应该是</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mc:Choice>
        <mc:Fallback>
          <p:sp>
            <p:nvSpPr>
              <p:cNvPr id="2" name="QC_4_BD.25_1#d67ea9975?sp=1&amp;vop=1&amp;pid=8464e7d39&amp;color=0,0,0&amp;vtp=1&amp;bt=1&amp;bbb=1&amp;hb=1"/>
              <p:cNvSpPr>
                <a:spLocks noRot="1" noChangeAspect="1" noMove="1" noResize="1" noEditPoints="1" noAdjustHandles="1" noChangeArrowheads="1" noChangeShapeType="1" noTextEdit="1"/>
              </p:cNvSpPr>
              <p:nvPr/>
            </p:nvSpPr>
            <p:spPr>
              <a:xfrm>
                <a:off x="649224" y="864000"/>
                <a:ext cx="10899648" cy="2794000"/>
              </a:xfrm>
              <a:prstGeom prst="rect">
                <a:avLst/>
              </a:prstGeom>
              <a:blipFill>
                <a:blip r:embed="rId3"/>
                <a:stretch>
                  <a:fillRect l="-1734" r="-2069" b="-4148"/>
                </a:stretch>
              </a:blipFill>
              <a:ln/>
            </p:spPr>
            <p:txBody>
              <a:bodyPr/>
              <a:lstStyle/>
              <a:p>
                <a:r>
                  <a:rPr lang="zh-CN" altLang="en-US">
                    <a:noFill/>
                  </a:rPr>
                  <a:t> </a:t>
                </a:r>
              </a:p>
            </p:txBody>
          </p:sp>
        </mc:Fallback>
      </mc:AlternateContent>
      <p:sp>
        <p:nvSpPr>
          <p:cNvPr id="3" name="QC_4_AN.26_1#d67ea9975.bracket?vop=1&amp;pid=8464e7d39&amp;color=0,0,0&amp;vpa=9&amp;vtp=1"/>
          <p:cNvSpPr/>
          <p:nvPr/>
        </p:nvSpPr>
        <p:spPr>
          <a:xfrm>
            <a:off x="4142645" y="3109360"/>
            <a:ext cx="4238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C</a:t>
            </a:r>
            <a:endParaRPr lang="en-US" altLang="zh-CN" sz="2400" dirty="0"/>
          </a:p>
        </p:txBody>
      </p:sp>
      <p:pic>
        <p:nvPicPr>
          <p:cNvPr id="4" name="QC_4_BD.25_3#d67ea9975?htil=1&amp;vop=1&amp;pid=8464e7d3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1792224" y="3821576"/>
            <a:ext cx="429768" cy="17830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C_4_BD.25_4#d67ea9975?htil=1&amp;vop=1&amp;pid=8464e7d39&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4517136" y="3739280"/>
            <a:ext cx="429768" cy="1865376"/>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C_4_BD.25_5#d67ea9975?htil=1&amp;vop=1&amp;pid=8464e7d39&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7242048" y="3821576"/>
            <a:ext cx="429768" cy="17830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7" name="QC_4_BD.25_6#d67ea9975?htil=1&amp;vop=1&amp;pid=8464e7d39&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9966960" y="3821576"/>
            <a:ext cx="429768" cy="178308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8" name="QC_4_BD.25_7#d67ea9975.choices?vop=1&amp;pid=8464e7d39&amp;color=0,0,0&amp;vtp=1&amp;bbb=1"/>
              <p:cNvSpPr/>
              <p:nvPr/>
            </p:nvSpPr>
            <p:spPr>
              <a:xfrm>
                <a:off x="649224" y="5733180"/>
                <a:ext cx="10899648" cy="533400"/>
              </a:xfrm>
              <a:prstGeom prst="rect">
                <a:avLst/>
              </a:prstGeom>
              <a:noFill/>
              <a:ln/>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800203" algn="l"/>
                    <a:tab pos="5562306" algn="l"/>
                    <a:tab pos="8324410" algn="l"/>
                  </a:tabLst>
                  <a:defRPr/>
                </a:pPr>
                <a:r>
                  <a:rPr lang="en-US" altLang="zh-CN" sz="2400" b="0" i="0">
                    <a:solidFill>
                      <a:srgbClr val="000000"/>
                    </a:solidFill>
                    <a:latin typeface="Times New Roman" pitchFamily="34" charset="0"/>
                    <a:ea typeface="SimSun" pitchFamily="34" charset="-122"/>
                    <a:cs typeface="Times New Roman" pitchFamily="34" charset="-120"/>
                  </a:rPr>
                  <a:t>A</a:t>
                </a:r>
                <a:r>
                  <a:rPr lang="en-US" altLang="zh-CN" sz="2400" b="0" i="0" smtClean="0">
                    <a:solidFill>
                      <a:srgbClr val="000000"/>
                    </a:solidFill>
                    <a:latin typeface="Times New Roman" pitchFamily="34" charset="0"/>
                    <a:ea typeface="SimSun" pitchFamily="34" charset="-122"/>
                    <a:cs typeface="Times New Roman" pitchFamily="34" charset="-120"/>
                  </a:rPr>
                  <a:t>.</a:t>
                </a:r>
                <a14:m>
                  <m:oMath xmlns:m="http://schemas.openxmlformats.org/officeDocument/2006/math">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2</m:t>
                        </m:r>
                      </m:sub>
                    </m:sSub>
                    <m:r>
                      <a:rPr lang="en-US" altLang="zh-CN" sz="24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1</m:t>
                        </m:r>
                      </m:sub>
                    </m:sSub>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B.</a:t>
                </a:r>
                <a14:m>
                  <m:oMath xmlns:m="http://schemas.openxmlformats.org/officeDocument/2006/math">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3</m:t>
                        </m:r>
                      </m:sub>
                    </m:sSub>
                    <m:r>
                      <a:rPr lang="en-US" altLang="zh-CN" sz="24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1</m:t>
                        </m:r>
                      </m:sub>
                    </m:sSub>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C.</a:t>
                </a:r>
                <a14:m>
                  <m:oMath xmlns:m="http://schemas.openxmlformats.org/officeDocument/2006/math">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4</m:t>
                        </m:r>
                      </m:sub>
                    </m:sSub>
                    <m:r>
                      <a:rPr lang="en-US" altLang="zh-CN" sz="24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D.</a:t>
                </a:r>
                <a14:m>
                  <m:oMath xmlns:m="http://schemas.openxmlformats.org/officeDocument/2006/math">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4</m:t>
                        </m:r>
                      </m:sub>
                    </m:sSub>
                    <m:r>
                      <a:rPr lang="en-US" altLang="zh-CN" sz="24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3</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p:txBody>
          </p:sp>
        </mc:Choice>
        <mc:Fallback>
          <p:sp>
            <p:nvSpPr>
              <p:cNvPr id="8" name="QC_4_BD.25_7#d67ea9975.choices?vop=1&amp;pid=8464e7d39&amp;color=0,0,0&amp;vtp=1&amp;bbb=1"/>
              <p:cNvSpPr>
                <a:spLocks noRot="1" noChangeAspect="1" noMove="1" noResize="1" noEditPoints="1" noAdjustHandles="1" noChangeArrowheads="1" noChangeShapeType="1" noTextEdit="1"/>
              </p:cNvSpPr>
              <p:nvPr/>
            </p:nvSpPr>
            <p:spPr>
              <a:xfrm>
                <a:off x="649224" y="5733180"/>
                <a:ext cx="10899648" cy="533400"/>
              </a:xfrm>
              <a:prstGeom prst="rect">
                <a:avLst/>
              </a:prstGeom>
              <a:blipFill>
                <a:blip r:embed="rId8"/>
                <a:stretch>
                  <a:fillRect l="-1734" b="-23864"/>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27_1#d67ea9975?vop=1&amp;pid=8464e7d39&amp;color=0,0,0&amp;vtp=1&amp;bt=1&amp;bbb=1&amp;hb=1"/>
              <p:cNvSpPr/>
              <p:nvPr/>
            </p:nvSpPr>
            <p:spPr>
              <a:xfrm>
                <a:off x="649224" y="864000"/>
                <a:ext cx="10899648" cy="5334000"/>
              </a:xfrm>
              <a:prstGeom prst="rect">
                <a:avLst/>
              </a:prstGeom>
              <a:noFill/>
              <a:ln/>
            </p:spPr>
            <p:txBody>
              <a:bodyPr wrap="none" lIns="0" tIns="0" rIns="0" bIns="0" rtlCol="0" anchor="t"/>
              <a:lstStyle/>
              <a:p>
                <a:pPr algn="l" latinLnBrk="1">
                  <a:lnSpc>
                    <a:spcPts val="35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题图</a:t>
                </a:r>
                <a:r>
                  <a:rPr lang="en-US" altLang="zh-CN" sz="2400" b="0" i="0">
                    <a:solidFill>
                      <a:srgbClr val="FF0000"/>
                    </a:solidFill>
                    <a:latin typeface="Times New Roman" pitchFamily="34" charset="0"/>
                    <a:ea typeface="SimSun" pitchFamily="34" charset="-122"/>
                    <a:cs typeface="Times New Roman" pitchFamily="34" charset="-120"/>
                  </a:rPr>
                  <a:t>②</a:t>
                </a:r>
                <a:r>
                  <a:rPr lang="en-US" altLang="zh-CN" sz="2400" b="0" i="0" smtClean="0">
                    <a:solidFill>
                      <a:srgbClr val="FF0000"/>
                    </a:solidFill>
                    <a:latin typeface="Times New Roman" pitchFamily="34" charset="0"/>
                    <a:ea typeface="SimSun" pitchFamily="34" charset="-122"/>
                    <a:cs typeface="Times New Roman" pitchFamily="34" charset="-120"/>
                  </a:rPr>
                  <a:t>中测的是水和铁块的总体积</a:t>
                </a: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SimSun" pitchFamily="34" charset="-122"/>
                    <a:cs typeface="Times New Roman" pitchFamily="34" charset="-120"/>
                  </a:rPr>
                  <a:t>题图④中测的是物块</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铁块和水</a:t>
                </a:r>
              </a:p>
              <a:p>
                <a:pPr latinLnBrk="1">
                  <a:lnSpc>
                    <a:spcPts val="3500"/>
                  </a:lnSpc>
                </a:pPr>
                <a:r>
                  <a:rPr lang="en-US" altLang="zh-CN" sz="2400" b="0" i="0" smtClean="0">
                    <a:solidFill>
                      <a:srgbClr val="FF0000"/>
                    </a:solidFill>
                    <a:latin typeface="Times New Roman" pitchFamily="34" charset="0"/>
                    <a:ea typeface="SimSun" pitchFamily="34" charset="-122"/>
                    <a:cs typeface="Times New Roman" pitchFamily="34" charset="-120"/>
                  </a:rPr>
                  <a:t>的总体积</a:t>
                </a: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4</m:t>
                        </m:r>
                      </m:sub>
                    </m:sSub>
                  </m:oMath>
                </a14:m>
                <a:r>
                  <a:rPr lang="en-US" altLang="zh-CN" sz="2400" b="0" i="0" smtClean="0">
                    <a:solidFill>
                      <a:srgbClr val="FF0000"/>
                    </a:solidFill>
                    <a:latin typeface="Times New Roman" pitchFamily="34" charset="0"/>
                    <a:ea typeface="SimSun" pitchFamily="34" charset="-122"/>
                    <a:cs typeface="Times New Roman" pitchFamily="34" charset="-120"/>
                  </a:rPr>
                  <a:t>，则物块的体积为</a:t>
                </a: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4</m:t>
                        </m:r>
                      </m:sub>
                    </m:sSub>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SimSun" pitchFamily="34" charset="-122"/>
                    <a:cs typeface="Times New Roman" pitchFamily="34" charset="-120"/>
                  </a:rPr>
                  <a:t>C符合题意。故选C。</a:t>
                </a:r>
                <a:endParaRPr lang="en-US" altLang="zh-CN" sz="2400" dirty="0"/>
              </a:p>
              <a:p>
                <a:pPr latinLnBrk="1">
                  <a:lnSpc>
                    <a:spcPts val="3500"/>
                  </a:lnSpc>
                </a:pPr>
                <a:r>
                  <a:rPr lang="en-US" altLang="zh-CN" sz="2400" b="1" i="0" smtClean="0">
                    <a:solidFill>
                      <a:srgbClr val="FF0000"/>
                    </a:solidFill>
                    <a:latin typeface="Times New Roman" pitchFamily="34" charset="0"/>
                    <a:ea typeface="SimSun" pitchFamily="34" charset="-122"/>
                    <a:cs typeface="Times New Roman" pitchFamily="34" charset="-120"/>
                  </a:rPr>
                  <a:t>上分总结</a:t>
                </a:r>
                <a:r>
                  <a:rPr lang="en-US" altLang="zh-CN" sz="2400" b="1" i="0" smtClean="0">
                    <a:solidFill>
                      <a:srgbClr val="FF0000"/>
                    </a:solidFill>
                    <a:latin typeface="SimSun" pitchFamily="34" charset="0"/>
                    <a:ea typeface="SimSun" pitchFamily="34" charset="-122"/>
                    <a:cs typeface="SimSun" pitchFamily="34" charset="-120"/>
                  </a:rPr>
                  <a:t> </a:t>
                </a:r>
                <a:r>
                  <a:rPr lang="en-US" altLang="zh-CN" sz="2400" b="1" i="0" dirty="0">
                    <a:solidFill>
                      <a:srgbClr val="FF0000"/>
                    </a:solidFill>
                    <a:latin typeface="Times New Roman" pitchFamily="34" charset="0"/>
                    <a:ea typeface="SimSun" pitchFamily="34" charset="-122"/>
                    <a:cs typeface="Times New Roman" pitchFamily="34" charset="-120"/>
                  </a:rPr>
                  <a:t>量筒测量不规则固体体积</a:t>
                </a:r>
                <a:endParaRPr lang="en-US" altLang="zh-CN" sz="2400" dirty="0"/>
              </a:p>
              <a:p>
                <a:pPr latinLnBrk="1">
                  <a:lnSpc>
                    <a:spcPts val="3500"/>
                  </a:lnSpc>
                </a:pPr>
                <a:r>
                  <a:rPr lang="en-US" altLang="zh-CN" sz="2400" b="0" i="0" smtClean="0">
                    <a:solidFill>
                      <a:srgbClr val="FF0000"/>
                    </a:solidFill>
                    <a:latin typeface="Times New Roman" pitchFamily="34" charset="0"/>
                    <a:ea typeface="SimSun" pitchFamily="34" charset="-122"/>
                    <a:cs typeface="Times New Roman" pitchFamily="34" charset="-120"/>
                  </a:rPr>
                  <a:t>对于形状不规则的物体</a:t>
                </a:r>
                <a:r>
                  <a:rPr lang="en-US" altLang="zh-CN" sz="2400" b="0" i="0" dirty="0">
                    <a:solidFill>
                      <a:srgbClr val="FF0000"/>
                    </a:solidFill>
                    <a:latin typeface="Times New Roman" pitchFamily="34" charset="0"/>
                    <a:ea typeface="SimSun" pitchFamily="34" charset="-122"/>
                    <a:cs typeface="Times New Roman" pitchFamily="34" charset="-120"/>
                  </a:rPr>
                  <a:t>，可以用排水法间接测量其体积。</a:t>
                </a:r>
                <a:endParaRPr lang="en-US" altLang="zh-CN" sz="2400" dirty="0"/>
              </a:p>
              <a:p>
                <a:pPr latinLnBrk="1">
                  <a:lnSpc>
                    <a:spcPts val="3500"/>
                  </a:lnSpc>
                </a:pPr>
                <a:r>
                  <a:rPr lang="en-US" altLang="zh-CN" sz="2400" b="0" i="0" smtClean="0">
                    <a:solidFill>
                      <a:srgbClr val="FF0000"/>
                    </a:solidFill>
                    <a:latin typeface="Times New Roman" pitchFamily="34" charset="0"/>
                    <a:ea typeface="SimSun" pitchFamily="34" charset="-122"/>
                    <a:cs typeface="Times New Roman" pitchFamily="34" charset="-120"/>
                  </a:rPr>
                  <a:t>方法一</a:t>
                </a:r>
                <a:r>
                  <a:rPr lang="en-US" altLang="zh-CN" sz="2400" b="0" i="0" dirty="0">
                    <a:solidFill>
                      <a:srgbClr val="FF0000"/>
                    </a:solidFill>
                    <a:latin typeface="Times New Roman" pitchFamily="34" charset="0"/>
                    <a:ea typeface="SimSun" pitchFamily="34" charset="-122"/>
                    <a:cs typeface="Times New Roman" pitchFamily="34" charset="-120"/>
                  </a:rPr>
                  <a:t>（适用于不吸水的下沉固体，比如石头）</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a:p>
                <a:pPr latinLnBrk="1">
                  <a:lnSpc>
                    <a:spcPts val="3500"/>
                  </a:lnSpc>
                </a:pPr>
                <a:r>
                  <a:rPr lang="en-US" altLang="zh-CN" sz="2400" b="0" i="0" smtClean="0">
                    <a:solidFill>
                      <a:srgbClr val="FF0000"/>
                    </a:solidFill>
                    <a:latin typeface="Times New Roman" pitchFamily="34" charset="0"/>
                    <a:ea typeface="SimSun" pitchFamily="34" charset="-122"/>
                    <a:cs typeface="Times New Roman" pitchFamily="34" charset="-120"/>
                  </a:rPr>
                  <a:t>先读出量筒中水的体积</a:t>
                </a: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1</m:t>
                        </m:r>
                      </m:sub>
                    </m:sSub>
                  </m:oMath>
                </a14:m>
                <a:r>
                  <a:rPr lang="en-US" altLang="zh-CN" sz="2400" b="0" i="0" dirty="0" smtClean="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SimSun" pitchFamily="34" charset="-122"/>
                    <a:cs typeface="Times New Roman" pitchFamily="34" charset="-120"/>
                  </a:rPr>
                  <a:t>将固体完全浸入水中</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读出此时水和固体的总体积</a:t>
                </a: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3500"/>
                  </a:lnSpc>
                </a:pPr>
                <a:r>
                  <a:rPr lang="en-US" altLang="zh-CN" sz="2400" b="0" i="0" smtClean="0">
                    <a:solidFill>
                      <a:srgbClr val="FF0000"/>
                    </a:solidFill>
                    <a:latin typeface="Times New Roman" pitchFamily="34" charset="0"/>
                    <a:ea typeface="SimSun" pitchFamily="34" charset="-122"/>
                    <a:cs typeface="Times New Roman" pitchFamily="34" charset="-120"/>
                  </a:rPr>
                  <a:t>则固体体积为</a:t>
                </a: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b>
                    </m:sSub>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1</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FF0000"/>
                    </a:solidFill>
                    <a:latin typeface="Times New Roman" pitchFamily="34" charset="0"/>
                    <a:ea typeface="SimSun" pitchFamily="34" charset="-122"/>
                    <a:cs typeface="Times New Roman" pitchFamily="34" charset="-120"/>
                  </a:rPr>
                  <a:t>。</a:t>
                </a:r>
                <a:endParaRPr lang="en-US" altLang="zh-CN" sz="2400" dirty="0"/>
              </a:p>
              <a:p>
                <a:pPr latinLnBrk="1">
                  <a:lnSpc>
                    <a:spcPts val="3500"/>
                  </a:lnSpc>
                </a:pPr>
                <a:r>
                  <a:rPr lang="en-US" altLang="zh-CN" sz="2400" b="0" i="0" smtClean="0">
                    <a:solidFill>
                      <a:srgbClr val="FF0000"/>
                    </a:solidFill>
                    <a:latin typeface="Times New Roman" pitchFamily="34" charset="0"/>
                    <a:ea typeface="SimSun" pitchFamily="34" charset="-122"/>
                    <a:cs typeface="Times New Roman" pitchFamily="34" charset="-120"/>
                  </a:rPr>
                  <a:t>方法二</a:t>
                </a:r>
                <a:r>
                  <a:rPr lang="en-US" altLang="zh-CN" sz="2400" b="0" i="0" dirty="0">
                    <a:solidFill>
                      <a:srgbClr val="FF0000"/>
                    </a:solidFill>
                    <a:latin typeface="Times New Roman" pitchFamily="34" charset="0"/>
                    <a:ea typeface="SimSun" pitchFamily="34" charset="-122"/>
                    <a:cs typeface="Times New Roman" pitchFamily="34" charset="-120"/>
                  </a:rPr>
                  <a:t>（沉坠法，适用于不吸水的漂浮固体，比如木块）</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a:p>
                <a:pPr latinLnBrk="1">
                  <a:lnSpc>
                    <a:spcPts val="3500"/>
                  </a:lnSpc>
                </a:pPr>
                <a:r>
                  <a:rPr lang="en-US" altLang="zh-CN" sz="2400" b="0" i="0" smtClean="0">
                    <a:solidFill>
                      <a:srgbClr val="FF0000"/>
                    </a:solidFill>
                    <a:latin typeface="Times New Roman" pitchFamily="34" charset="0"/>
                    <a:ea typeface="SimSun" pitchFamily="34" charset="-122"/>
                    <a:cs typeface="Times New Roman" pitchFamily="34" charset="-120"/>
                  </a:rPr>
                  <a:t>用细线系住待测固体</a:t>
                </a:r>
                <a:r>
                  <a:rPr lang="en-US" altLang="zh-CN" sz="2400" b="0" i="0" dirty="0">
                    <a:solidFill>
                      <a:srgbClr val="FF0000"/>
                    </a:solidFill>
                    <a:latin typeface="Times New Roman" pitchFamily="34" charset="0"/>
                    <a:ea typeface="SimSun" pitchFamily="34" charset="-122"/>
                    <a:cs typeface="Times New Roman" pitchFamily="34" charset="-120"/>
                  </a:rPr>
                  <a:t>，细线打结处两端留有一定长度</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在细线某一端系一个能沉</a:t>
                </a:r>
              </a:p>
              <a:p>
                <a:pPr latinLnBrk="1">
                  <a:lnSpc>
                    <a:spcPts val="3500"/>
                  </a:lnSpc>
                </a:pPr>
                <a:r>
                  <a:rPr lang="en-US" altLang="zh-CN" sz="2400" b="0" i="0" smtClean="0">
                    <a:solidFill>
                      <a:srgbClr val="FF0000"/>
                    </a:solidFill>
                    <a:latin typeface="Times New Roman" pitchFamily="34" charset="0"/>
                    <a:ea typeface="SimSun" pitchFamily="34" charset="-122"/>
                    <a:cs typeface="Times New Roman" pitchFamily="34" charset="-120"/>
                  </a:rPr>
                  <a:t>入水中的重物</a:t>
                </a:r>
                <a:r>
                  <a:rPr lang="en-US" altLang="zh-CN" sz="2400" b="0" i="0" dirty="0">
                    <a:solidFill>
                      <a:srgbClr val="FF0000"/>
                    </a:solidFill>
                    <a:latin typeface="Times New Roman" pitchFamily="34" charset="0"/>
                    <a:ea typeface="SimSun" pitchFamily="34" charset="-122"/>
                    <a:cs typeface="Times New Roman" pitchFamily="34" charset="-120"/>
                  </a:rPr>
                  <a:t>（如铁块）；先将重物单独完全浸入水中</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读出此时水和重物的总</a:t>
                </a:r>
              </a:p>
              <a:p>
                <a:pPr latinLnBrk="1">
                  <a:lnSpc>
                    <a:spcPts val="3500"/>
                  </a:lnSpc>
                </a:pPr>
                <a:r>
                  <a:rPr lang="en-US" altLang="zh-CN" sz="2400" b="0" i="0" smtClean="0">
                    <a:solidFill>
                      <a:srgbClr val="FF0000"/>
                    </a:solidFill>
                    <a:latin typeface="Times New Roman" pitchFamily="34" charset="0"/>
                    <a:ea typeface="SimSun" pitchFamily="34" charset="-122"/>
                    <a:cs typeface="Times New Roman" pitchFamily="34" charset="-120"/>
                  </a:rPr>
                  <a:t>体积</a:t>
                </a: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1</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SimSun" pitchFamily="34" charset="-122"/>
                    <a:cs typeface="Times New Roman" pitchFamily="34" charset="-120"/>
                  </a:rPr>
                  <a:t>再将待测固体和重物一起完全浸入水中，读出水</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重物和待测固体的总</a:t>
                </a:r>
              </a:p>
              <a:p>
                <a:pPr latinLnBrk="1">
                  <a:lnSpc>
                    <a:spcPts val="3500"/>
                  </a:lnSpc>
                </a:pPr>
                <a:r>
                  <a:rPr lang="en-US" altLang="zh-CN" sz="2400" b="0" i="0" smtClean="0">
                    <a:solidFill>
                      <a:srgbClr val="FF0000"/>
                    </a:solidFill>
                    <a:latin typeface="Times New Roman" pitchFamily="34" charset="0"/>
                    <a:ea typeface="SimSun" pitchFamily="34" charset="-122"/>
                    <a:cs typeface="Times New Roman" pitchFamily="34" charset="-120"/>
                  </a:rPr>
                  <a:t>体积</a:t>
                </a: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b>
                    </m:sSub>
                  </m:oMath>
                </a14:m>
                <a:r>
                  <a:rPr lang="en-US" altLang="zh-CN" sz="2400" b="0" i="0" smtClean="0">
                    <a:solidFill>
                      <a:srgbClr val="FF0000"/>
                    </a:solidFill>
                    <a:latin typeface="Times New Roman" pitchFamily="34" charset="0"/>
                    <a:ea typeface="SimSun" pitchFamily="34" charset="-122"/>
                    <a:cs typeface="Times New Roman" pitchFamily="34" charset="-120"/>
                  </a:rPr>
                  <a:t>；待测固体体积为</a:t>
                </a: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b>
                    </m:sSub>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1</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FF0000"/>
                    </a:solidFill>
                    <a:latin typeface="Times New Roman" pitchFamily="34" charset="0"/>
                    <a:ea typeface="SimSun" pitchFamily="34" charset="-122"/>
                    <a:cs typeface="Times New Roman" pitchFamily="34" charset="-120"/>
                  </a:rPr>
                  <a:t>。</a:t>
                </a:r>
                <a:endParaRPr lang="en-US" altLang="zh-CN" sz="2400" dirty="0"/>
              </a:p>
            </p:txBody>
          </p:sp>
        </mc:Choice>
        <mc:Fallback>
          <p:sp>
            <p:nvSpPr>
              <p:cNvPr id="2" name="QC_4_AS.27_1#d67ea9975?vop=1&amp;pid=8464e7d39&amp;color=0,0,0&amp;vtp=1&amp;bt=1&amp;bbb=1&amp;hb=1"/>
              <p:cNvSpPr>
                <a:spLocks noRot="1" noChangeAspect="1" noMove="1" noResize="1" noEditPoints="1" noAdjustHandles="1" noChangeArrowheads="1" noChangeShapeType="1" noTextEdit="1"/>
              </p:cNvSpPr>
              <p:nvPr/>
            </p:nvSpPr>
            <p:spPr>
              <a:xfrm>
                <a:off x="649224" y="864000"/>
                <a:ext cx="10899648" cy="5334000"/>
              </a:xfrm>
              <a:prstGeom prst="rect">
                <a:avLst/>
              </a:prstGeom>
              <a:blipFill>
                <a:blip r:embed="rId3"/>
                <a:stretch>
                  <a:fillRect l="-1734" t="-1486" r="-2069" b="-2286"/>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2">
                                            <p:txEl>
                                              <p:pRg st="10" end="1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C_4_BD.28_1#091d6ac89?vop=1&amp;pid=8464e7d39&amp;color=0,0,0&amp;vtp=1&amp;bt=1&amp;bbb=1&amp;hb=1"/>
          <p:cNvSpPr/>
          <p:nvPr/>
        </p:nvSpPr>
        <p:spPr>
          <a:xfrm>
            <a:off x="649224" y="864000"/>
            <a:ext cx="10899648" cy="2235200"/>
          </a:xfrm>
          <a:prstGeom prst="rect">
            <a:avLst/>
          </a:prstGeom>
          <a:noFill/>
          <a:ln/>
        </p:spPr>
        <p:txBody>
          <a:bodyPr wrap="none" lIns="0" tIns="0" rIns="0" bIns="0" rtlCol="0" anchor="t"/>
          <a:lstStyle/>
          <a:p>
            <a:pPr algn="l" latinLnBrk="1">
              <a:lnSpc>
                <a:spcPts val="4400"/>
              </a:lnSpc>
            </a:pPr>
            <a:r>
              <a:rPr lang="en-US" altLang="zh-CN" sz="2400" b="1" i="0" dirty="0">
                <a:solidFill>
                  <a:srgbClr val="C00000"/>
                </a:solidFill>
                <a:latin typeface="Times New Roman" pitchFamily="34" charset="0"/>
                <a:ea typeface="SimSun" pitchFamily="34" charset="-122"/>
                <a:cs typeface="Times New Roman" pitchFamily="34" charset="-120"/>
              </a:rPr>
              <a:t>10.</a:t>
            </a:r>
            <a:r>
              <a:rPr lang="en-US" altLang="zh-CN" sz="2400" b="0" i="0" dirty="0">
                <a:solidFill>
                  <a:srgbClr val="000000"/>
                </a:solidFill>
                <a:latin typeface="仿宋" pitchFamily="34" charset="0"/>
                <a:ea typeface="仿宋" pitchFamily="34" charset="-122"/>
                <a:cs typeface="仿宋" pitchFamily="34" charset="-120"/>
              </a:rPr>
              <a:t>［2025义乌市绣湖中学期末，偏难］</a:t>
            </a:r>
            <a:r>
              <a:rPr lang="en-US" altLang="zh-CN" sz="2400" b="0" i="0" dirty="0">
                <a:solidFill>
                  <a:srgbClr val="000000"/>
                </a:solidFill>
                <a:latin typeface="Times New Roman" pitchFamily="34" charset="0"/>
                <a:ea typeface="SimSun" pitchFamily="34" charset="-122"/>
                <a:cs typeface="Times New Roman" pitchFamily="34" charset="-120"/>
              </a:rPr>
              <a:t>某水银温度计的玻璃管上刻有</a:t>
            </a:r>
            <a:r>
              <a:rPr lang="en-US" altLang="zh-CN" sz="2400" b="0" i="0">
                <a:solidFill>
                  <a:srgbClr val="000000"/>
                </a:solidFill>
                <a:latin typeface="Times New Roman" pitchFamily="34" charset="0"/>
                <a:ea typeface="SimSun" pitchFamily="34" charset="-122"/>
                <a:cs typeface="Times New Roman" pitchFamily="34" charset="-120"/>
              </a:rPr>
              <a:t>48</a:t>
            </a:r>
            <a:r>
              <a:rPr lang="en-US" altLang="zh-CN" sz="2400" b="0" i="0" smtClean="0">
                <a:solidFill>
                  <a:srgbClr val="000000"/>
                </a:solidFill>
                <a:latin typeface="Times New Roman" pitchFamily="34" charset="0"/>
                <a:ea typeface="SimSun" pitchFamily="34" charset="-122"/>
                <a:cs typeface="Times New Roman" pitchFamily="34" charset="-120"/>
              </a:rPr>
              <a:t>个均匀刻</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度线</a:t>
            </a:r>
            <a:r>
              <a:rPr lang="en-US" altLang="zh-CN" sz="2400" b="0" i="0" dirty="0">
                <a:solidFill>
                  <a:srgbClr val="000000"/>
                </a:solidFill>
                <a:latin typeface="Times New Roman" pitchFamily="34" charset="0"/>
                <a:ea typeface="SimSun" pitchFamily="34" charset="-122"/>
                <a:cs typeface="Times New Roman" pitchFamily="34" charset="-120"/>
              </a:rPr>
              <a:t>，将玻璃泡浸没在标准大气压下的冰水混合物中时，水银柱液面停在第</a:t>
            </a:r>
            <a:r>
              <a:rPr lang="en-US" altLang="zh-CN" sz="2400" b="0" i="0">
                <a:solidFill>
                  <a:srgbClr val="000000"/>
                </a:solidFill>
                <a:latin typeface="Times New Roman" pitchFamily="34" charset="0"/>
                <a:ea typeface="SimSun" pitchFamily="34" charset="-122"/>
                <a:cs typeface="Times New Roman" pitchFamily="34" charset="-120"/>
              </a:rPr>
              <a:t>21</a:t>
            </a:r>
            <a:r>
              <a:rPr lang="en-US" altLang="zh-CN" sz="2400" b="0" i="0" smtClean="0">
                <a:solidFill>
                  <a:srgbClr val="000000"/>
                </a:solidFill>
                <a:latin typeface="Times New Roman" pitchFamily="34" charset="0"/>
                <a:ea typeface="SimSun" pitchFamily="34" charset="-122"/>
                <a:cs typeface="Times New Roman" pitchFamily="34" charset="-120"/>
              </a:rPr>
              <a:t>个</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刻度线处</a:t>
            </a:r>
            <a:r>
              <a:rPr lang="en-US" altLang="zh-CN" sz="2400" b="0" i="0" dirty="0">
                <a:solidFill>
                  <a:srgbClr val="000000"/>
                </a:solidFill>
                <a:latin typeface="Times New Roman" pitchFamily="34" charset="0"/>
                <a:ea typeface="SimSun" pitchFamily="34" charset="-122"/>
                <a:cs typeface="Times New Roman" pitchFamily="34" charset="-120"/>
              </a:rPr>
              <a:t>；当玻璃泡浸没在标准大气压下的沸水中时，水银柱液面停在第</a:t>
            </a:r>
            <a:r>
              <a:rPr lang="en-US" altLang="zh-CN" sz="2400" b="0" i="0">
                <a:solidFill>
                  <a:srgbClr val="000000"/>
                </a:solidFill>
                <a:latin typeface="Times New Roman" pitchFamily="34" charset="0"/>
                <a:ea typeface="SimSun" pitchFamily="34" charset="-122"/>
                <a:cs typeface="Times New Roman" pitchFamily="34" charset="-120"/>
              </a:rPr>
              <a:t>46</a:t>
            </a:r>
            <a:r>
              <a:rPr lang="en-US" altLang="zh-CN" sz="2400" b="0" i="0" smtClean="0">
                <a:solidFill>
                  <a:srgbClr val="000000"/>
                </a:solidFill>
                <a:latin typeface="Times New Roman" pitchFamily="34" charset="0"/>
                <a:ea typeface="SimSun" pitchFamily="34" charset="-122"/>
                <a:cs typeface="Times New Roman" pitchFamily="34" charset="-120"/>
              </a:rPr>
              <a:t>个刻</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度线处</a:t>
            </a:r>
            <a:r>
              <a:rPr lang="en-US" altLang="zh-CN" sz="2400" b="0" i="0" dirty="0">
                <a:solidFill>
                  <a:srgbClr val="000000"/>
                </a:solidFill>
                <a:latin typeface="Times New Roman" pitchFamily="34" charset="0"/>
                <a:ea typeface="SimSun" pitchFamily="34" charset="-122"/>
                <a:cs typeface="Times New Roman" pitchFamily="34" charset="-120"/>
              </a:rPr>
              <a:t>。</a:t>
            </a:r>
            <a:r>
              <a:rPr lang="en-US" altLang="zh-CN" sz="2400" b="0" i="0">
                <a:solidFill>
                  <a:srgbClr val="000000"/>
                </a:solidFill>
                <a:latin typeface="Times New Roman" pitchFamily="34" charset="0"/>
                <a:ea typeface="SimSun" pitchFamily="34" charset="-122"/>
                <a:cs typeface="Times New Roman" pitchFamily="34" charset="-120"/>
              </a:rPr>
              <a:t>则该温度计的分度值和这支温度计的测量范围分别是</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4_AN.29_1#091d6ac89.bracket?vop=1&amp;pid=8464e7d39&amp;color=0,0,0&amp;vpa=10&amp;vtp=1"/>
          <p:cNvSpPr/>
          <p:nvPr/>
        </p:nvSpPr>
        <p:spPr>
          <a:xfrm>
            <a:off x="9124093" y="2550560"/>
            <a:ext cx="4238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C</a:t>
            </a:r>
            <a:endParaRPr lang="en-US" altLang="zh-CN" sz="2400" dirty="0"/>
          </a:p>
        </p:txBody>
      </p:sp>
      <mc:AlternateContent xmlns:mc="http://schemas.openxmlformats.org/markup-compatibility/2006">
        <mc:Choice xmlns:a14="http://schemas.microsoft.com/office/drawing/2010/main" Requires="a14">
          <p:sp>
            <p:nvSpPr>
              <p:cNvPr id="4" name="QC_4_BD.28_2#091d6ac89.choices?vop=1&amp;pid=8464e7d39&amp;color=0,0,0&amp;vtp=1&amp;bbb=1"/>
              <p:cNvSpPr/>
              <p:nvPr/>
            </p:nvSpPr>
            <p:spPr>
              <a:xfrm>
                <a:off x="649224" y="3111954"/>
                <a:ext cx="10899648" cy="1117600"/>
              </a:xfrm>
              <a:prstGeom prst="rect">
                <a:avLst/>
              </a:prstGeom>
              <a:noFill/>
              <a:ln/>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55956" algn="l"/>
                  </a:tabLst>
                  <a:defRPr/>
                </a:pPr>
                <a:r>
                  <a:rPr lang="en-US" altLang="zh-CN" sz="2400" b="0" i="0" dirty="0">
                    <a:solidFill>
                      <a:srgbClr val="000000"/>
                    </a:solidFill>
                    <a:latin typeface="Times New Roman" pitchFamily="34" charset="0"/>
                    <a:ea typeface="SimSun" pitchFamily="34" charset="-122"/>
                    <a:cs typeface="Times New Roman" pitchFamily="34" charset="-120"/>
                  </a:rPr>
                  <a:t>A.</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5 ℃</m:t>
                    </m:r>
                  </m:oMath>
                </a14:m>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−100</m:t>
                    </m:r>
                    <m:r>
                      <a:rPr lang="en-US" altLang="zh-CN" sz="2400" b="0" i="0" dirty="0">
                        <a:solidFill>
                          <a:srgbClr val="000000"/>
                        </a:solidFill>
                        <a:latin typeface="Cambria Math" panose="02040503050406030204" pitchFamily="18" charset="0"/>
                        <a:ea typeface="SimSun" pitchFamily="34" charset="-122"/>
                        <a:cs typeface="Times New Roman" pitchFamily="34" charset="-120"/>
                      </a:rPr>
                      <m:t>～</m:t>
                    </m:r>
                    <m:r>
                      <a:rPr lang="en-US" altLang="zh-CN" sz="2400" b="0" i="0" dirty="0">
                        <a:solidFill>
                          <a:srgbClr val="000000"/>
                        </a:solidFill>
                        <a:latin typeface="Cambria Math" panose="02040503050406030204" pitchFamily="18" charset="0"/>
                        <a:ea typeface="SimSun" pitchFamily="34" charset="-122"/>
                        <a:cs typeface="Times New Roman" pitchFamily="34" charset="-120"/>
                      </a:rPr>
                      <m:t>108 ℃</m:t>
                    </m:r>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4 ℃</m:t>
                    </m:r>
                  </m:oMath>
                </a14:m>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−108</m:t>
                    </m:r>
                    <m:r>
                      <a:rPr lang="en-US" altLang="zh-CN" sz="2400" b="0" i="0" dirty="0">
                        <a:solidFill>
                          <a:srgbClr val="000000"/>
                        </a:solidFill>
                        <a:latin typeface="Cambria Math" panose="02040503050406030204" pitchFamily="18" charset="0"/>
                        <a:ea typeface="SimSun" pitchFamily="34" charset="-122"/>
                        <a:cs typeface="Times New Roman" pitchFamily="34" charset="-120"/>
                      </a:rPr>
                      <m:t>～</m:t>
                    </m:r>
                    <m:r>
                      <a:rPr lang="en-US" altLang="zh-CN" sz="2400" b="0" i="0" dirty="0">
                        <a:solidFill>
                          <a:srgbClr val="000000"/>
                        </a:solidFill>
                        <a:latin typeface="Cambria Math" panose="02040503050406030204" pitchFamily="18" charset="0"/>
                        <a:ea typeface="SimSun" pitchFamily="34" charset="-122"/>
                        <a:cs typeface="Times New Roman" pitchFamily="34" charset="-120"/>
                      </a:rPr>
                      <m:t>100 ℃</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55956" algn="l"/>
                  </a:tabLst>
                  <a:defRPr/>
                </a:pPr>
                <a:r>
                  <a:rPr lang="en-US" altLang="zh-CN" sz="2400" b="0" i="0" smtClean="0">
                    <a:solidFill>
                      <a:srgbClr val="000000"/>
                    </a:solidFill>
                    <a:latin typeface="Times New Roman" pitchFamily="34" charset="0"/>
                    <a:ea typeface="SimSun" pitchFamily="34" charset="-122"/>
                    <a:cs typeface="Times New Roman" pitchFamily="34" charset="-120"/>
                  </a:rPr>
                  <a:t>C</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4 ℃</m:t>
                    </m:r>
                  </m:oMath>
                </a14:m>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−80</m:t>
                    </m:r>
                    <m:r>
                      <a:rPr lang="en-US" altLang="zh-CN" sz="2400" b="0" i="0" dirty="0">
                        <a:solidFill>
                          <a:srgbClr val="000000"/>
                        </a:solidFill>
                        <a:latin typeface="Cambria Math" panose="02040503050406030204" pitchFamily="18" charset="0"/>
                        <a:ea typeface="SimSun" pitchFamily="34" charset="-122"/>
                        <a:cs typeface="Times New Roman" pitchFamily="34" charset="-120"/>
                      </a:rPr>
                      <m:t>～</m:t>
                    </m:r>
                    <m:r>
                      <a:rPr lang="en-US" altLang="zh-CN" sz="2400" b="0" i="0" dirty="0">
                        <a:solidFill>
                          <a:srgbClr val="000000"/>
                        </a:solidFill>
                        <a:latin typeface="Cambria Math" panose="02040503050406030204" pitchFamily="18" charset="0"/>
                        <a:ea typeface="SimSun" pitchFamily="34" charset="-122"/>
                        <a:cs typeface="Times New Roman" pitchFamily="34" charset="-120"/>
                      </a:rPr>
                      <m:t>108 ℃</m:t>
                    </m:r>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5 ℃</m:t>
                    </m:r>
                  </m:oMath>
                </a14:m>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−80</m:t>
                    </m:r>
                    <m:r>
                      <a:rPr lang="en-US" altLang="zh-CN" sz="2400" b="0" i="0" dirty="0">
                        <a:solidFill>
                          <a:srgbClr val="000000"/>
                        </a:solidFill>
                        <a:latin typeface="Cambria Math" panose="02040503050406030204" pitchFamily="18" charset="0"/>
                        <a:ea typeface="SimSun" pitchFamily="34" charset="-122"/>
                        <a:cs typeface="Times New Roman" pitchFamily="34" charset="-120"/>
                      </a:rPr>
                      <m:t>～</m:t>
                    </m:r>
                    <m:r>
                      <a:rPr lang="en-US" altLang="zh-CN" sz="2400" b="0" i="0" dirty="0">
                        <a:solidFill>
                          <a:srgbClr val="000000"/>
                        </a:solidFill>
                        <a:latin typeface="Cambria Math" panose="02040503050406030204" pitchFamily="18" charset="0"/>
                        <a:ea typeface="SimSun" pitchFamily="34" charset="-122"/>
                        <a:cs typeface="Times New Roman" pitchFamily="34" charset="-120"/>
                      </a:rPr>
                      <m:t>108 ℃</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p:txBody>
          </p:sp>
        </mc:Choice>
        <mc:Fallback>
          <p:sp>
            <p:nvSpPr>
              <p:cNvPr id="4" name="QC_4_BD.28_2#091d6ac89.choices?vop=1&amp;pid=8464e7d39&amp;color=0,0,0&amp;vtp=1&amp;bbb=1"/>
              <p:cNvSpPr>
                <a:spLocks noRot="1" noChangeAspect="1" noMove="1" noResize="1" noEditPoints="1" noAdjustHandles="1" noChangeArrowheads="1" noChangeShapeType="1" noTextEdit="1"/>
              </p:cNvSpPr>
              <p:nvPr/>
            </p:nvSpPr>
            <p:spPr>
              <a:xfrm>
                <a:off x="649224" y="3111954"/>
                <a:ext cx="10899648" cy="1117600"/>
              </a:xfrm>
              <a:prstGeom prst="rect">
                <a:avLst/>
              </a:prstGeom>
              <a:blipFill>
                <a:blip r:embed="rId3"/>
                <a:stretch>
                  <a:fillRect l="-1734" b="-10326"/>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Tree>
  </p:cSld>
  <p:clrMapOvr>
    <a:masterClrMapping/>
  </p:clrMapOvr>
  <p:transition>
    <p:split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30_1#091d6ac89?vop=1&amp;pid=8464e7d39&amp;color=0,0,0&amp;vtp=1&amp;bt=1&amp;bbb=1&amp;hb=1"/>
              <p:cNvSpPr/>
              <p:nvPr/>
            </p:nvSpPr>
            <p:spPr>
              <a:xfrm>
                <a:off x="649224" y="864000"/>
                <a:ext cx="10899648" cy="39370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在标准大气压下，冰水混合物的温度为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0 ℃</m:t>
                    </m:r>
                  </m:oMath>
                </a14:m>
                <a:r>
                  <a:rPr lang="en-US" altLang="zh-CN" sz="2400" b="0" i="0" dirty="0">
                    <a:solidFill>
                      <a:srgbClr val="FF0000"/>
                    </a:solidFill>
                    <a:latin typeface="Times New Roman" pitchFamily="34" charset="0"/>
                    <a:ea typeface="SimSun" pitchFamily="34" charset="-122"/>
                    <a:cs typeface="Times New Roman" pitchFamily="34" charset="-120"/>
                  </a:rPr>
                  <a:t>，沸水的温度为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100 ℃</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a:t>
                </a:r>
                <a:r>
                  <a:rPr lang="en-US" altLang="zh-CN" sz="2400" b="0" i="0">
                    <a:solidFill>
                      <a:srgbClr val="FF0000"/>
                    </a:solidFill>
                    <a:latin typeface="Times New Roman" pitchFamily="34" charset="0"/>
                    <a:ea typeface="SimSun" pitchFamily="34" charset="-122"/>
                    <a:cs typeface="Times New Roman" pitchFamily="34" charset="-120"/>
                  </a:rPr>
                  <a:t>第</a:t>
                </a:r>
                <a:r>
                  <a:rPr lang="en-US" altLang="zh-CN" sz="2400" b="0" i="0" smtClean="0">
                    <a:solidFill>
                      <a:srgbClr val="FF0000"/>
                    </a:solidFill>
                    <a:latin typeface="Times New Roman" pitchFamily="34" charset="0"/>
                    <a:ea typeface="SimSun" pitchFamily="34" charset="-122"/>
                    <a:cs typeface="Times New Roman" pitchFamily="34" charset="-120"/>
                  </a:rPr>
                  <a:t>21</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个刻度线至第</a:t>
                </a:r>
                <a:r>
                  <a:rPr lang="en-US" altLang="zh-CN" sz="2400" b="0" i="0" dirty="0">
                    <a:solidFill>
                      <a:srgbClr val="FF0000"/>
                    </a:solidFill>
                    <a:latin typeface="Times New Roman" pitchFamily="34" charset="0"/>
                    <a:ea typeface="SimSun" pitchFamily="34" charset="-122"/>
                    <a:cs typeface="Times New Roman" pitchFamily="34" charset="-120"/>
                  </a:rPr>
                  <a:t>46个刻度线间共有25格</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则该温度计上每一格表示的温度为</a:t>
                </a:r>
              </a:p>
              <a:p>
                <a:pPr latinLnBrk="1">
                  <a:lnSpc>
                    <a:spcPts val="4600"/>
                  </a:lnSpc>
                </a:pPr>
                <a14:m>
                  <m:oMath xmlns:m="http://schemas.openxmlformats.org/officeDocument/2006/math">
                    <m:f>
                      <m:f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400" b="0" i="0" dirty="0">
                            <a:solidFill>
                              <a:srgbClr val="FF0000"/>
                            </a:solidFill>
                            <a:latin typeface="Cambria Math" panose="02040503050406030204" pitchFamily="18" charset="0"/>
                            <a:ea typeface="SimSun" pitchFamily="34" charset="-122"/>
                            <a:cs typeface="Times New Roman" pitchFamily="34" charset="-120"/>
                          </a:rPr>
                          <m:t>100 ℃−0 ℃</m:t>
                        </m:r>
                      </m:num>
                      <m:den>
                        <m:r>
                          <a:rPr lang="en-US" altLang="zh-CN" sz="2400" b="0" i="0" dirty="0">
                            <a:solidFill>
                              <a:srgbClr val="FF0000"/>
                            </a:solidFill>
                            <a:latin typeface="Cambria Math" panose="02040503050406030204" pitchFamily="18" charset="0"/>
                            <a:ea typeface="SimSun" pitchFamily="34" charset="-122"/>
                            <a:cs typeface="Times New Roman" pitchFamily="34" charset="-120"/>
                          </a:rPr>
                          <m:t>25</m:t>
                        </m:r>
                      </m:den>
                    </m:f>
                    <m:r>
                      <a:rPr lang="en-US" altLang="zh-CN" sz="2400" b="0" i="0" dirty="0">
                        <a:solidFill>
                          <a:srgbClr val="FF0000"/>
                        </a:solidFill>
                        <a:latin typeface="Cambria Math" panose="02040503050406030204" pitchFamily="18" charset="0"/>
                        <a:ea typeface="SimSun" pitchFamily="34" charset="-122"/>
                        <a:cs typeface="Times New Roman" pitchFamily="34" charset="-120"/>
                      </a:rPr>
                      <m:t>=4 ℃</m:t>
                    </m:r>
                  </m:oMath>
                </a14:m>
                <a:r>
                  <a:rPr lang="en-US" altLang="zh-CN" sz="2400" b="0" i="0" dirty="0">
                    <a:solidFill>
                      <a:srgbClr val="FF0000"/>
                    </a:solidFill>
                    <a:latin typeface="Times New Roman" pitchFamily="34" charset="0"/>
                    <a:ea typeface="SimSun" pitchFamily="34" charset="-122"/>
                    <a:cs typeface="Times New Roman" pitchFamily="34" charset="-120"/>
                  </a:rPr>
                  <a:t>，即该温度计的分度值为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4 ℃</m:t>
                    </m:r>
                  </m:oMath>
                </a14:m>
                <a:r>
                  <a:rPr lang="en-US" altLang="zh-CN" sz="2400" b="0" i="0" dirty="0">
                    <a:solidFill>
                      <a:srgbClr val="FF0000"/>
                    </a:solidFill>
                    <a:latin typeface="Times New Roman" pitchFamily="34" charset="0"/>
                    <a:ea typeface="SimSun" pitchFamily="34" charset="-122"/>
                    <a:cs typeface="Times New Roman" pitchFamily="34" charset="-120"/>
                  </a:rPr>
                  <a:t>。第21个刻度线处为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0 ℃</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，且第</a:t>
                </a:r>
                <a:r>
                  <a:rPr lang="en-US" altLang="zh-CN" sz="2400" b="0" i="0">
                    <a:solidFill>
                      <a:srgbClr val="FF0000"/>
                    </a:solidFill>
                    <a:latin typeface="Times New Roman" pitchFamily="34" charset="0"/>
                    <a:ea typeface="SimSun" pitchFamily="34" charset="-122"/>
                    <a:cs typeface="Times New Roman" pitchFamily="34" charset="-120"/>
                  </a:rPr>
                  <a:t>21</a:t>
                </a:r>
                <a:r>
                  <a:rPr lang="en-US" altLang="zh-CN" sz="2400" b="0" i="0" smtClean="0">
                    <a:solidFill>
                      <a:srgbClr val="FF0000"/>
                    </a:solidFill>
                    <a:latin typeface="Times New Roman" pitchFamily="34" charset="0"/>
                    <a:ea typeface="SimSun" pitchFamily="34" charset="-122"/>
                    <a:cs typeface="Times New Roman" pitchFamily="34" charset="-120"/>
                  </a:rPr>
                  <a:t>个</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刻度线至第</a:t>
                </a:r>
                <a:r>
                  <a:rPr lang="en-US" altLang="zh-CN" sz="2400" b="0" i="0" dirty="0">
                    <a:solidFill>
                      <a:srgbClr val="FF0000"/>
                    </a:solidFill>
                    <a:latin typeface="Times New Roman" pitchFamily="34" charset="0"/>
                    <a:ea typeface="SimSun" pitchFamily="34" charset="-122"/>
                    <a:cs typeface="Times New Roman" pitchFamily="34" charset="-120"/>
                  </a:rPr>
                  <a:t>48个刻度线间有27个格，则该温度计的第</a:t>
                </a:r>
                <a:r>
                  <a:rPr lang="en-US" altLang="zh-CN" sz="2400" b="0" i="0">
                    <a:solidFill>
                      <a:srgbClr val="FF0000"/>
                    </a:solidFill>
                    <a:latin typeface="Times New Roman" pitchFamily="34" charset="0"/>
                    <a:ea typeface="SimSun" pitchFamily="34" charset="-122"/>
                    <a:cs typeface="Times New Roman" pitchFamily="34" charset="-120"/>
                  </a:rPr>
                  <a:t>48</a:t>
                </a:r>
                <a:r>
                  <a:rPr lang="en-US" altLang="zh-CN" sz="2400" b="0" i="0" smtClean="0">
                    <a:solidFill>
                      <a:srgbClr val="FF0000"/>
                    </a:solidFill>
                    <a:latin typeface="Times New Roman" pitchFamily="34" charset="0"/>
                    <a:ea typeface="SimSun" pitchFamily="34" charset="-122"/>
                    <a:cs typeface="Times New Roman" pitchFamily="34" charset="-120"/>
                  </a:rPr>
                  <a:t>个刻度线对应的温度为</a:t>
                </a:r>
              </a:p>
              <a:p>
                <a:pPr latinLnBrk="1">
                  <a:lnSpc>
                    <a:spcPts val="4400"/>
                  </a:lnSpc>
                </a:pP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4 ℃×27=108 ℃</m:t>
                    </m:r>
                  </m:oMath>
                </a14:m>
                <a:r>
                  <a:rPr lang="en-US" altLang="zh-CN" sz="2400" b="0" i="0" dirty="0">
                    <a:solidFill>
                      <a:srgbClr val="FF0000"/>
                    </a:solidFill>
                    <a:latin typeface="Times New Roman" pitchFamily="34" charset="0"/>
                    <a:ea typeface="SimSun" pitchFamily="34" charset="-122"/>
                    <a:cs typeface="Times New Roman" pitchFamily="34" charset="-120"/>
                  </a:rPr>
                  <a:t>。第1个刻度线至第21个刻度线间有20格，</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0 ℃</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对应第</a:t>
                </a:r>
                <a:r>
                  <a:rPr lang="en-US" altLang="zh-CN" sz="2400" b="0" i="0">
                    <a:solidFill>
                      <a:srgbClr val="FF0000"/>
                    </a:solidFill>
                    <a:latin typeface="Times New Roman" pitchFamily="34" charset="0"/>
                    <a:ea typeface="SimSun" pitchFamily="34" charset="-122"/>
                    <a:cs typeface="Times New Roman" pitchFamily="34" charset="-120"/>
                  </a:rPr>
                  <a:t>21</a:t>
                </a:r>
                <a:r>
                  <a:rPr lang="en-US" altLang="zh-CN" sz="2400" b="0" i="0" smtClean="0">
                    <a:solidFill>
                      <a:srgbClr val="FF0000"/>
                    </a:solidFill>
                    <a:latin typeface="Times New Roman" pitchFamily="34" charset="0"/>
                    <a:ea typeface="SimSun" pitchFamily="34" charset="-122"/>
                    <a:cs typeface="Times New Roman" pitchFamily="34" charset="-120"/>
                  </a:rPr>
                  <a:t>个刻度</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线</a:t>
                </a:r>
                <a:r>
                  <a:rPr lang="en-US" altLang="zh-CN" sz="2400" b="0" i="0" dirty="0">
                    <a:solidFill>
                      <a:srgbClr val="FF0000"/>
                    </a:solidFill>
                    <a:latin typeface="Times New Roman" pitchFamily="34" charset="0"/>
                    <a:ea typeface="SimSun" pitchFamily="34" charset="-122"/>
                    <a:cs typeface="Times New Roman" pitchFamily="34" charset="-120"/>
                  </a:rPr>
                  <a:t>，则该温度计第1个刻度线对应的温度为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−80 ℃</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所以该温度计的测量范围是</a:t>
                </a:r>
              </a:p>
              <a:p>
                <a:pPr latinLnBrk="1">
                  <a:lnSpc>
                    <a:spcPts val="4400"/>
                  </a:lnSpc>
                </a:pP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−80</m:t>
                    </m:r>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r>
                      <a:rPr lang="en-US" altLang="zh-CN" sz="2400" b="0" i="0" dirty="0">
                        <a:solidFill>
                          <a:srgbClr val="FF0000"/>
                        </a:solidFill>
                        <a:latin typeface="Cambria Math" panose="02040503050406030204" pitchFamily="18" charset="0"/>
                        <a:ea typeface="SimSun" pitchFamily="34" charset="-122"/>
                        <a:cs typeface="Times New Roman" pitchFamily="34" charset="-120"/>
                      </a:rPr>
                      <m:t>108 ℃</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，C符合题意。故选C。</a:t>
                </a:r>
                <a:endParaRPr lang="en-US" altLang="zh-CN" sz="2400" dirty="0"/>
              </a:p>
            </p:txBody>
          </p:sp>
        </mc:Choice>
        <mc:Fallback>
          <p:sp>
            <p:nvSpPr>
              <p:cNvPr id="2" name="QC_4_AS.30_1#091d6ac89?vop=1&amp;pid=8464e7d39&amp;color=0,0,0&amp;vtp=1&amp;bt=1&amp;bbb=1&amp;hb=1"/>
              <p:cNvSpPr>
                <a:spLocks noRot="1" noChangeAspect="1" noMove="1" noResize="1" noEditPoints="1" noAdjustHandles="1" noChangeArrowheads="1" noChangeShapeType="1" noTextEdit="1"/>
              </p:cNvSpPr>
              <p:nvPr/>
            </p:nvSpPr>
            <p:spPr>
              <a:xfrm>
                <a:off x="649224" y="864000"/>
                <a:ext cx="10899648" cy="3937000"/>
              </a:xfrm>
              <a:prstGeom prst="rect">
                <a:avLst/>
              </a:prstGeom>
              <a:blipFill>
                <a:blip r:embed="rId3"/>
                <a:stretch>
                  <a:fillRect l="-1734" r="-839" b="-2941"/>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C_3_BD#84bbed377?pid=a12446c31&amp;color=46,117,182&amp;vtp=1&amp;bt=1&amp;bbb=1"/>
          <p:cNvSpPr/>
          <p:nvPr/>
        </p:nvSpPr>
        <p:spPr>
          <a:xfrm>
            <a:off x="649224" y="859536"/>
            <a:ext cx="10899648" cy="593154"/>
          </a:xfrm>
          <a:prstGeom prst="rect">
            <a:avLst/>
          </a:prstGeom>
          <a:noFill/>
          <a:ln/>
        </p:spPr>
        <p:txBody>
          <a:bodyPr wrap="none" lIns="0" tIns="0" rIns="0" bIns="0" rtlCol="0" anchor="t"/>
          <a:lstStyle/>
          <a:p>
            <a:pPr algn="l" latinLnBrk="1">
              <a:lnSpc>
                <a:spcPts val="4500"/>
              </a:lnSpc>
            </a:pPr>
            <a:r>
              <a:rPr lang="en-US" altLang="zh-CN" sz="2800" b="1" i="0" dirty="0">
                <a:solidFill>
                  <a:srgbClr val="2E75B6"/>
                </a:solidFill>
                <a:latin typeface="Times New Roman" pitchFamily="34" charset="0"/>
                <a:ea typeface="SimHei" pitchFamily="34" charset="-122"/>
                <a:cs typeface="Times New Roman" pitchFamily="34" charset="-120"/>
              </a:rPr>
              <a:t>二、填空题（本大题有4小题，共24分）</a:t>
            </a:r>
            <a:endParaRPr lang="en-US" altLang="zh-CN" sz="2800" dirty="0"/>
          </a:p>
        </p:txBody>
      </p:sp>
      <p:sp>
        <p:nvSpPr>
          <p:cNvPr id="3" name="QO_4_BD.31_1#8ab1bc2e2?sp=1&amp;vop=1&amp;pid=84bbed377&amp;color=0,0,0&amp;vtp=1&amp;bbb=1&amp;hb=1"/>
          <p:cNvSpPr/>
          <p:nvPr/>
        </p:nvSpPr>
        <p:spPr>
          <a:xfrm>
            <a:off x="649224" y="1436310"/>
            <a:ext cx="10899648" cy="3124200"/>
          </a:xfrm>
          <a:prstGeom prst="rect">
            <a:avLst/>
          </a:prstGeom>
          <a:noFill/>
          <a:ln/>
        </p:spPr>
        <p:txBody>
          <a:bodyPr wrap="none" lIns="0" tIns="0" rIns="0" bIns="0" rtlCol="0" anchor="t"/>
          <a:lstStyle/>
          <a:p>
            <a:pPr algn="l" latinLnBrk="1">
              <a:lnSpc>
                <a:spcPts val="4100"/>
              </a:lnSpc>
            </a:pPr>
            <a:r>
              <a:rPr lang="en-US" altLang="zh-CN" sz="2400" b="1" i="0" dirty="0">
                <a:solidFill>
                  <a:srgbClr val="C00000"/>
                </a:solidFill>
                <a:latin typeface="Times New Roman" pitchFamily="34" charset="0"/>
                <a:ea typeface="SimSun" pitchFamily="34" charset="-122"/>
                <a:cs typeface="Times New Roman" pitchFamily="34" charset="-120"/>
              </a:rPr>
              <a:t>11.</a:t>
            </a:r>
            <a:r>
              <a:rPr lang="en-US" altLang="zh-CN" sz="2400" b="0" i="0" dirty="0">
                <a:solidFill>
                  <a:srgbClr val="000000"/>
                </a:solidFill>
                <a:latin typeface="仿宋" pitchFamily="34" charset="0"/>
                <a:ea typeface="仿宋" pitchFamily="34" charset="-122"/>
                <a:cs typeface="仿宋" pitchFamily="34" charset="-120"/>
              </a:rPr>
              <a:t>［2024温州期末］</a:t>
            </a:r>
            <a:r>
              <a:rPr lang="en-US" altLang="zh-CN" sz="2400" b="0" i="0" dirty="0">
                <a:solidFill>
                  <a:srgbClr val="000000"/>
                </a:solidFill>
                <a:latin typeface="Times New Roman" pitchFamily="34" charset="0"/>
                <a:ea typeface="SimSun" pitchFamily="34" charset="-122"/>
                <a:cs typeface="Times New Roman" pitchFamily="34" charset="-120"/>
              </a:rPr>
              <a:t>（6分）爱因斯坦说过</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提出一个问题往往比解决一个问题</a:t>
            </a:r>
          </a:p>
          <a:p>
            <a:pPr latinLnBrk="1">
              <a:lnSpc>
                <a:spcPts val="4100"/>
              </a:lnSpc>
            </a:pPr>
            <a:r>
              <a:rPr lang="en-US" altLang="zh-CN" sz="2400" b="0" i="0" smtClean="0">
                <a:solidFill>
                  <a:srgbClr val="000000"/>
                </a:solidFill>
                <a:latin typeface="Times New Roman" pitchFamily="34" charset="0"/>
                <a:ea typeface="SimSun" pitchFamily="34" charset="-122"/>
                <a:cs typeface="Times New Roman" pitchFamily="34" charset="-120"/>
              </a:rPr>
              <a:t>更重要</a:t>
            </a:r>
            <a:r>
              <a:rPr lang="en-US" altLang="zh-CN" sz="2400" b="0" i="0" dirty="0">
                <a:solidFill>
                  <a:srgbClr val="000000"/>
                </a:solidFill>
                <a:latin typeface="Times New Roman" pitchFamily="34" charset="0"/>
                <a:ea typeface="SimSun" pitchFamily="34" charset="-122"/>
                <a:cs typeface="Times New Roman" pitchFamily="34" charset="-120"/>
              </a:rPr>
              <a:t>。”请你仿照例子针对下列现象提出一个恰当的问题。</a:t>
            </a:r>
            <a:endParaRPr lang="en-US" altLang="zh-CN" sz="2400" dirty="0"/>
          </a:p>
          <a:p>
            <a:pPr latinLnBrk="1">
              <a:lnSpc>
                <a:spcPts val="4100"/>
              </a:lnSpc>
            </a:pPr>
            <a:r>
              <a:rPr lang="en-US" altLang="zh-CN" sz="2400" b="0" i="0" smtClean="0">
                <a:solidFill>
                  <a:srgbClr val="000000"/>
                </a:solidFill>
                <a:latin typeface="Times New Roman" pitchFamily="34" charset="0"/>
                <a:ea typeface="SimSun" pitchFamily="34" charset="-122"/>
                <a:cs typeface="Times New Roman" pitchFamily="34" charset="-120"/>
              </a:rPr>
              <a:t>例</a:t>
            </a:r>
            <a:r>
              <a:rPr lang="en-US" altLang="zh-CN" sz="2400" b="0" i="0" dirty="0">
                <a:solidFill>
                  <a:srgbClr val="000000"/>
                </a:solidFill>
                <a:latin typeface="Times New Roman" pitchFamily="34" charset="0"/>
                <a:ea typeface="SimSun" pitchFamily="34" charset="-122"/>
                <a:cs typeface="Times New Roman" pitchFamily="34" charset="-120"/>
              </a:rPr>
              <a:t>：鱼缸中的金鱼在水里上下游动。</a:t>
            </a:r>
            <a:endParaRPr lang="en-US" altLang="zh-CN" sz="2400" dirty="0"/>
          </a:p>
          <a:p>
            <a:pPr latinLnBrk="1">
              <a:lnSpc>
                <a:spcPts val="4100"/>
              </a:lnSpc>
            </a:pPr>
            <a:r>
              <a:rPr lang="en-US" altLang="zh-CN" sz="2400" b="0" i="0" smtClean="0">
                <a:solidFill>
                  <a:srgbClr val="000000"/>
                </a:solidFill>
                <a:latin typeface="Times New Roman" pitchFamily="34" charset="0"/>
                <a:ea typeface="SimSun" pitchFamily="34" charset="-122"/>
                <a:cs typeface="Times New Roman" pitchFamily="34" charset="-120"/>
              </a:rPr>
              <a:t>问题</a:t>
            </a:r>
            <a:r>
              <a:rPr lang="en-US" altLang="zh-CN" sz="2400" b="0" i="0" dirty="0">
                <a:solidFill>
                  <a:srgbClr val="000000"/>
                </a:solidFill>
                <a:latin typeface="Times New Roman" pitchFamily="34" charset="0"/>
                <a:ea typeface="SimSun" pitchFamily="34" charset="-122"/>
                <a:cs typeface="Times New Roman" pitchFamily="34" charset="-120"/>
              </a:rPr>
              <a:t>：金鱼为什么能在水里上浮和下沉？</a:t>
            </a:r>
            <a:endParaRPr lang="en-US" altLang="zh-CN" sz="2400" dirty="0"/>
          </a:p>
          <a:p>
            <a:pPr latinLnBrk="1">
              <a:lnSpc>
                <a:spcPts val="4100"/>
              </a:lnSpc>
            </a:pPr>
            <a:r>
              <a:rPr lang="en-US" altLang="zh-CN" sz="2400" b="0" i="0" smtClean="0">
                <a:solidFill>
                  <a:srgbClr val="000000"/>
                </a:solidFill>
                <a:latin typeface="Times New Roman" pitchFamily="34" charset="0"/>
                <a:ea typeface="SimSun" pitchFamily="34" charset="-122"/>
                <a:cs typeface="Times New Roman" pitchFamily="34" charset="-120"/>
              </a:rPr>
              <a:t>例</a:t>
            </a:r>
            <a:r>
              <a:rPr lang="en-US" altLang="zh-CN" sz="2400" b="0" i="0" dirty="0">
                <a:solidFill>
                  <a:srgbClr val="000000"/>
                </a:solidFill>
                <a:latin typeface="Times New Roman" pitchFamily="34" charset="0"/>
                <a:ea typeface="SimSun" pitchFamily="34" charset="-122"/>
                <a:cs typeface="Times New Roman" pitchFamily="34" charset="-120"/>
              </a:rPr>
              <a:t>：钢铁在潮湿的环境中容易生锈。</a:t>
            </a:r>
            <a:endParaRPr lang="en-US" altLang="zh-CN" sz="2400" dirty="0"/>
          </a:p>
          <a:p>
            <a:pPr latinLnBrk="1">
              <a:lnSpc>
                <a:spcPts val="4100"/>
              </a:lnSpc>
            </a:pPr>
            <a:r>
              <a:rPr lang="en-US" altLang="zh-CN" sz="2400" b="0" i="0" smtClean="0">
                <a:solidFill>
                  <a:srgbClr val="000000"/>
                </a:solidFill>
                <a:latin typeface="Times New Roman" pitchFamily="34" charset="0"/>
                <a:ea typeface="SimSun" pitchFamily="34" charset="-122"/>
                <a:cs typeface="Times New Roman" pitchFamily="34" charset="-120"/>
              </a:rPr>
              <a:t>问题</a:t>
            </a:r>
            <a:r>
              <a:rPr lang="en-US" altLang="zh-CN" sz="2400" b="0" i="0" dirty="0">
                <a:solidFill>
                  <a:srgbClr val="000000"/>
                </a:solidFill>
                <a:latin typeface="Times New Roman" pitchFamily="34" charset="0"/>
                <a:ea typeface="SimSun" pitchFamily="34" charset="-122"/>
                <a:cs typeface="Times New Roman" pitchFamily="34" charset="-120"/>
              </a:rPr>
              <a:t>：钢铁在什么条件下容易生锈？</a:t>
            </a:r>
            <a:endParaRPr lang="en-US" altLang="zh-CN" sz="2400" dirty="0"/>
          </a:p>
        </p:txBody>
      </p:sp>
      <p:sp>
        <p:nvSpPr>
          <p:cNvPr id="4" name="QB_5_BD.32_1#6677eb196?vop=1&amp;pid=8ab1bc2e2&amp;color=0,0,0&amp;vtp=1&amp;bbb=1"/>
          <p:cNvSpPr/>
          <p:nvPr/>
        </p:nvSpPr>
        <p:spPr>
          <a:xfrm>
            <a:off x="649224" y="4540177"/>
            <a:ext cx="10899648" cy="482600"/>
          </a:xfrm>
          <a:prstGeom prst="rect">
            <a:avLst/>
          </a:prstGeom>
          <a:noFill/>
          <a:ln/>
        </p:spPr>
        <p:txBody>
          <a:bodyPr wrap="none" lIns="0" tIns="0" rIns="0" bIns="0" rtlCol="0" anchor="t"/>
          <a:lstStyle/>
          <a:p>
            <a:pPr algn="l" latinLnBrk="1">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（1）下雨了。</a:t>
            </a:r>
            <a:r>
              <a:rPr lang="en-US" altLang="zh-CN" sz="2400" b="0" i="0">
                <a:solidFill>
                  <a:srgbClr val="000000"/>
                </a:solidFill>
                <a:latin typeface="Times New Roman" pitchFamily="34" charset="0"/>
                <a:ea typeface="SimSun" pitchFamily="34" charset="-122"/>
                <a:cs typeface="Times New Roman" pitchFamily="34" charset="-120"/>
              </a:rPr>
              <a:t>问题</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i="0" smtClean="0">
                <a:solidFill>
                  <a:srgbClr val="000000"/>
                </a:solidFill>
                <a:latin typeface="SimSun" pitchFamily="34" charset="0"/>
                <a:ea typeface="SimSun" pitchFamily="34" charset="-122"/>
                <a:cs typeface="SimSun" pitchFamily="34" charset="-120"/>
              </a:rPr>
              <a:t>__________________________</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5" name="QB_5_AN.33_1#6677eb196.blank?vop=1&amp;pid=8ab1bc2e2&amp;color=0,0,0&amp;vpa=11&amp;vtp=1&amp;bbb=1"/>
          <p:cNvSpPr/>
          <p:nvPr/>
        </p:nvSpPr>
        <p:spPr>
          <a:xfrm>
            <a:off x="3561492" y="4552877"/>
            <a:ext cx="3878263" cy="482600"/>
          </a:xfrm>
          <a:prstGeom prst="rect">
            <a:avLst/>
          </a:prstGeom>
          <a:noFill/>
          <a:ln/>
        </p:spPr>
        <p:txBody>
          <a:bodyPr wrap="none" lIns="0" tIns="0" rIns="0" bIns="0" rtlCol="0" anchor="t"/>
          <a:lstStyle/>
          <a:p>
            <a:pPr algn="ctr" latinLnBrk="1">
              <a:lnSpc>
                <a:spcPts val="3800"/>
              </a:lnSpc>
            </a:pPr>
            <a:r>
              <a:rPr lang="en-US" altLang="zh-CN" sz="2400" b="0" i="0" dirty="0">
                <a:solidFill>
                  <a:srgbClr val="FF0000"/>
                </a:solidFill>
                <a:latin typeface="Times New Roman" pitchFamily="34" charset="0"/>
                <a:ea typeface="SimSun" pitchFamily="34" charset="-122"/>
                <a:cs typeface="Times New Roman" pitchFamily="34" charset="-120"/>
              </a:rPr>
              <a:t>（合理即可）为什么会下雨</a:t>
            </a:r>
            <a:endParaRPr lang="en-US" altLang="zh-CN" sz="2400" dirty="0"/>
          </a:p>
        </p:txBody>
      </p:sp>
      <p:sp>
        <p:nvSpPr>
          <p:cNvPr id="6" name="QB_5_AS.34_1#6677eb196?vop=1&amp;pid=8ab1bc2e2&amp;color=0,0,0&amp;vtp=1&amp;bbb=1&amp;hb=1"/>
          <p:cNvSpPr/>
          <p:nvPr/>
        </p:nvSpPr>
        <p:spPr>
          <a:xfrm>
            <a:off x="649224" y="5027095"/>
            <a:ext cx="10899648" cy="1041400"/>
          </a:xfrm>
          <a:prstGeom prst="rect">
            <a:avLst/>
          </a:prstGeom>
          <a:noFill/>
          <a:ln/>
        </p:spPr>
        <p:txBody>
          <a:bodyPr wrap="none" lIns="0" tIns="0" rIns="0" bIns="0" rtlCol="0" anchor="t"/>
          <a:lstStyle/>
          <a:p>
            <a:pPr algn="l" latinLnBrk="1">
              <a:lnSpc>
                <a:spcPts val="41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下雨是自然现象，下雨和空气的湿度、温度有关系，可以就此提问，</a:t>
            </a:r>
            <a:r>
              <a:rPr lang="en-US" altLang="zh-CN" sz="2400" b="0" i="0">
                <a:solidFill>
                  <a:srgbClr val="FF0000"/>
                </a:solidFill>
                <a:latin typeface="Times New Roman" pitchFamily="34" charset="0"/>
                <a:ea typeface="SimSun" pitchFamily="34" charset="-122"/>
                <a:cs typeface="Times New Roman" pitchFamily="34" charset="-120"/>
              </a:rPr>
              <a:t>如</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4100"/>
              </a:lnSpc>
            </a:pPr>
            <a:r>
              <a:rPr lang="en-US" altLang="zh-CN" sz="2400" b="0" i="0" smtClean="0">
                <a:solidFill>
                  <a:srgbClr val="FF0000"/>
                </a:solidFill>
                <a:latin typeface="Times New Roman" pitchFamily="34" charset="0"/>
                <a:ea typeface="SimSun" pitchFamily="34" charset="-122"/>
                <a:cs typeface="Times New Roman" pitchFamily="34" charset="-120"/>
              </a:rPr>
              <a:t>为什么会下雨</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B_5_BD.35_1#a183757dc?vop=1&amp;pid=8ab1bc2e2&amp;color=0,0,0&amp;vtp=1&amp;bt=1&amp;bbb=1"/>
          <p:cNvSpPr/>
          <p:nvPr/>
        </p:nvSpPr>
        <p:spPr>
          <a:xfrm>
            <a:off x="649224" y="859536"/>
            <a:ext cx="10899648" cy="533400"/>
          </a:xfrm>
          <a:prstGeom prst="rect">
            <a:avLst/>
          </a:prstGeom>
          <a:noFill/>
          <a:ln/>
        </p:spPr>
        <p:txBody>
          <a:bodyPr wrap="none" lIns="0" tIns="0" rIns="0" bIns="0" rtlCol="0" anchor="t"/>
          <a:lstStyle/>
          <a:p>
            <a:pPr algn="l" latinLnBrk="1">
              <a:lnSpc>
                <a:spcPts val="4200"/>
              </a:lnSpc>
            </a:pPr>
            <a:r>
              <a:rPr lang="en-US" altLang="zh-CN" sz="2400" b="0" i="0" dirty="0">
                <a:solidFill>
                  <a:srgbClr val="000000"/>
                </a:solidFill>
                <a:latin typeface="Times New Roman" pitchFamily="34" charset="0"/>
                <a:ea typeface="SimSun" pitchFamily="34" charset="-122"/>
                <a:cs typeface="Times New Roman" pitchFamily="34" charset="-120"/>
              </a:rPr>
              <a:t>（2）秋天，一群大雁往南飞。</a:t>
            </a:r>
            <a:r>
              <a:rPr lang="en-US" altLang="zh-CN" sz="2400" b="0" i="0">
                <a:solidFill>
                  <a:srgbClr val="000000"/>
                </a:solidFill>
                <a:latin typeface="Times New Roman" pitchFamily="34" charset="0"/>
                <a:ea typeface="SimSun" pitchFamily="34" charset="-122"/>
                <a:cs typeface="Times New Roman" pitchFamily="34" charset="-120"/>
              </a:rPr>
              <a:t>问题</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i="0" smtClean="0">
                <a:solidFill>
                  <a:srgbClr val="000000"/>
                </a:solidFill>
                <a:latin typeface="SimSun" pitchFamily="34" charset="0"/>
                <a:ea typeface="SimSun" pitchFamily="34" charset="-122"/>
                <a:cs typeface="SimSun" pitchFamily="34" charset="-120"/>
              </a:rPr>
              <a:t>________________________</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B_5_AN.36_1#a183757dc.blank?vop=1&amp;pid=8ab1bc2e2&amp;color=0,0,0&amp;vpa=12&amp;vtp=1&amp;bbb=1"/>
          <p:cNvSpPr/>
          <p:nvPr/>
        </p:nvSpPr>
        <p:spPr>
          <a:xfrm>
            <a:off x="5695092" y="821436"/>
            <a:ext cx="3573463" cy="533400"/>
          </a:xfrm>
          <a:prstGeom prst="rect">
            <a:avLst/>
          </a:prstGeom>
          <a:noFill/>
          <a:ln/>
        </p:spPr>
        <p:txBody>
          <a:bodyPr wrap="none" lIns="0" tIns="0" rIns="0" bIns="0" rtlCol="0" anchor="t"/>
          <a:lstStyle/>
          <a:p>
            <a:pPr algn="ctr" latinLnBrk="1">
              <a:lnSpc>
                <a:spcPts val="4200"/>
              </a:lnSpc>
            </a:pPr>
            <a:r>
              <a:rPr lang="en-US" altLang="zh-CN" sz="2400" b="0" i="0" dirty="0">
                <a:solidFill>
                  <a:srgbClr val="FF0000"/>
                </a:solidFill>
                <a:latin typeface="Times New Roman" pitchFamily="34" charset="0"/>
                <a:ea typeface="SimSun" pitchFamily="34" charset="-122"/>
                <a:cs typeface="Times New Roman" pitchFamily="34" charset="-120"/>
              </a:rPr>
              <a:t>秋天，大雁为什么往南飞</a:t>
            </a:r>
            <a:endParaRPr lang="en-US" altLang="zh-CN" sz="2400" dirty="0"/>
          </a:p>
        </p:txBody>
      </p:sp>
      <p:sp>
        <p:nvSpPr>
          <p:cNvPr id="4" name="QB_5_AS.37_1#a183757dc?vop=1&amp;pid=8ab1bc2e2&amp;color=0,0,0&amp;vtp=1&amp;bbb=1&amp;hb=1"/>
          <p:cNvSpPr/>
          <p:nvPr/>
        </p:nvSpPr>
        <p:spPr>
          <a:xfrm>
            <a:off x="649224" y="1381433"/>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大雁往南飞是鸟类的迁徙行为，这和气候有关系，可以就此提问，</a:t>
            </a:r>
            <a:r>
              <a:rPr lang="en-US" altLang="zh-CN" sz="2400" b="0" i="0">
                <a:solidFill>
                  <a:srgbClr val="FF0000"/>
                </a:solidFill>
                <a:latin typeface="Times New Roman" pitchFamily="34" charset="0"/>
                <a:ea typeface="SimSun" pitchFamily="34" charset="-122"/>
                <a:cs typeface="Times New Roman" pitchFamily="34" charset="-120"/>
              </a:rPr>
              <a:t>如</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秋天</a:t>
            </a:r>
            <a:r>
              <a:rPr lang="en-US" altLang="zh-CN" sz="2400" b="0" i="0" dirty="0">
                <a:solidFill>
                  <a:srgbClr val="FF0000"/>
                </a:solidFill>
                <a:latin typeface="Times New Roman" pitchFamily="34" charset="0"/>
                <a:ea typeface="SimSun" pitchFamily="34" charset="-122"/>
                <a:cs typeface="Times New Roman" pitchFamily="34" charset="-120"/>
              </a:rPr>
              <a:t>，大雁为什么往南飞？</a:t>
            </a:r>
            <a:endParaRPr lang="en-US" altLang="zh-CN" sz="2400" dirty="0"/>
          </a:p>
        </p:txBody>
      </p:sp>
      <p:sp>
        <p:nvSpPr>
          <p:cNvPr id="5" name="QB_5_BD.38_1#303af28cb?vop=1&amp;pid=8ab1bc2e2&amp;color=0,0,0&amp;vtp=1&amp;bbb=1"/>
          <p:cNvSpPr/>
          <p:nvPr/>
        </p:nvSpPr>
        <p:spPr>
          <a:xfrm>
            <a:off x="649224" y="2537133"/>
            <a:ext cx="10899648" cy="533400"/>
          </a:xfrm>
          <a:prstGeom prst="rect">
            <a:avLst/>
          </a:prstGeom>
          <a:noFill/>
          <a:ln/>
        </p:spPr>
        <p:txBody>
          <a:bodyPr wrap="none" lIns="0" tIns="0" rIns="0" bIns="0" rtlCol="0" anchor="t"/>
          <a:lstStyle/>
          <a:p>
            <a:pPr algn="l" latinLnBrk="1">
              <a:lnSpc>
                <a:spcPts val="4200"/>
              </a:lnSpc>
            </a:pPr>
            <a:r>
              <a:rPr lang="en-US" altLang="zh-CN" sz="2400" b="0" i="0" dirty="0">
                <a:solidFill>
                  <a:srgbClr val="000000"/>
                </a:solidFill>
                <a:latin typeface="Times New Roman" pitchFamily="34" charset="0"/>
                <a:ea typeface="SimSun" pitchFamily="34" charset="-122"/>
                <a:cs typeface="Times New Roman" pitchFamily="34" charset="-120"/>
              </a:rPr>
              <a:t>（3）种子发芽了。</a:t>
            </a:r>
            <a:r>
              <a:rPr lang="en-US" altLang="zh-CN" sz="2400" b="0" i="0">
                <a:solidFill>
                  <a:srgbClr val="000000"/>
                </a:solidFill>
                <a:latin typeface="Times New Roman" pitchFamily="34" charset="0"/>
                <a:ea typeface="SimSun" pitchFamily="34" charset="-122"/>
                <a:cs typeface="Times New Roman" pitchFamily="34" charset="-120"/>
              </a:rPr>
              <a:t>问题</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i="0" smtClean="0">
                <a:solidFill>
                  <a:srgbClr val="000000"/>
                </a:solidFill>
                <a:latin typeface="SimSun" pitchFamily="34" charset="0"/>
                <a:ea typeface="SimSun" pitchFamily="34" charset="-122"/>
                <a:cs typeface="SimSun" pitchFamily="34" charset="-120"/>
              </a:rPr>
              <a:t>__________________________</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6" name="QB_5_AN.39_1#303af28cb.blank?vop=1&amp;pid=8ab1bc2e2&amp;color=0,0,0&amp;vpa=13&amp;vtp=1&amp;bbb=1"/>
          <p:cNvSpPr/>
          <p:nvPr/>
        </p:nvSpPr>
        <p:spPr>
          <a:xfrm>
            <a:off x="4171092" y="2499033"/>
            <a:ext cx="3878263" cy="533400"/>
          </a:xfrm>
          <a:prstGeom prst="rect">
            <a:avLst/>
          </a:prstGeom>
          <a:noFill/>
          <a:ln/>
        </p:spPr>
        <p:txBody>
          <a:bodyPr wrap="none" lIns="0" tIns="0" rIns="0" bIns="0" rtlCol="0" anchor="t"/>
          <a:lstStyle/>
          <a:p>
            <a:pPr algn="ctr" latinLnBrk="1">
              <a:lnSpc>
                <a:spcPts val="4200"/>
              </a:lnSpc>
            </a:pPr>
            <a:r>
              <a:rPr lang="en-US" altLang="zh-CN" sz="2400" b="0" i="0" dirty="0">
                <a:solidFill>
                  <a:srgbClr val="FF0000"/>
                </a:solidFill>
                <a:latin typeface="Times New Roman" pitchFamily="34" charset="0"/>
                <a:ea typeface="SimSun" pitchFamily="34" charset="-122"/>
                <a:cs typeface="Times New Roman" pitchFamily="34" charset="-120"/>
              </a:rPr>
              <a:t>种子在什么条件下容易发芽</a:t>
            </a:r>
            <a:endParaRPr lang="en-US" altLang="zh-CN" sz="2400" dirty="0"/>
          </a:p>
        </p:txBody>
      </p:sp>
      <p:sp>
        <p:nvSpPr>
          <p:cNvPr id="7" name="QB_5_AS.40_1#303af28cb?vop=1&amp;pid=8ab1bc2e2&amp;color=0,0,0&amp;vtp=1&amp;bbb=1&amp;hb=1"/>
          <p:cNvSpPr/>
          <p:nvPr/>
        </p:nvSpPr>
        <p:spPr>
          <a:xfrm>
            <a:off x="649224" y="3059992"/>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种子发芽是需要一定的自然条件的，可以提问，如</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种子在什么条件下</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容易发芽</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6">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7">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7">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7"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pic>
        <p:nvPicPr>
          <p:cNvPr id="2" name="QO_4_BD.41_1#f7f876724?htil=4&amp;vop=1&amp;pid=84bbed377&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835372" y="909720"/>
            <a:ext cx="3639312" cy="173736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QO_4_BD.41_2#f7f876724?htil=4&amp;sp=1&amp;vop=1&amp;pid=84bbed377&amp;color=0,0,0&amp;vtp=1&amp;bt=1&amp;bbb=1&amp;hb=1&amp;hs=1"/>
              <p:cNvSpPr/>
              <p:nvPr/>
            </p:nvSpPr>
            <p:spPr>
              <a:xfrm>
                <a:off x="649224" y="864000"/>
                <a:ext cx="7123176" cy="1117600"/>
              </a:xfrm>
              <a:prstGeom prst="rect">
                <a:avLst/>
              </a:prstGeom>
              <a:noFill/>
              <a:ln/>
            </p:spPr>
            <p:txBody>
              <a:bodyPr wrap="none" lIns="0" tIns="0" rIns="0" bIns="0" rtlCol="0" anchor="t"/>
              <a:lstStyle/>
              <a:p>
                <a:pPr algn="l" latinLnBrk="1">
                  <a:lnSpc>
                    <a:spcPts val="4400"/>
                  </a:lnSpc>
                </a:pPr>
                <a:r>
                  <a:rPr lang="en-US" altLang="zh-CN" sz="2400" b="1" i="0" dirty="0">
                    <a:solidFill>
                      <a:srgbClr val="C00000"/>
                    </a:solidFill>
                    <a:latin typeface="Times New Roman" pitchFamily="34" charset="0"/>
                    <a:ea typeface="SimSun" pitchFamily="34" charset="-122"/>
                    <a:cs typeface="Times New Roman" pitchFamily="34" charset="-120"/>
                  </a:rPr>
                  <a:t>12.</a:t>
                </a:r>
                <a:r>
                  <a:rPr lang="en-US" altLang="zh-CN" sz="2400" b="0" i="0" dirty="0">
                    <a:solidFill>
                      <a:srgbClr val="000000"/>
                    </a:solidFill>
                    <a:latin typeface="仿宋" pitchFamily="34" charset="0"/>
                    <a:ea typeface="仿宋" pitchFamily="34" charset="-122"/>
                    <a:cs typeface="仿宋" pitchFamily="34" charset="-120"/>
                  </a:rPr>
                  <a:t>［2025金华期末］</a:t>
                </a:r>
                <a:r>
                  <a:rPr lang="en-US" altLang="zh-CN" sz="2400" b="0" i="0" dirty="0">
                    <a:solidFill>
                      <a:srgbClr val="000000"/>
                    </a:solidFill>
                    <a:latin typeface="Times New Roman" pitchFamily="34" charset="0"/>
                    <a:ea typeface="SimSun" pitchFamily="34" charset="-122"/>
                    <a:cs typeface="Times New Roman" pitchFamily="34" charset="-120"/>
                  </a:rPr>
                  <a:t>（6分</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如图所示为分度值不同</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的两把刻度尺</a:t>
                </a:r>
                <a14:m>
                  <m:oMath xmlns:m="http://schemas.openxmlformats.org/officeDocument/2006/math">
                    <m: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𝐴</m:t>
                    </m:r>
                  </m:oMath>
                </a14:m>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𝐵</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，用它们测量同一木块的长度。</a:t>
                </a:r>
                <a:endParaRPr lang="en-US" altLang="zh-CN" sz="2400" dirty="0">
                  <a:solidFill>
                    <a:srgbClr val="000000"/>
                  </a:solidFill>
                </a:endParaRPr>
              </a:p>
            </p:txBody>
          </p:sp>
        </mc:Choice>
        <mc:Fallback>
          <p:sp>
            <p:nvSpPr>
              <p:cNvPr id="3" name="QO_4_BD.41_2#f7f876724?htil=4&amp;sp=1&amp;vop=1&amp;pid=84bbed377&amp;color=0,0,0&amp;vtp=1&amp;bt=1&amp;bbb=1&amp;hb=1&amp;hs=1"/>
              <p:cNvSpPr>
                <a:spLocks noRot="1" noChangeAspect="1" noMove="1" noResize="1" noEditPoints="1" noAdjustHandles="1" noChangeArrowheads="1" noChangeShapeType="1" noTextEdit="1"/>
              </p:cNvSpPr>
              <p:nvPr/>
            </p:nvSpPr>
            <p:spPr>
              <a:xfrm>
                <a:off x="649224" y="864000"/>
                <a:ext cx="7123176" cy="1117600"/>
              </a:xfrm>
              <a:prstGeom prst="rect">
                <a:avLst/>
              </a:prstGeom>
              <a:blipFill>
                <a:blip r:embed="rId4"/>
                <a:stretch>
                  <a:fillRect l="-2654" b="-8197"/>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BD.42_1#f9c12a479?htil=4&amp;vop=1&amp;pid=f7f876724&amp;color=0,0,0&amp;vtp=1&amp;bbb=1&amp;hb=1&amp;hs=1"/>
              <p:cNvSpPr/>
              <p:nvPr/>
            </p:nvSpPr>
            <p:spPr>
              <a:xfrm>
                <a:off x="649224" y="2007054"/>
                <a:ext cx="7123176" cy="11176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a:t>
                </a:r>
                <a:r>
                  <a:rPr lang="en-US" altLang="zh-CN" sz="2400" b="0" i="0">
                    <a:solidFill>
                      <a:srgbClr val="000000"/>
                    </a:solidFill>
                    <a:latin typeface="Times New Roman" pitchFamily="34" charset="0"/>
                    <a:ea typeface="SimSun" pitchFamily="34" charset="-122"/>
                    <a:cs typeface="Times New Roman" pitchFamily="34" charset="-120"/>
                  </a:rPr>
                  <a:t>1</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i="0" smtClean="0">
                    <a:solidFill>
                      <a:srgbClr val="000000"/>
                    </a:solidFill>
                    <a:latin typeface="SimSun" pitchFamily="34" charset="0"/>
                    <a:ea typeface="SimSun" pitchFamily="34" charset="-122"/>
                    <a:cs typeface="SimSun" pitchFamily="34" charset="-120"/>
                  </a:rPr>
                  <a:t>___</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填“</a:t>
                </a:r>
                <a14:m>
                  <m:oMath xmlns:m="http://schemas.openxmlformats.org/officeDocument/2006/math">
                    <m: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𝐴</m:t>
                    </m:r>
                  </m:oMath>
                </a14:m>
                <a:r>
                  <a:rPr lang="en-US" altLang="zh-CN" sz="2400" b="0" i="0" dirty="0">
                    <a:solidFill>
                      <a:srgbClr val="000000"/>
                    </a:solidFill>
                    <a:latin typeface="Times New Roman" pitchFamily="34" charset="0"/>
                    <a:ea typeface="SimSun" pitchFamily="34" charset="-122"/>
                    <a:cs typeface="Times New Roman" pitchFamily="34" charset="-120"/>
                  </a:rPr>
                  <a:t>”或“</a:t>
                </a:r>
                <a14:m>
                  <m:oMath xmlns:m="http://schemas.openxmlformats.org/officeDocument/2006/math">
                    <m: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𝐵</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”）的测量结果更精确一些</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使</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用刻度尺</a:t>
                </a:r>
                <a14:m>
                  <m:oMath xmlns:m="http://schemas.openxmlformats.org/officeDocument/2006/math">
                    <m: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𝐵</m:t>
                    </m:r>
                  </m:oMath>
                </a14:m>
                <a:r>
                  <a:rPr lang="en-US" altLang="zh-CN" sz="2400" b="0" i="0" smtClean="0">
                    <a:solidFill>
                      <a:srgbClr val="000000"/>
                    </a:solidFill>
                    <a:latin typeface="Times New Roman" pitchFamily="34" charset="0"/>
                    <a:ea typeface="SimSun" pitchFamily="34" charset="-122"/>
                    <a:cs typeface="Times New Roman" pitchFamily="34" charset="-120"/>
                  </a:rPr>
                  <a:t>时测得木块长度是</a:t>
                </a:r>
                <a:r>
                  <a:rPr lang="en-US" altLang="zh-CN" sz="2400" i="0" smtClean="0">
                    <a:solidFill>
                      <a:srgbClr val="000000"/>
                    </a:solidFill>
                    <a:latin typeface="SimSun" pitchFamily="34" charset="0"/>
                    <a:ea typeface="SimSun" pitchFamily="34" charset="-122"/>
                    <a:cs typeface="SimSun" pitchFamily="34" charset="-120"/>
                  </a:rPr>
                  <a:t>__________</a:t>
                </a:r>
                <a14:m>
                  <m:oMath xmlns:m="http://schemas.openxmlformats.org/officeDocument/2006/math">
                    <m:r>
                      <m:rPr>
                        <m:sty m:val="p"/>
                      </m:rP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a:t>
                </a:r>
                <a:endParaRPr lang="en-US" altLang="zh-CN" sz="2400" dirty="0">
                  <a:solidFill>
                    <a:srgbClr val="000000"/>
                  </a:solidFill>
                </a:endParaRPr>
              </a:p>
            </p:txBody>
          </p:sp>
        </mc:Choice>
        <mc:Fallback>
          <p:sp>
            <p:nvSpPr>
              <p:cNvPr id="4" name="QB_5_BD.42_1#f9c12a479?htil=4&amp;vop=1&amp;pid=f7f876724&amp;color=0,0,0&amp;vtp=1&amp;bbb=1&amp;hb=1&amp;hs=1"/>
              <p:cNvSpPr>
                <a:spLocks noRot="1" noChangeAspect="1" noMove="1" noResize="1" noEditPoints="1" noAdjustHandles="1" noChangeArrowheads="1" noChangeShapeType="1" noTextEdit="1"/>
              </p:cNvSpPr>
              <p:nvPr/>
            </p:nvSpPr>
            <p:spPr>
              <a:xfrm>
                <a:off x="649224" y="2007054"/>
                <a:ext cx="7123176" cy="1117600"/>
              </a:xfrm>
              <a:prstGeom prst="rect">
                <a:avLst/>
              </a:prstGeom>
              <a:blipFill>
                <a:blip r:embed="rId5"/>
                <a:stretch>
                  <a:fillRect l="-2654" r="-1370" b="-815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N.43_1#f9c12a479.blank?vop=1&amp;pid=f7f876724&amp;color=0,0,0&amp;vpa=14&amp;vtp=1&amp;bbb=1"/>
              <p:cNvSpPr/>
              <p:nvPr/>
            </p:nvSpPr>
            <p:spPr>
              <a:xfrm>
                <a:off x="1473137" y="2081485"/>
                <a:ext cx="352235" cy="381000"/>
              </a:xfrm>
              <a:prstGeom prst="rect">
                <a:avLst/>
              </a:prstGeom>
              <a:noFill/>
              <a:ln/>
            </p:spPr>
            <p:txBody>
              <a:bodyPr wrap="none" lIns="0" tIns="0" rIns="0" bIns="0" rtlCol="0" anchor="t"/>
              <a:lstStyle/>
              <a:p>
                <a:pPr algn="ctr" latinLnBrk="1">
                  <a:lnSpc>
                    <a:spcPts val="3000"/>
                  </a:lnSpc>
                </a:pP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𝐴</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p:sp>
            <p:nvSpPr>
              <p:cNvPr id="5" name="QB_5_AN.43_1#f9c12a479.blank?vop=1&amp;pid=f7f876724&amp;color=0,0,0&amp;vpa=14&amp;vtp=1&amp;bbb=1"/>
              <p:cNvSpPr>
                <a:spLocks noRot="1" noChangeAspect="1" noMove="1" noResize="1" noEditPoints="1" noAdjustHandles="1" noChangeArrowheads="1" noChangeShapeType="1" noTextEdit="1"/>
              </p:cNvSpPr>
              <p:nvPr/>
            </p:nvSpPr>
            <p:spPr>
              <a:xfrm>
                <a:off x="1473137" y="2081485"/>
                <a:ext cx="352235" cy="381000"/>
              </a:xfrm>
              <a:prstGeom prst="rect">
                <a:avLst/>
              </a:prstGeom>
              <a:blipFill>
                <a:blip r:embed="rId6"/>
                <a:stretch>
                  <a:fillRect l="-8772" r="-8772" b="-3175"/>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N.44_1#f9c12a479.blank?vop=1&amp;pid=f7f876724&amp;color=0,0,0&amp;vpa=15&amp;vtp=1&amp;bbb=1"/>
              <p:cNvSpPr/>
              <p:nvPr/>
            </p:nvSpPr>
            <p:spPr>
              <a:xfrm>
                <a:off x="4526154" y="2645556"/>
                <a:ext cx="1511300" cy="393700"/>
              </a:xfrm>
              <a:prstGeom prst="rect">
                <a:avLst/>
              </a:prstGeom>
              <a:noFill/>
              <a:ln/>
            </p:spPr>
            <p:txBody>
              <a:bodyPr wrap="none" lIns="0" tIns="0" rIns="0" bIns="0" rtlCol="0" anchor="t"/>
              <a:lstStyle/>
              <a:p>
                <a:pPr algn="ctr" latinLnBrk="1">
                  <a:lnSpc>
                    <a:spcPts val="3100"/>
                  </a:lnSpc>
                </a:pP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4.3(</m:t>
                    </m:r>
                  </m:oMath>
                </a14:m>
                <a:r>
                  <a:rPr lang="en-US" altLang="zh-CN" sz="2400" b="0" i="0" dirty="0">
                    <a:solidFill>
                      <a:srgbClr val="FF0000"/>
                    </a:solidFill>
                    <a:latin typeface="Times New Roman" pitchFamily="34" charset="0"/>
                    <a:ea typeface="SimSun" pitchFamily="34" charset="-122"/>
                    <a:cs typeface="Times New Roman" pitchFamily="34" charset="-120"/>
                  </a:rPr>
                  <a:t>或</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4.2)</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p:sp>
            <p:nvSpPr>
              <p:cNvPr id="6" name="QB_5_AN.44_1#f9c12a479.blank?vop=1&amp;pid=f7f876724&amp;color=0,0,0&amp;vpa=15&amp;vtp=1&amp;bbb=1"/>
              <p:cNvSpPr>
                <a:spLocks noRot="1" noChangeAspect="1" noMove="1" noResize="1" noEditPoints="1" noAdjustHandles="1" noChangeArrowheads="1" noChangeShapeType="1" noTextEdit="1"/>
              </p:cNvSpPr>
              <p:nvPr/>
            </p:nvSpPr>
            <p:spPr>
              <a:xfrm>
                <a:off x="4526154" y="2645556"/>
                <a:ext cx="1511300" cy="393700"/>
              </a:xfrm>
              <a:prstGeom prst="rect">
                <a:avLst/>
              </a:prstGeom>
              <a:blipFill>
                <a:blip r:embed="rId7"/>
                <a:stretch>
                  <a:fillRect l="-1613" t="-30769" r="-4839" b="-3230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5_AS.45_1#f9c12a479?vop=1&amp;pid=f7f876724&amp;color=0,0,0&amp;vtp=1&amp;bbb=1&amp;hb=1&amp;hs=1"/>
              <p:cNvSpPr/>
              <p:nvPr/>
            </p:nvSpPr>
            <p:spPr>
              <a:xfrm>
                <a:off x="649224" y="3162754"/>
                <a:ext cx="10899648" cy="22352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刻度尺的分度值越小，测量结果越精确，刻度尺</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𝐴</m:t>
                    </m:r>
                  </m:oMath>
                </a14:m>
                <a:r>
                  <a:rPr lang="en-US" altLang="zh-CN" sz="2400" b="0" i="0" dirty="0">
                    <a:solidFill>
                      <a:srgbClr val="FF0000"/>
                    </a:solidFill>
                    <a:latin typeface="Times New Roman" pitchFamily="34" charset="0"/>
                    <a:ea typeface="SimSun" pitchFamily="34" charset="-122"/>
                    <a:cs typeface="Times New Roman" pitchFamily="34" charset="-120"/>
                  </a:rPr>
                  <a:t>的分度值是</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0.1 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刻</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度尺</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𝐵</m:t>
                    </m:r>
                  </m:oMath>
                </a14:m>
                <a:r>
                  <a:rPr lang="en-US" altLang="zh-CN" sz="2400" b="0" i="0" dirty="0">
                    <a:solidFill>
                      <a:srgbClr val="FF0000"/>
                    </a:solidFill>
                    <a:latin typeface="Times New Roman" pitchFamily="34" charset="0"/>
                    <a:ea typeface="SimSun" pitchFamily="34" charset="-122"/>
                    <a:cs typeface="Times New Roman" pitchFamily="34" charset="-120"/>
                  </a:rPr>
                  <a:t>的分度值是</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1 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cm</m:t>
                    </m:r>
                  </m:oMath>
                </a14:m>
                <a:r>
                  <a:rPr lang="en-US" altLang="zh-CN" sz="2400" b="0" i="0" dirty="0">
                    <a:solidFill>
                      <a:srgbClr val="FF0000"/>
                    </a:solidFill>
                    <a:latin typeface="Times New Roman" pitchFamily="34" charset="0"/>
                    <a:ea typeface="SimSun" pitchFamily="34" charset="-122"/>
                    <a:cs typeface="Times New Roman" pitchFamily="34" charset="-120"/>
                  </a:rPr>
                  <a:t>，所以刻度尺</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𝐴</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的测量结果更精确一些</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木块的左端与刻度</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尺</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𝐵</m:t>
                    </m:r>
                  </m:oMath>
                </a14:m>
                <a:r>
                  <a:rPr lang="en-US" altLang="zh-CN" sz="2400" b="0" i="0" dirty="0">
                    <a:solidFill>
                      <a:srgbClr val="FF0000"/>
                    </a:solidFill>
                    <a:latin typeface="Times New Roman" pitchFamily="34" charset="0"/>
                    <a:ea typeface="SimSun" pitchFamily="34" charset="-122"/>
                    <a:cs typeface="Times New Roman" pitchFamily="34" charset="-120"/>
                  </a:rPr>
                  <a:t>的</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1.0 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cm</m:t>
                    </m:r>
                  </m:oMath>
                </a14:m>
                <a:r>
                  <a:rPr lang="en-US" altLang="zh-CN" sz="2400" b="0" i="0" dirty="0">
                    <a:solidFill>
                      <a:srgbClr val="FF0000"/>
                    </a:solidFill>
                    <a:latin typeface="Times New Roman" pitchFamily="34" charset="0"/>
                    <a:ea typeface="SimSun" pitchFamily="34" charset="-122"/>
                    <a:cs typeface="Times New Roman" pitchFamily="34" charset="-120"/>
                  </a:rPr>
                  <a:t>刻度线对齐，右端大约与刻度尺</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𝐵</m:t>
                    </m:r>
                  </m:oMath>
                </a14:m>
                <a:r>
                  <a:rPr lang="en-US" altLang="zh-CN" sz="2400" b="0" i="0" dirty="0">
                    <a:solidFill>
                      <a:srgbClr val="FF0000"/>
                    </a:solidFill>
                    <a:latin typeface="Times New Roman" pitchFamily="34" charset="0"/>
                    <a:ea typeface="SimSun" pitchFamily="34" charset="-122"/>
                    <a:cs typeface="Times New Roman" pitchFamily="34" charset="-120"/>
                  </a:rPr>
                  <a:t>的</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5.3 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处对齐</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所以木块的长度</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为</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5.3 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cm</m:t>
                    </m:r>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−1.0 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cm</m:t>
                    </m:r>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=4.3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2400" dirty="0">
                  <a:solidFill>
                    <a:srgbClr val="FF0000"/>
                  </a:solidFill>
                </a:endParaRPr>
              </a:p>
            </p:txBody>
          </p:sp>
        </mc:Choice>
        <mc:Fallback>
          <p:sp>
            <p:nvSpPr>
              <p:cNvPr id="7" name="QB_5_AS.45_1#f9c12a479?vop=1&amp;pid=f7f876724&amp;color=0,0,0&amp;vtp=1&amp;bbb=1&amp;hb=1&amp;hs=1"/>
              <p:cNvSpPr>
                <a:spLocks noRot="1" noChangeAspect="1" noMove="1" noResize="1" noEditPoints="1" noAdjustHandles="1" noChangeArrowheads="1" noChangeShapeType="1" noTextEdit="1"/>
              </p:cNvSpPr>
              <p:nvPr/>
            </p:nvSpPr>
            <p:spPr>
              <a:xfrm>
                <a:off x="649224" y="3162754"/>
                <a:ext cx="10899648" cy="2235200"/>
              </a:xfrm>
              <a:prstGeom prst="rect">
                <a:avLst/>
              </a:prstGeom>
              <a:blipFill>
                <a:blip r:embed="rId8"/>
                <a:stretch>
                  <a:fillRect l="-1734" r="-783" b="-4372"/>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6">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7">
                                            <p:txEl>
                                              <p:pRg st="1" end="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7">
                                            <p:txEl>
                                              <p:pRg st="2" end="2"/>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P spid="7"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46_1#988c80952?vop=1&amp;pid=f7f876724&amp;color=0,0,0&amp;vtp=1&amp;bt=1&amp;bbb=1&amp;hb=1"/>
              <p:cNvSpPr/>
              <p:nvPr/>
            </p:nvSpPr>
            <p:spPr>
              <a:xfrm>
                <a:off x="649224" y="864000"/>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（2）某同学用刻度尺</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𝐴</m:t>
                    </m:r>
                  </m:oMath>
                </a14:m>
                <a:r>
                  <a:rPr lang="en-US" altLang="zh-CN" sz="2400" b="0" i="0" dirty="0">
                    <a:solidFill>
                      <a:srgbClr val="000000"/>
                    </a:solidFill>
                    <a:latin typeface="Times New Roman" pitchFamily="34" charset="0"/>
                    <a:ea typeface="SimSun" pitchFamily="34" charset="-122"/>
                    <a:cs typeface="Times New Roman" pitchFamily="34" charset="-120"/>
                  </a:rPr>
                  <a:t>对另一物体的长度进行了4次测量，结果分别为</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3.24 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a:t>
                </a:r>
              </a:p>
              <a:p>
                <a:pPr latinLnBrk="1">
                  <a:lnSpc>
                    <a:spcPts val="4400"/>
                  </a:lnSpc>
                </a:pP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3.26 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cm</m:t>
                    </m:r>
                  </m:oMath>
                </a14:m>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3.26 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cm</m:t>
                    </m:r>
                  </m:oMath>
                </a14:m>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3.65 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cm</m:t>
                    </m:r>
                  </m:oMath>
                </a14:m>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则该物体的长度应记为</a:t>
                </a:r>
                <a:r>
                  <a:rPr lang="en-US" altLang="zh-CN" sz="2400" i="0" smtClean="0">
                    <a:solidFill>
                      <a:srgbClr val="000000"/>
                    </a:solidFill>
                    <a:latin typeface="SimSun" pitchFamily="34" charset="0"/>
                    <a:ea typeface="SimSun" pitchFamily="34" charset="-122"/>
                    <a:cs typeface="SimSun" pitchFamily="34" charset="-120"/>
                  </a:rPr>
                  <a:t>_____</a:t>
                </a:r>
                <a14:m>
                  <m:oMath xmlns:m="http://schemas.openxmlformats.org/officeDocument/2006/math">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a:t>
                </a:r>
                <a:endParaRPr lang="en-US" altLang="zh-CN" sz="2400" dirty="0"/>
              </a:p>
            </p:txBody>
          </p:sp>
        </mc:Choice>
        <mc:Fallback>
          <p:sp>
            <p:nvSpPr>
              <p:cNvPr id="2" name="QB_5_BD.46_1#988c80952?vop=1&amp;pid=f7f876724&amp;color=0,0,0&amp;vtp=1&amp;bt=1&amp;bbb=1&amp;hb=1"/>
              <p:cNvSpPr>
                <a:spLocks noRot="1" noChangeAspect="1" noMove="1" noResize="1" noEditPoints="1" noAdjustHandles="1" noChangeArrowheads="1" noChangeShapeType="1" noTextEdit="1"/>
              </p:cNvSpPr>
              <p:nvPr/>
            </p:nvSpPr>
            <p:spPr>
              <a:xfrm>
                <a:off x="649224" y="864000"/>
                <a:ext cx="10899648" cy="1117600"/>
              </a:xfrm>
              <a:prstGeom prst="rect">
                <a:avLst/>
              </a:prstGeom>
              <a:blipFill>
                <a:blip r:embed="rId3"/>
                <a:stretch>
                  <a:fillRect l="-1734" b="-8197"/>
                </a:stretch>
              </a:blipFill>
              <a:ln/>
            </p:spPr>
            <p:txBody>
              <a:bodyPr/>
              <a:lstStyle/>
              <a:p>
                <a:r>
                  <a:rPr lang="zh-CN" altLang="en-US">
                    <a:noFill/>
                  </a:rPr>
                  <a:t> </a:t>
                </a:r>
              </a:p>
            </p:txBody>
          </p:sp>
        </mc:Fallback>
      </mc:AlternateContent>
      <p:sp>
        <p:nvSpPr>
          <p:cNvPr id="3" name="QB_5_AN.47_1#988c80952.blank?vop=1&amp;pid=f7f876724&amp;color=0,0,0&amp;vpa=16&amp;vtp=1&amp;bbb=1"/>
          <p:cNvSpPr/>
          <p:nvPr/>
        </p:nvSpPr>
        <p:spPr>
          <a:xfrm>
            <a:off x="7657243" y="1394860"/>
            <a:ext cx="7540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3.25</a:t>
            </a:r>
            <a:endParaRPr lang="en-US" altLang="zh-CN" sz="2400" dirty="0"/>
          </a:p>
        </p:txBody>
      </p:sp>
      <mc:AlternateContent xmlns:mc="http://schemas.openxmlformats.org/markup-compatibility/2006">
        <mc:Choice xmlns:a14="http://schemas.microsoft.com/office/drawing/2010/main" Requires="a14">
          <p:sp>
            <p:nvSpPr>
              <p:cNvPr id="4" name="QB_5_AS.48_1#988c80952?vop=1&amp;pid=f7f876724&amp;color=0,0,0&amp;vtp=1&amp;bbb=1&amp;hb=1"/>
              <p:cNvSpPr/>
              <p:nvPr/>
            </p:nvSpPr>
            <p:spPr>
              <a:xfrm>
                <a:off x="649224" y="2007054"/>
                <a:ext cx="10899648" cy="16764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3.65 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与其他3个数据相差较大，是错误的，应去掉</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为减小长度测量</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的误差</a:t>
                </a:r>
                <a:r>
                  <a:rPr lang="en-US" altLang="zh-CN" sz="2400" b="0" i="0" dirty="0">
                    <a:solidFill>
                      <a:srgbClr val="FF0000"/>
                    </a:solidFill>
                    <a:latin typeface="Times New Roman" pitchFamily="34" charset="0"/>
                    <a:ea typeface="SimSun" pitchFamily="34" charset="-122"/>
                    <a:cs typeface="Times New Roman" pitchFamily="34" charset="-120"/>
                  </a:rPr>
                  <a:t>，通常采用的方法是多次测量求平均值</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故该物体的长度</a:t>
                </a:r>
              </a:p>
              <a:p>
                <a:pPr latinLnBrk="1">
                  <a:lnSpc>
                    <a:spcPts val="4400"/>
                  </a:lnSpc>
                </a:pP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𝐿</m:t>
                    </m:r>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400" b="0" i="0" dirty="0">
                            <a:solidFill>
                              <a:srgbClr val="FF0000"/>
                            </a:solidFill>
                            <a:latin typeface="Cambria Math" panose="02040503050406030204" pitchFamily="18" charset="0"/>
                            <a:ea typeface="SimSun" pitchFamily="34" charset="-122"/>
                            <a:cs typeface="Times New Roman" pitchFamily="34" charset="-120"/>
                          </a:rPr>
                          <m:t>3.24 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r>
                          <a:rPr lang="en-US" altLang="zh-CN" sz="2400" b="0" i="0" dirty="0">
                            <a:solidFill>
                              <a:srgbClr val="FF0000"/>
                            </a:solidFill>
                            <a:latin typeface="Cambria Math" panose="02040503050406030204" pitchFamily="18" charset="0"/>
                            <a:ea typeface="SimSun" pitchFamily="34" charset="-122"/>
                            <a:cs typeface="Times New Roman" pitchFamily="34" charset="-120"/>
                          </a:rPr>
                          <m:t>+3.26 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r>
                          <a:rPr lang="en-US" altLang="zh-CN" sz="2400" b="0" i="0" dirty="0">
                            <a:solidFill>
                              <a:srgbClr val="FF0000"/>
                            </a:solidFill>
                            <a:latin typeface="Cambria Math" panose="02040503050406030204" pitchFamily="18" charset="0"/>
                            <a:ea typeface="SimSun" pitchFamily="34" charset="-122"/>
                            <a:cs typeface="Times New Roman" pitchFamily="34" charset="-120"/>
                          </a:rPr>
                          <m:t>+3.26 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num>
                      <m:den>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den>
                    </m:f>
                    <m:r>
                      <a:rPr lang="en-US" altLang="zh-CN" sz="2400" b="0" i="0" dirty="0">
                        <a:solidFill>
                          <a:srgbClr val="FF0000"/>
                        </a:solidFill>
                        <a:latin typeface="Cambria Math" panose="02040503050406030204" pitchFamily="18" charset="0"/>
                        <a:ea typeface="SimSun" pitchFamily="34" charset="-122"/>
                        <a:cs typeface="Times New Roman" pitchFamily="34" charset="-120"/>
                      </a:rPr>
                      <m:t>≈3.25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2400" dirty="0"/>
              </a:p>
            </p:txBody>
          </p:sp>
        </mc:Choice>
        <mc:Fallback>
          <p:sp>
            <p:nvSpPr>
              <p:cNvPr id="4" name="QB_5_AS.48_1#988c80952?vop=1&amp;pid=f7f876724&amp;color=0,0,0&amp;vtp=1&amp;bbb=1&amp;hb=1"/>
              <p:cNvSpPr>
                <a:spLocks noRot="1" noChangeAspect="1" noMove="1" noResize="1" noEditPoints="1" noAdjustHandles="1" noChangeArrowheads="1" noChangeShapeType="1" noTextEdit="1"/>
              </p:cNvSpPr>
              <p:nvPr/>
            </p:nvSpPr>
            <p:spPr>
              <a:xfrm>
                <a:off x="649224" y="2007054"/>
                <a:ext cx="10899648" cy="1676400"/>
              </a:xfrm>
              <a:prstGeom prst="rect">
                <a:avLst/>
              </a:prstGeom>
              <a:blipFill>
                <a:blip r:embed="rId4"/>
                <a:stretch>
                  <a:fillRect l="-1734" b="-5091"/>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pic>
        <p:nvPicPr>
          <p:cNvPr id="2" name="QO_4_BD.49_1#d82c6bc11?iti=3&amp;htil=5&amp;vop=1&amp;pid=84bbed377&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165592" y="909720"/>
            <a:ext cx="3355848" cy="1536192"/>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4_BD.49_2#d82c6bc11?iti=3&amp;htil=5&amp;vop=1&amp;pid=84bbed377&amp;color=0,0,0&amp;vtp=1&amp;bbb=1"/>
          <p:cNvSpPr/>
          <p:nvPr/>
        </p:nvSpPr>
        <p:spPr>
          <a:xfrm>
            <a:off x="9199785" y="2572912"/>
            <a:ext cx="1287462" cy="895096"/>
          </a:xfrm>
          <a:prstGeom prst="rect">
            <a:avLst/>
          </a:prstGeom>
          <a:noFill/>
          <a:ln/>
        </p:spPr>
        <p:txBody>
          <a:bodyPr wrap="none" lIns="0" tIns="0" rIns="0" bIns="0" rtlCol="0" anchor="t"/>
          <a:lstStyle/>
          <a:p>
            <a:pPr algn="ctr" latinLnBrk="1">
              <a:lnSpc>
                <a:spcPts val="4200"/>
              </a:lnSpc>
            </a:pPr>
            <a:r>
              <a:rPr lang="en-US" altLang="zh-CN" sz="2400" b="0" i="0" dirty="0">
                <a:solidFill>
                  <a:srgbClr val="000000"/>
                </a:solidFill>
                <a:latin typeface="Times New Roman" pitchFamily="34" charset="0"/>
                <a:ea typeface="SimSun" pitchFamily="34" charset="-122"/>
                <a:cs typeface="Times New Roman" pitchFamily="34" charset="-120"/>
              </a:rPr>
              <a:t>第13题图</a:t>
            </a:r>
            <a:endParaRPr lang="en-US" altLang="zh-CN" sz="2400" dirty="0">
              <a:solidFill>
                <a:srgbClr val="000000"/>
              </a:solidFill>
            </a:endParaRPr>
          </a:p>
        </p:txBody>
      </p:sp>
      <mc:AlternateContent xmlns:mc="http://schemas.openxmlformats.org/markup-compatibility/2006">
        <mc:Choice xmlns:a14="http://schemas.microsoft.com/office/drawing/2010/main" Requires="a14">
          <p:sp>
            <p:nvSpPr>
              <p:cNvPr id="4" name="QO_4_BD.49_3#d82c6bc11?htil=5&amp;sp=1&amp;vop=1&amp;pid=84bbed377&amp;color=0,0,0&amp;vtp=1&amp;bt=1&amp;bbb=1&amp;hb=1&amp;hs=1"/>
              <p:cNvSpPr/>
              <p:nvPr/>
            </p:nvSpPr>
            <p:spPr>
              <a:xfrm>
                <a:off x="649224" y="864000"/>
                <a:ext cx="7406640" cy="3352800"/>
              </a:xfrm>
              <a:prstGeom prst="rect">
                <a:avLst/>
              </a:prstGeom>
              <a:noFill/>
              <a:ln/>
            </p:spPr>
            <p:txBody>
              <a:bodyPr wrap="none" lIns="0" tIns="0" rIns="0" bIns="0" rtlCol="0" anchor="t"/>
              <a:lstStyle/>
              <a:p>
                <a:pPr algn="l" latinLnBrk="1">
                  <a:lnSpc>
                    <a:spcPts val="4400"/>
                  </a:lnSpc>
                </a:pPr>
                <a:r>
                  <a:rPr lang="en-US" altLang="zh-CN" sz="2400" b="1" i="0" dirty="0">
                    <a:solidFill>
                      <a:srgbClr val="C00000"/>
                    </a:solidFill>
                    <a:latin typeface="Times New Roman" pitchFamily="34" charset="0"/>
                    <a:ea typeface="SimSun" pitchFamily="34" charset="-122"/>
                    <a:cs typeface="Times New Roman" pitchFamily="34" charset="-120"/>
                  </a:rPr>
                  <a:t>13.</a:t>
                </a:r>
                <a:r>
                  <a:rPr lang="en-US" altLang="zh-CN" sz="2400" b="0" i="0" dirty="0">
                    <a:solidFill>
                      <a:srgbClr val="000000"/>
                    </a:solidFill>
                    <a:latin typeface="仿宋" pitchFamily="34" charset="0"/>
                    <a:ea typeface="仿宋" pitchFamily="34" charset="-122"/>
                    <a:cs typeface="仿宋" pitchFamily="34" charset="-120"/>
                  </a:rPr>
                  <a:t>［2025杭州市保俶塔实验学校期中］</a:t>
                </a:r>
                <a:r>
                  <a:rPr lang="en-US" altLang="zh-CN" sz="2400" b="0" i="0" dirty="0">
                    <a:solidFill>
                      <a:srgbClr val="000000"/>
                    </a:solidFill>
                    <a:latin typeface="Times New Roman" pitchFamily="34" charset="0"/>
                    <a:ea typeface="SimSun" pitchFamily="34" charset="-122"/>
                    <a:cs typeface="Times New Roman" pitchFamily="34" charset="-120"/>
                  </a:rPr>
                  <a:t>（6分</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如图所</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示</a:t>
                </a:r>
                <a:r>
                  <a:rPr lang="en-US" altLang="zh-CN" sz="2400" b="0" i="0" dirty="0">
                    <a:solidFill>
                      <a:srgbClr val="000000"/>
                    </a:solidFill>
                    <a:latin typeface="Times New Roman" pitchFamily="34" charset="0"/>
                    <a:ea typeface="SimSun" pitchFamily="34" charset="-122"/>
                    <a:cs typeface="Times New Roman" pitchFamily="34" charset="-120"/>
                  </a:rPr>
                  <a:t>，小双</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小菱在金老师的指导下学习了温度计的测温</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原理和使用方法</a:t>
                </a:r>
                <a:r>
                  <a:rPr lang="en-US" altLang="zh-CN" sz="2400" b="0" i="0" dirty="0">
                    <a:solidFill>
                      <a:srgbClr val="000000"/>
                    </a:solidFill>
                    <a:latin typeface="Times New Roman" pitchFamily="34" charset="0"/>
                    <a:ea typeface="SimSun" pitchFamily="34" charset="-122"/>
                    <a:cs typeface="Times New Roman" pitchFamily="34" charset="-120"/>
                  </a:rPr>
                  <a:t>，小双找出了实验室温度计</a:t>
                </a:r>
                <a14:m>
                  <m:oMath xmlns:m="http://schemas.openxmlformats.org/officeDocument/2006/math">
                    <m: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𝐴</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深色部</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分为煤油</a:t>
                </a:r>
                <a:r>
                  <a:rPr lang="en-US" altLang="zh-CN" sz="2400" b="0" i="0" dirty="0">
                    <a:solidFill>
                      <a:srgbClr val="000000"/>
                    </a:solidFill>
                    <a:latin typeface="Times New Roman" pitchFamily="34" charset="0"/>
                    <a:ea typeface="SimSun" pitchFamily="34" charset="-122"/>
                    <a:cs typeface="Times New Roman" pitchFamily="34" charset="-120"/>
                  </a:rPr>
                  <a:t>。小菱找出了伽利略温度计</a:t>
                </a:r>
                <a14:m>
                  <m:oMath xmlns:m="http://schemas.openxmlformats.org/officeDocument/2006/math">
                    <m: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𝐵</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a:t>
                </a:r>
                <a:r>
                  <a:rPr lang="en-US" altLang="zh-CN" sz="2400" b="0" i="0">
                    <a:solidFill>
                      <a:srgbClr val="000000"/>
                    </a:solidFill>
                    <a:latin typeface="Times New Roman" pitchFamily="34" charset="0"/>
                    <a:ea typeface="SimSun" pitchFamily="34" charset="-122"/>
                    <a:cs typeface="Times New Roman" pitchFamily="34" charset="-120"/>
                  </a:rPr>
                  <a:t>深色部分为水</a:t>
                </a:r>
                <a:r>
                  <a:rPr lang="en-US" altLang="zh-CN" sz="2400" b="0" i="0" smtClean="0">
                    <a:solidFill>
                      <a:srgbClr val="00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金老师拿出了自制温度计</a:t>
                </a:r>
                <a14:m>
                  <m:oMath xmlns:m="http://schemas.openxmlformats.org/officeDocument/2006/math">
                    <m: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𝐶</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水平细管中深色部分为一</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段液柱</a:t>
                </a:r>
                <a:r>
                  <a:rPr lang="en-US" altLang="zh-CN" sz="2400" b="0" i="0" dirty="0">
                    <a:solidFill>
                      <a:srgbClr val="000000"/>
                    </a:solidFill>
                    <a:latin typeface="Times New Roman" pitchFamily="34" charset="0"/>
                    <a:ea typeface="SimSun" pitchFamily="34" charset="-122"/>
                    <a:cs typeface="Times New Roman" pitchFamily="34" charset="-120"/>
                  </a:rPr>
                  <a:t>，下方球形容器为烧瓶。</a:t>
                </a:r>
                <a:endParaRPr lang="en-US" altLang="zh-CN" sz="2400" dirty="0">
                  <a:solidFill>
                    <a:srgbClr val="000000"/>
                  </a:solidFill>
                </a:endParaRPr>
              </a:p>
            </p:txBody>
          </p:sp>
        </mc:Choice>
        <mc:Fallback>
          <p:sp>
            <p:nvSpPr>
              <p:cNvPr id="4" name="QO_4_BD.49_3#d82c6bc11?htil=5&amp;sp=1&amp;vop=1&amp;pid=84bbed377&amp;color=0,0,0&amp;vtp=1&amp;bt=1&amp;bbb=1&amp;hb=1&amp;hs=1"/>
              <p:cNvSpPr>
                <a:spLocks noRot="1" noChangeAspect="1" noMove="1" noResize="1" noEditPoints="1" noAdjustHandles="1" noChangeArrowheads="1" noChangeShapeType="1" noTextEdit="1"/>
              </p:cNvSpPr>
              <p:nvPr/>
            </p:nvSpPr>
            <p:spPr>
              <a:xfrm>
                <a:off x="649224" y="864000"/>
                <a:ext cx="7406640" cy="3352800"/>
              </a:xfrm>
              <a:prstGeom prst="rect">
                <a:avLst/>
              </a:prstGeom>
              <a:blipFill>
                <a:blip r:embed="rId4"/>
                <a:stretch>
                  <a:fillRect l="-2551" r="-4033" b="-2727"/>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BD.50_1#30bd278bc?vop=1&amp;pid=d82c6bc11&amp;color=0,0,0&amp;vtp=1&amp;bbb=1&amp;hs=1"/>
              <p:cNvSpPr/>
              <p:nvPr/>
            </p:nvSpPr>
            <p:spPr>
              <a:xfrm>
                <a:off x="649224" y="4204154"/>
                <a:ext cx="10899648" cy="533400"/>
              </a:xfrm>
              <a:prstGeom prst="rect">
                <a:avLst/>
              </a:prstGeom>
              <a:noFill/>
              <a:ln/>
            </p:spPr>
            <p:txBody>
              <a:bodyPr wrap="none" lIns="0" tIns="0" rIns="0" bIns="0" rtlCol="0" anchor="t"/>
              <a:lstStyle/>
              <a:p>
                <a:pPr algn="l" latinLnBrk="1">
                  <a:lnSpc>
                    <a:spcPts val="4200"/>
                  </a:lnSpc>
                </a:pPr>
                <a:r>
                  <a:rPr lang="en-US" altLang="zh-CN" sz="2400" b="0" i="0" dirty="0">
                    <a:solidFill>
                      <a:srgbClr val="000000"/>
                    </a:solidFill>
                    <a:latin typeface="Times New Roman" pitchFamily="34" charset="0"/>
                    <a:ea typeface="SimSun" pitchFamily="34" charset="-122"/>
                    <a:cs typeface="Times New Roman" pitchFamily="34" charset="-120"/>
                  </a:rPr>
                  <a:t>（1</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三个温度计中测温原理与其他两个不同的是</a:t>
                </a:r>
                <a:r>
                  <a:rPr lang="en-US" altLang="zh-CN" sz="2400" i="0" smtClean="0">
                    <a:solidFill>
                      <a:srgbClr val="000000"/>
                    </a:solidFill>
                    <a:latin typeface="SimSun" pitchFamily="34" charset="0"/>
                    <a:ea typeface="SimSun" pitchFamily="34" charset="-122"/>
                    <a:cs typeface="SimSun" pitchFamily="34" charset="-120"/>
                  </a:rPr>
                  <a:t>___</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填“</a:t>
                </a:r>
                <a14:m>
                  <m:oMath xmlns:m="http://schemas.openxmlformats.org/officeDocument/2006/math">
                    <m: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𝐴</m:t>
                    </m:r>
                  </m:oMath>
                </a14:m>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𝐵</m:t>
                    </m:r>
                  </m:oMath>
                </a14:m>
                <a:r>
                  <a:rPr lang="en-US" altLang="zh-CN" sz="2400" b="0" i="0" dirty="0">
                    <a:solidFill>
                      <a:srgbClr val="000000"/>
                    </a:solidFill>
                    <a:latin typeface="Times New Roman" pitchFamily="34" charset="0"/>
                    <a:ea typeface="SimSun" pitchFamily="34" charset="-122"/>
                    <a:cs typeface="Times New Roman" pitchFamily="34" charset="-120"/>
                  </a:rPr>
                  <a:t>”或“</a:t>
                </a:r>
                <a14:m>
                  <m:oMath xmlns:m="http://schemas.openxmlformats.org/officeDocument/2006/math">
                    <m: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𝐶</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a:t>
                </a:r>
                <a:endParaRPr lang="en-US" altLang="zh-CN" sz="2400" dirty="0">
                  <a:solidFill>
                    <a:srgbClr val="000000"/>
                  </a:solidFill>
                </a:endParaRPr>
              </a:p>
            </p:txBody>
          </p:sp>
        </mc:Choice>
        <mc:Fallback>
          <p:sp>
            <p:nvSpPr>
              <p:cNvPr id="5" name="QB_5_BD.50_1#30bd278bc?vop=1&amp;pid=d82c6bc11&amp;color=0,0,0&amp;vtp=1&amp;bbb=1&amp;hs=1"/>
              <p:cNvSpPr>
                <a:spLocks noRot="1" noChangeAspect="1" noMove="1" noResize="1" noEditPoints="1" noAdjustHandles="1" noChangeArrowheads="1" noChangeShapeType="1" noTextEdit="1"/>
              </p:cNvSpPr>
              <p:nvPr/>
            </p:nvSpPr>
            <p:spPr>
              <a:xfrm>
                <a:off x="649224" y="4204154"/>
                <a:ext cx="10899648" cy="533400"/>
              </a:xfrm>
              <a:prstGeom prst="rect">
                <a:avLst/>
              </a:prstGeom>
              <a:blipFill>
                <a:blip r:embed="rId5"/>
                <a:stretch>
                  <a:fillRect l="-1734" t="-2299" b="-2413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N.51_1#30bd278bc.blank?vop=1&amp;pid=d82c6bc11&amp;color=0,0,0&amp;vpa=17&amp;vtp=1&amp;bbb=1"/>
              <p:cNvSpPr/>
              <p:nvPr/>
            </p:nvSpPr>
            <p:spPr>
              <a:xfrm>
                <a:off x="7264336" y="4272743"/>
                <a:ext cx="352235" cy="381000"/>
              </a:xfrm>
              <a:prstGeom prst="rect">
                <a:avLst/>
              </a:prstGeom>
              <a:noFill/>
              <a:ln/>
            </p:spPr>
            <p:txBody>
              <a:bodyPr wrap="none" lIns="0" tIns="0" rIns="0" bIns="0" rtlCol="0" anchor="t"/>
              <a:lstStyle/>
              <a:p>
                <a:pPr algn="ctr" latinLnBrk="1">
                  <a:lnSpc>
                    <a:spcPts val="3000"/>
                  </a:lnSpc>
                </a:pP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𝐴</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p:sp>
            <p:nvSpPr>
              <p:cNvPr id="6" name="QB_5_AN.51_1#30bd278bc.blank?vop=1&amp;pid=d82c6bc11&amp;color=0,0,0&amp;vpa=17&amp;vtp=1&amp;bbb=1"/>
              <p:cNvSpPr>
                <a:spLocks noRot="1" noChangeAspect="1" noMove="1" noResize="1" noEditPoints="1" noAdjustHandles="1" noChangeArrowheads="1" noChangeShapeType="1" noTextEdit="1"/>
              </p:cNvSpPr>
              <p:nvPr/>
            </p:nvSpPr>
            <p:spPr>
              <a:xfrm>
                <a:off x="7264336" y="4272743"/>
                <a:ext cx="352235" cy="381000"/>
              </a:xfrm>
              <a:prstGeom prst="rect">
                <a:avLst/>
              </a:prstGeom>
              <a:blipFill>
                <a:blip r:embed="rId6"/>
                <a:stretch>
                  <a:fillRect l="-8772" r="-8772" b="-3226"/>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5_AS.52_1#30bd278bc?vop=1&amp;pid=d82c6bc11&amp;color=0,0,0&amp;vtp=1&amp;bbb=1&amp;hb=1"/>
              <p:cNvSpPr/>
              <p:nvPr/>
            </p:nvSpPr>
            <p:spPr>
              <a:xfrm>
                <a:off x="649224" y="4727013"/>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𝐴</m:t>
                    </m:r>
                  </m:oMath>
                </a14:m>
                <a:r>
                  <a:rPr lang="en-US" altLang="zh-CN" sz="2400" b="0" i="0" dirty="0">
                    <a:solidFill>
                      <a:srgbClr val="FF0000"/>
                    </a:solidFill>
                    <a:latin typeface="Times New Roman" pitchFamily="34" charset="0"/>
                    <a:ea typeface="SimSun" pitchFamily="34" charset="-122"/>
                    <a:cs typeface="Times New Roman" pitchFamily="34" charset="-120"/>
                  </a:rPr>
                  <a:t>是液体温度计，测温原理是液体的热胀冷缩，</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𝐵</m:t>
                    </m:r>
                  </m:oMath>
                </a14:m>
                <a:r>
                  <a:rPr lang="en-US" altLang="zh-CN" sz="2400" b="0" i="0" dirty="0">
                    <a:solidFill>
                      <a:srgbClr val="FF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𝐶</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是气体温度计</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测</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温原理是气体的热胀冷缩</a:t>
                </a:r>
                <a:r>
                  <a:rPr lang="en-US" altLang="zh-CN" sz="2400" b="0" i="0" dirty="0">
                    <a:solidFill>
                      <a:srgbClr val="FF0000"/>
                    </a:solidFill>
                    <a:latin typeface="Times New Roman" pitchFamily="34" charset="0"/>
                    <a:ea typeface="SimSun" pitchFamily="34" charset="-122"/>
                    <a:cs typeface="Times New Roman" pitchFamily="34" charset="-120"/>
                  </a:rPr>
                  <a:t>，故三个温度计中测温原理与其他两个不同的是</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𝐴</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2400" dirty="0">
                  <a:solidFill>
                    <a:srgbClr val="FF0000"/>
                  </a:solidFill>
                </a:endParaRPr>
              </a:p>
            </p:txBody>
          </p:sp>
        </mc:Choice>
        <mc:Fallback>
          <p:sp>
            <p:nvSpPr>
              <p:cNvPr id="7" name="QB_5_AS.52_1#30bd278bc?vop=1&amp;pid=d82c6bc11&amp;color=0,0,0&amp;vtp=1&amp;bbb=1&amp;hb=1"/>
              <p:cNvSpPr>
                <a:spLocks noRot="1" noChangeAspect="1" noMove="1" noResize="1" noEditPoints="1" noAdjustHandles="1" noChangeArrowheads="1" noChangeShapeType="1" noTextEdit="1"/>
              </p:cNvSpPr>
              <p:nvPr/>
            </p:nvSpPr>
            <p:spPr>
              <a:xfrm>
                <a:off x="649224" y="4727013"/>
                <a:ext cx="10899648" cy="1117600"/>
              </a:xfrm>
              <a:prstGeom prst="rect">
                <a:avLst/>
              </a:prstGeom>
              <a:blipFill>
                <a:blip r:embed="rId7"/>
                <a:stretch>
                  <a:fillRect l="-1734" b="-8152"/>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53_1#085e23d80?vop=1&amp;pid=d82c6bc11&amp;color=0,0,0&amp;vtp=1&amp;bt=1&amp;bbb=1&amp;hb=1"/>
              <p:cNvSpPr/>
              <p:nvPr/>
            </p:nvSpPr>
            <p:spPr>
              <a:xfrm>
                <a:off x="649224" y="859536"/>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（2）如果在</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𝐵</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温度计竖直细管上标上刻度</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那么上方刻度线表示的温度</a:t>
                </a:r>
                <a:r>
                  <a:rPr lang="en-US" altLang="zh-CN" sz="2400" i="0" smtClean="0">
                    <a:solidFill>
                      <a:srgbClr val="000000"/>
                    </a:solidFill>
                    <a:latin typeface="SimSun" pitchFamily="34" charset="0"/>
                    <a:ea typeface="SimSun" pitchFamily="34" charset="-122"/>
                    <a:cs typeface="SimSun" pitchFamily="34" charset="-120"/>
                  </a:rPr>
                  <a:t>______</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填“高于”或“低于”）下方刻度线表示的温度。</a:t>
                </a:r>
                <a:endParaRPr lang="en-US" altLang="zh-CN" sz="2400" dirty="0"/>
              </a:p>
            </p:txBody>
          </p:sp>
        </mc:Choice>
        <mc:Fallback>
          <p:sp>
            <p:nvSpPr>
              <p:cNvPr id="2" name="QB_5_BD.53_1#085e23d80?vop=1&amp;pid=d82c6bc11&amp;color=0,0,0&amp;vtp=1&amp;bt=1&amp;bbb=1&amp;hb=1"/>
              <p:cNvSpPr>
                <a:spLocks noRot="1" noChangeAspect="1" noMove="1" noResize="1" noEditPoints="1" noAdjustHandles="1" noChangeArrowheads="1" noChangeShapeType="1" noTextEdit="1"/>
              </p:cNvSpPr>
              <p:nvPr/>
            </p:nvSpPr>
            <p:spPr>
              <a:xfrm>
                <a:off x="649224" y="859536"/>
                <a:ext cx="10899648" cy="1117600"/>
              </a:xfrm>
              <a:prstGeom prst="rect">
                <a:avLst/>
              </a:prstGeom>
              <a:blipFill>
                <a:blip r:embed="rId3"/>
                <a:stretch>
                  <a:fillRect l="-1734" b="-10383"/>
                </a:stretch>
              </a:blipFill>
              <a:ln/>
            </p:spPr>
            <p:txBody>
              <a:bodyPr/>
              <a:lstStyle/>
              <a:p>
                <a:r>
                  <a:rPr lang="zh-CN" altLang="en-US">
                    <a:noFill/>
                  </a:rPr>
                  <a:t> </a:t>
                </a:r>
              </a:p>
            </p:txBody>
          </p:sp>
        </mc:Fallback>
      </mc:AlternateContent>
      <p:sp>
        <p:nvSpPr>
          <p:cNvPr id="3" name="QB_5_AN.54_1#085e23d80.blank?vop=1&amp;pid=d82c6bc11&amp;color=0,0,0&amp;vpa=18&amp;vtp=1&amp;bbb=1"/>
          <p:cNvSpPr/>
          <p:nvPr/>
        </p:nvSpPr>
        <p:spPr>
          <a:xfrm>
            <a:off x="10170509" y="831596"/>
            <a:ext cx="8302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低于</a:t>
            </a:r>
            <a:endParaRPr lang="en-US" altLang="zh-CN" sz="2400" dirty="0"/>
          </a:p>
        </p:txBody>
      </p:sp>
      <mc:AlternateContent xmlns:mc="http://schemas.openxmlformats.org/markup-compatibility/2006">
        <mc:Choice xmlns:a14="http://schemas.microsoft.com/office/drawing/2010/main" Requires="a14">
          <p:sp>
            <p:nvSpPr>
              <p:cNvPr id="4" name="QB_5_AS.55_1#085e23d80?vop=1&amp;pid=d82c6bc11&amp;color=0,0,0&amp;vtp=1&amp;bbb=1&amp;hb=1"/>
              <p:cNvSpPr/>
              <p:nvPr/>
            </p:nvSpPr>
            <p:spPr>
              <a:xfrm>
                <a:off x="649224" y="2014274"/>
                <a:ext cx="10899648" cy="16764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𝐵</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是气体温度计，是根据气体的热胀冷缩来测量温度的，</a:t>
                </a:r>
                <a:r>
                  <a:rPr lang="en-US" altLang="zh-CN" sz="2400" b="0" i="0">
                    <a:solidFill>
                      <a:srgbClr val="FF0000"/>
                    </a:solidFill>
                    <a:latin typeface="Times New Roman" pitchFamily="34" charset="0"/>
                    <a:ea typeface="SimSun" pitchFamily="34" charset="-122"/>
                    <a:cs typeface="Times New Roman" pitchFamily="34" charset="-120"/>
                  </a:rPr>
                  <a:t>外界温度升高</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瓶内气体体积膨胀</a:t>
                </a:r>
                <a:r>
                  <a:rPr lang="en-US" altLang="zh-CN" sz="2400" b="0" i="0" dirty="0">
                    <a:solidFill>
                      <a:srgbClr val="FF0000"/>
                    </a:solidFill>
                    <a:latin typeface="Times New Roman" pitchFamily="34" charset="0"/>
                    <a:ea typeface="SimSun" pitchFamily="34" charset="-122"/>
                    <a:cs typeface="Times New Roman" pitchFamily="34" charset="-120"/>
                  </a:rPr>
                  <a:t>，细管中液柱向下移动</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则上方刻度线表示的温度低于下方刻</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度线表示的温度</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2400" dirty="0"/>
              </a:p>
            </p:txBody>
          </p:sp>
        </mc:Choice>
        <mc:Fallback>
          <p:sp>
            <p:nvSpPr>
              <p:cNvPr id="4" name="QB_5_AS.55_1#085e23d80?vop=1&amp;pid=d82c6bc11&amp;color=0,0,0&amp;vtp=1&amp;bbb=1&amp;hb=1"/>
              <p:cNvSpPr>
                <a:spLocks noRot="1" noChangeAspect="1" noMove="1" noResize="1" noEditPoints="1" noAdjustHandles="1" noChangeArrowheads="1" noChangeShapeType="1" noTextEdit="1"/>
              </p:cNvSpPr>
              <p:nvPr/>
            </p:nvSpPr>
            <p:spPr>
              <a:xfrm>
                <a:off x="649224" y="2014274"/>
                <a:ext cx="10899648" cy="1676400"/>
              </a:xfrm>
              <a:prstGeom prst="rect">
                <a:avLst/>
              </a:prstGeom>
              <a:blipFill>
                <a:blip r:embed="rId4"/>
                <a:stretch>
                  <a:fillRect l="-1734" r="-1454" b="-581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BD.56_1#1e974c086?vop=1&amp;pid=d82c6bc11&amp;color=0,0,0&amp;vtp=1&amp;bbb=1&amp;hb=1"/>
              <p:cNvSpPr/>
              <p:nvPr/>
            </p:nvSpPr>
            <p:spPr>
              <a:xfrm>
                <a:off x="649224" y="3716074"/>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（3）利用</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𝐶</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温度计测量温度时，若温度升高</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细管中液柱将向</a:t>
                </a:r>
                <a:r>
                  <a:rPr lang="en-US" altLang="zh-CN" sz="2400" i="0" smtClean="0">
                    <a:solidFill>
                      <a:srgbClr val="000000"/>
                    </a:solidFill>
                    <a:latin typeface="SimSun" pitchFamily="34" charset="0"/>
                    <a:ea typeface="SimSun" pitchFamily="34" charset="-122"/>
                    <a:cs typeface="SimSun" pitchFamily="34" charset="-120"/>
                  </a:rPr>
                  <a:t>____</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填“左”或“右”）移动。</a:t>
                </a:r>
                <a:endParaRPr lang="en-US" altLang="zh-CN" sz="2400" dirty="0"/>
              </a:p>
            </p:txBody>
          </p:sp>
        </mc:Choice>
        <mc:Fallback>
          <p:sp>
            <p:nvSpPr>
              <p:cNvPr id="5" name="QB_5_BD.56_1#1e974c086?vop=1&amp;pid=d82c6bc11&amp;color=0,0,0&amp;vtp=1&amp;bbb=1&amp;hb=1"/>
              <p:cNvSpPr>
                <a:spLocks noRot="1" noChangeAspect="1" noMove="1" noResize="1" noEditPoints="1" noAdjustHandles="1" noChangeArrowheads="1" noChangeShapeType="1" noTextEdit="1"/>
              </p:cNvSpPr>
              <p:nvPr/>
            </p:nvSpPr>
            <p:spPr>
              <a:xfrm>
                <a:off x="649224" y="3716074"/>
                <a:ext cx="10899648" cy="1117600"/>
              </a:xfrm>
              <a:prstGeom prst="rect">
                <a:avLst/>
              </a:prstGeom>
              <a:blipFill>
                <a:blip r:embed="rId5"/>
                <a:stretch>
                  <a:fillRect l="-1734" b="-10383"/>
                </a:stretch>
              </a:blipFill>
              <a:ln/>
            </p:spPr>
            <p:txBody>
              <a:bodyPr/>
              <a:lstStyle/>
              <a:p>
                <a:r>
                  <a:rPr lang="zh-CN" altLang="en-US">
                    <a:noFill/>
                  </a:rPr>
                  <a:t> </a:t>
                </a:r>
              </a:p>
            </p:txBody>
          </p:sp>
        </mc:Fallback>
      </mc:AlternateContent>
      <p:sp>
        <p:nvSpPr>
          <p:cNvPr id="6" name="QB_5_AN.57_1#1e974c086.blank?vop=1&amp;pid=d82c6bc11&amp;color=0,0,0&amp;vpa=19&amp;vtp=1"/>
          <p:cNvSpPr/>
          <p:nvPr/>
        </p:nvSpPr>
        <p:spPr>
          <a:xfrm>
            <a:off x="8939053" y="3688134"/>
            <a:ext cx="5254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左</a:t>
            </a:r>
            <a:endParaRPr lang="en-US" altLang="zh-CN" sz="2400" dirty="0"/>
          </a:p>
        </p:txBody>
      </p:sp>
      <mc:AlternateContent xmlns:mc="http://schemas.openxmlformats.org/markup-compatibility/2006">
        <mc:Choice xmlns:a14="http://schemas.microsoft.com/office/drawing/2010/main" Requires="a14">
          <p:sp>
            <p:nvSpPr>
              <p:cNvPr id="7" name="QB_5_AS.58_1#1e974c086?vop=1&amp;pid=d82c6bc11&amp;color=0,0,0&amp;vtp=1&amp;bbb=1&amp;hb=1"/>
              <p:cNvSpPr/>
              <p:nvPr/>
            </p:nvSpPr>
            <p:spPr>
              <a:xfrm>
                <a:off x="649224" y="4871774"/>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𝐶</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是气体温度计，是根据气体的热胀冷缩来测量温度的，</a:t>
                </a:r>
                <a:r>
                  <a:rPr lang="en-US" altLang="zh-CN" sz="2400" b="0" i="0">
                    <a:solidFill>
                      <a:srgbClr val="FF0000"/>
                    </a:solidFill>
                    <a:latin typeface="Times New Roman" pitchFamily="34" charset="0"/>
                    <a:ea typeface="SimSun" pitchFamily="34" charset="-122"/>
                    <a:cs typeface="Times New Roman" pitchFamily="34" charset="-120"/>
                  </a:rPr>
                  <a:t>外界温度升高</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瓶内气体体积膨胀</a:t>
                </a:r>
                <a:r>
                  <a:rPr lang="en-US" altLang="zh-CN" sz="2400" b="0" i="0" dirty="0">
                    <a:solidFill>
                      <a:srgbClr val="FF0000"/>
                    </a:solidFill>
                    <a:latin typeface="Times New Roman" pitchFamily="34" charset="0"/>
                    <a:ea typeface="SimSun" pitchFamily="34" charset="-122"/>
                    <a:cs typeface="Times New Roman" pitchFamily="34" charset="-120"/>
                  </a:rPr>
                  <a:t>，细管中液柱向左移动。</a:t>
                </a:r>
                <a:endParaRPr lang="en-US" altLang="zh-CN" sz="2400" dirty="0"/>
              </a:p>
            </p:txBody>
          </p:sp>
        </mc:Choice>
        <mc:Fallback>
          <p:sp>
            <p:nvSpPr>
              <p:cNvPr id="7" name="QB_5_AS.58_1#1e974c086?vop=1&amp;pid=d82c6bc11&amp;color=0,0,0&amp;vtp=1&amp;bbb=1&amp;hb=1"/>
              <p:cNvSpPr>
                <a:spLocks noRot="1" noChangeAspect="1" noMove="1" noResize="1" noEditPoints="1" noAdjustHandles="1" noChangeArrowheads="1" noChangeShapeType="1" noTextEdit="1"/>
              </p:cNvSpPr>
              <p:nvPr/>
            </p:nvSpPr>
            <p:spPr>
              <a:xfrm>
                <a:off x="649224" y="4871774"/>
                <a:ext cx="10899648" cy="1117600"/>
              </a:xfrm>
              <a:prstGeom prst="rect">
                <a:avLst/>
              </a:prstGeom>
              <a:blipFill>
                <a:blip r:embed="rId6"/>
                <a:stretch>
                  <a:fillRect l="-1734" r="-1342" b="-8152"/>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7">
                                            <p:bg/>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7">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7"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pic>
        <p:nvPicPr>
          <p:cNvPr id="2" name="QO_4_BD.59_1#3341b2697?iti=4&amp;htil=6&amp;vop=1&amp;pid=84bbed377&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146741" y="909720"/>
            <a:ext cx="1106424" cy="15270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4_BD.59_2#3341b2697?iti=4&amp;htil=6&amp;vop=1&amp;pid=84bbed377&amp;color=0,0,0&amp;vtp=1&amp;bbb=1"/>
          <p:cNvSpPr/>
          <p:nvPr/>
        </p:nvSpPr>
        <p:spPr>
          <a:xfrm>
            <a:off x="10056222" y="2563768"/>
            <a:ext cx="1287462" cy="895096"/>
          </a:xfrm>
          <a:prstGeom prst="rect">
            <a:avLst/>
          </a:prstGeom>
          <a:noFill/>
          <a:ln/>
        </p:spPr>
        <p:txBody>
          <a:bodyPr wrap="none" lIns="0" tIns="0" rIns="0" bIns="0" rtlCol="0" anchor="t"/>
          <a:lstStyle/>
          <a:p>
            <a:pPr algn="ctr" latinLnBrk="1">
              <a:lnSpc>
                <a:spcPts val="4200"/>
              </a:lnSpc>
            </a:pPr>
            <a:r>
              <a:rPr lang="en-US" altLang="zh-CN" sz="2400" b="0" i="0" dirty="0">
                <a:solidFill>
                  <a:srgbClr val="000000"/>
                </a:solidFill>
                <a:latin typeface="Times New Roman" pitchFamily="34" charset="0"/>
                <a:ea typeface="SimSun" pitchFamily="34" charset="-122"/>
                <a:cs typeface="Times New Roman" pitchFamily="34" charset="-120"/>
              </a:rPr>
              <a:t>第14题图</a:t>
            </a:r>
            <a:endParaRPr lang="en-US" altLang="zh-CN" sz="2400" dirty="0">
              <a:solidFill>
                <a:srgbClr val="000000"/>
              </a:solidFill>
            </a:endParaRPr>
          </a:p>
        </p:txBody>
      </p:sp>
      <mc:AlternateContent xmlns:mc="http://schemas.openxmlformats.org/markup-compatibility/2006">
        <mc:Choice xmlns:a14="http://schemas.microsoft.com/office/drawing/2010/main" Requires="a14">
          <p:sp>
            <p:nvSpPr>
              <p:cNvPr id="4" name="QO_4_BD.59_3#3341b2697?htil=6&amp;sp=1&amp;vop=1&amp;pid=84bbed377&amp;color=0,0,0&amp;vtp=1&amp;bt=1&amp;bbb=1&amp;hb=1&amp;hs=1"/>
              <p:cNvSpPr/>
              <p:nvPr/>
            </p:nvSpPr>
            <p:spPr>
              <a:xfrm>
                <a:off x="649224" y="864000"/>
                <a:ext cx="9281160" cy="2235200"/>
              </a:xfrm>
              <a:prstGeom prst="rect">
                <a:avLst/>
              </a:prstGeom>
              <a:noFill/>
              <a:ln/>
            </p:spPr>
            <p:txBody>
              <a:bodyPr wrap="none" lIns="0" tIns="0" rIns="0" bIns="0" rtlCol="0" anchor="t"/>
              <a:lstStyle/>
              <a:p>
                <a:pPr algn="l" latinLnBrk="1">
                  <a:lnSpc>
                    <a:spcPts val="4400"/>
                  </a:lnSpc>
                </a:pPr>
                <a:r>
                  <a:rPr lang="en-US" altLang="zh-CN" sz="2400" b="1" i="0" dirty="0">
                    <a:solidFill>
                      <a:srgbClr val="C00000"/>
                    </a:solidFill>
                    <a:latin typeface="Times New Roman" pitchFamily="34" charset="0"/>
                    <a:ea typeface="SimSun" pitchFamily="34" charset="-122"/>
                    <a:cs typeface="Times New Roman" pitchFamily="34" charset="-120"/>
                  </a:rPr>
                  <a:t>14.</a:t>
                </a:r>
                <a:r>
                  <a:rPr lang="en-US" altLang="zh-CN" sz="2400" b="0" i="0" dirty="0">
                    <a:solidFill>
                      <a:srgbClr val="000000"/>
                    </a:solidFill>
                    <a:latin typeface="仿宋" pitchFamily="34" charset="0"/>
                    <a:ea typeface="仿宋" pitchFamily="34" charset="-122"/>
                    <a:cs typeface="仿宋" pitchFamily="34" charset="-120"/>
                  </a:rPr>
                  <a:t>［2025杭州月考］</a:t>
                </a:r>
                <a:r>
                  <a:rPr lang="en-US" altLang="zh-CN" sz="2400" b="0" i="0" dirty="0">
                    <a:solidFill>
                      <a:srgbClr val="000000"/>
                    </a:solidFill>
                    <a:latin typeface="Times New Roman" pitchFamily="34" charset="0"/>
                    <a:ea typeface="SimSun" pitchFamily="34" charset="-122"/>
                    <a:cs typeface="Times New Roman" pitchFamily="34" charset="-120"/>
                  </a:rPr>
                  <a:t>（6分）</a:t>
                </a:r>
                <a:r>
                  <a:rPr lang="en-US" altLang="zh-CN" sz="2400" b="0" i="0">
                    <a:solidFill>
                      <a:srgbClr val="000000"/>
                    </a:solidFill>
                    <a:latin typeface="Times New Roman" pitchFamily="34" charset="0"/>
                    <a:ea typeface="SimSun" pitchFamily="34" charset="-122"/>
                    <a:cs typeface="Times New Roman" pitchFamily="34" charset="-120"/>
                  </a:rPr>
                  <a:t>同学们准备用量筒测量小石块的体积</a:t>
                </a:r>
                <a:r>
                  <a:rPr lang="en-US" altLang="zh-CN" sz="2400" b="0" i="0" smtClean="0">
                    <a:solidFill>
                      <a:srgbClr val="00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甲同学的做法是</a:t>
                </a:r>
                <a:r>
                  <a:rPr lang="en-US" altLang="zh-CN" sz="2400" b="0" i="0" dirty="0">
                    <a:solidFill>
                      <a:srgbClr val="000000"/>
                    </a:solidFill>
                    <a:latin typeface="Times New Roman" pitchFamily="34" charset="0"/>
                    <a:ea typeface="SimSun" pitchFamily="34" charset="-122"/>
                    <a:cs typeface="Times New Roman" pitchFamily="34" charset="-120"/>
                  </a:rPr>
                  <a:t>：在量筒里注入适量的水</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记下水的体积</a:t>
                </a:r>
                <a14:m>
                  <m:oMath xmlns:m="http://schemas.openxmlformats.org/officeDocument/2006/math">
                    <m:sSub>
                      <m:sSubPr>
                        <m:ctrlPr>
                          <a:rPr lang="en-US" altLang="zh-CN" sz="2400" b="0" i="1" dirty="0" smtClean="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1</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，然后轻</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轻放入石块</a:t>
                </a:r>
                <a:r>
                  <a:rPr lang="en-US" altLang="zh-CN" sz="2400" b="0" i="0" dirty="0">
                    <a:solidFill>
                      <a:srgbClr val="000000"/>
                    </a:solidFill>
                    <a:latin typeface="Times New Roman" pitchFamily="34" charset="0"/>
                    <a:ea typeface="SimSun" pitchFamily="34" charset="-122"/>
                    <a:cs typeface="Times New Roman" pitchFamily="34" charset="-120"/>
                  </a:rPr>
                  <a:t>，使石块浸没在水中</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记下此时水及石块的体积</a:t>
                </a:r>
                <a14:m>
                  <m:oMath xmlns:m="http://schemas.openxmlformats.org/officeDocument/2006/math">
                    <m:sSub>
                      <m:sSubPr>
                        <m:ctrlPr>
                          <a:rPr lang="en-US" altLang="zh-CN" sz="2400" b="0" i="1" dirty="0" smtClean="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，计算</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石块的体积为</a:t>
                </a:r>
                <a14:m>
                  <m:oMath xmlns:m="http://schemas.openxmlformats.org/officeDocument/2006/math">
                    <m:sSub>
                      <m:sSubPr>
                        <m:ctrlPr>
                          <a:rPr lang="en-US" altLang="zh-CN" sz="2400" b="0" i="1" dirty="0" smtClean="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2</m:t>
                        </m:r>
                      </m:sub>
                    </m:sSub>
                    <m: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400" b="0" i="1" dirty="0" smtClean="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1</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000000"/>
                    </a:solidFill>
                    <a:latin typeface="Times New Roman" pitchFamily="34" charset="0"/>
                    <a:ea typeface="SimSun" pitchFamily="34" charset="-122"/>
                    <a:cs typeface="Times New Roman" pitchFamily="34" charset="-120"/>
                  </a:rPr>
                  <a:t>。</a:t>
                </a:r>
                <a:endParaRPr lang="en-US" altLang="zh-CN" sz="2400" dirty="0">
                  <a:solidFill>
                    <a:srgbClr val="000000"/>
                  </a:solidFill>
                </a:endParaRPr>
              </a:p>
            </p:txBody>
          </p:sp>
        </mc:Choice>
        <mc:Fallback>
          <p:sp>
            <p:nvSpPr>
              <p:cNvPr id="4" name="QO_4_BD.59_3#3341b2697?htil=6&amp;sp=1&amp;vop=1&amp;pid=84bbed377&amp;color=0,0,0&amp;vtp=1&amp;bt=1&amp;bbb=1&amp;hb=1&amp;hs=1"/>
              <p:cNvSpPr>
                <a:spLocks noRot="1" noChangeAspect="1" noMove="1" noResize="1" noEditPoints="1" noAdjustHandles="1" noChangeArrowheads="1" noChangeShapeType="1" noTextEdit="1"/>
              </p:cNvSpPr>
              <p:nvPr/>
            </p:nvSpPr>
            <p:spPr>
              <a:xfrm>
                <a:off x="649224" y="864000"/>
                <a:ext cx="9281160" cy="2235200"/>
              </a:xfrm>
              <a:prstGeom prst="rect">
                <a:avLst/>
              </a:prstGeom>
              <a:blipFill>
                <a:blip r:embed="rId4"/>
                <a:stretch>
                  <a:fillRect l="-2037" r="-394" b="-4372"/>
                </a:stretch>
              </a:blipFill>
              <a:ln/>
            </p:spPr>
            <p:txBody>
              <a:bodyPr/>
              <a:lstStyle/>
              <a:p>
                <a:r>
                  <a:rPr lang="zh-CN" altLang="en-US">
                    <a:noFill/>
                  </a:rPr>
                  <a:t> </a:t>
                </a:r>
              </a:p>
            </p:txBody>
          </p:sp>
        </mc:Fallback>
      </mc:AlternateContent>
      <p:sp>
        <p:nvSpPr>
          <p:cNvPr id="5" name="QB_5_BD.60_1#d9af17c34?htil=6&amp;vop=1&amp;pid=3341b2697&amp;color=0,0,0&amp;vtp=1&amp;bbb=1&amp;hb=1"/>
          <p:cNvSpPr/>
          <p:nvPr/>
        </p:nvSpPr>
        <p:spPr>
          <a:xfrm>
            <a:off x="649224" y="3066180"/>
            <a:ext cx="9281160" cy="11176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（1）如图所示</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甲同学所用量筒的分度值是</a:t>
            </a:r>
            <a:r>
              <a:rPr lang="en-US" altLang="zh-CN" sz="2400" i="0" smtClean="0">
                <a:solidFill>
                  <a:srgbClr val="000000"/>
                </a:solidFill>
                <a:latin typeface="SimSun" pitchFamily="34" charset="0"/>
                <a:ea typeface="SimSun" pitchFamily="34" charset="-122"/>
                <a:cs typeface="SimSun" pitchFamily="34" charset="-120"/>
              </a:rPr>
              <a:t>_______</a:t>
            </a:r>
            <a:r>
              <a:rPr lang="en-US" altLang="zh-CN" sz="2400" b="0" i="0" smtClean="0">
                <a:solidFill>
                  <a:srgbClr val="000000"/>
                </a:solidFill>
                <a:latin typeface="Times New Roman" pitchFamily="34" charset="0"/>
                <a:ea typeface="SimSun" pitchFamily="34" charset="-122"/>
                <a:cs typeface="Times New Roman" pitchFamily="34" charset="-120"/>
              </a:rPr>
              <a:t>，小石块的体积</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是</a:t>
            </a:r>
            <a:r>
              <a:rPr lang="en-US" altLang="zh-CN" sz="2400" i="0" smtClean="0">
                <a:solidFill>
                  <a:srgbClr val="000000"/>
                </a:solidFill>
                <a:latin typeface="SimSun" pitchFamily="34" charset="0"/>
                <a:ea typeface="SimSun" pitchFamily="34" charset="-122"/>
                <a:cs typeface="SimSun" pitchFamily="34" charset="-120"/>
              </a:rPr>
              <a:t>________</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solidFill>
                <a:srgbClr val="000000"/>
              </a:solidFill>
            </a:endParaRPr>
          </a:p>
        </p:txBody>
      </p:sp>
      <mc:AlternateContent xmlns:mc="http://schemas.openxmlformats.org/markup-compatibility/2006">
        <mc:Choice xmlns:a14="http://schemas.microsoft.com/office/drawing/2010/main" Requires="a14">
          <p:sp>
            <p:nvSpPr>
              <p:cNvPr id="6" name="QB_5_AN.61_1#d9af17c34.blank?vop=1&amp;pid=3341b2697&amp;color=0,0,0&amp;vpa=20&amp;vtp=1&amp;bbb=1"/>
              <p:cNvSpPr/>
              <p:nvPr/>
            </p:nvSpPr>
            <p:spPr>
              <a:xfrm>
                <a:off x="6642036" y="3137617"/>
                <a:ext cx="976313" cy="381000"/>
              </a:xfrm>
              <a:prstGeom prst="rect">
                <a:avLst/>
              </a:prstGeom>
              <a:noFill/>
              <a:ln/>
            </p:spPr>
            <p:txBody>
              <a:bodyPr wrap="none" lIns="0" tIns="0" rIns="0" bIns="0" rtlCol="0" anchor="t"/>
              <a:lstStyle/>
              <a:p>
                <a:pPr algn="ctr" latinLnBrk="1">
                  <a:lnSpc>
                    <a:spcPts val="3000"/>
                  </a:lnSpc>
                </a:pP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10 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mL</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p:sp>
            <p:nvSpPr>
              <p:cNvPr id="6" name="QB_5_AN.61_1#d9af17c34.blank?vop=1&amp;pid=3341b2697&amp;color=0,0,0&amp;vpa=20&amp;vtp=1&amp;bbb=1"/>
              <p:cNvSpPr>
                <a:spLocks noRot="1" noChangeAspect="1" noMove="1" noResize="1" noEditPoints="1" noAdjustHandles="1" noChangeArrowheads="1" noChangeShapeType="1" noTextEdit="1"/>
              </p:cNvSpPr>
              <p:nvPr/>
            </p:nvSpPr>
            <p:spPr>
              <a:xfrm>
                <a:off x="6642036" y="3137617"/>
                <a:ext cx="976313" cy="381000"/>
              </a:xfrm>
              <a:prstGeom prst="rect">
                <a:avLst/>
              </a:prstGeom>
              <a:blipFill>
                <a:blip r:embed="rId5"/>
                <a:stretch>
                  <a:fillRect l="-3750" r="-3125" b="-3226"/>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5_AN.62_1#d9af17c34.blank?vop=1&amp;pid=3341b2697&amp;color=0,0,0&amp;vpa=21&amp;vtp=1&amp;bbb=1"/>
              <p:cNvSpPr/>
              <p:nvPr/>
            </p:nvSpPr>
            <p:spPr>
              <a:xfrm>
                <a:off x="1028636" y="3702767"/>
                <a:ext cx="1088962" cy="393700"/>
              </a:xfrm>
              <a:prstGeom prst="rect">
                <a:avLst/>
              </a:prstGeom>
              <a:noFill/>
              <a:ln/>
            </p:spPr>
            <p:txBody>
              <a:bodyPr wrap="none" lIns="0" tIns="0" rIns="0" bIns="0" rtlCol="0" anchor="t"/>
              <a:lstStyle/>
              <a:p>
                <a:pPr algn="ctr" latinLnBrk="1">
                  <a:lnSpc>
                    <a:spcPts val="3100"/>
                  </a:lnSpc>
                </a:pP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20 </m:t>
                    </m:r>
                    <m:sSup>
                      <m:sSupPr>
                        <m:ctrlPr>
                          <a:rPr lang="en-US" altLang="zh-CN" sz="2400" b="0" i="1" dirty="0" smtClean="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p:sp>
            <p:nvSpPr>
              <p:cNvPr id="7" name="QB_5_AN.62_1#d9af17c34.blank?vop=1&amp;pid=3341b2697&amp;color=0,0,0&amp;vpa=21&amp;vtp=1&amp;bbb=1"/>
              <p:cNvSpPr>
                <a:spLocks noRot="1" noChangeAspect="1" noMove="1" noResize="1" noEditPoints="1" noAdjustHandles="1" noChangeArrowheads="1" noChangeShapeType="1" noTextEdit="1"/>
              </p:cNvSpPr>
              <p:nvPr/>
            </p:nvSpPr>
            <p:spPr>
              <a:xfrm>
                <a:off x="1028636" y="3702767"/>
                <a:ext cx="1088962" cy="393700"/>
              </a:xfrm>
              <a:prstGeom prst="rect">
                <a:avLst/>
              </a:prstGeom>
              <a:blipFill>
                <a:blip r:embed="rId6"/>
                <a:stretch>
                  <a:fillRect l="-3371" b="-153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5_AS.63_1#d9af17c34?vop=1&amp;pid=3341b2697&amp;color=0,0,0&amp;vtp=1&amp;bbb=1&amp;hb=1&amp;hs=1"/>
              <p:cNvSpPr/>
              <p:nvPr/>
            </p:nvSpPr>
            <p:spPr>
              <a:xfrm>
                <a:off x="649224" y="4216854"/>
                <a:ext cx="10899648" cy="22352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题图中量筒每</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50 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mL</m:t>
                    </m:r>
                  </m:oMath>
                </a14:m>
                <a:r>
                  <a:rPr lang="en-US" altLang="zh-CN" sz="2400" b="0" i="0" dirty="0">
                    <a:solidFill>
                      <a:srgbClr val="FF0000"/>
                    </a:solidFill>
                    <a:latin typeface="Times New Roman" pitchFamily="34" charset="0"/>
                    <a:ea typeface="SimSun" pitchFamily="34" charset="-122"/>
                    <a:cs typeface="Times New Roman" pitchFamily="34" charset="-120"/>
                  </a:rPr>
                  <a:t>之间有5个格，则1格代表</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10 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mL</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即量筒的分度值是</a:t>
                </a:r>
              </a:p>
              <a:p>
                <a:pPr latinLnBrk="1">
                  <a:lnSpc>
                    <a:spcPts val="4400"/>
                  </a:lnSpc>
                </a:pP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10 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mL</m:t>
                    </m:r>
                  </m:oMath>
                </a14:m>
                <a:r>
                  <a:rPr lang="en-US" altLang="zh-CN" sz="2400" b="0" i="0" dirty="0">
                    <a:solidFill>
                      <a:srgbClr val="FF0000"/>
                    </a:solidFill>
                    <a:latin typeface="Times New Roman" pitchFamily="34" charset="0"/>
                    <a:ea typeface="SimSun" pitchFamily="34" charset="-122"/>
                    <a:cs typeface="Times New Roman" pitchFamily="34" charset="-120"/>
                  </a:rPr>
                  <a:t>。由题图可知</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未放入小石块时水的体积</a:t>
                </a:r>
                <a14:m>
                  <m:oMath xmlns:m="http://schemas.openxmlformats.org/officeDocument/2006/math">
                    <m:sSub>
                      <m:sSubPr>
                        <m:ctrlPr>
                          <a:rPr lang="en-US" altLang="zh-CN" sz="2400" b="0" i="1" dirty="0" smtClean="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1</m:t>
                        </m:r>
                      </m:sub>
                    </m:sSub>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=110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mL</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放小石块后水和小</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石块的总体积</a:t>
                </a:r>
                <a14:m>
                  <m:oMath xmlns:m="http://schemas.openxmlformats.org/officeDocument/2006/math">
                    <m:sSub>
                      <m:sSubPr>
                        <m:ctrlPr>
                          <a:rPr lang="en-US" altLang="zh-CN" sz="2400" b="0" i="1" dirty="0" smtClean="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b>
                    </m:sSub>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=130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mL</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则小石块的体积</a:t>
                </a:r>
              </a:p>
              <a:p>
                <a:pPr latinLnBrk="1">
                  <a:lnSpc>
                    <a:spcPts val="4400"/>
                  </a:lnSpc>
                </a:pP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𝑉</m:t>
                    </m:r>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t>
                    </m:r>
                    <m:sSub>
                      <m:sSubPr>
                        <m:ctrlPr>
                          <a:rPr lang="en-US" altLang="zh-CN" sz="2400" b="0" i="1" dirty="0" smtClean="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b>
                    </m:sSub>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t>
                    </m:r>
                    <m:sSub>
                      <m:sSubPr>
                        <m:ctrlPr>
                          <a:rPr lang="en-US" altLang="zh-CN" sz="2400" b="0" i="1" dirty="0" smtClean="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1</m:t>
                        </m:r>
                      </m:sub>
                    </m:sSub>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=130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−110 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=20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=20 </m:t>
                    </m:r>
                    <m:sSup>
                      <m:sSupPr>
                        <m:ctrlPr>
                          <a:rPr lang="en-US" altLang="zh-CN" sz="2400" b="0" i="1" dirty="0" smtClean="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FF0000"/>
                    </a:solidFill>
                    <a:latin typeface="Times New Roman" pitchFamily="34" charset="0"/>
                    <a:ea typeface="SimSun" pitchFamily="34" charset="-122"/>
                    <a:cs typeface="Times New Roman" pitchFamily="34" charset="-120"/>
                  </a:rPr>
                  <a:t>。</a:t>
                </a:r>
                <a:endParaRPr lang="en-US" altLang="zh-CN" sz="2400" dirty="0">
                  <a:solidFill>
                    <a:srgbClr val="FF0000"/>
                  </a:solidFill>
                </a:endParaRPr>
              </a:p>
            </p:txBody>
          </p:sp>
        </mc:Choice>
        <mc:Fallback>
          <p:sp>
            <p:nvSpPr>
              <p:cNvPr id="8" name="QB_5_AS.63_1#d9af17c34?vop=1&amp;pid=3341b2697&amp;color=0,0,0&amp;vtp=1&amp;bbb=1&amp;hb=1&amp;hs=1"/>
              <p:cNvSpPr>
                <a:spLocks noRot="1" noChangeAspect="1" noMove="1" noResize="1" noEditPoints="1" noAdjustHandles="1" noChangeArrowheads="1" noChangeShapeType="1" noTextEdit="1"/>
              </p:cNvSpPr>
              <p:nvPr/>
            </p:nvSpPr>
            <p:spPr>
              <a:xfrm>
                <a:off x="649224" y="4216854"/>
                <a:ext cx="10899648" cy="2235200"/>
              </a:xfrm>
              <a:prstGeom prst="rect">
                <a:avLst/>
              </a:prstGeom>
              <a:blipFill>
                <a:blip r:embed="rId7"/>
                <a:stretch>
                  <a:fillRect l="-1734" r="-671" b="-4372"/>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8">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8">
                                            <p:txEl>
                                              <p:pRg st="1" end="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8">
                                            <p:txEl>
                                              <p:pRg st="2" end="2"/>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P spid="8"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C_5_BD.64_1#db7155678?vop=1&amp;pid=3341b2697&amp;color=0,0,0&amp;vtp=1&amp;bt=1&amp;bbb=1"/>
          <p:cNvSpPr/>
          <p:nvPr/>
        </p:nvSpPr>
        <p:spPr>
          <a:xfrm>
            <a:off x="649224" y="859536"/>
            <a:ext cx="10899648" cy="533400"/>
          </a:xfrm>
          <a:prstGeom prst="rect">
            <a:avLst/>
          </a:prstGeom>
          <a:noFill/>
          <a:ln/>
        </p:spPr>
        <p:txBody>
          <a:bodyPr wrap="none" lIns="0" tIns="0" rIns="0" bIns="0" rtlCol="0" anchor="t"/>
          <a:lstStyle/>
          <a:p>
            <a:pPr algn="l" latinLnBrk="1">
              <a:lnSpc>
                <a:spcPts val="4200"/>
              </a:lnSpc>
            </a:pPr>
            <a:r>
              <a:rPr lang="en-US" altLang="zh-CN" sz="2400" b="0" i="0" dirty="0">
                <a:solidFill>
                  <a:srgbClr val="000000"/>
                </a:solidFill>
                <a:latin typeface="Times New Roman" pitchFamily="34" charset="0"/>
                <a:ea typeface="SimSun" pitchFamily="34" charset="-122"/>
                <a:cs typeface="Times New Roman" pitchFamily="34" charset="-120"/>
              </a:rPr>
              <a:t>（2）［中］甲同学下列操作</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会导致测量结果偏小的是</a:t>
            </a:r>
            <a:r>
              <a:rPr lang="en-US" altLang="zh-CN" sz="2400" i="0" smtClean="0">
                <a:solidFill>
                  <a:srgbClr val="000000"/>
                </a:solidFill>
                <a:latin typeface="SimSun" pitchFamily="34" charset="0"/>
                <a:ea typeface="SimSun" pitchFamily="34" charset="-122"/>
                <a:cs typeface="SimSun" pitchFamily="34" charset="-120"/>
              </a:rPr>
              <a:t>____</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填字母）。</a:t>
            </a:r>
            <a:endParaRPr lang="en-US" altLang="zh-CN" sz="2400" dirty="0"/>
          </a:p>
        </p:txBody>
      </p:sp>
      <p:sp>
        <p:nvSpPr>
          <p:cNvPr id="3" name="QC_5_AN.65_1#db7155678.blank?vop=1&amp;pid=3341b2697&amp;color=0,0,0&amp;vpa=22&amp;vtp=1&amp;bbb=1"/>
          <p:cNvSpPr/>
          <p:nvPr/>
        </p:nvSpPr>
        <p:spPr>
          <a:xfrm>
            <a:off x="8082693" y="821436"/>
            <a:ext cx="627063" cy="533400"/>
          </a:xfrm>
          <a:prstGeom prst="rect">
            <a:avLst/>
          </a:prstGeom>
          <a:noFill/>
          <a:ln/>
        </p:spPr>
        <p:txBody>
          <a:bodyPr wrap="none" lIns="0" tIns="0" rIns="0" bIns="0" rtlCol="0" anchor="t"/>
          <a:lstStyle/>
          <a:p>
            <a:pPr algn="ctr" latinLnBrk="1">
              <a:lnSpc>
                <a:spcPts val="4200"/>
              </a:lnSpc>
            </a:pPr>
            <a:r>
              <a:rPr lang="en-US" altLang="zh-CN" sz="2400" b="0" i="0" dirty="0">
                <a:solidFill>
                  <a:srgbClr val="FF0000"/>
                </a:solidFill>
                <a:latin typeface="Times New Roman" pitchFamily="34" charset="0"/>
                <a:ea typeface="SimSun" pitchFamily="34" charset="-122"/>
                <a:cs typeface="Times New Roman" pitchFamily="34" charset="-120"/>
              </a:rPr>
              <a:t>BC</a:t>
            </a:r>
            <a:endParaRPr lang="en-US" altLang="zh-CN" sz="2400" dirty="0"/>
          </a:p>
        </p:txBody>
      </p:sp>
      <p:sp>
        <p:nvSpPr>
          <p:cNvPr id="4" name="QC_5_BD.64_2#db7155678.choices?vop=1&amp;pid=3341b2697&amp;color=0,0,0&amp;vtp=1&amp;bbb=1"/>
          <p:cNvSpPr/>
          <p:nvPr/>
        </p:nvSpPr>
        <p:spPr>
          <a:xfrm>
            <a:off x="649224" y="1381433"/>
            <a:ext cx="10899648" cy="1117600"/>
          </a:xfrm>
          <a:prstGeom prst="rect">
            <a:avLst/>
          </a:prstGeom>
          <a:noFill/>
          <a:ln/>
        </p:spPr>
        <p:txBody>
          <a:bodyPr wrap="none" lIns="0" tIns="0" rIns="0" bIns="0" rtlCol="0" anchor="t"/>
          <a:lstStyle/>
          <a:p>
            <a:pPr marL="0" marR="0" lvl="0" indent="0" defTabSz="914400" eaLnBrk="1" fontAlgn="auto" latinLnBrk="1" hangingPunct="1">
              <a:lnSpc>
                <a:spcPts val="4400"/>
              </a:lnSpc>
              <a:spcBef>
                <a:spcPts val="0"/>
              </a:spcBef>
              <a:spcAft>
                <a:spcPts val="0"/>
              </a:spcAft>
              <a:buClrTx/>
              <a:buSzTx/>
              <a:buNone/>
              <a:tabLst>
                <a:tab pos="5555956" algn="l"/>
              </a:tabLst>
              <a:defRPr/>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石块浸没水中的深度过大</a:t>
            </a:r>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.放入石块后，仰视读数</a:t>
            </a:r>
            <a:endParaRPr lang="en-US" altLang="zh-CN" sz="2400" dirty="0"/>
          </a:p>
          <a:p>
            <a:pPr marL="0" marR="0" lvl="0" indent="0" defTabSz="914400" eaLnBrk="1" fontAlgn="auto" latinLnBrk="1" hangingPunct="1">
              <a:lnSpc>
                <a:spcPts val="4400"/>
              </a:lnSpc>
              <a:spcBef>
                <a:spcPts val="0"/>
              </a:spcBef>
              <a:spcAft>
                <a:spcPts val="0"/>
              </a:spcAft>
              <a:buClrTx/>
              <a:buSzTx/>
              <a:buNone/>
              <a:tabLst>
                <a:tab pos="5555956" algn="l"/>
              </a:tabLst>
              <a:defRPr/>
            </a:pPr>
            <a:r>
              <a:rPr lang="en-US" altLang="zh-CN" sz="2400" b="0" i="0" smtClean="0">
                <a:solidFill>
                  <a:srgbClr val="000000"/>
                </a:solidFill>
                <a:latin typeface="Times New Roman" pitchFamily="34" charset="0"/>
                <a:ea typeface="SimSun" pitchFamily="34" charset="-122"/>
                <a:cs typeface="Times New Roman" pitchFamily="34" charset="-120"/>
              </a:rPr>
              <a:t>C</a:t>
            </a:r>
            <a:r>
              <a:rPr lang="en-US" altLang="zh-CN" sz="2400" b="0" i="0" dirty="0">
                <a:solidFill>
                  <a:srgbClr val="000000"/>
                </a:solidFill>
                <a:latin typeface="Times New Roman" pitchFamily="34" charset="0"/>
                <a:ea typeface="SimSun" pitchFamily="34" charset="-122"/>
                <a:cs typeface="Times New Roman" pitchFamily="34" charset="-120"/>
              </a:rPr>
              <a:t>.投入石块</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有水滴飞溅出来</a:t>
            </a:r>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.改用粗线拴住石块</a:t>
            </a:r>
            <a:endParaRPr lang="en-US" altLang="zh-CN" sz="2400" dirty="0"/>
          </a:p>
        </p:txBody>
      </p:sp>
      <mc:AlternateContent xmlns:mc="http://schemas.openxmlformats.org/markup-compatibility/2006">
        <mc:Choice xmlns:a14="http://schemas.microsoft.com/office/drawing/2010/main" Requires="a14">
          <p:sp>
            <p:nvSpPr>
              <p:cNvPr id="5" name="QC_5_AS.66_1#db7155678?vop=1&amp;pid=3341b2697&amp;color=0,0,0&amp;vtp=1&amp;bbb=1&amp;hb=1"/>
              <p:cNvSpPr/>
              <p:nvPr/>
            </p:nvSpPr>
            <p:spPr>
              <a:xfrm>
                <a:off x="649224" y="2537133"/>
                <a:ext cx="10899648" cy="22352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水和石块的总体积与石块浸没水中的深度无关，A错误；放入石块后</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仰</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视读数</a:t>
                </a:r>
                <a:r>
                  <a:rPr lang="en-US" altLang="zh-CN" sz="2400" b="0" i="0" dirty="0">
                    <a:solidFill>
                      <a:srgbClr val="FF0000"/>
                    </a:solidFill>
                    <a:latin typeface="Times New Roman" pitchFamily="34" charset="0"/>
                    <a:ea typeface="SimSun" pitchFamily="34" charset="-122"/>
                    <a:cs typeface="Times New Roman" pitchFamily="34" charset="-120"/>
                  </a:rPr>
                  <a:t>，示数偏小，会导致测量结果偏小，B正确；投入石块，</a:t>
                </a:r>
                <a:r>
                  <a:rPr lang="en-US" altLang="zh-CN" sz="2400" b="0" i="0">
                    <a:solidFill>
                      <a:srgbClr val="FF0000"/>
                    </a:solidFill>
                    <a:latin typeface="Times New Roman" pitchFamily="34" charset="0"/>
                    <a:ea typeface="SimSun" pitchFamily="34" charset="-122"/>
                    <a:cs typeface="Times New Roman" pitchFamily="34" charset="-120"/>
                  </a:rPr>
                  <a:t>有水滴飞溅出来</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量筒中水的体积变小</a:t>
                </a:r>
                <a:r>
                  <a:rPr lang="en-US" altLang="zh-CN" sz="2400" b="0" i="0" dirty="0">
                    <a:solidFill>
                      <a:srgbClr val="FF0000"/>
                    </a:solidFill>
                    <a:latin typeface="Times New Roman" pitchFamily="34" charset="0"/>
                    <a:ea typeface="SimSun" pitchFamily="34" charset="-122"/>
                    <a:cs typeface="Times New Roman" pitchFamily="34" charset="-120"/>
                  </a:rPr>
                  <a:t>，会导致石块体积的测量结果偏小，C正确</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改用粗线拴住石</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块</a:t>
                </a:r>
                <a:r>
                  <a:rPr lang="en-US" altLang="zh-CN" sz="2400" b="0" i="0" dirty="0">
                    <a:solidFill>
                      <a:srgbClr val="FF0000"/>
                    </a:solidFill>
                    <a:latin typeface="Times New Roman" pitchFamily="34" charset="0"/>
                    <a:ea typeface="SimSun" pitchFamily="34" charset="-122"/>
                    <a:cs typeface="Times New Roman" pitchFamily="34" charset="-120"/>
                  </a:rPr>
                  <a:t>，会导致石块体积的测量结果偏大，D错误。故选</a:t>
                </a:r>
                <a14:m>
                  <m:oMath xmlns:m="http://schemas.openxmlformats.org/officeDocument/2006/math">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BC</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2400" dirty="0"/>
              </a:p>
            </p:txBody>
          </p:sp>
        </mc:Choice>
        <mc:Fallback>
          <p:sp>
            <p:nvSpPr>
              <p:cNvPr id="5" name="QC_5_AS.66_1#db7155678?vop=1&amp;pid=3341b2697&amp;color=0,0,0&amp;vtp=1&amp;bbb=1&amp;hb=1"/>
              <p:cNvSpPr>
                <a:spLocks noRot="1" noChangeAspect="1" noMove="1" noResize="1" noEditPoints="1" noAdjustHandles="1" noChangeArrowheads="1" noChangeShapeType="1" noTextEdit="1"/>
              </p:cNvSpPr>
              <p:nvPr/>
            </p:nvSpPr>
            <p:spPr>
              <a:xfrm>
                <a:off x="649224" y="2537133"/>
                <a:ext cx="10899648" cy="2235200"/>
              </a:xfrm>
              <a:prstGeom prst="rect">
                <a:avLst/>
              </a:prstGeom>
              <a:blipFill>
                <a:blip r:embed="rId3"/>
                <a:stretch>
                  <a:fillRect l="-1734" r="-1510" b="-5450"/>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C_3_BD#27099c949?pid=a12446c31&amp;color=46,117,182&amp;vtp=1&amp;bt=1&amp;bbb=1"/>
          <p:cNvSpPr/>
          <p:nvPr/>
        </p:nvSpPr>
        <p:spPr>
          <a:xfrm>
            <a:off x="649224" y="859536"/>
            <a:ext cx="10899648" cy="748792"/>
          </a:xfrm>
          <a:prstGeom prst="rect">
            <a:avLst/>
          </a:prstGeom>
          <a:noFill/>
          <a:ln/>
        </p:spPr>
        <p:txBody>
          <a:bodyPr wrap="none" lIns="0" tIns="0" rIns="0" bIns="0" rtlCol="0" anchor="t"/>
          <a:lstStyle/>
          <a:p>
            <a:pPr algn="l" latinLnBrk="1">
              <a:lnSpc>
                <a:spcPts val="4900"/>
              </a:lnSpc>
            </a:pPr>
            <a:r>
              <a:rPr lang="en-US" altLang="zh-CN" sz="2800" b="1" i="0" dirty="0">
                <a:solidFill>
                  <a:srgbClr val="2E75B6"/>
                </a:solidFill>
                <a:latin typeface="Times New Roman" pitchFamily="34" charset="0"/>
                <a:ea typeface="SimHei" pitchFamily="34" charset="-122"/>
                <a:cs typeface="Times New Roman" pitchFamily="34" charset="-120"/>
              </a:rPr>
              <a:t>三、实验及探究题（本大题有3小题，共24分）</a:t>
            </a:r>
            <a:endParaRPr lang="en-US" altLang="zh-CN" sz="2800" dirty="0"/>
          </a:p>
        </p:txBody>
      </p:sp>
      <p:sp>
        <p:nvSpPr>
          <p:cNvPr id="3" name="QO_4_BD.67_1#091a93964?sp=1&amp;vop=1&amp;pid=27099c949&amp;color=0,0,0&amp;vtp=1&amp;bbb=1"/>
          <p:cNvSpPr/>
          <p:nvPr/>
        </p:nvSpPr>
        <p:spPr>
          <a:xfrm>
            <a:off x="649224" y="1478280"/>
            <a:ext cx="10899648" cy="533400"/>
          </a:xfrm>
          <a:prstGeom prst="rect">
            <a:avLst/>
          </a:prstGeom>
          <a:noFill/>
          <a:ln/>
        </p:spPr>
        <p:txBody>
          <a:bodyPr wrap="none" lIns="0" tIns="0" rIns="0" bIns="0" rtlCol="0" anchor="t"/>
          <a:lstStyle/>
          <a:p>
            <a:pPr algn="l" latinLnBrk="1">
              <a:lnSpc>
                <a:spcPts val="4200"/>
              </a:lnSpc>
            </a:pPr>
            <a:r>
              <a:rPr lang="en-US" altLang="zh-CN" sz="2400" b="1" i="0" dirty="0">
                <a:solidFill>
                  <a:srgbClr val="C00000"/>
                </a:solidFill>
                <a:latin typeface="Times New Roman" pitchFamily="34" charset="0"/>
                <a:ea typeface="SimSun" pitchFamily="34" charset="-122"/>
                <a:cs typeface="Times New Roman" pitchFamily="34" charset="-120"/>
              </a:rPr>
              <a:t>15.</a:t>
            </a:r>
            <a:r>
              <a:rPr lang="en-US" altLang="zh-CN" sz="2400" b="0" i="0" dirty="0">
                <a:solidFill>
                  <a:srgbClr val="000000"/>
                </a:solidFill>
                <a:latin typeface="仿宋" pitchFamily="34" charset="0"/>
                <a:ea typeface="仿宋" pitchFamily="34" charset="-122"/>
                <a:cs typeface="仿宋" pitchFamily="34" charset="-120"/>
              </a:rPr>
              <a:t>［2025宁波期末］</a:t>
            </a:r>
            <a:r>
              <a:rPr lang="en-US" altLang="zh-CN" sz="2400" b="0" i="0" dirty="0">
                <a:solidFill>
                  <a:srgbClr val="000000"/>
                </a:solidFill>
                <a:latin typeface="Times New Roman" pitchFamily="34" charset="0"/>
                <a:ea typeface="SimSun" pitchFamily="34" charset="-122"/>
                <a:cs typeface="Times New Roman" pitchFamily="34" charset="-120"/>
              </a:rPr>
              <a:t>（8分）测量是科学学习的基本方法，请回答下列问题：</a:t>
            </a:r>
            <a:endParaRPr lang="en-US" altLang="zh-CN" sz="2400" dirty="0"/>
          </a:p>
        </p:txBody>
      </p:sp>
      <p:pic>
        <p:nvPicPr>
          <p:cNvPr id="4" name="QO_4_BD.67_3#091a93964?iti=5&amp;htil=1&amp;vop=1&amp;pid=27099c94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8952" y="3413316"/>
            <a:ext cx="3108960" cy="107899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O_4_BD.67_4#091a93964?iti=6&amp;htil=1&amp;vop=1&amp;pid=27099c949&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4142232" y="2087436"/>
            <a:ext cx="1737360" cy="2404872"/>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6" name="QO_4_BD.67_5#091a93964?iti=7&amp;htil=1&amp;vop=1&amp;pid=27099c949&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153912" y="2791524"/>
            <a:ext cx="5276088" cy="17099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7" name="QO_4_BD.67_6#091a93964?iti=5&amp;htil=1&amp;vop=1&amp;pid=27099c949&amp;color=0,0,0&amp;vtp=1"/>
          <p:cNvSpPr/>
          <p:nvPr/>
        </p:nvSpPr>
        <p:spPr>
          <a:xfrm>
            <a:off x="2126901" y="4619308"/>
            <a:ext cx="373062" cy="895096"/>
          </a:xfrm>
          <a:prstGeom prst="rect">
            <a:avLst/>
          </a:prstGeom>
          <a:noFill/>
          <a:ln/>
        </p:spPr>
        <p:txBody>
          <a:bodyPr wrap="square" lIns="0" tIns="0" rIns="0" bIns="0" rtlCol="0" anchor="t"/>
          <a:lstStyle/>
          <a:p>
            <a:pPr algn="ctr" latinLnBrk="1">
              <a:lnSpc>
                <a:spcPct val="150000"/>
              </a:lnSpc>
            </a:pPr>
            <a:r>
              <a:rPr lang="en-US" altLang="zh-CN" sz="2400" b="0" i="0" dirty="0">
                <a:solidFill>
                  <a:srgbClr val="000000"/>
                </a:solidFill>
                <a:latin typeface="Times New Roman" pitchFamily="34" charset="0"/>
                <a:ea typeface="SimSun" pitchFamily="34" charset="-122"/>
                <a:cs typeface="Times New Roman" pitchFamily="34" charset="-120"/>
              </a:rPr>
              <a:t>甲</a:t>
            </a:r>
            <a:endParaRPr lang="en-US" altLang="zh-CN" sz="2400" dirty="0"/>
          </a:p>
        </p:txBody>
      </p:sp>
      <p:sp>
        <p:nvSpPr>
          <p:cNvPr id="8" name="QO_4_BD.67_7#091a93964?iti=6&amp;htil=1&amp;vop=1&amp;pid=27099c949&amp;color=0,0,0&amp;vtp=1"/>
          <p:cNvSpPr/>
          <p:nvPr/>
        </p:nvSpPr>
        <p:spPr>
          <a:xfrm>
            <a:off x="4824381" y="4619308"/>
            <a:ext cx="373062" cy="895096"/>
          </a:xfrm>
          <a:prstGeom prst="rect">
            <a:avLst/>
          </a:prstGeom>
          <a:noFill/>
          <a:ln/>
        </p:spPr>
        <p:txBody>
          <a:bodyPr wrap="square" lIns="0" tIns="0" rIns="0" bIns="0" rtlCol="0" anchor="t"/>
          <a:lstStyle/>
          <a:p>
            <a:pPr algn="ctr" latinLnBrk="1">
              <a:lnSpc>
                <a:spcPct val="150000"/>
              </a:lnSpc>
            </a:pPr>
            <a:r>
              <a:rPr lang="en-US" altLang="zh-CN" sz="2400" b="0" i="0" dirty="0">
                <a:solidFill>
                  <a:srgbClr val="000000"/>
                </a:solidFill>
                <a:latin typeface="Times New Roman" pitchFamily="34" charset="0"/>
                <a:ea typeface="SimSun" pitchFamily="34" charset="-122"/>
                <a:cs typeface="Times New Roman" pitchFamily="34" charset="-120"/>
              </a:rPr>
              <a:t>乙</a:t>
            </a:r>
            <a:endParaRPr lang="en-US" altLang="zh-CN" sz="2400" dirty="0"/>
          </a:p>
        </p:txBody>
      </p:sp>
      <p:sp>
        <p:nvSpPr>
          <p:cNvPr id="9" name="QO_4_BD.67_8#091a93964?iti=7&amp;htil=1&amp;vop=1&amp;pid=27099c949&amp;color=0,0,0&amp;vtp=1"/>
          <p:cNvSpPr/>
          <p:nvPr/>
        </p:nvSpPr>
        <p:spPr>
          <a:xfrm>
            <a:off x="8605425" y="4628452"/>
            <a:ext cx="373062" cy="895096"/>
          </a:xfrm>
          <a:prstGeom prst="rect">
            <a:avLst/>
          </a:prstGeom>
          <a:noFill/>
          <a:ln/>
        </p:spPr>
        <p:txBody>
          <a:bodyPr wrap="square" lIns="0" tIns="0" rIns="0" bIns="0" rtlCol="0" anchor="t"/>
          <a:lstStyle/>
          <a:p>
            <a:pPr algn="ctr" latinLnBrk="1">
              <a:lnSpc>
                <a:spcPct val="150000"/>
              </a:lnSpc>
            </a:pPr>
            <a:r>
              <a:rPr lang="en-US" altLang="zh-CN" sz="2400" b="0" i="0" dirty="0">
                <a:solidFill>
                  <a:srgbClr val="000000"/>
                </a:solidFill>
                <a:latin typeface="Times New Roman" pitchFamily="34" charset="0"/>
                <a:ea typeface="SimSun" pitchFamily="34" charset="-122"/>
                <a:cs typeface="Times New Roman" pitchFamily="34" charset="-120"/>
              </a:rPr>
              <a:t>丙</a:t>
            </a:r>
            <a:endParaRPr lang="en-US" altLang="zh-CN" sz="2400" dirty="0"/>
          </a:p>
        </p:txBody>
      </p:sp>
    </p:spTree>
  </p:cSld>
  <p:clrMapOvr>
    <a:masterClrMapping/>
  </p:clrMapOvr>
  <p:transition>
    <p:spli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Tree>
  </p:cSld>
  <p:clrMapOvr>
    <a:masterClrMapping/>
  </p:clrMapOvr>
  <p:transition>
    <p:split dir="in"/>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68_1#fb89f0e73?vop=1&amp;pid=091a93964&amp;color=0,0,0&amp;vtp=1&amp;bt=1&amp;bbb=1"/>
              <p:cNvSpPr/>
              <p:nvPr/>
            </p:nvSpPr>
            <p:spPr>
              <a:xfrm>
                <a:off x="649224" y="859536"/>
                <a:ext cx="10899648" cy="533400"/>
              </a:xfrm>
              <a:prstGeom prst="rect">
                <a:avLst/>
              </a:prstGeom>
              <a:noFill/>
              <a:ln/>
            </p:spPr>
            <p:txBody>
              <a:bodyPr wrap="none" lIns="0" tIns="0" rIns="0" bIns="0" rtlCol="0" anchor="t"/>
              <a:lstStyle/>
              <a:p>
                <a:pPr algn="l" latinLnBrk="1">
                  <a:lnSpc>
                    <a:spcPts val="4200"/>
                  </a:lnSpc>
                </a:pPr>
                <a:r>
                  <a:rPr lang="en-US" altLang="zh-CN" sz="2400" b="0" i="0" dirty="0">
                    <a:solidFill>
                      <a:srgbClr val="000000"/>
                    </a:solidFill>
                    <a:latin typeface="Times New Roman" pitchFamily="34" charset="0"/>
                    <a:ea typeface="SimSun" pitchFamily="34" charset="-122"/>
                    <a:cs typeface="Times New Roman" pitchFamily="34" charset="-120"/>
                  </a:rPr>
                  <a:t>（1）图甲中物体</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𝐴</m:t>
                    </m:r>
                  </m:oMath>
                </a14:m>
                <a:r>
                  <a:rPr lang="en-US" altLang="zh-CN" sz="2400" b="0" i="0" smtClean="0">
                    <a:solidFill>
                      <a:srgbClr val="000000"/>
                    </a:solidFill>
                    <a:latin typeface="Times New Roman" pitchFamily="34" charset="0"/>
                    <a:ea typeface="SimSun" pitchFamily="34" charset="-122"/>
                    <a:cs typeface="Times New Roman" pitchFamily="34" charset="-120"/>
                  </a:rPr>
                  <a:t>的长度为</a:t>
                </a:r>
                <a:r>
                  <a:rPr lang="en-US" altLang="zh-CN" sz="2400" i="0" smtClean="0">
                    <a:solidFill>
                      <a:srgbClr val="000000"/>
                    </a:solidFill>
                    <a:latin typeface="SimSun" pitchFamily="34" charset="0"/>
                    <a:ea typeface="SimSun" pitchFamily="34" charset="-122"/>
                    <a:cs typeface="SimSun" pitchFamily="34" charset="-120"/>
                  </a:rPr>
                  <a:t>_____</a:t>
                </a:r>
                <a14:m>
                  <m:oMath xmlns:m="http://schemas.openxmlformats.org/officeDocument/2006/math">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cm</m:t>
                    </m:r>
                  </m:oMath>
                </a14:m>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图乙中测得的室温为</a:t>
                </a:r>
                <a:r>
                  <a:rPr lang="en-US" altLang="zh-CN" sz="2400" i="0" smtClean="0">
                    <a:solidFill>
                      <a:srgbClr val="000000"/>
                    </a:solidFill>
                    <a:latin typeface="SimSun" pitchFamily="34" charset="0"/>
                    <a:ea typeface="SimSun" pitchFamily="34" charset="-122"/>
                    <a:cs typeface="SimSun" pitchFamily="34" charset="-120"/>
                  </a:rPr>
                  <a:t>____</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a:t>
                </a:r>
                <a:endParaRPr lang="en-US" altLang="zh-CN" sz="2400" dirty="0"/>
              </a:p>
            </p:txBody>
          </p:sp>
        </mc:Choice>
        <mc:Fallback>
          <p:sp>
            <p:nvSpPr>
              <p:cNvPr id="2" name="QB_5_BD.68_1#fb89f0e73?vop=1&amp;pid=091a93964&amp;color=0,0,0&amp;vtp=1&amp;bt=1&amp;bbb=1"/>
              <p:cNvSpPr>
                <a:spLocks noRot="1" noChangeAspect="1" noMove="1" noResize="1" noEditPoints="1" noAdjustHandles="1" noChangeArrowheads="1" noChangeShapeType="1" noTextEdit="1"/>
              </p:cNvSpPr>
              <p:nvPr/>
            </p:nvSpPr>
            <p:spPr>
              <a:xfrm>
                <a:off x="649224" y="859536"/>
                <a:ext cx="10899648" cy="533400"/>
              </a:xfrm>
              <a:prstGeom prst="rect">
                <a:avLst/>
              </a:prstGeom>
              <a:blipFill>
                <a:blip r:embed="rId3"/>
                <a:stretch>
                  <a:fillRect l="-1734" t="-1136" b="-22727"/>
                </a:stretch>
              </a:blipFill>
              <a:ln/>
            </p:spPr>
            <p:txBody>
              <a:bodyPr/>
              <a:lstStyle/>
              <a:p>
                <a:r>
                  <a:rPr lang="zh-CN" altLang="en-US">
                    <a:noFill/>
                  </a:rPr>
                  <a:t> </a:t>
                </a:r>
              </a:p>
            </p:txBody>
          </p:sp>
        </mc:Fallback>
      </mc:AlternateContent>
      <p:sp>
        <p:nvSpPr>
          <p:cNvPr id="3" name="QB_5_AN.69_1#fb89f0e73.blank?vop=1&amp;pid=091a93964&amp;color=0,0,0&amp;vpa=23&amp;vtp=1&amp;bbb=1"/>
          <p:cNvSpPr/>
          <p:nvPr/>
        </p:nvSpPr>
        <p:spPr>
          <a:xfrm>
            <a:off x="4329652" y="821436"/>
            <a:ext cx="754063" cy="533400"/>
          </a:xfrm>
          <a:prstGeom prst="rect">
            <a:avLst/>
          </a:prstGeom>
          <a:noFill/>
          <a:ln/>
        </p:spPr>
        <p:txBody>
          <a:bodyPr wrap="none" lIns="0" tIns="0" rIns="0" bIns="0" rtlCol="0" anchor="t"/>
          <a:lstStyle/>
          <a:p>
            <a:pPr algn="ctr" latinLnBrk="1">
              <a:lnSpc>
                <a:spcPts val="4200"/>
              </a:lnSpc>
            </a:pPr>
            <a:r>
              <a:rPr lang="en-US" altLang="zh-CN" sz="2400" b="0" i="0" dirty="0">
                <a:solidFill>
                  <a:srgbClr val="FF0000"/>
                </a:solidFill>
                <a:latin typeface="Times New Roman" pitchFamily="34" charset="0"/>
                <a:ea typeface="SimSun" pitchFamily="34" charset="-122"/>
                <a:cs typeface="Times New Roman" pitchFamily="34" charset="-120"/>
              </a:rPr>
              <a:t>1.80</a:t>
            </a:r>
            <a:endParaRPr lang="en-US" altLang="zh-CN" sz="2400" dirty="0"/>
          </a:p>
        </p:txBody>
      </p:sp>
      <p:sp>
        <p:nvSpPr>
          <p:cNvPr id="4" name="QB_5_AN.70_1#fb89f0e73.blank?vop=1&amp;pid=091a93964&amp;color=0,0,0&amp;vpa=24&amp;vtp=1&amp;bbb=1"/>
          <p:cNvSpPr/>
          <p:nvPr/>
        </p:nvSpPr>
        <p:spPr>
          <a:xfrm>
            <a:off x="8566689" y="821436"/>
            <a:ext cx="525463" cy="533400"/>
          </a:xfrm>
          <a:prstGeom prst="rect">
            <a:avLst/>
          </a:prstGeom>
          <a:noFill/>
          <a:ln/>
        </p:spPr>
        <p:txBody>
          <a:bodyPr wrap="none" lIns="0" tIns="0" rIns="0" bIns="0" rtlCol="0" anchor="t"/>
          <a:lstStyle/>
          <a:p>
            <a:pPr algn="ctr" latinLnBrk="1">
              <a:lnSpc>
                <a:spcPts val="4200"/>
              </a:lnSpc>
            </a:pPr>
            <a:r>
              <a:rPr lang="en-US" altLang="zh-CN" sz="2400" b="0" i="0" dirty="0">
                <a:solidFill>
                  <a:srgbClr val="FF0000"/>
                </a:solidFill>
                <a:latin typeface="Times New Roman" pitchFamily="34" charset="0"/>
                <a:ea typeface="SimSun" pitchFamily="34" charset="-122"/>
                <a:cs typeface="Times New Roman" pitchFamily="34" charset="-120"/>
              </a:rPr>
              <a:t>25</a:t>
            </a:r>
            <a:endParaRPr lang="en-US" altLang="zh-CN" sz="2400" dirty="0"/>
          </a:p>
        </p:txBody>
      </p:sp>
      <mc:AlternateContent xmlns:mc="http://schemas.openxmlformats.org/markup-compatibility/2006">
        <mc:Choice xmlns:a14="http://schemas.microsoft.com/office/drawing/2010/main" Requires="a14">
          <p:sp>
            <p:nvSpPr>
              <p:cNvPr id="5" name="QB_5_AS.71_1#fb89f0e73?vop=1&amp;pid=091a93964&amp;color=0,0,0&amp;vtp=1&amp;bbb=1&amp;hb=1"/>
              <p:cNvSpPr/>
              <p:nvPr/>
            </p:nvSpPr>
            <p:spPr>
              <a:xfrm>
                <a:off x="649224" y="1381433"/>
                <a:ext cx="10899648" cy="16764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题图甲中刻度尺的分度值为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mm</m:t>
                    </m:r>
                  </m:oMath>
                </a14:m>
                <a:r>
                  <a:rPr lang="en-US" altLang="zh-CN" sz="2400" b="0" i="0" dirty="0">
                    <a:solidFill>
                      <a:srgbClr val="FF0000"/>
                    </a:solidFill>
                    <a:latin typeface="Times New Roman" pitchFamily="34" charset="0"/>
                    <a:ea typeface="SimSun" pitchFamily="34" charset="-122"/>
                    <a:cs typeface="Times New Roman" pitchFamily="34" charset="-120"/>
                  </a:rPr>
                  <a:t>，物体</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𝐴</m:t>
                    </m:r>
                  </m:oMath>
                </a14:m>
                <a:r>
                  <a:rPr lang="en-US" altLang="zh-CN" sz="2400" b="0" i="0" dirty="0">
                    <a:solidFill>
                      <a:srgbClr val="FF0000"/>
                    </a:solidFill>
                    <a:latin typeface="Times New Roman" pitchFamily="34" charset="0"/>
                    <a:ea typeface="SimSun" pitchFamily="34" charset="-122"/>
                    <a:cs typeface="Times New Roman" pitchFamily="34" charset="-120"/>
                  </a:rPr>
                  <a:t>左端与</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6.00 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刻度线对齐</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右</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端与</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7.80 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2400" b="0" i="0" dirty="0">
                    <a:solidFill>
                      <a:srgbClr val="FF0000"/>
                    </a:solidFill>
                    <a:latin typeface="Times New Roman" pitchFamily="34" charset="0"/>
                    <a:ea typeface="SimSun" pitchFamily="34" charset="-122"/>
                    <a:cs typeface="Times New Roman" pitchFamily="34" charset="-120"/>
                  </a:rPr>
                  <a:t>刻度线对齐，所以物体</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𝐴</m:t>
                    </m:r>
                  </m:oMath>
                </a14:m>
                <a:r>
                  <a:rPr lang="en-US" altLang="zh-CN" sz="2400" b="0" i="0" dirty="0">
                    <a:solidFill>
                      <a:srgbClr val="FF0000"/>
                    </a:solidFill>
                    <a:latin typeface="Times New Roman" pitchFamily="34" charset="0"/>
                    <a:ea typeface="SimSun" pitchFamily="34" charset="-122"/>
                    <a:cs typeface="Times New Roman" pitchFamily="34" charset="-120"/>
                  </a:rPr>
                  <a:t>的长度为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𝐿</m:t>
                    </m:r>
                    <m:r>
                      <a:rPr lang="en-US" altLang="zh-CN" sz="2400" b="0" i="0" dirty="0">
                        <a:solidFill>
                          <a:srgbClr val="FF0000"/>
                        </a:solidFill>
                        <a:latin typeface="Cambria Math" panose="02040503050406030204" pitchFamily="18" charset="0"/>
                        <a:ea typeface="SimSun" pitchFamily="34" charset="-122"/>
                        <a:cs typeface="Times New Roman" pitchFamily="34" charset="-120"/>
                      </a:rPr>
                      <m:t>=7.80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r>
                      <a:rPr lang="en-US" altLang="zh-CN" sz="2400" b="0" i="0" dirty="0">
                        <a:solidFill>
                          <a:srgbClr val="FF0000"/>
                        </a:solidFill>
                        <a:latin typeface="Cambria Math" panose="02040503050406030204" pitchFamily="18" charset="0"/>
                        <a:ea typeface="SimSun" pitchFamily="34" charset="-122"/>
                        <a:cs typeface="Times New Roman" pitchFamily="34" charset="-120"/>
                      </a:rPr>
                      <m:t>−6.00 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r>
                      <a:rPr lang="en-US" altLang="zh-CN" sz="2400" b="0" i="0" dirty="0">
                        <a:solidFill>
                          <a:srgbClr val="FF0000"/>
                        </a:solidFill>
                        <a:latin typeface="Cambria Math" panose="02040503050406030204" pitchFamily="18" charset="0"/>
                        <a:ea typeface="SimSun" pitchFamily="34" charset="-122"/>
                        <a:cs typeface="Times New Roman" pitchFamily="34" charset="-120"/>
                      </a:rPr>
                      <m:t>=1.80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题图乙中温度计的分度值为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 ℃</m:t>
                    </m:r>
                  </m:oMath>
                </a14:m>
                <a:r>
                  <a:rPr lang="en-US" altLang="zh-CN" sz="2400" b="0" i="0" dirty="0">
                    <a:solidFill>
                      <a:srgbClr val="FF0000"/>
                    </a:solidFill>
                    <a:latin typeface="Times New Roman" pitchFamily="34" charset="0"/>
                    <a:ea typeface="SimSun" pitchFamily="34" charset="-122"/>
                    <a:cs typeface="Times New Roman" pitchFamily="34" charset="-120"/>
                  </a:rPr>
                  <a:t>，读数为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25 ℃</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2400" dirty="0"/>
              </a:p>
            </p:txBody>
          </p:sp>
        </mc:Choice>
        <mc:Fallback>
          <p:sp>
            <p:nvSpPr>
              <p:cNvPr id="5" name="QB_5_AS.71_1#fb89f0e73?vop=1&amp;pid=091a93964&amp;color=0,0,0&amp;vtp=1&amp;bbb=1&amp;hb=1"/>
              <p:cNvSpPr>
                <a:spLocks noRot="1" noChangeAspect="1" noMove="1" noResize="1" noEditPoints="1" noAdjustHandles="1" noChangeArrowheads="1" noChangeShapeType="1" noTextEdit="1"/>
              </p:cNvSpPr>
              <p:nvPr/>
            </p:nvSpPr>
            <p:spPr>
              <a:xfrm>
                <a:off x="649224" y="1381433"/>
                <a:ext cx="10899648" cy="1676400"/>
              </a:xfrm>
              <a:prstGeom prst="rect">
                <a:avLst/>
              </a:prstGeom>
              <a:blipFill>
                <a:blip r:embed="rId4"/>
                <a:stretch>
                  <a:fillRect l="-1734" r="-783" b="-5455"/>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72_1#1cc2409ff?vop=1&amp;pid=091a93964&amp;color=0,0,0&amp;vtp=1&amp;bt=1&amp;bbb=1&amp;hb=1"/>
              <p:cNvSpPr/>
              <p:nvPr/>
            </p:nvSpPr>
            <p:spPr>
              <a:xfrm>
                <a:off x="649224" y="864000"/>
                <a:ext cx="10899648" cy="16764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（2）小科利用烧杯和量筒测量一块不规则矿石的体积，因矿石无法放入量筒</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所</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以他按图丙所示的方法进行测量</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测出矿石的体积是</a:t>
                </a:r>
                <a:r>
                  <a:rPr lang="en-US" altLang="zh-CN" sz="2400" i="0" smtClean="0">
                    <a:solidFill>
                      <a:srgbClr val="000000"/>
                    </a:solidFill>
                    <a:latin typeface="SimSun" pitchFamily="34" charset="0"/>
                    <a:ea typeface="SimSun" pitchFamily="34" charset="-122"/>
                    <a:cs typeface="SimSun" pitchFamily="34" charset="-120"/>
                  </a:rPr>
                  <a:t>____</a:t>
                </a:r>
                <a14:m>
                  <m:oMath xmlns:m="http://schemas.openxmlformats.org/officeDocument/2006/math">
                    <m:sSup>
                      <m:sSup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000000"/>
                            </a:solidFill>
                            <a:latin typeface="Cambria Math" panose="02040503050406030204" pitchFamily="18" charset="0"/>
                            <a:ea typeface="SimSun" pitchFamily="34" charset="-122"/>
                            <a:cs typeface="Times New Roman" pitchFamily="34" charset="-120"/>
                          </a:rPr>
                          <m:t>3</m:t>
                        </m:r>
                      </m:sup>
                    </m:sSup>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。由于取出矿石时带</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出一些水</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导致矿石体积的测量值</a:t>
                </a:r>
                <a:r>
                  <a:rPr lang="en-US" altLang="zh-CN" sz="2400" i="0" smtClean="0">
                    <a:solidFill>
                      <a:srgbClr val="000000"/>
                    </a:solidFill>
                    <a:latin typeface="SimSun" pitchFamily="34" charset="0"/>
                    <a:ea typeface="SimSun" pitchFamily="34" charset="-122"/>
                    <a:cs typeface="SimSun" pitchFamily="34" charset="-120"/>
                  </a:rPr>
                  <a:t>______</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填“大于”“小于”或“等于”）真实值。</a:t>
                </a:r>
                <a:endParaRPr lang="en-US" altLang="zh-CN" sz="2400" dirty="0"/>
              </a:p>
            </p:txBody>
          </p:sp>
        </mc:Choice>
        <mc:Fallback>
          <p:sp>
            <p:nvSpPr>
              <p:cNvPr id="2" name="QB_5_BD.72_1#1cc2409ff?vop=1&amp;pid=091a93964&amp;color=0,0,0&amp;vtp=1&amp;bt=1&amp;bbb=1&amp;hb=1"/>
              <p:cNvSpPr>
                <a:spLocks noRot="1" noChangeAspect="1" noMove="1" noResize="1" noEditPoints="1" noAdjustHandles="1" noChangeArrowheads="1" noChangeShapeType="1" noTextEdit="1"/>
              </p:cNvSpPr>
              <p:nvPr/>
            </p:nvSpPr>
            <p:spPr>
              <a:xfrm>
                <a:off x="649224" y="864000"/>
                <a:ext cx="10899648" cy="1676400"/>
              </a:xfrm>
              <a:prstGeom prst="rect">
                <a:avLst/>
              </a:prstGeom>
              <a:blipFill>
                <a:blip r:embed="rId3"/>
                <a:stretch>
                  <a:fillRect l="-1734" r="-1622" b="-6909"/>
                </a:stretch>
              </a:blipFill>
              <a:ln/>
            </p:spPr>
            <p:txBody>
              <a:bodyPr/>
              <a:lstStyle/>
              <a:p>
                <a:r>
                  <a:rPr lang="zh-CN" altLang="en-US">
                    <a:noFill/>
                  </a:rPr>
                  <a:t> </a:t>
                </a:r>
              </a:p>
            </p:txBody>
          </p:sp>
        </mc:Fallback>
      </mc:AlternateContent>
      <p:sp>
        <p:nvSpPr>
          <p:cNvPr id="3" name="QB_5_AN.73_1#1cc2409ff.blank?vop=1&amp;pid=091a93964&amp;color=0,0,0&amp;vpa=25&amp;vtp=1&amp;bbb=1"/>
          <p:cNvSpPr/>
          <p:nvPr/>
        </p:nvSpPr>
        <p:spPr>
          <a:xfrm>
            <a:off x="7676293" y="1394860"/>
            <a:ext cx="5254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70</a:t>
            </a:r>
            <a:endParaRPr lang="en-US" altLang="zh-CN" sz="2400" dirty="0"/>
          </a:p>
        </p:txBody>
      </p:sp>
      <p:sp>
        <p:nvSpPr>
          <p:cNvPr id="4" name="QB_5_AN.74_1#1cc2409ff.blank?vop=1&amp;pid=091a93964&amp;color=0,0,0&amp;vpa=26&amp;vtp=1&amp;bbb=1"/>
          <p:cNvSpPr/>
          <p:nvPr/>
        </p:nvSpPr>
        <p:spPr>
          <a:xfrm>
            <a:off x="5237892" y="1953660"/>
            <a:ext cx="8302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大于</a:t>
            </a:r>
            <a:endParaRPr lang="en-US" altLang="zh-CN" sz="2400" dirty="0"/>
          </a:p>
        </p:txBody>
      </p:sp>
      <mc:AlternateContent xmlns:mc="http://schemas.openxmlformats.org/markup-compatibility/2006">
        <mc:Choice xmlns:a14="http://schemas.microsoft.com/office/drawing/2010/main" Requires="a14">
          <p:sp>
            <p:nvSpPr>
              <p:cNvPr id="5" name="QB_5_AS.75_1#1cc2409ff?vop=1&amp;pid=091a93964&amp;color=0,0,0&amp;vtp=1&amp;bbb=1&amp;hb=1"/>
              <p:cNvSpPr/>
              <p:nvPr/>
            </p:nvSpPr>
            <p:spPr>
              <a:xfrm>
                <a:off x="649224" y="2565854"/>
                <a:ext cx="10899648" cy="16764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按题图丙所示的方法进行测量</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测出矿石的体积</a:t>
                </a:r>
              </a:p>
              <a:p>
                <a:pPr latinLnBrk="1">
                  <a:lnSpc>
                    <a:spcPts val="4400"/>
                  </a:lnSpc>
                </a:pP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r>
                      <a:rPr lang="en-US" altLang="zh-CN" sz="2400" b="0" i="0" dirty="0">
                        <a:solidFill>
                          <a:srgbClr val="FF0000"/>
                        </a:solidFill>
                        <a:latin typeface="Cambria Math" panose="02040503050406030204" pitchFamily="18" charset="0"/>
                        <a:ea typeface="SimSun" pitchFamily="34" charset="-122"/>
                        <a:cs typeface="Times New Roman" pitchFamily="34" charset="-120"/>
                      </a:rPr>
                      <m:t>=200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a:solidFill>
                          <a:srgbClr val="FF0000"/>
                        </a:solidFill>
                        <a:latin typeface="Cambria Math" panose="02040503050406030204" pitchFamily="18" charset="0"/>
                        <a:ea typeface="SimSun" pitchFamily="34" charset="-122"/>
                        <a:cs typeface="Times New Roman" pitchFamily="34" charset="-120"/>
                      </a:rPr>
                      <m:t>−130 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a:solidFill>
                          <a:srgbClr val="FF0000"/>
                        </a:solidFill>
                        <a:latin typeface="Cambria Math" panose="02040503050406030204" pitchFamily="18" charset="0"/>
                        <a:ea typeface="SimSun" pitchFamily="34" charset="-122"/>
                        <a:cs typeface="Times New Roman" pitchFamily="34" charset="-120"/>
                      </a:rPr>
                      <m:t>=70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a:solidFill>
                          <a:srgbClr val="FF0000"/>
                        </a:solidFill>
                        <a:latin typeface="Cambria Math" panose="02040503050406030204" pitchFamily="18" charset="0"/>
                        <a:ea typeface="SimSun" pitchFamily="34" charset="-122"/>
                        <a:cs typeface="Times New Roman" pitchFamily="34" charset="-120"/>
                      </a:rPr>
                      <m:t>=70 </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SimSun" pitchFamily="34" charset="-122"/>
                    <a:cs typeface="Times New Roman" pitchFamily="34" charset="-120"/>
                  </a:rPr>
                  <a:t>由于取出矿石时带出一些水</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导致补</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充的水变多</a:t>
                </a:r>
                <a:r>
                  <a:rPr lang="en-US" altLang="zh-CN" sz="2400" b="0" i="0" dirty="0">
                    <a:solidFill>
                      <a:srgbClr val="FF0000"/>
                    </a:solidFill>
                    <a:latin typeface="Times New Roman" pitchFamily="34" charset="0"/>
                    <a:ea typeface="SimSun" pitchFamily="34" charset="-122"/>
                    <a:cs typeface="Times New Roman" pitchFamily="34" charset="-120"/>
                  </a:rPr>
                  <a:t>，则矿石体积的测量值大于真实值。</a:t>
                </a:r>
                <a:endParaRPr lang="en-US" altLang="zh-CN" sz="2400" dirty="0"/>
              </a:p>
            </p:txBody>
          </p:sp>
        </mc:Choice>
        <mc:Fallback>
          <p:sp>
            <p:nvSpPr>
              <p:cNvPr id="5" name="QB_5_AS.75_1#1cc2409ff?vop=1&amp;pid=091a93964&amp;color=0,0,0&amp;vtp=1&amp;bbb=1&amp;hb=1"/>
              <p:cNvSpPr>
                <a:spLocks noRot="1" noChangeAspect="1" noMove="1" noResize="1" noEditPoints="1" noAdjustHandles="1" noChangeArrowheads="1" noChangeShapeType="1" noTextEdit="1"/>
              </p:cNvSpPr>
              <p:nvPr/>
            </p:nvSpPr>
            <p:spPr>
              <a:xfrm>
                <a:off x="649224" y="2565854"/>
                <a:ext cx="10899648" cy="1676400"/>
              </a:xfrm>
              <a:prstGeom prst="rect">
                <a:avLst/>
              </a:prstGeom>
              <a:blipFill>
                <a:blip r:embed="rId4"/>
                <a:stretch>
                  <a:fillRect l="-1734" b="-5455"/>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0" end="0"/>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1" end="1"/>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5"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76_1#3bef25315?sp=1&amp;vop=1&amp;pid=27099c949&amp;color=0,0,0&amp;vtp=1&amp;bt=1&amp;bbb=1&amp;hb=1"/>
              <p:cNvSpPr/>
              <p:nvPr/>
            </p:nvSpPr>
            <p:spPr>
              <a:xfrm>
                <a:off x="649224" y="864000"/>
                <a:ext cx="10899648" cy="1676400"/>
              </a:xfrm>
              <a:prstGeom prst="rect">
                <a:avLst/>
              </a:prstGeom>
              <a:noFill/>
              <a:ln/>
            </p:spPr>
            <p:txBody>
              <a:bodyPr wrap="none" lIns="0" tIns="0" rIns="0" bIns="0" rtlCol="0" anchor="t"/>
              <a:lstStyle/>
              <a:p>
                <a:pPr algn="l" latinLnBrk="1">
                  <a:lnSpc>
                    <a:spcPts val="4400"/>
                  </a:lnSpc>
                </a:pPr>
                <a:r>
                  <a:rPr lang="en-US" altLang="zh-CN" sz="2400" b="1" i="0" dirty="0">
                    <a:solidFill>
                      <a:srgbClr val="C00000"/>
                    </a:solidFill>
                    <a:latin typeface="Times New Roman" pitchFamily="34" charset="0"/>
                    <a:ea typeface="SimSun" pitchFamily="34" charset="-122"/>
                    <a:cs typeface="Times New Roman" pitchFamily="34" charset="-120"/>
                  </a:rPr>
                  <a:t>16.</a:t>
                </a:r>
                <a:r>
                  <a:rPr lang="en-US" altLang="zh-CN" sz="2400" b="0" i="0" dirty="0">
                    <a:solidFill>
                      <a:srgbClr val="000000"/>
                    </a:solidFill>
                    <a:latin typeface="仿宋" pitchFamily="34" charset="0"/>
                    <a:ea typeface="仿宋" pitchFamily="34" charset="-122"/>
                    <a:cs typeface="仿宋" pitchFamily="34" charset="-120"/>
                  </a:rPr>
                  <a:t>［2025台州模拟，中］</a:t>
                </a:r>
                <a:r>
                  <a:rPr lang="en-US" altLang="zh-CN" sz="2400" b="0" i="0" dirty="0">
                    <a:solidFill>
                      <a:srgbClr val="000000"/>
                    </a:solidFill>
                    <a:latin typeface="Times New Roman" pitchFamily="34" charset="0"/>
                    <a:ea typeface="SimSun" pitchFamily="34" charset="-122"/>
                    <a:cs typeface="Times New Roman" pitchFamily="34" charset="-120"/>
                  </a:rPr>
                  <a:t>（8分）微塑料一般被认为是直径小于</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5 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000000"/>
                    </a:solidFill>
                    <a:latin typeface="Times New Roman" pitchFamily="34" charset="0"/>
                    <a:ea typeface="SimSun" pitchFamily="34" charset="-122"/>
                    <a:cs typeface="Times New Roman" pitchFamily="34" charset="-120"/>
                  </a:rPr>
                  <a:t>的塑料碎片</a:t>
                </a:r>
                <a:r>
                  <a:rPr lang="en-US" altLang="zh-CN" sz="2400" b="0" i="0" smtClean="0">
                    <a:solidFill>
                      <a:srgbClr val="00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可通过多种途径进入生物体内</a:t>
                </a:r>
                <a:r>
                  <a:rPr lang="en-US" altLang="zh-CN" sz="2400" b="0" i="0" dirty="0">
                    <a:solidFill>
                      <a:srgbClr val="000000"/>
                    </a:solidFill>
                    <a:latin typeface="Times New Roman" pitchFamily="34" charset="0"/>
                    <a:ea typeface="SimSun" pitchFamily="34" charset="-122"/>
                    <a:cs typeface="Times New Roman" pitchFamily="34" charset="-120"/>
                  </a:rPr>
                  <a:t>。为探究微塑料对生物的影响</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研究人员用小鼠进</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行了相关研究</a:t>
                </a:r>
                <a:r>
                  <a:rPr lang="en-US" altLang="zh-CN" sz="2400" b="0" i="0" dirty="0">
                    <a:solidFill>
                      <a:srgbClr val="000000"/>
                    </a:solidFill>
                    <a:latin typeface="Times New Roman" pitchFamily="34" charset="0"/>
                    <a:ea typeface="SimSun" pitchFamily="34" charset="-122"/>
                    <a:cs typeface="Times New Roman" pitchFamily="34" charset="-120"/>
                  </a:rPr>
                  <a:t>，实验操作及结果如表所示，据表回答问题。</a:t>
                </a:r>
                <a:endParaRPr lang="en-US" altLang="zh-CN" sz="2400" dirty="0"/>
              </a:p>
            </p:txBody>
          </p:sp>
        </mc:Choice>
        <mc:Fallback>
          <p:sp>
            <p:nvSpPr>
              <p:cNvPr id="2" name="QO_4_BD.76_1#3bef25315?sp=1&amp;vop=1&amp;pid=27099c949&amp;color=0,0,0&amp;vtp=1&amp;bt=1&amp;bbb=1&amp;hb=1"/>
              <p:cNvSpPr>
                <a:spLocks noRot="1" noChangeAspect="1" noMove="1" noResize="1" noEditPoints="1" noAdjustHandles="1" noChangeArrowheads="1" noChangeShapeType="1" noTextEdit="1"/>
              </p:cNvSpPr>
              <p:nvPr/>
            </p:nvSpPr>
            <p:spPr>
              <a:xfrm>
                <a:off x="649224" y="864000"/>
                <a:ext cx="10899648" cy="1676400"/>
              </a:xfrm>
              <a:prstGeom prst="rect">
                <a:avLst/>
              </a:prstGeom>
              <a:blipFill>
                <a:blip r:embed="rId3"/>
                <a:stretch>
                  <a:fillRect l="-1734" r="-2908" b="-5455"/>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33" name="QO_4_BD.76_2#3bef25315?colgroup=1,2,17,12&amp;vop=1&amp;pid=27099c949&amp;color=0,0,0&amp;vtp=1&amp;bbb=1&amp;hb=1"/>
              <p:cNvGraphicFramePr>
                <a:graphicFrameLocks noGrp="1"/>
              </p:cNvGraphicFramePr>
              <p:nvPr>
                <p:extLst>
                  <p:ext uri="{D42A27DB-BD31-4B8C-83A1-F6EECF244321}">
                    <p14:modId xmlns:p14="http://schemas.microsoft.com/office/powerpoint/2010/main" val="3264745967"/>
                  </p:ext>
                </p:extLst>
              </p:nvPr>
            </p:nvGraphicFramePr>
            <p:xfrm>
              <a:off x="649224" y="2647080"/>
              <a:ext cx="10844784" cy="3582416"/>
            </p:xfrm>
            <a:graphic>
              <a:graphicData uri="http://schemas.openxmlformats.org/drawingml/2006/table">
                <a:tbl>
                  <a:tblPr/>
                  <a:tblGrid>
                    <a:gridCol w="539496">
                      <a:extLst>
                        <a:ext uri="{9D8B030D-6E8A-4147-A177-3AD203B41FA5}">
                          <a16:colId xmlns:a16="http://schemas.microsoft.com/office/drawing/2014/main" val="20000"/>
                        </a:ext>
                      </a:extLst>
                    </a:gridCol>
                    <a:gridCol w="960120">
                      <a:extLst>
                        <a:ext uri="{9D8B030D-6E8A-4147-A177-3AD203B41FA5}">
                          <a16:colId xmlns:a16="http://schemas.microsoft.com/office/drawing/2014/main" val="20001"/>
                        </a:ext>
                      </a:extLst>
                    </a:gridCol>
                    <a:gridCol w="5449824">
                      <a:extLst>
                        <a:ext uri="{9D8B030D-6E8A-4147-A177-3AD203B41FA5}">
                          <a16:colId xmlns:a16="http://schemas.microsoft.com/office/drawing/2014/main" val="20002"/>
                        </a:ext>
                      </a:extLst>
                    </a:gridCol>
                    <a:gridCol w="1947672">
                      <a:extLst>
                        <a:ext uri="{9D8B030D-6E8A-4147-A177-3AD203B41FA5}">
                          <a16:colId xmlns:a16="http://schemas.microsoft.com/office/drawing/2014/main" val="20003"/>
                        </a:ext>
                      </a:extLst>
                    </a:gridCol>
                    <a:gridCol w="1947672">
                      <a:extLst>
                        <a:ext uri="{9D8B030D-6E8A-4147-A177-3AD203B41FA5}">
                          <a16:colId xmlns:a16="http://schemas.microsoft.com/office/drawing/2014/main" val="20004"/>
                        </a:ext>
                      </a:extLst>
                    </a:gridCol>
                  </a:tblGrid>
                  <a:tr h="538988">
                    <a:tc rowSpan="2">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组</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数量/</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饲喂方式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实验结果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014476">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小肠绒毛状</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体重增长值</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a:t>
                          </a:r>
                          <a14:m>
                            <m:oMath xmlns:m="http://schemas.openxmlformats.org/officeDocument/2006/math">
                              <m:r>
                                <m:rPr>
                                  <m:sty m:val="p"/>
                                </m:rPr>
                                <a:rPr lang="en-US" altLang="zh-CN" sz="2400" b="1" i="0" spc="-100" dirty="0">
                                  <a:solidFill>
                                    <a:srgbClr val="000000"/>
                                  </a:solidFill>
                                  <a:latin typeface="Cambria Math" panose="02040503050406030204" pitchFamily="18" charset="0"/>
                                  <a:ea typeface="SimSun" pitchFamily="34" charset="-122"/>
                                  <a:cs typeface="Times New Roman" pitchFamily="34" charset="-120"/>
                                </a:rPr>
                                <m:t>g</m:t>
                              </m:r>
                              <m:r>
                                <a:rPr lang="en-US" altLang="zh-CN" sz="2400" b="1" i="0" spc="-10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1" i="0" kern="0" spc="-99900" dirty="0" smtClean="0">
                              <a:solidFill>
                                <a:srgbClr val="FFFFFF"/>
                              </a:solidFill>
                              <a:latin typeface="Times New Roman" pitchFamily="34" charset="0"/>
                              <a:ea typeface="SimSun" pitchFamily="34" charset="-122"/>
                              <a:cs typeface="Times New Roman" pitchFamily="34" charset="-120"/>
                            </a:rPr>
                            <a:t> </a:t>
                          </a:r>
                          <a:r>
                            <a:rPr lang="en-US" altLang="zh-CN" sz="2400" b="1" i="0">
                              <a:solidFill>
                                <a:srgbClr val="000000"/>
                              </a:solidFill>
                              <a:latin typeface="Times New Roman" pitchFamily="34" charset="0"/>
                              <a:ea typeface="SimSun" pitchFamily="34" charset="-122"/>
                              <a:cs typeface="Times New Roman" pitchFamily="34" charset="-120"/>
                            </a:rPr>
                            <a:t>只</a:t>
                          </a:r>
                          <a:r>
                            <a:rPr lang="en-US" altLang="zh-CN" sz="2400" b="1" i="0" smtClean="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14476">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每日饲喂____</a:t>
                          </a:r>
                          <a:r>
                            <a:rPr lang="en-US" altLang="zh-CN" sz="2400" b="0" i="0" spc="-100" dirty="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每只</a:t>
                          </a:r>
                          <a14:m>
                            <m:oMath xmlns:m="http://schemas.openxmlformats.org/officeDocument/2006/math">
                              <m:r>
                                <a:rPr lang="en-US" altLang="zh-CN" sz="2400" b="0" i="0" spc="-100" dirty="0">
                                  <a:solidFill>
                                    <a:srgbClr val="000000"/>
                                  </a:solidFill>
                                  <a:latin typeface="Cambria Math" panose="02040503050406030204" pitchFamily="18" charset="0"/>
                                  <a:ea typeface="SimSun" pitchFamily="34" charset="-122"/>
                                  <a:cs typeface="Times New Roman" pitchFamily="34" charset="-120"/>
                                </a:rPr>
                                <m:t>8 </m:t>
                              </m:r>
                              <m:r>
                                <m:rPr>
                                  <m:sty m:val="p"/>
                                </m:rPr>
                                <a:rPr lang="en-US" altLang="zh-CN" sz="2400" b="0" i="0" spc="-10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pc="-100" dirty="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连续30天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800"/>
                            </a:lnSpc>
                          </a:pPr>
                          <a:r>
                            <a:rPr lang="en-US" altLang="zh-CN" sz="2400" b="0" i="0" smtClean="0">
                              <a:solidFill>
                                <a:srgbClr val="000000"/>
                              </a:solidFill>
                              <a:latin typeface="Times New Roman" pitchFamily="34" charset="0"/>
                              <a:ea typeface="SimSun" pitchFamily="34" charset="-122"/>
                              <a:cs typeface="Times New Roman" pitchFamily="34" charset="-120"/>
                            </a:rPr>
                            <a:t>数量多且排</a:t>
                          </a:r>
                        </a:p>
                        <a:p>
                          <a:pPr marL="0" lvl="0" indent="0" algn="ctr" latinLnBrk="1" hangingPunct="0">
                            <a:lnSpc>
                              <a:spcPts val="3600"/>
                            </a:lnSpc>
                          </a:pPr>
                          <a:r>
                            <a:rPr lang="en-US" altLang="zh-CN" sz="2400" b="0" i="0" smtClean="0">
                              <a:solidFill>
                                <a:srgbClr val="000000"/>
                              </a:solidFill>
                              <a:latin typeface="Times New Roman" pitchFamily="34" charset="0"/>
                              <a:ea typeface="SimSun" pitchFamily="34" charset="-122"/>
                              <a:cs typeface="Times New Roman" pitchFamily="34" charset="-120"/>
                            </a:rPr>
                            <a:t>列整齐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7.1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14476">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每日饲喂含</a:t>
                          </a:r>
                          <a14:m>
                            <m:oMath xmlns:m="http://schemas.openxmlformats.org/officeDocument/2006/math">
                              <m:r>
                                <a:rPr lang="en-US" altLang="zh-CN" sz="2400" b="0" i="0" spc="-100" dirty="0">
                                  <a:solidFill>
                                    <a:srgbClr val="000000"/>
                                  </a:solidFill>
                                  <a:latin typeface="Cambria Math" panose="02040503050406030204" pitchFamily="18" charset="0"/>
                                  <a:ea typeface="SimSun" pitchFamily="34" charset="-122"/>
                                  <a:cs typeface="Times New Roman" pitchFamily="34" charset="-120"/>
                                </a:rPr>
                                <m:t>0.3%</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微塑料的普通饲料</a:t>
                          </a:r>
                          <a:r>
                            <a:rPr lang="en-US" altLang="zh-CN" sz="2400" b="0" i="0" spc="-10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每</a:t>
                          </a:r>
                        </a:p>
                        <a:p>
                          <a:pPr marL="0" lvl="0" indent="0" algn="l" latinLnBrk="1" hangingPunct="0">
                            <a:lnSpc>
                              <a:spcPts val="3600"/>
                            </a:lnSpc>
                          </a:pPr>
                          <a:r>
                            <a:rPr lang="en-US" altLang="zh-CN" sz="2400" b="0" i="0" smtClean="0">
                              <a:solidFill>
                                <a:srgbClr val="000000"/>
                              </a:solidFill>
                              <a:latin typeface="Times New Roman" pitchFamily="34" charset="0"/>
                              <a:ea typeface="SimSun" pitchFamily="34" charset="-122"/>
                              <a:cs typeface="Times New Roman" pitchFamily="34" charset="-120"/>
                            </a:rPr>
                            <a:t>只</a:t>
                          </a:r>
                          <a14:m>
                            <m:oMath xmlns:m="http://schemas.openxmlformats.org/officeDocument/2006/math">
                              <m:r>
                                <a:rPr lang="en-US" altLang="zh-CN" sz="2400" b="0" i="0" spc="-100" dirty="0">
                                  <a:solidFill>
                                    <a:srgbClr val="000000"/>
                                  </a:solidFill>
                                  <a:latin typeface="Cambria Math" panose="02040503050406030204" pitchFamily="18" charset="0"/>
                                  <a:ea typeface="SimSun" pitchFamily="34" charset="-122"/>
                                  <a:cs typeface="Times New Roman" pitchFamily="34" charset="-120"/>
                                </a:rPr>
                                <m:t>8 </m:t>
                              </m:r>
                              <m:r>
                                <m:rPr>
                                  <m:sty m:val="p"/>
                                </m:rPr>
                                <a:rPr lang="en-US" altLang="zh-CN" sz="2400" b="0" i="0" spc="-10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pc="-100" dirty="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连续30天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800"/>
                            </a:lnSpc>
                          </a:pPr>
                          <a:r>
                            <a:rPr lang="en-US" altLang="zh-CN" sz="2400" b="0" i="0" smtClean="0">
                              <a:solidFill>
                                <a:srgbClr val="000000"/>
                              </a:solidFill>
                              <a:latin typeface="Times New Roman" pitchFamily="34" charset="0"/>
                              <a:ea typeface="SimSun" pitchFamily="34" charset="-122"/>
                              <a:cs typeface="Times New Roman" pitchFamily="34" charset="-120"/>
                            </a:rPr>
                            <a:t>数量少且排</a:t>
                          </a:r>
                        </a:p>
                        <a:p>
                          <a:pPr marL="0" lvl="0" indent="0" algn="ctr" latinLnBrk="1" hangingPunct="0">
                            <a:lnSpc>
                              <a:spcPts val="3600"/>
                            </a:lnSpc>
                          </a:pPr>
                          <a:r>
                            <a:rPr lang="en-US" altLang="zh-CN" sz="2400" b="0" i="0" smtClean="0">
                              <a:solidFill>
                                <a:srgbClr val="000000"/>
                              </a:solidFill>
                              <a:latin typeface="Times New Roman" pitchFamily="34" charset="0"/>
                              <a:ea typeface="SimSun" pitchFamily="34" charset="-122"/>
                              <a:cs typeface="Times New Roman" pitchFamily="34" charset="-120"/>
                            </a:rPr>
                            <a:t>列散乱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Choice>
        <mc:Fallback>
          <p:graphicFrame>
            <p:nvGraphicFramePr>
              <p:cNvPr id="33" name="QO_4_BD.76_2#3bef25315?colgroup=1,2,17,12&amp;vop=1&amp;pid=27099c949&amp;color=0,0,0&amp;vtp=1&amp;bbb=1&amp;hb=1"/>
              <p:cNvGraphicFramePr>
                <a:graphicFrameLocks noGrp="1"/>
              </p:cNvGraphicFramePr>
              <p:nvPr>
                <p:extLst>
                  <p:ext uri="{D42A27DB-BD31-4B8C-83A1-F6EECF244321}">
                    <p14:modId xmlns:p14="http://schemas.microsoft.com/office/powerpoint/2010/main" val="3264745967"/>
                  </p:ext>
                </p:extLst>
              </p:nvPr>
            </p:nvGraphicFramePr>
            <p:xfrm>
              <a:off x="649224" y="2647080"/>
              <a:ext cx="10844784" cy="3582416"/>
            </p:xfrm>
            <a:graphic>
              <a:graphicData uri="http://schemas.openxmlformats.org/drawingml/2006/table">
                <a:tbl>
                  <a:tblPr/>
                  <a:tblGrid>
                    <a:gridCol w="539496">
                      <a:extLst>
                        <a:ext uri="{9D8B030D-6E8A-4147-A177-3AD203B41FA5}">
                          <a16:colId xmlns:a16="http://schemas.microsoft.com/office/drawing/2014/main" val="20000"/>
                        </a:ext>
                      </a:extLst>
                    </a:gridCol>
                    <a:gridCol w="960120">
                      <a:extLst>
                        <a:ext uri="{9D8B030D-6E8A-4147-A177-3AD203B41FA5}">
                          <a16:colId xmlns:a16="http://schemas.microsoft.com/office/drawing/2014/main" val="20001"/>
                        </a:ext>
                      </a:extLst>
                    </a:gridCol>
                    <a:gridCol w="5449824">
                      <a:extLst>
                        <a:ext uri="{9D8B030D-6E8A-4147-A177-3AD203B41FA5}">
                          <a16:colId xmlns:a16="http://schemas.microsoft.com/office/drawing/2014/main" val="20002"/>
                        </a:ext>
                      </a:extLst>
                    </a:gridCol>
                    <a:gridCol w="1947672">
                      <a:extLst>
                        <a:ext uri="{9D8B030D-6E8A-4147-A177-3AD203B41FA5}">
                          <a16:colId xmlns:a16="http://schemas.microsoft.com/office/drawing/2014/main" val="20003"/>
                        </a:ext>
                      </a:extLst>
                    </a:gridCol>
                    <a:gridCol w="1947672">
                      <a:extLst>
                        <a:ext uri="{9D8B030D-6E8A-4147-A177-3AD203B41FA5}">
                          <a16:colId xmlns:a16="http://schemas.microsoft.com/office/drawing/2014/main" val="20004"/>
                        </a:ext>
                      </a:extLst>
                    </a:gridCol>
                  </a:tblGrid>
                  <a:tr h="538988">
                    <a:tc rowSpan="2">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组</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数量/</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饲喂方式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实验结果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014476">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小肠绒毛状</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456563" t="-53293" r="-625" b="-211377"/>
                          </a:stretch>
                        </a:blipFill>
                      </a:tcPr>
                    </a:tc>
                    <a:extLst>
                      <a:ext uri="{0D108BD9-81ED-4DB2-BD59-A6C34878D82A}">
                        <a16:rowId xmlns:a16="http://schemas.microsoft.com/office/drawing/2014/main" val="10001"/>
                      </a:ext>
                    </a:extLst>
                  </a:tr>
                  <a:tr h="1014476">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7598" t="-154217" r="-71620" b="-112651"/>
                          </a:stretch>
                        </a:blipFill>
                      </a:tcPr>
                    </a:tc>
                    <a:tc>
                      <a:txBody>
                        <a:bodyPr/>
                        <a:lstStyle/>
                        <a:p>
                          <a:pPr marL="0" indent="0" algn="ctr" latinLnBrk="1" hangingPunct="0">
                            <a:lnSpc>
                              <a:spcPts val="3800"/>
                            </a:lnSpc>
                          </a:pPr>
                          <a:r>
                            <a:rPr lang="en-US" altLang="zh-CN" sz="2400" b="0" i="0" smtClean="0">
                              <a:solidFill>
                                <a:srgbClr val="000000"/>
                              </a:solidFill>
                              <a:latin typeface="Times New Roman" pitchFamily="34" charset="0"/>
                              <a:ea typeface="SimSun" pitchFamily="34" charset="-122"/>
                              <a:cs typeface="Times New Roman" pitchFamily="34" charset="-120"/>
                            </a:rPr>
                            <a:t>数量多且排</a:t>
                          </a:r>
                        </a:p>
                        <a:p>
                          <a:pPr marL="0" lvl="0" indent="0" algn="ctr" latinLnBrk="1" hangingPunct="0">
                            <a:lnSpc>
                              <a:spcPts val="3600"/>
                            </a:lnSpc>
                          </a:pPr>
                          <a:r>
                            <a:rPr lang="en-US" altLang="zh-CN" sz="2400" b="0" i="0" smtClean="0">
                              <a:solidFill>
                                <a:srgbClr val="000000"/>
                              </a:solidFill>
                              <a:latin typeface="Times New Roman" pitchFamily="34" charset="0"/>
                              <a:ea typeface="SimSun" pitchFamily="34" charset="-122"/>
                              <a:cs typeface="Times New Roman" pitchFamily="34" charset="-120"/>
                            </a:rPr>
                            <a:t>列整齐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7.1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14476">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4"/>
                          <a:stretch>
                            <a:fillRect l="-27598" t="-252695" r="-71620" b="-11976"/>
                          </a:stretch>
                        </a:blipFill>
                      </a:tcPr>
                    </a:tc>
                    <a:tc>
                      <a:txBody>
                        <a:bodyPr/>
                        <a:lstStyle/>
                        <a:p>
                          <a:pPr marL="0" indent="0" algn="ctr" latinLnBrk="1" hangingPunct="0">
                            <a:lnSpc>
                              <a:spcPts val="3800"/>
                            </a:lnSpc>
                          </a:pPr>
                          <a:r>
                            <a:rPr lang="en-US" altLang="zh-CN" sz="2400" b="0" i="0" smtClean="0">
                              <a:solidFill>
                                <a:srgbClr val="000000"/>
                              </a:solidFill>
                              <a:latin typeface="Times New Roman" pitchFamily="34" charset="0"/>
                              <a:ea typeface="SimSun" pitchFamily="34" charset="-122"/>
                              <a:cs typeface="Times New Roman" pitchFamily="34" charset="-120"/>
                            </a:rPr>
                            <a:t>数量少且排</a:t>
                          </a:r>
                        </a:p>
                        <a:p>
                          <a:pPr marL="0" lvl="0" indent="0" algn="ctr" latinLnBrk="1" hangingPunct="0">
                            <a:lnSpc>
                              <a:spcPts val="3600"/>
                            </a:lnSpc>
                          </a:pPr>
                          <a:r>
                            <a:rPr lang="en-US" altLang="zh-CN" sz="2400" b="0" i="0" smtClean="0">
                              <a:solidFill>
                                <a:srgbClr val="000000"/>
                              </a:solidFill>
                              <a:latin typeface="Times New Roman" pitchFamily="34" charset="0"/>
                              <a:ea typeface="SimSun" pitchFamily="34" charset="-122"/>
                              <a:cs typeface="Times New Roman" pitchFamily="34" charset="-120"/>
                            </a:rPr>
                            <a:t>列散乱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mc:Fallback>
      </mc:AlternateContent>
    </p:spTree>
  </p:cSld>
  <p:clrMapOvr>
    <a:masterClrMapping/>
  </p:clrMapOvr>
  <p:transition>
    <p:split dir="in"/>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34" name="QO_4_BD.76_3#3bef25315?colgroup=1,2,17,12&amp;vop=1&amp;pid=27099c949&amp;color=0,0,0&amp;mp=1&amp;vtp=1&amp;bt=1&amp;bbb=1&amp;hb=1"/>
              <p:cNvGraphicFramePr>
                <a:graphicFrameLocks noGrp="1"/>
              </p:cNvGraphicFramePr>
              <p:nvPr>
                <p:extLst>
                  <p:ext uri="{D42A27DB-BD31-4B8C-83A1-F6EECF244321}">
                    <p14:modId xmlns:p14="http://schemas.microsoft.com/office/powerpoint/2010/main" val="339540721"/>
                  </p:ext>
                </p:extLst>
              </p:nvPr>
            </p:nvGraphicFramePr>
            <p:xfrm>
              <a:off x="649224" y="859536"/>
              <a:ext cx="10844784" cy="2567940"/>
            </p:xfrm>
            <a:graphic>
              <a:graphicData uri="http://schemas.openxmlformats.org/drawingml/2006/table">
                <a:tbl>
                  <a:tblPr/>
                  <a:tblGrid>
                    <a:gridCol w="539496">
                      <a:extLst>
                        <a:ext uri="{9D8B030D-6E8A-4147-A177-3AD203B41FA5}">
                          <a16:colId xmlns:a16="http://schemas.microsoft.com/office/drawing/2014/main" val="20000"/>
                        </a:ext>
                      </a:extLst>
                    </a:gridCol>
                    <a:gridCol w="960120">
                      <a:extLst>
                        <a:ext uri="{9D8B030D-6E8A-4147-A177-3AD203B41FA5}">
                          <a16:colId xmlns:a16="http://schemas.microsoft.com/office/drawing/2014/main" val="20001"/>
                        </a:ext>
                      </a:extLst>
                    </a:gridCol>
                    <a:gridCol w="5449824">
                      <a:extLst>
                        <a:ext uri="{9D8B030D-6E8A-4147-A177-3AD203B41FA5}">
                          <a16:colId xmlns:a16="http://schemas.microsoft.com/office/drawing/2014/main" val="20002"/>
                        </a:ext>
                      </a:extLst>
                    </a:gridCol>
                    <a:gridCol w="1947672">
                      <a:extLst>
                        <a:ext uri="{9D8B030D-6E8A-4147-A177-3AD203B41FA5}">
                          <a16:colId xmlns:a16="http://schemas.microsoft.com/office/drawing/2014/main" val="20003"/>
                        </a:ext>
                      </a:extLst>
                    </a:gridCol>
                    <a:gridCol w="1947672">
                      <a:extLst>
                        <a:ext uri="{9D8B030D-6E8A-4147-A177-3AD203B41FA5}">
                          <a16:colId xmlns:a16="http://schemas.microsoft.com/office/drawing/2014/main" val="20004"/>
                        </a:ext>
                      </a:extLst>
                    </a:gridCol>
                  </a:tblGrid>
                  <a:tr h="538988">
                    <a:tc rowSpan="2">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组</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数量/</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饲喂方式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实验结果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014476">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小肠绒毛状</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体重增长值</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a:t>
                          </a:r>
                          <a14:m>
                            <m:oMath xmlns:m="http://schemas.openxmlformats.org/officeDocument/2006/math">
                              <m:r>
                                <m:rPr>
                                  <m:sty m:val="p"/>
                                </m:rPr>
                                <a:rPr lang="en-US" altLang="zh-CN" sz="2400" b="1" i="0" spc="-100" dirty="0">
                                  <a:solidFill>
                                    <a:srgbClr val="000000"/>
                                  </a:solidFill>
                                  <a:latin typeface="Cambria Math" panose="02040503050406030204" pitchFamily="18" charset="0"/>
                                  <a:ea typeface="SimSun" pitchFamily="34" charset="-122"/>
                                  <a:cs typeface="Times New Roman" pitchFamily="34" charset="-120"/>
                                </a:rPr>
                                <m:t>g</m:t>
                              </m:r>
                              <m:r>
                                <a:rPr lang="en-US" altLang="zh-CN" sz="2400" b="1" i="0" spc="-10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1" i="0" kern="0" spc="-99900" dirty="0" smtClean="0">
                              <a:solidFill>
                                <a:srgbClr val="FFFFFF"/>
                              </a:solidFill>
                              <a:latin typeface="Times New Roman" pitchFamily="34" charset="0"/>
                              <a:ea typeface="SimSun" pitchFamily="34" charset="-122"/>
                              <a:cs typeface="Times New Roman" pitchFamily="34" charset="-120"/>
                            </a:rPr>
                            <a:t> </a:t>
                          </a:r>
                          <a:r>
                            <a:rPr lang="en-US" altLang="zh-CN" sz="2400" b="1" i="0">
                              <a:solidFill>
                                <a:srgbClr val="000000"/>
                              </a:solidFill>
                              <a:latin typeface="Times New Roman" pitchFamily="34" charset="0"/>
                              <a:ea typeface="SimSun" pitchFamily="34" charset="-122"/>
                              <a:cs typeface="Times New Roman" pitchFamily="34" charset="-120"/>
                            </a:rPr>
                            <a:t>只</a:t>
                          </a:r>
                          <a:r>
                            <a:rPr lang="en-US" altLang="zh-CN" sz="2400" b="1" i="0" smtClean="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14476">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每日饲喂含</a:t>
                          </a:r>
                          <a14:m>
                            <m:oMath xmlns:m="http://schemas.openxmlformats.org/officeDocument/2006/math">
                              <m:r>
                                <a:rPr lang="en-US" altLang="zh-CN" sz="2400" b="0" i="0" spc="-100" dirty="0">
                                  <a:solidFill>
                                    <a:srgbClr val="000000"/>
                                  </a:solidFill>
                                  <a:latin typeface="Cambria Math" panose="02040503050406030204" pitchFamily="18" charset="0"/>
                                  <a:ea typeface="SimSun" pitchFamily="34" charset="-122"/>
                                  <a:cs typeface="Times New Roman" pitchFamily="34" charset="-120"/>
                                </a:rPr>
                                <m:t>3%</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微塑料的普通饲料</a:t>
                          </a:r>
                          <a:r>
                            <a:rPr lang="en-US" altLang="zh-CN" sz="2400" b="0" i="0" spc="-10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每</a:t>
                          </a:r>
                        </a:p>
                        <a:p>
                          <a:pPr marL="0" lvl="0" indent="0" algn="l" latinLnBrk="1" hangingPunct="0">
                            <a:lnSpc>
                              <a:spcPts val="3600"/>
                            </a:lnSpc>
                          </a:pPr>
                          <a:r>
                            <a:rPr lang="en-US" altLang="zh-CN" sz="2400" b="0" i="0" smtClean="0">
                              <a:solidFill>
                                <a:srgbClr val="000000"/>
                              </a:solidFill>
                              <a:latin typeface="Times New Roman" pitchFamily="34" charset="0"/>
                              <a:ea typeface="SimSun" pitchFamily="34" charset="-122"/>
                              <a:cs typeface="Times New Roman" pitchFamily="34" charset="-120"/>
                            </a:rPr>
                            <a:t>只</a:t>
                          </a:r>
                          <a14:m>
                            <m:oMath xmlns:m="http://schemas.openxmlformats.org/officeDocument/2006/math">
                              <m:r>
                                <a:rPr lang="en-US" altLang="zh-CN" sz="2400" b="0" i="0" spc="-100" dirty="0">
                                  <a:solidFill>
                                    <a:srgbClr val="000000"/>
                                  </a:solidFill>
                                  <a:latin typeface="Cambria Math" panose="02040503050406030204" pitchFamily="18" charset="0"/>
                                  <a:ea typeface="SimSun" pitchFamily="34" charset="-122"/>
                                  <a:cs typeface="Times New Roman" pitchFamily="34" charset="-120"/>
                                </a:rPr>
                                <m:t>8 </m:t>
                              </m:r>
                              <m:r>
                                <m:rPr>
                                  <m:sty m:val="p"/>
                                </m:rPr>
                                <a:rPr lang="en-US" altLang="zh-CN" sz="2400" b="0" i="0" spc="-100" dirty="0">
                                  <a:solidFill>
                                    <a:srgbClr val="00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pc="-100" dirty="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连续30天</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基本消失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p:graphicFrame>
            <p:nvGraphicFramePr>
              <p:cNvPr id="34" name="QO_4_BD.76_3#3bef25315?colgroup=1,2,17,12&amp;vop=1&amp;pid=27099c949&amp;color=0,0,0&amp;mp=1&amp;vtp=1&amp;bt=1&amp;bbb=1&amp;hb=1"/>
              <p:cNvGraphicFramePr>
                <a:graphicFrameLocks noGrp="1"/>
              </p:cNvGraphicFramePr>
              <p:nvPr>
                <p:extLst>
                  <p:ext uri="{D42A27DB-BD31-4B8C-83A1-F6EECF244321}">
                    <p14:modId xmlns:p14="http://schemas.microsoft.com/office/powerpoint/2010/main" val="339540721"/>
                  </p:ext>
                </p:extLst>
              </p:nvPr>
            </p:nvGraphicFramePr>
            <p:xfrm>
              <a:off x="649224" y="859536"/>
              <a:ext cx="10844784" cy="2567940"/>
            </p:xfrm>
            <a:graphic>
              <a:graphicData uri="http://schemas.openxmlformats.org/drawingml/2006/table">
                <a:tbl>
                  <a:tblPr/>
                  <a:tblGrid>
                    <a:gridCol w="539496">
                      <a:extLst>
                        <a:ext uri="{9D8B030D-6E8A-4147-A177-3AD203B41FA5}">
                          <a16:colId xmlns:a16="http://schemas.microsoft.com/office/drawing/2014/main" val="20000"/>
                        </a:ext>
                      </a:extLst>
                    </a:gridCol>
                    <a:gridCol w="960120">
                      <a:extLst>
                        <a:ext uri="{9D8B030D-6E8A-4147-A177-3AD203B41FA5}">
                          <a16:colId xmlns:a16="http://schemas.microsoft.com/office/drawing/2014/main" val="20001"/>
                        </a:ext>
                      </a:extLst>
                    </a:gridCol>
                    <a:gridCol w="5449824">
                      <a:extLst>
                        <a:ext uri="{9D8B030D-6E8A-4147-A177-3AD203B41FA5}">
                          <a16:colId xmlns:a16="http://schemas.microsoft.com/office/drawing/2014/main" val="20002"/>
                        </a:ext>
                      </a:extLst>
                    </a:gridCol>
                    <a:gridCol w="1947672">
                      <a:extLst>
                        <a:ext uri="{9D8B030D-6E8A-4147-A177-3AD203B41FA5}">
                          <a16:colId xmlns:a16="http://schemas.microsoft.com/office/drawing/2014/main" val="20003"/>
                        </a:ext>
                      </a:extLst>
                    </a:gridCol>
                    <a:gridCol w="1947672">
                      <a:extLst>
                        <a:ext uri="{9D8B030D-6E8A-4147-A177-3AD203B41FA5}">
                          <a16:colId xmlns:a16="http://schemas.microsoft.com/office/drawing/2014/main" val="20004"/>
                        </a:ext>
                      </a:extLst>
                    </a:gridCol>
                  </a:tblGrid>
                  <a:tr h="538988">
                    <a:tc rowSpan="2">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组</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数量/</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只</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2">
                      <a:txBody>
                        <a:bodyPr/>
                        <a:lstStyle/>
                        <a:p>
                          <a:pPr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饲喂方式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gridSpan="2">
                      <a:txBody>
                        <a:bodyPr/>
                        <a:lstStyle/>
                        <a:p>
                          <a:pPr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实验结果</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0"/>
                      </a:ext>
                    </a:extLst>
                  </a:tr>
                  <a:tr h="1014476">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marL="0" indent="0" algn="ctr" latinLnBrk="1" hangingPunct="0">
                            <a:lnSpc>
                              <a:spcPts val="3800"/>
                            </a:lnSpc>
                          </a:pPr>
                          <a:r>
                            <a:rPr lang="en-US" altLang="zh-CN" sz="2400" b="1" i="0" smtClean="0">
                              <a:solidFill>
                                <a:srgbClr val="000000"/>
                              </a:solidFill>
                              <a:latin typeface="Times New Roman" pitchFamily="34" charset="0"/>
                              <a:ea typeface="SimSun" pitchFamily="34" charset="-122"/>
                              <a:cs typeface="Times New Roman" pitchFamily="34" charset="-120"/>
                            </a:rPr>
                            <a:t>小肠绒毛状</a:t>
                          </a:r>
                        </a:p>
                        <a:p>
                          <a:pPr marL="0" lvl="0" indent="0" algn="ctr" latinLnBrk="1" hangingPunct="0">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456563" t="-54217" r="-625" b="-112651"/>
                          </a:stretch>
                        </a:blipFill>
                      </a:tcPr>
                    </a:tc>
                    <a:extLst>
                      <a:ext uri="{0D108BD9-81ED-4DB2-BD59-A6C34878D82A}">
                        <a16:rowId xmlns:a16="http://schemas.microsoft.com/office/drawing/2014/main" val="10001"/>
                      </a:ext>
                    </a:extLst>
                  </a:tr>
                  <a:tr h="1014476">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27598" t="-153293" r="-71620" b="-11976"/>
                          </a:stretch>
                        </a:blipFill>
                      </a:tcPr>
                    </a:tc>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基本消失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600"/>
                            </a:lnSpc>
                          </a:pPr>
                          <a:r>
                            <a:rPr lang="en-US" altLang="zh-CN" sz="2400" b="0" i="0" dirty="0">
                              <a:solidFill>
                                <a:srgbClr val="000000"/>
                              </a:solidFill>
                              <a:latin typeface="Times New Roman" pitchFamily="34" charset="0"/>
                              <a:ea typeface="SimSun"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Fallback>
      </mc:AlternateContent>
      <p:sp>
        <p:nvSpPr>
          <p:cNvPr id="3" name="QB_5_BD.77_1#ac84e97b1?vop=1&amp;pid=3bef25315&amp;color=0,0,0&amp;vtp=1&amp;bbb=1&amp;hb=1"/>
          <p:cNvSpPr/>
          <p:nvPr/>
        </p:nvSpPr>
        <p:spPr>
          <a:xfrm>
            <a:off x="649224" y="3556000"/>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（1</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实验中应该选取</a:t>
            </a:r>
            <a:r>
              <a:rPr lang="en-US" altLang="zh-CN" sz="2400" i="0" smtClean="0">
                <a:solidFill>
                  <a:srgbClr val="000000"/>
                </a:solidFill>
                <a:latin typeface="SimSun" pitchFamily="34" charset="0"/>
                <a:ea typeface="SimSun" pitchFamily="34" charset="-122"/>
                <a:cs typeface="SimSun" pitchFamily="34" charset="-120"/>
              </a:rPr>
              <a:t>________________________________________</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写出2</a:t>
            </a:r>
            <a:r>
              <a:rPr lang="en-US" altLang="zh-CN" sz="2400" b="0" i="0">
                <a:solidFill>
                  <a:srgbClr val="000000"/>
                </a:solidFill>
                <a:latin typeface="Times New Roman" pitchFamily="34" charset="0"/>
                <a:ea typeface="SimSun" pitchFamily="34" charset="-122"/>
                <a:cs typeface="Times New Roman" pitchFamily="34" charset="-120"/>
              </a:rPr>
              <a:t>点</a:t>
            </a:r>
            <a:r>
              <a:rPr lang="en-US" altLang="zh-CN" sz="2400" b="0" i="0" smtClean="0">
                <a:solidFill>
                  <a:srgbClr val="00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的幼年小鼠</a:t>
            </a:r>
            <a:r>
              <a:rPr lang="en-US" altLang="zh-CN" sz="2400" b="0" i="0" dirty="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4" name="QB_5_AN.78_1#ac84e97b1.blank?vop=1&amp;pid=3bef25315&amp;color=0,0,0&amp;vpa=27&amp;vtp=1&amp;bbb=1"/>
          <p:cNvSpPr/>
          <p:nvPr/>
        </p:nvSpPr>
        <p:spPr>
          <a:xfrm>
            <a:off x="3561492" y="3528060"/>
            <a:ext cx="60118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健康状况相同、生长状况相同（合理即可）</a:t>
            </a:r>
            <a:endParaRPr lang="en-US" altLang="zh-CN" sz="2400" dirty="0"/>
          </a:p>
        </p:txBody>
      </p:sp>
      <p:sp>
        <p:nvSpPr>
          <p:cNvPr id="5" name="QB_5_AS.79_1#ac84e97b1?vop=1&amp;pid=3bef25315&amp;color=0,0,0&amp;vtp=1&amp;bbb=1&amp;hb=1"/>
          <p:cNvSpPr/>
          <p:nvPr/>
        </p:nvSpPr>
        <p:spPr>
          <a:xfrm>
            <a:off x="649224" y="4706674"/>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为了控制单一变量，实验应选健康状况相同、生长状况相同</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月龄相同</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的幼年小鼠</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B_5_BD.80_1#0b4d6c719?vop=1&amp;pid=3bef25315&amp;color=0,0,0&amp;mp=1&amp;vtp=1&amp;bt=1&amp;bbb=1&amp;hb=1"/>
          <p:cNvSpPr/>
          <p:nvPr/>
        </p:nvSpPr>
        <p:spPr>
          <a:xfrm>
            <a:off x="649224" y="859536"/>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（2）实验过程中，选取</a:t>
            </a:r>
            <a:r>
              <a:rPr lang="en-US" altLang="zh-CN" sz="2400" b="0" i="0">
                <a:solidFill>
                  <a:srgbClr val="000000"/>
                </a:solidFill>
                <a:latin typeface="Times New Roman" pitchFamily="34" charset="0"/>
                <a:ea typeface="SimSun" pitchFamily="34" charset="-122"/>
                <a:cs typeface="Times New Roman" pitchFamily="34" charset="-120"/>
              </a:rPr>
              <a:t>30</a:t>
            </a:r>
            <a:r>
              <a:rPr lang="en-US" altLang="zh-CN" sz="2400" b="0" i="0" smtClean="0">
                <a:solidFill>
                  <a:srgbClr val="000000"/>
                </a:solidFill>
                <a:latin typeface="Times New Roman" pitchFamily="34" charset="0"/>
                <a:ea typeface="SimSun" pitchFamily="34" charset="-122"/>
                <a:cs typeface="Times New Roman" pitchFamily="34" charset="-120"/>
              </a:rPr>
              <a:t>只小鼠的目的是</a:t>
            </a:r>
            <a:r>
              <a:rPr lang="en-US" altLang="zh-CN" sz="2400" i="0" smtClean="0">
                <a:solidFill>
                  <a:srgbClr val="000000"/>
                </a:solidFill>
                <a:latin typeface="SimSun" pitchFamily="34" charset="0"/>
                <a:ea typeface="SimSun" pitchFamily="34" charset="-122"/>
                <a:cs typeface="SimSun" pitchFamily="34" charset="-120"/>
              </a:rPr>
              <a:t>__________________________________</a:t>
            </a:r>
          </a:p>
          <a:p>
            <a:pPr latinLnBrk="1">
              <a:lnSpc>
                <a:spcPts val="4400"/>
              </a:lnSpc>
            </a:pPr>
            <a:r>
              <a:rPr lang="en-US" altLang="zh-CN" sz="2400" i="0" smtClean="0">
                <a:solidFill>
                  <a:srgbClr val="000000"/>
                </a:solidFill>
                <a:latin typeface="SimSun" pitchFamily="34" charset="0"/>
                <a:ea typeface="SimSun" pitchFamily="34" charset="-122"/>
                <a:cs typeface="SimSun" pitchFamily="34" charset="-120"/>
              </a:rPr>
              <a:t>_______</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B_5_AN.81_1#0b4d6c719.blank?vop=1&amp;pid=3bef25315&amp;color=0,0,0&amp;mp=1&amp;vpa=28&amp;vtp=1&amp;bbb=1&amp;hb=1"/>
          <p:cNvSpPr/>
          <p:nvPr/>
        </p:nvSpPr>
        <p:spPr>
          <a:xfrm>
            <a:off x="649224" y="831596"/>
            <a:ext cx="10894782" cy="1117600"/>
          </a:xfrm>
          <a:prstGeom prst="rect">
            <a:avLst/>
          </a:prstGeom>
          <a:noFill/>
          <a:ln/>
        </p:spPr>
        <p:txBody>
          <a:bodyPr wrap="square" lIns="0" tIns="0" rIns="0" bIns="0" rtlCol="0" anchor="t"/>
          <a:lstStyle/>
          <a:p>
            <a:pPr latinLnBrk="1">
              <a:lnSpc>
                <a:spcPts val="4400"/>
              </a:lnSpc>
            </a:pPr>
            <a:r>
              <a:rPr lang="en-US" altLang="zh-CN" sz="2400" b="0" i="0" smtClean="0">
                <a:solidFill>
                  <a:srgbClr val="FF0000"/>
                </a:solidFill>
                <a:latin typeface="SimSun" panose="02010600030101010101" pitchFamily="2" charset="-122"/>
                <a:ea typeface="SimSun" pitchFamily="34" charset="-122"/>
                <a:cs typeface="Times New Roman" pitchFamily="34" charset="-120"/>
              </a:rPr>
              <a:t>                                      </a:t>
            </a:r>
            <a:r>
              <a:rPr lang="en-US" altLang="zh-CN" sz="2400" b="0" i="0" smtClean="0">
                <a:solidFill>
                  <a:srgbClr val="FF0000"/>
                </a:solidFill>
                <a:latin typeface="Times New Roman" pitchFamily="34" charset="0"/>
                <a:ea typeface="SimSun" pitchFamily="34" charset="-122"/>
                <a:cs typeface="Times New Roman" pitchFamily="34" charset="-120"/>
              </a:rPr>
              <a:t>减小误差</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避免偶然因素对实验结果</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的影响</a:t>
            </a:r>
            <a:endParaRPr lang="en-US" altLang="zh-CN" sz="2400" dirty="0"/>
          </a:p>
        </p:txBody>
      </p:sp>
      <p:sp>
        <p:nvSpPr>
          <p:cNvPr id="4" name="QB_5_AS.82_1#0b4d6c719?vop=1&amp;pid=3bef25315&amp;color=0,0,0&amp;vtp=1&amp;bbb=1&amp;hb=1"/>
          <p:cNvSpPr/>
          <p:nvPr/>
        </p:nvSpPr>
        <p:spPr>
          <a:xfrm>
            <a:off x="649224" y="2014274"/>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实验过程中，选取30只小鼠的目的是减小误差</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避免偶然因素对实验结</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果的影响</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2400" dirty="0"/>
          </a:p>
        </p:txBody>
      </p:sp>
      <p:sp>
        <p:nvSpPr>
          <p:cNvPr id="5" name="QB_5_BD.83_1#45ace3680?vop=1&amp;pid=3bef25315&amp;color=0,0,0&amp;vtp=1&amp;bbb=1"/>
          <p:cNvSpPr/>
          <p:nvPr/>
        </p:nvSpPr>
        <p:spPr>
          <a:xfrm>
            <a:off x="649224" y="3169974"/>
            <a:ext cx="10899648" cy="533400"/>
          </a:xfrm>
          <a:prstGeom prst="rect">
            <a:avLst/>
          </a:prstGeom>
          <a:noFill/>
          <a:ln/>
        </p:spPr>
        <p:txBody>
          <a:bodyPr wrap="none" lIns="0" tIns="0" rIns="0" bIns="0" rtlCol="0" anchor="t"/>
          <a:lstStyle/>
          <a:p>
            <a:pPr algn="l" latinLnBrk="1">
              <a:lnSpc>
                <a:spcPts val="4200"/>
              </a:lnSpc>
            </a:pPr>
            <a:r>
              <a:rPr lang="en-US" altLang="zh-CN" sz="2400" b="0" i="0" dirty="0">
                <a:solidFill>
                  <a:srgbClr val="000000"/>
                </a:solidFill>
                <a:latin typeface="Times New Roman" pitchFamily="34" charset="0"/>
                <a:ea typeface="SimSun" pitchFamily="34" charset="-122"/>
                <a:cs typeface="Times New Roman" pitchFamily="34" charset="-120"/>
              </a:rPr>
              <a:t>（3）实验中，若甲组起对照作用</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其饲喂方式空白横线处应填</a:t>
            </a:r>
            <a:r>
              <a:rPr lang="en-US" altLang="zh-CN" sz="2400" i="0" smtClean="0">
                <a:solidFill>
                  <a:srgbClr val="000000"/>
                </a:solidFill>
                <a:latin typeface="SimSun" pitchFamily="34" charset="0"/>
                <a:ea typeface="SimSun" pitchFamily="34" charset="-122"/>
                <a:cs typeface="SimSun" pitchFamily="34" charset="-120"/>
              </a:rPr>
              <a:t>__________</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6" name="QB_5_AN.84_1#45ace3680.blank?vop=1&amp;pid=3bef25315&amp;color=0,0,0&amp;vpa=29&amp;vtp=1&amp;bbb=1"/>
          <p:cNvSpPr/>
          <p:nvPr/>
        </p:nvSpPr>
        <p:spPr>
          <a:xfrm>
            <a:off x="9047893" y="3131874"/>
            <a:ext cx="1439863" cy="533400"/>
          </a:xfrm>
          <a:prstGeom prst="rect">
            <a:avLst/>
          </a:prstGeom>
          <a:noFill/>
          <a:ln/>
        </p:spPr>
        <p:txBody>
          <a:bodyPr wrap="none" lIns="0" tIns="0" rIns="0" bIns="0" rtlCol="0" anchor="t"/>
          <a:lstStyle/>
          <a:p>
            <a:pPr algn="ctr" latinLnBrk="1">
              <a:lnSpc>
                <a:spcPts val="4200"/>
              </a:lnSpc>
            </a:pPr>
            <a:r>
              <a:rPr lang="en-US" altLang="zh-CN" sz="2400" b="0" i="0" dirty="0">
                <a:solidFill>
                  <a:srgbClr val="FF0000"/>
                </a:solidFill>
                <a:latin typeface="Times New Roman" pitchFamily="34" charset="0"/>
                <a:ea typeface="SimSun" pitchFamily="34" charset="-122"/>
                <a:cs typeface="Times New Roman" pitchFamily="34" charset="-120"/>
              </a:rPr>
              <a:t>普通饲料</a:t>
            </a:r>
            <a:endParaRPr lang="en-US" altLang="zh-CN" sz="2400" dirty="0"/>
          </a:p>
        </p:txBody>
      </p:sp>
      <mc:AlternateContent xmlns:mc="http://schemas.openxmlformats.org/markup-compatibility/2006">
        <mc:Choice xmlns:a14="http://schemas.microsoft.com/office/drawing/2010/main" Requires="a14">
          <p:sp>
            <p:nvSpPr>
              <p:cNvPr id="7" name="QB_5_AS.85_1#45ace3680?vop=1&amp;pid=3bef25315&amp;color=0,0,0&amp;vtp=1&amp;bbb=1&amp;hb=1"/>
              <p:cNvSpPr/>
              <p:nvPr/>
            </p:nvSpPr>
            <p:spPr>
              <a:xfrm>
                <a:off x="649224" y="3692833"/>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实验中，若甲组起对照作用，其饲喂方式为每日饲喂普通饲料，每只</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8 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g</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连续</a:t>
                </a:r>
                <a:r>
                  <a:rPr lang="en-US" altLang="zh-CN" sz="2400" b="0" i="0" dirty="0">
                    <a:solidFill>
                      <a:srgbClr val="FF0000"/>
                    </a:solidFill>
                    <a:latin typeface="Times New Roman" pitchFamily="34" charset="0"/>
                    <a:ea typeface="SimSun" pitchFamily="34" charset="-122"/>
                    <a:cs typeface="Times New Roman" pitchFamily="34" charset="-120"/>
                  </a:rPr>
                  <a:t>30天。</a:t>
                </a:r>
                <a:endParaRPr lang="en-US" altLang="zh-CN" sz="2400" dirty="0"/>
              </a:p>
            </p:txBody>
          </p:sp>
        </mc:Choice>
        <mc:Fallback>
          <p:sp>
            <p:nvSpPr>
              <p:cNvPr id="7" name="QB_5_AS.85_1#45ace3680?vop=1&amp;pid=3bef25315&amp;color=0,0,0&amp;vtp=1&amp;bbb=1&amp;hb=1"/>
              <p:cNvSpPr>
                <a:spLocks noRot="1" noChangeAspect="1" noMove="1" noResize="1" noEditPoints="1" noAdjustHandles="1" noChangeArrowheads="1" noChangeShapeType="1" noTextEdit="1"/>
              </p:cNvSpPr>
              <p:nvPr/>
            </p:nvSpPr>
            <p:spPr>
              <a:xfrm>
                <a:off x="649224" y="3692833"/>
                <a:ext cx="10899648" cy="1117600"/>
              </a:xfrm>
              <a:prstGeom prst="rect">
                <a:avLst/>
              </a:prstGeom>
              <a:blipFill>
                <a:blip r:embed="rId3"/>
                <a:stretch>
                  <a:fillRect l="-1734" r="-3076" b="-10383"/>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
                                            <p:bg/>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7">
                                            <p:bg/>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7">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7"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86_1#4cb4c99c5?vop=1&amp;pid=3bef25315&amp;color=0,0,0&amp;mp=1&amp;vtp=1&amp;bt=1&amp;bbb=1&amp;hb=1"/>
              <p:cNvSpPr/>
              <p:nvPr/>
            </p:nvSpPr>
            <p:spPr>
              <a:xfrm>
                <a:off x="649224" y="864000"/>
                <a:ext cx="10899648" cy="16764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（4）由实验结果可知，与甲组比较，乙、</a:t>
                </a:r>
                <a:r>
                  <a:rPr lang="en-US" altLang="zh-CN" sz="2400" b="0" i="0">
                    <a:solidFill>
                      <a:srgbClr val="000000"/>
                    </a:solidFill>
                    <a:latin typeface="Times New Roman" pitchFamily="34" charset="0"/>
                    <a:ea typeface="SimSun" pitchFamily="34" charset="-122"/>
                    <a:cs typeface="Times New Roman" pitchFamily="34" charset="-120"/>
                  </a:rPr>
                  <a:t>丙两组小鼠小肠绒毛数量减少甚至消失</a:t>
                </a:r>
                <a:r>
                  <a:rPr lang="en-US" altLang="zh-CN" sz="2400" b="0" i="0" smtClean="0">
                    <a:solidFill>
                      <a:srgbClr val="00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影响小鼠的消化和吸收功能</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可以推测出丙组小鼠体重增长值</a:t>
                </a:r>
                <a:r>
                  <a:rPr lang="en-US" altLang="zh-CN" sz="2400" i="0" smtClean="0">
                    <a:solidFill>
                      <a:srgbClr val="000000"/>
                    </a:solidFill>
                    <a:latin typeface="SimSun" pitchFamily="34" charset="0"/>
                    <a:ea typeface="SimSun" pitchFamily="34" charset="-122"/>
                    <a:cs typeface="SimSun" pitchFamily="34" charset="-120"/>
                  </a:rPr>
                  <a:t>______</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填“小于”或“大于”）</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1.2 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g</m:t>
                    </m:r>
                    <m:r>
                      <a:rPr lang="en-US" altLang="zh-CN" sz="2400" b="0" i="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只。</a:t>
                </a:r>
                <a:endParaRPr lang="en-US" altLang="zh-CN" sz="2400" dirty="0"/>
              </a:p>
            </p:txBody>
          </p:sp>
        </mc:Choice>
        <mc:Fallback>
          <p:sp>
            <p:nvSpPr>
              <p:cNvPr id="2" name="QB_5_BD.86_1#4cb4c99c5?vop=1&amp;pid=3bef25315&amp;color=0,0,0&amp;mp=1&amp;vtp=1&amp;bt=1&amp;bbb=1&amp;hb=1"/>
              <p:cNvSpPr>
                <a:spLocks noRot="1" noChangeAspect="1" noMove="1" noResize="1" noEditPoints="1" noAdjustHandles="1" noChangeArrowheads="1" noChangeShapeType="1" noTextEdit="1"/>
              </p:cNvSpPr>
              <p:nvPr/>
            </p:nvSpPr>
            <p:spPr>
              <a:xfrm>
                <a:off x="649224" y="864000"/>
                <a:ext cx="10899648" cy="1676400"/>
              </a:xfrm>
              <a:prstGeom prst="rect">
                <a:avLst/>
              </a:prstGeom>
              <a:blipFill>
                <a:blip r:embed="rId3"/>
                <a:stretch>
                  <a:fillRect l="-1734" r="-3747" b="-6909"/>
                </a:stretch>
              </a:blipFill>
              <a:ln/>
            </p:spPr>
            <p:txBody>
              <a:bodyPr/>
              <a:lstStyle/>
              <a:p>
                <a:r>
                  <a:rPr lang="zh-CN" altLang="en-US">
                    <a:noFill/>
                  </a:rPr>
                  <a:t> </a:t>
                </a:r>
              </a:p>
            </p:txBody>
          </p:sp>
        </mc:Fallback>
      </mc:AlternateContent>
      <p:sp>
        <p:nvSpPr>
          <p:cNvPr id="3" name="QB_5_AN.87_1#4cb4c99c5.blank?vop=1&amp;pid=3bef25315&amp;color=0,0,0&amp;mp=1&amp;vpa=30&amp;vtp=1&amp;bbb=1"/>
          <p:cNvSpPr/>
          <p:nvPr/>
        </p:nvSpPr>
        <p:spPr>
          <a:xfrm>
            <a:off x="8895493" y="1394860"/>
            <a:ext cx="8302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小于</a:t>
            </a:r>
            <a:endParaRPr lang="en-US" altLang="zh-CN" sz="2400" dirty="0"/>
          </a:p>
        </p:txBody>
      </p:sp>
      <mc:AlternateContent xmlns:mc="http://schemas.openxmlformats.org/markup-compatibility/2006">
        <mc:Choice xmlns:a14="http://schemas.microsoft.com/office/drawing/2010/main" Requires="a14">
          <p:sp>
            <p:nvSpPr>
              <p:cNvPr id="4" name="QB_5_AS.88_1#4cb4c99c5?vop=1&amp;pid=3bef25315&amp;color=0,0,0&amp;vtp=1&amp;bbb=1&amp;hb=1"/>
              <p:cNvSpPr/>
              <p:nvPr/>
            </p:nvSpPr>
            <p:spPr>
              <a:xfrm>
                <a:off x="649224" y="2520080"/>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由实验结果可知，与甲组比较，乙</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丙两组小鼠小肠绒毛数量减少甚至</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消失</a:t>
                </a:r>
                <a:r>
                  <a:rPr lang="en-US" altLang="zh-CN" sz="2400" b="0" i="0" dirty="0">
                    <a:solidFill>
                      <a:srgbClr val="FF0000"/>
                    </a:solidFill>
                    <a:latin typeface="Times New Roman" pitchFamily="34" charset="0"/>
                    <a:ea typeface="SimSun" pitchFamily="34" charset="-122"/>
                    <a:cs typeface="Times New Roman" pitchFamily="34" charset="-120"/>
                  </a:rPr>
                  <a:t>，影响小鼠的消化和吸收功能，可以推测出丙组小鼠体重增长值小于</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1.2 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g</m:t>
                    </m:r>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只。</a:t>
                </a:r>
                <a:endParaRPr lang="en-US" altLang="zh-CN" sz="2400" dirty="0"/>
              </a:p>
            </p:txBody>
          </p:sp>
        </mc:Choice>
        <mc:Fallback>
          <p:sp>
            <p:nvSpPr>
              <p:cNvPr id="4" name="QB_5_AS.88_1#4cb4c99c5?vop=1&amp;pid=3bef25315&amp;color=0,0,0&amp;vtp=1&amp;bbb=1&amp;hb=1"/>
              <p:cNvSpPr>
                <a:spLocks noRot="1" noChangeAspect="1" noMove="1" noResize="1" noEditPoints="1" noAdjustHandles="1" noChangeArrowheads="1" noChangeShapeType="1" noTextEdit="1"/>
              </p:cNvSpPr>
              <p:nvPr/>
            </p:nvSpPr>
            <p:spPr>
              <a:xfrm>
                <a:off x="649224" y="2520080"/>
                <a:ext cx="10899648" cy="1117600"/>
              </a:xfrm>
              <a:prstGeom prst="rect">
                <a:avLst/>
              </a:prstGeom>
              <a:blipFill>
                <a:blip r:embed="rId4"/>
                <a:stretch>
                  <a:fillRect l="-1734" r="-3803" b="-8152"/>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pic>
        <p:nvPicPr>
          <p:cNvPr id="2" name="QO_4_BD.89_1#dd9ba5421?htil=8&amp;vop=1&amp;pid=27099c949&amp;color=0,0,0&amp;tib=255,255,255&amp;vtp=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9826591" y="909721"/>
            <a:ext cx="1634053" cy="21872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4_BD.89_2#dd9ba5421?htil=8&amp;sp=1&amp;vop=1&amp;pid=27099c949&amp;color=0,0,0&amp;vtp=1&amp;bt=1&amp;bbb=1&amp;hb=1&amp;hs=1"/>
          <p:cNvSpPr/>
          <p:nvPr/>
        </p:nvSpPr>
        <p:spPr>
          <a:xfrm>
            <a:off x="649224" y="864000"/>
            <a:ext cx="9006840" cy="1409700"/>
          </a:xfrm>
          <a:prstGeom prst="rect">
            <a:avLst/>
          </a:prstGeom>
          <a:noFill/>
          <a:ln/>
        </p:spPr>
        <p:txBody>
          <a:bodyPr wrap="none" lIns="0" tIns="0" rIns="0" bIns="0" rtlCol="0" anchor="t"/>
          <a:lstStyle/>
          <a:p>
            <a:pPr algn="l" latinLnBrk="1">
              <a:lnSpc>
                <a:spcPts val="3700"/>
              </a:lnSpc>
            </a:pPr>
            <a:r>
              <a:rPr lang="en-US" altLang="zh-CN" sz="2400" b="1" i="0" dirty="0">
                <a:solidFill>
                  <a:srgbClr val="C00000"/>
                </a:solidFill>
                <a:latin typeface="Times New Roman" pitchFamily="34" charset="0"/>
                <a:ea typeface="SimSun" pitchFamily="34" charset="-122"/>
                <a:cs typeface="Times New Roman" pitchFamily="34" charset="-120"/>
              </a:rPr>
              <a:t>17.</a:t>
            </a:r>
            <a:r>
              <a:rPr lang="en-US" altLang="zh-CN" sz="2400" b="0" i="0" dirty="0">
                <a:solidFill>
                  <a:srgbClr val="000000"/>
                </a:solidFill>
                <a:latin typeface="仿宋" pitchFamily="34" charset="0"/>
                <a:ea typeface="仿宋" pitchFamily="34" charset="-122"/>
                <a:cs typeface="仿宋" pitchFamily="34" charset="-120"/>
              </a:rPr>
              <a:t>［2025杭州期末］</a:t>
            </a:r>
            <a:r>
              <a:rPr lang="en-US" altLang="zh-CN" sz="2400" b="0" i="0" dirty="0">
                <a:solidFill>
                  <a:srgbClr val="000000"/>
                </a:solidFill>
                <a:latin typeface="Times New Roman" pitchFamily="34" charset="0"/>
                <a:ea typeface="SimSun" pitchFamily="34" charset="-122"/>
                <a:cs typeface="Times New Roman" pitchFamily="34" charset="-120"/>
              </a:rPr>
              <a:t>（8分）市面上的保温杯种类繁多</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保温效果</a:t>
            </a:r>
          </a:p>
          <a:p>
            <a:pPr latinLnBrk="1">
              <a:lnSpc>
                <a:spcPts val="3700"/>
              </a:lnSpc>
            </a:pPr>
            <a:r>
              <a:rPr lang="en-US" altLang="zh-CN" sz="2400" b="0" i="0" smtClean="0">
                <a:solidFill>
                  <a:srgbClr val="000000"/>
                </a:solidFill>
                <a:latin typeface="Times New Roman" pitchFamily="34" charset="0"/>
                <a:ea typeface="SimSun" pitchFamily="34" charset="-122"/>
                <a:cs typeface="Times New Roman" pitchFamily="34" charset="-120"/>
              </a:rPr>
              <a:t>的好坏是消费者在购买保温杯时需要考虑的因素之一</a:t>
            </a:r>
            <a:r>
              <a:rPr lang="en-US" altLang="zh-CN" sz="2400" b="0" i="0" dirty="0">
                <a:solidFill>
                  <a:srgbClr val="000000"/>
                </a:solidFill>
                <a:latin typeface="Times New Roman" pitchFamily="34" charset="0"/>
                <a:ea typeface="SimSun" pitchFamily="34" charset="-122"/>
                <a:cs typeface="Times New Roman" pitchFamily="34" charset="-120"/>
              </a:rPr>
              <a:t>。</a:t>
            </a:r>
            <a:r>
              <a:rPr lang="en-US" altLang="zh-CN" sz="2400" b="0" i="0">
                <a:solidFill>
                  <a:srgbClr val="000000"/>
                </a:solidFill>
                <a:latin typeface="Times New Roman" pitchFamily="34" charset="0"/>
                <a:ea typeface="SimSun" pitchFamily="34" charset="-122"/>
                <a:cs typeface="Times New Roman" pitchFamily="34" charset="-120"/>
              </a:rPr>
              <a:t>小金选用甲</a:t>
            </a:r>
            <a:r>
              <a:rPr lang="en-US" altLang="zh-CN" sz="2400" b="0" i="0" smtClean="0">
                <a:solidFill>
                  <a:srgbClr val="000000"/>
                </a:solidFill>
                <a:latin typeface="Times New Roman" pitchFamily="34" charset="0"/>
                <a:ea typeface="SimSun" pitchFamily="34" charset="-122"/>
                <a:cs typeface="Times New Roman" pitchFamily="34" charset="-120"/>
              </a:rPr>
              <a:t>、</a:t>
            </a:r>
          </a:p>
          <a:p>
            <a:pPr latinLnBrk="1">
              <a:lnSpc>
                <a:spcPts val="3700"/>
              </a:lnSpc>
            </a:pPr>
            <a:r>
              <a:rPr lang="en-US" altLang="zh-CN" sz="2400" b="0" i="0" smtClean="0">
                <a:solidFill>
                  <a:srgbClr val="000000"/>
                </a:solidFill>
                <a:latin typeface="Times New Roman" pitchFamily="34" charset="0"/>
                <a:ea typeface="SimSun" pitchFamily="34" charset="-122"/>
                <a:cs typeface="Times New Roman" pitchFamily="34" charset="-120"/>
              </a:rPr>
              <a:t>乙两款保温杯</a:t>
            </a:r>
            <a:r>
              <a:rPr lang="en-US" altLang="zh-CN" sz="2400" b="0" i="0" dirty="0">
                <a:solidFill>
                  <a:srgbClr val="000000"/>
                </a:solidFill>
                <a:latin typeface="Times New Roman" pitchFamily="34" charset="0"/>
                <a:ea typeface="SimSun" pitchFamily="34" charset="-122"/>
                <a:cs typeface="Times New Roman" pitchFamily="34" charset="-120"/>
              </a:rPr>
              <a:t>（如图）开展了保温效果的研究。</a:t>
            </a:r>
            <a:endParaRPr lang="en-US" altLang="zh-CN" sz="2400" dirty="0"/>
          </a:p>
        </p:txBody>
      </p:sp>
      <p:sp>
        <p:nvSpPr>
          <p:cNvPr id="4" name="QO_4_BD.89_3#dd9ba5421?htil=8&amp;vop=1&amp;pid=27099c949&amp;color=0,0,0&amp;vtp=1&amp;bbb=1&amp;hb=1&amp;hs=1"/>
          <p:cNvSpPr/>
          <p:nvPr/>
        </p:nvSpPr>
        <p:spPr>
          <a:xfrm>
            <a:off x="649224" y="2324555"/>
            <a:ext cx="9006840" cy="939800"/>
          </a:xfrm>
          <a:prstGeom prst="rect">
            <a:avLst/>
          </a:prstGeom>
          <a:noFill/>
          <a:ln/>
        </p:spPr>
        <p:txBody>
          <a:bodyPr wrap="none" lIns="0" tIns="0" rIns="0" bIns="0" rtlCol="0" anchor="t"/>
          <a:lstStyle/>
          <a:p>
            <a:pPr algn="l" latinLnBrk="1">
              <a:lnSpc>
                <a:spcPts val="3700"/>
              </a:lnSpc>
            </a:pPr>
            <a:r>
              <a:rPr lang="en-US" altLang="zh-CN" sz="2400" b="1" i="0" dirty="0">
                <a:solidFill>
                  <a:srgbClr val="000000"/>
                </a:solidFill>
                <a:latin typeface="Times New Roman" pitchFamily="34" charset="0"/>
                <a:ea typeface="SimSun" pitchFamily="34" charset="-122"/>
                <a:cs typeface="Times New Roman" pitchFamily="34" charset="-120"/>
              </a:rPr>
              <a:t>【提出问题】</a:t>
            </a:r>
            <a:r>
              <a:rPr lang="en-US" altLang="zh-CN" sz="2400" b="0" i="0" dirty="0">
                <a:solidFill>
                  <a:srgbClr val="000000"/>
                </a:solidFill>
                <a:latin typeface="Times New Roman" pitchFamily="34" charset="0"/>
                <a:ea typeface="SimSun" pitchFamily="34" charset="-122"/>
                <a:cs typeface="Times New Roman" pitchFamily="34" charset="-120"/>
              </a:rPr>
              <a:t>不同保温杯的保温效果一样吗？</a:t>
            </a:r>
            <a:endParaRPr lang="en-US" altLang="zh-CN" sz="2400" dirty="0"/>
          </a:p>
          <a:p>
            <a:pPr latinLnBrk="1">
              <a:lnSpc>
                <a:spcPts val="3700"/>
              </a:lnSpc>
            </a:pPr>
            <a:r>
              <a:rPr lang="en-US" altLang="zh-CN" sz="2400" b="1" i="0" smtClean="0">
                <a:solidFill>
                  <a:srgbClr val="000000"/>
                </a:solidFill>
                <a:latin typeface="Times New Roman" pitchFamily="34" charset="0"/>
                <a:ea typeface="SimSun" pitchFamily="34" charset="-122"/>
                <a:cs typeface="Times New Roman" pitchFamily="34" charset="-120"/>
              </a:rPr>
              <a:t>【</a:t>
            </a:r>
            <a:r>
              <a:rPr lang="en-US" altLang="zh-CN" sz="2400" b="1" i="0" dirty="0">
                <a:solidFill>
                  <a:srgbClr val="000000"/>
                </a:solidFill>
                <a:latin typeface="Times New Roman" pitchFamily="34" charset="0"/>
                <a:ea typeface="SimSun" pitchFamily="34" charset="-122"/>
                <a:cs typeface="Times New Roman" pitchFamily="34" charset="-120"/>
              </a:rPr>
              <a:t>进行实验】</a:t>
            </a:r>
            <a:r>
              <a:rPr lang="en-US" altLang="zh-CN" sz="2400" b="0" i="0" dirty="0">
                <a:solidFill>
                  <a:srgbClr val="000000"/>
                </a:solidFill>
                <a:latin typeface="Times New Roman" pitchFamily="34" charset="0"/>
                <a:ea typeface="SimSun" pitchFamily="34" charset="-122"/>
                <a:cs typeface="Times New Roman" pitchFamily="34" charset="-120"/>
              </a:rPr>
              <a:t>小金选用甲、乙两个保温杯进行实验。</a:t>
            </a:r>
            <a:r>
              <a:rPr lang="en-US" altLang="zh-CN" sz="2400" b="0" i="0">
                <a:solidFill>
                  <a:srgbClr val="000000"/>
                </a:solidFill>
                <a:latin typeface="Times New Roman" pitchFamily="34" charset="0"/>
                <a:ea typeface="SimSun" pitchFamily="34" charset="-122"/>
                <a:cs typeface="Times New Roman" pitchFamily="34" charset="-120"/>
              </a:rPr>
              <a:t>为了方便测量</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5" name="QB_5_BD.90_1#6f6e805ac?vop=1&amp;pid=dd9ba5421&amp;color=0,0,0&amp;vtp=1&amp;bbb=1&amp;hb=1"/>
          <p:cNvSpPr/>
          <p:nvPr/>
        </p:nvSpPr>
        <p:spPr>
          <a:xfrm>
            <a:off x="649224" y="4209182"/>
            <a:ext cx="10899648" cy="939800"/>
          </a:xfrm>
          <a:prstGeom prst="rect">
            <a:avLst/>
          </a:prstGeom>
          <a:noFill/>
          <a:ln/>
        </p:spPr>
        <p:txBody>
          <a:bodyPr wrap="none" lIns="0" tIns="0" rIns="0" bIns="0" rtlCol="0" anchor="t"/>
          <a:lstStyle/>
          <a:p>
            <a:pPr algn="l" latinLnBrk="1">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（1）</a:t>
            </a:r>
            <a:r>
              <a:rPr lang="en-US" altLang="zh-CN" sz="2400" b="0" i="0">
                <a:solidFill>
                  <a:srgbClr val="000000"/>
                </a:solidFill>
                <a:latin typeface="Times New Roman" pitchFamily="34" charset="0"/>
                <a:ea typeface="SimSun" pitchFamily="34" charset="-122"/>
                <a:cs typeface="Times New Roman" pitchFamily="34" charset="-120"/>
              </a:rPr>
              <a:t>请指出本实验的错误之处</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i="0" smtClean="0">
                <a:solidFill>
                  <a:srgbClr val="000000"/>
                </a:solidFill>
                <a:latin typeface="SimSun" pitchFamily="34" charset="0"/>
                <a:ea typeface="SimSun" pitchFamily="34" charset="-122"/>
                <a:cs typeface="SimSun" pitchFamily="34" charset="-120"/>
              </a:rPr>
              <a:t>__________________________________________</a:t>
            </a:r>
          </a:p>
          <a:p>
            <a:pPr latinLnBrk="1">
              <a:lnSpc>
                <a:spcPts val="3700"/>
              </a:lnSpc>
            </a:pPr>
            <a:r>
              <a:rPr lang="en-US" altLang="zh-CN" sz="2400" i="0" smtClean="0">
                <a:solidFill>
                  <a:srgbClr val="000000"/>
                </a:solidFill>
                <a:latin typeface="SimSun" pitchFamily="34" charset="0"/>
                <a:ea typeface="SimSun" pitchFamily="34" charset="-122"/>
                <a:cs typeface="SimSun" pitchFamily="34" charset="-120"/>
              </a:rPr>
              <a:t>_______________________</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6" name="QB_5_AN.91_1#6f6e805ac.blank?vop=1&amp;pid=dd9ba5421&amp;color=0,0,0&amp;vpa=31&amp;vtp=1&amp;bbb=1&amp;hb=1"/>
          <p:cNvSpPr/>
          <p:nvPr/>
        </p:nvSpPr>
        <p:spPr>
          <a:xfrm>
            <a:off x="649224" y="4172796"/>
            <a:ext cx="10894782" cy="939800"/>
          </a:xfrm>
          <a:prstGeom prst="rect">
            <a:avLst/>
          </a:prstGeom>
          <a:noFill/>
          <a:ln/>
        </p:spPr>
        <p:txBody>
          <a:bodyPr wrap="square" lIns="0" tIns="0" rIns="0" bIns="0" rtlCol="0" anchor="t"/>
          <a:lstStyle/>
          <a:p>
            <a:pPr latinLnBrk="1">
              <a:lnSpc>
                <a:spcPts val="3700"/>
              </a:lnSpc>
            </a:pPr>
            <a:r>
              <a:rPr lang="en-US" altLang="zh-CN" sz="2400" b="0" i="0" smtClean="0">
                <a:solidFill>
                  <a:srgbClr val="FF0000"/>
                </a:solidFill>
                <a:latin typeface="SimSun" panose="02010600030101010101" pitchFamily="2" charset="-122"/>
                <a:ea typeface="SimSun" pitchFamily="34" charset="-122"/>
                <a:cs typeface="Times New Roman" pitchFamily="34" charset="-120"/>
              </a:rPr>
              <a:t>                              </a:t>
            </a:r>
            <a:r>
              <a:rPr lang="en-US" altLang="zh-CN" sz="2400" b="0" i="0" smtClean="0">
                <a:solidFill>
                  <a:srgbClr val="FF0000"/>
                </a:solidFill>
                <a:latin typeface="Times New Roman" pitchFamily="34" charset="0"/>
                <a:ea typeface="SimSun" pitchFamily="34" charset="-122"/>
                <a:cs typeface="Times New Roman" pitchFamily="34" charset="-120"/>
              </a:rPr>
              <a:t>没有控制变量</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在将水倒入两个不同保温杯中</a:t>
            </a:r>
          </a:p>
          <a:p>
            <a:pPr latinLnBrk="1">
              <a:lnSpc>
                <a:spcPts val="3700"/>
              </a:lnSpc>
            </a:pPr>
            <a:r>
              <a:rPr lang="en-US" altLang="zh-CN" sz="2400" b="0" i="0" smtClean="0">
                <a:solidFill>
                  <a:srgbClr val="FF0000"/>
                </a:solidFill>
                <a:latin typeface="Times New Roman" pitchFamily="34" charset="0"/>
                <a:ea typeface="SimSun" pitchFamily="34" charset="-122"/>
                <a:cs typeface="Times New Roman" pitchFamily="34" charset="-120"/>
              </a:rPr>
              <a:t>时</a:t>
            </a:r>
            <a:r>
              <a:rPr lang="en-US" altLang="zh-CN" sz="2400" b="0" i="0" dirty="0">
                <a:solidFill>
                  <a:srgbClr val="FF0000"/>
                </a:solidFill>
                <a:latin typeface="Times New Roman" pitchFamily="34" charset="0"/>
                <a:ea typeface="SimSun" pitchFamily="34" charset="-122"/>
                <a:cs typeface="Times New Roman" pitchFamily="34" charset="-120"/>
              </a:rPr>
              <a:t>，应控制水的体积相同</a:t>
            </a:r>
            <a:endParaRPr lang="en-US" altLang="zh-CN" sz="2400" dirty="0"/>
          </a:p>
        </p:txBody>
      </p:sp>
      <p:sp>
        <p:nvSpPr>
          <p:cNvPr id="7" name="QB_5_AS.92_1#6f6e805ac?vop=1&amp;pid=dd9ba5421&amp;color=0,0,0&amp;vtp=1&amp;bbb=1&amp;hb=1"/>
          <p:cNvSpPr/>
          <p:nvPr/>
        </p:nvSpPr>
        <p:spPr>
          <a:xfrm>
            <a:off x="649224" y="5154008"/>
            <a:ext cx="10899648" cy="939800"/>
          </a:xfrm>
          <a:prstGeom prst="rect">
            <a:avLst/>
          </a:prstGeom>
          <a:noFill/>
          <a:ln/>
        </p:spPr>
        <p:txBody>
          <a:bodyPr wrap="none" lIns="0" tIns="0" rIns="0" bIns="0" rtlCol="0" anchor="t"/>
          <a:lstStyle/>
          <a:p>
            <a:pPr algn="l" latinLnBrk="1">
              <a:lnSpc>
                <a:spcPts val="37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本实验是探究不同保温杯的保温效果，需要控制变量。</a:t>
            </a:r>
            <a:r>
              <a:rPr lang="en-US" altLang="zh-CN" sz="2400" b="0" i="0">
                <a:solidFill>
                  <a:srgbClr val="FF0000"/>
                </a:solidFill>
                <a:latin typeface="Times New Roman" pitchFamily="34" charset="0"/>
                <a:ea typeface="SimSun" pitchFamily="34" charset="-122"/>
                <a:cs typeface="Times New Roman" pitchFamily="34" charset="-120"/>
              </a:rPr>
              <a:t>从实验过程来看</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3700"/>
              </a:lnSpc>
            </a:pPr>
            <a:r>
              <a:rPr lang="en-US" altLang="zh-CN" sz="2400" b="0" i="0" smtClean="0">
                <a:solidFill>
                  <a:srgbClr val="FF0000"/>
                </a:solidFill>
                <a:latin typeface="Times New Roman" pitchFamily="34" charset="0"/>
                <a:ea typeface="SimSun" pitchFamily="34" charset="-122"/>
                <a:cs typeface="Times New Roman" pitchFamily="34" charset="-120"/>
              </a:rPr>
              <a:t>在将水倒入不同保温杯中时</a:t>
            </a:r>
            <a:r>
              <a:rPr lang="en-US" altLang="zh-CN" sz="2400" b="0" i="0" dirty="0">
                <a:solidFill>
                  <a:srgbClr val="FF0000"/>
                </a:solidFill>
                <a:latin typeface="Times New Roman" pitchFamily="34" charset="0"/>
                <a:ea typeface="SimSun" pitchFamily="34" charset="-122"/>
                <a:cs typeface="Times New Roman" pitchFamily="34" charset="-120"/>
              </a:rPr>
              <a:t>，应控制水的体积相同。</a:t>
            </a:r>
            <a:endParaRPr lang="en-US" altLang="zh-CN" sz="2400" dirty="0"/>
          </a:p>
        </p:txBody>
      </p:sp>
      <p:sp>
        <p:nvSpPr>
          <p:cNvPr id="8" name="QO_4_BD.89_3#dd9ba5421?htil=8&amp;vop=1&amp;pid=27099c949&amp;color=0,0,0&amp;vtp=1&amp;bbb=1&amp;hb=1&amp;hs=1"/>
          <p:cNvSpPr/>
          <p:nvPr/>
        </p:nvSpPr>
        <p:spPr>
          <a:xfrm>
            <a:off x="649224" y="3269382"/>
            <a:ext cx="10896012" cy="939800"/>
          </a:xfrm>
          <a:prstGeom prst="rect">
            <a:avLst/>
          </a:prstGeom>
          <a:noFill/>
          <a:ln/>
        </p:spPr>
        <p:txBody>
          <a:bodyPr wrap="none" lIns="0" tIns="0" rIns="0" bIns="0" rtlCol="0" anchor="t"/>
          <a:lstStyle/>
          <a:p>
            <a:pPr latinLnBrk="1">
              <a:lnSpc>
                <a:spcPts val="3700"/>
              </a:lnSpc>
            </a:pPr>
            <a:r>
              <a:rPr lang="en-US" altLang="zh-CN" sz="2400" b="0" i="0" smtClean="0">
                <a:solidFill>
                  <a:srgbClr val="000000"/>
                </a:solidFill>
                <a:latin typeface="Times New Roman" pitchFamily="34" charset="0"/>
                <a:ea typeface="SimSun" pitchFamily="34" charset="-122"/>
                <a:cs typeface="Times New Roman" pitchFamily="34" charset="-120"/>
              </a:rPr>
              <a:t>小金用水壶从水箱接完热水</a:t>
            </a:r>
            <a:r>
              <a:rPr lang="en-US" altLang="zh-CN" sz="2400" b="0" i="0" dirty="0">
                <a:solidFill>
                  <a:srgbClr val="000000"/>
                </a:solidFill>
                <a:latin typeface="Times New Roman" pitchFamily="34" charset="0"/>
                <a:ea typeface="SimSun" pitchFamily="34" charset="-122"/>
                <a:cs typeface="Times New Roman" pitchFamily="34" charset="-120"/>
              </a:rPr>
              <a:t>，再分别将水倒入两个保温杯中</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两保温杯均装满水，</a:t>
            </a:r>
          </a:p>
          <a:p>
            <a:pPr latinLnBrk="1">
              <a:lnSpc>
                <a:spcPts val="3700"/>
              </a:lnSpc>
            </a:pPr>
            <a:r>
              <a:rPr lang="en-US" altLang="zh-CN" sz="2400" b="0" i="0" smtClean="0">
                <a:solidFill>
                  <a:srgbClr val="000000"/>
                </a:solidFill>
                <a:latin typeface="Times New Roman" pitchFamily="34" charset="0"/>
                <a:ea typeface="SimSun" pitchFamily="34" charset="-122"/>
                <a:cs typeface="Times New Roman" pitchFamily="34" charset="-120"/>
              </a:rPr>
              <a:t>测量两个保温杯中水的初始温度</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然后隔一定时间测量一次水温</a:t>
            </a:r>
            <a:r>
              <a:rPr lang="en-US" altLang="zh-CN" sz="2400" b="0" i="0" dirty="0">
                <a:solidFill>
                  <a:srgbClr val="000000"/>
                </a:solidFill>
                <a:latin typeface="Times New Roman" pitchFamily="34" charset="0"/>
                <a:ea typeface="SimSun" pitchFamily="34" charset="-122"/>
                <a:cs typeface="Times New Roman" pitchFamily="34" charset="-120"/>
              </a:rPr>
              <a:t>。</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7">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B_5_BD.93_1#3e6a02bb3?sp=1&amp;vop=1&amp;pid=dd9ba5421&amp;color=0,0,0&amp;vtp=1&amp;bt=1&amp;bbb=1&amp;hb=1"/>
          <p:cNvSpPr/>
          <p:nvPr/>
        </p:nvSpPr>
        <p:spPr>
          <a:xfrm>
            <a:off x="649224" y="864000"/>
            <a:ext cx="10899648" cy="16764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（2）改正错误后，测得的数据如表所示（忽略杯内气体对温度的影响</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保温性</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能更好的保温杯是</a:t>
            </a:r>
            <a:r>
              <a:rPr lang="en-US" altLang="zh-CN" sz="2400" i="0" smtClean="0">
                <a:solidFill>
                  <a:srgbClr val="000000"/>
                </a:solidFill>
                <a:latin typeface="SimSun" pitchFamily="34" charset="0"/>
                <a:ea typeface="SimSun" pitchFamily="34" charset="-122"/>
                <a:cs typeface="SimSun" pitchFamily="34" charset="-120"/>
              </a:rPr>
              <a:t>____</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填“甲”或“乙”），</a:t>
            </a:r>
            <a:r>
              <a:rPr lang="en-US" altLang="zh-CN" sz="2400" b="0" i="0">
                <a:solidFill>
                  <a:srgbClr val="000000"/>
                </a:solidFill>
                <a:latin typeface="Times New Roman" pitchFamily="34" charset="0"/>
                <a:ea typeface="SimSun" pitchFamily="34" charset="-122"/>
                <a:cs typeface="Times New Roman" pitchFamily="34" charset="-120"/>
              </a:rPr>
              <a:t>理由是</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i="0" smtClean="0">
                <a:solidFill>
                  <a:srgbClr val="000000"/>
                </a:solidFill>
                <a:latin typeface="SimSun" pitchFamily="34" charset="0"/>
                <a:ea typeface="SimSun" pitchFamily="34" charset="-122"/>
                <a:cs typeface="SimSun" pitchFamily="34" charset="-120"/>
              </a:rPr>
              <a:t>_________________________</a:t>
            </a:r>
          </a:p>
          <a:p>
            <a:pPr latinLnBrk="1">
              <a:lnSpc>
                <a:spcPts val="4400"/>
              </a:lnSpc>
            </a:pPr>
            <a:r>
              <a:rPr lang="en-US" altLang="zh-CN" sz="2400" i="0" smtClean="0">
                <a:solidFill>
                  <a:srgbClr val="000000"/>
                </a:solidFill>
                <a:latin typeface="SimSun" pitchFamily="34" charset="0"/>
                <a:ea typeface="SimSun" pitchFamily="34" charset="-122"/>
                <a:cs typeface="SimSun" pitchFamily="34" charset="-120"/>
              </a:rPr>
              <a:t>_______________________________________________________</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mc:AlternateContent xmlns:mc="http://schemas.openxmlformats.org/markup-compatibility/2006">
        <mc:Choice xmlns:a14="http://schemas.microsoft.com/office/drawing/2010/main" Requires="a14">
          <p:graphicFrame>
            <p:nvGraphicFramePr>
              <p:cNvPr id="38" name="QB_5_BD.93_2#3e6a02bb3?colgroup=12,6,6,6&amp;vop=1&amp;pid=dd9ba5421&amp;color=0,0,0&amp;vtp=1&amp;bbb=1"/>
              <p:cNvGraphicFramePr>
                <a:graphicFrameLocks noGrp="1"/>
              </p:cNvGraphicFramePr>
              <p:nvPr>
                <p:extLst>
                  <p:ext uri="{D42A27DB-BD31-4B8C-83A1-F6EECF244321}">
                    <p14:modId xmlns:p14="http://schemas.microsoft.com/office/powerpoint/2010/main" val="1458024543"/>
                  </p:ext>
                </p:extLst>
              </p:nvPr>
            </p:nvGraphicFramePr>
            <p:xfrm>
              <a:off x="649224" y="2647080"/>
              <a:ext cx="10853928" cy="1616964"/>
            </p:xfrm>
            <a:graphic>
              <a:graphicData uri="http://schemas.openxmlformats.org/drawingml/2006/table">
                <a:tbl>
                  <a:tblPr/>
                  <a:tblGrid>
                    <a:gridCol w="4023360">
                      <a:extLst>
                        <a:ext uri="{9D8B030D-6E8A-4147-A177-3AD203B41FA5}">
                          <a16:colId xmlns:a16="http://schemas.microsoft.com/office/drawing/2014/main" val="20000"/>
                        </a:ext>
                      </a:extLst>
                    </a:gridCol>
                    <a:gridCol w="2276856">
                      <a:extLst>
                        <a:ext uri="{9D8B030D-6E8A-4147-A177-3AD203B41FA5}">
                          <a16:colId xmlns:a16="http://schemas.microsoft.com/office/drawing/2014/main" val="20001"/>
                        </a:ext>
                      </a:extLst>
                    </a:gridCol>
                    <a:gridCol w="2276856">
                      <a:extLst>
                        <a:ext uri="{9D8B030D-6E8A-4147-A177-3AD203B41FA5}">
                          <a16:colId xmlns:a16="http://schemas.microsoft.com/office/drawing/2014/main" val="20002"/>
                        </a:ext>
                      </a:extLst>
                    </a:gridCol>
                    <a:gridCol w="2276856">
                      <a:extLst>
                        <a:ext uri="{9D8B030D-6E8A-4147-A177-3AD203B41FA5}">
                          <a16:colId xmlns:a16="http://schemas.microsoft.com/office/drawing/2014/main" val="20003"/>
                        </a:ext>
                      </a:extLst>
                    </a:gridCol>
                  </a:tblGrid>
                  <a:tr h="538988">
                    <a:tc>
                      <a:txBody>
                        <a:bodyPr/>
                        <a:lstStyle/>
                        <a:p>
                          <a:pPr algn="ctr" latinLnBrk="1" hangingPunct="0">
                            <a:lnSpc>
                              <a:spcPts val="3600"/>
                            </a:lnSpc>
                          </a:pPr>
                          <a:r>
                            <a:rPr lang="en-US" altLang="zh-CN" sz="2400" b="1" i="0" dirty="0">
                              <a:solidFill>
                                <a:srgbClr val="000000"/>
                              </a:solidFill>
                              <a:latin typeface="Times New Roman" pitchFamily="34" charset="0"/>
                              <a:ea typeface="SimSun" pitchFamily="34" charset="-122"/>
                              <a:cs typeface="Times New Roman" pitchFamily="34" charset="-120"/>
                            </a:rPr>
                            <a:t>时间/</a:t>
                          </a:r>
                          <a14:m>
                            <m:oMath xmlns:m="http://schemas.openxmlformats.org/officeDocument/2006/math">
                              <m:r>
                                <m:rPr>
                                  <m:sty m:val="p"/>
                                </m:rPr>
                                <a:rPr lang="en-US" altLang="zh-CN" sz="2400" b="0" i="0" spc="-100" dirty="0">
                                  <a:solidFill>
                                    <a:srgbClr val="000000"/>
                                  </a:solidFill>
                                  <a:latin typeface="Cambria Math" panose="02040503050406030204" pitchFamily="18" charset="0"/>
                                  <a:ea typeface="SimSun" pitchFamily="34" charset="-122"/>
                                  <a:cs typeface="Times New Roman" pitchFamily="34" charset="-120"/>
                                </a:rPr>
                                <m:t>h</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38988">
                    <a:tc>
                      <a:txBody>
                        <a:bodyPr/>
                        <a:lstStyle/>
                        <a:p>
                          <a:pPr algn="ctr" latinLnBrk="1" hangingPunct="0">
                            <a:lnSpc>
                              <a:spcPts val="3600"/>
                            </a:lnSpc>
                          </a:pPr>
                          <a:r>
                            <a:rPr lang="en-US" altLang="zh-CN" sz="2400" b="1" i="0" dirty="0">
                              <a:solidFill>
                                <a:srgbClr val="000000"/>
                              </a:solidFill>
                              <a:latin typeface="Times New Roman" pitchFamily="34" charset="0"/>
                              <a:ea typeface="SimSun" pitchFamily="34" charset="-122"/>
                              <a:cs typeface="Times New Roman" pitchFamily="34" charset="-120"/>
                            </a:rPr>
                            <a:t>甲保温杯中水的温度/</a:t>
                          </a:r>
                          <a14:m>
                            <m:oMath xmlns:m="http://schemas.openxmlformats.org/officeDocument/2006/math">
                              <m:r>
                                <a:rPr lang="en-US" altLang="zh-CN" sz="2400" b="0" i="0" spc="-10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85.1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65.8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47.1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38988">
                    <a:tc>
                      <a:txBody>
                        <a:bodyPr/>
                        <a:lstStyle/>
                        <a:p>
                          <a:pPr algn="ctr" latinLnBrk="1" hangingPunct="0">
                            <a:lnSpc>
                              <a:spcPts val="3600"/>
                            </a:lnSpc>
                          </a:pPr>
                          <a:r>
                            <a:rPr lang="en-US" altLang="zh-CN" sz="2400" b="1" i="0" dirty="0">
                              <a:solidFill>
                                <a:srgbClr val="000000"/>
                              </a:solidFill>
                              <a:latin typeface="Times New Roman" pitchFamily="34" charset="0"/>
                              <a:ea typeface="SimSun" pitchFamily="34" charset="-122"/>
                              <a:cs typeface="Times New Roman" pitchFamily="34" charset="-120"/>
                            </a:rPr>
                            <a:t>乙保温杯中水的温度/</a:t>
                          </a:r>
                          <a14:m>
                            <m:oMath xmlns:m="http://schemas.openxmlformats.org/officeDocument/2006/math">
                              <m:r>
                                <a:rPr lang="en-US" altLang="zh-CN" sz="2400" b="0" i="0" spc="-100" dirty="0">
                                  <a:solidFill>
                                    <a:srgbClr val="000000"/>
                                  </a:solidFill>
                                  <a:latin typeface="Cambria Math" panose="02040503050406030204" pitchFamily="18" charset="0"/>
                                  <a:ea typeface="SimSun" pitchFamily="34" charset="-122"/>
                                  <a:cs typeface="Times New Roman" pitchFamily="34" charset="-120"/>
                                </a:rPr>
                                <m:t>℃</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85.1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69.4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56.3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Choice>
        <mc:Fallback>
          <p:graphicFrame>
            <p:nvGraphicFramePr>
              <p:cNvPr id="38" name="QB_5_BD.93_2#3e6a02bb3?colgroup=12,6,6,6&amp;vop=1&amp;pid=dd9ba5421&amp;color=0,0,0&amp;vtp=1&amp;bbb=1"/>
              <p:cNvGraphicFramePr>
                <a:graphicFrameLocks noGrp="1"/>
              </p:cNvGraphicFramePr>
              <p:nvPr>
                <p:extLst>
                  <p:ext uri="{D42A27DB-BD31-4B8C-83A1-F6EECF244321}">
                    <p14:modId xmlns:p14="http://schemas.microsoft.com/office/powerpoint/2010/main" val="1458024543"/>
                  </p:ext>
                </p:extLst>
              </p:nvPr>
            </p:nvGraphicFramePr>
            <p:xfrm>
              <a:off x="649224" y="2647080"/>
              <a:ext cx="10853928" cy="1616964"/>
            </p:xfrm>
            <a:graphic>
              <a:graphicData uri="http://schemas.openxmlformats.org/drawingml/2006/table">
                <a:tbl>
                  <a:tblPr/>
                  <a:tblGrid>
                    <a:gridCol w="4023360">
                      <a:extLst>
                        <a:ext uri="{9D8B030D-6E8A-4147-A177-3AD203B41FA5}">
                          <a16:colId xmlns:a16="http://schemas.microsoft.com/office/drawing/2014/main" val="20000"/>
                        </a:ext>
                      </a:extLst>
                    </a:gridCol>
                    <a:gridCol w="2276856">
                      <a:extLst>
                        <a:ext uri="{9D8B030D-6E8A-4147-A177-3AD203B41FA5}">
                          <a16:colId xmlns:a16="http://schemas.microsoft.com/office/drawing/2014/main" val="20001"/>
                        </a:ext>
                      </a:extLst>
                    </a:gridCol>
                    <a:gridCol w="2276856">
                      <a:extLst>
                        <a:ext uri="{9D8B030D-6E8A-4147-A177-3AD203B41FA5}">
                          <a16:colId xmlns:a16="http://schemas.microsoft.com/office/drawing/2014/main" val="20002"/>
                        </a:ext>
                      </a:extLst>
                    </a:gridCol>
                    <a:gridCol w="2276856">
                      <a:extLst>
                        <a:ext uri="{9D8B030D-6E8A-4147-A177-3AD203B41FA5}">
                          <a16:colId xmlns:a16="http://schemas.microsoft.com/office/drawing/2014/main" val="20003"/>
                        </a:ext>
                      </a:extLst>
                    </a:gridCol>
                  </a:tblGrid>
                  <a:tr h="53898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52" t="-1124" r="-170152" b="-221348"/>
                          </a:stretch>
                        </a:blipFill>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3898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52" t="-102273" r="-170152" b="-123864"/>
                          </a:stretch>
                        </a:blipFill>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85.1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65.8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47.1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38988">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52" t="-200000" r="-170152" b="-22472"/>
                          </a:stretch>
                        </a:blipFill>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85.1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69.4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700"/>
                            </a:lnSpc>
                          </a:pPr>
                          <a:r>
                            <a:rPr lang="en-US" altLang="zh-CN" sz="2400" b="0" i="0" dirty="0">
                              <a:solidFill>
                                <a:srgbClr val="000000"/>
                              </a:solidFill>
                              <a:latin typeface="Times New Roman" pitchFamily="34" charset="0"/>
                              <a:ea typeface="SimSun" pitchFamily="34" charset="-122"/>
                              <a:cs typeface="Times New Roman" pitchFamily="34" charset="-120"/>
                            </a:rPr>
                            <a:t>56.3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mc:Fallback>
      </mc:AlternateContent>
      <p:sp>
        <p:nvSpPr>
          <p:cNvPr id="4" name="QB_5_AN.94_1#3e6a02bb3.blank?vop=1&amp;pid=dd9ba5421&amp;color=0,0,0&amp;vpa=32&amp;vtp=1"/>
          <p:cNvSpPr/>
          <p:nvPr/>
        </p:nvSpPr>
        <p:spPr>
          <a:xfrm>
            <a:off x="3104292" y="1394860"/>
            <a:ext cx="5254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乙</a:t>
            </a:r>
            <a:endParaRPr lang="en-US" altLang="zh-CN" sz="2400" dirty="0"/>
          </a:p>
        </p:txBody>
      </p:sp>
      <p:sp>
        <p:nvSpPr>
          <p:cNvPr id="5" name="QB_5_AN.95_1#3e6a02bb3.blank?vop=1&amp;pid=dd9ba5421&amp;color=0,0,0&amp;vpa=33&amp;vtp=1&amp;bbb=1&amp;hb=1"/>
          <p:cNvSpPr/>
          <p:nvPr/>
        </p:nvSpPr>
        <p:spPr>
          <a:xfrm>
            <a:off x="649224" y="1394860"/>
            <a:ext cx="10894782" cy="1117600"/>
          </a:xfrm>
          <a:prstGeom prst="rect">
            <a:avLst/>
          </a:prstGeom>
          <a:noFill/>
          <a:ln/>
        </p:spPr>
        <p:txBody>
          <a:bodyPr wrap="square" lIns="0" tIns="0" rIns="0" bIns="0" rtlCol="0" anchor="t"/>
          <a:lstStyle/>
          <a:p>
            <a:pPr latinLnBrk="1">
              <a:lnSpc>
                <a:spcPts val="4400"/>
              </a:lnSpc>
            </a:pPr>
            <a:r>
              <a:rPr lang="en-US" altLang="zh-CN" sz="2400" b="0" i="0" smtClean="0">
                <a:solidFill>
                  <a:srgbClr val="FF0000"/>
                </a:solidFill>
                <a:latin typeface="SimSun" panose="02010600030101010101" pitchFamily="2" charset="-122"/>
                <a:ea typeface="SimSun" pitchFamily="34" charset="-122"/>
                <a:cs typeface="Times New Roman" pitchFamily="34" charset="-120"/>
              </a:rPr>
              <a:t>                                               </a:t>
            </a:r>
            <a:r>
              <a:rPr lang="en-US" altLang="zh-CN" sz="2400" b="0" i="0" smtClean="0">
                <a:solidFill>
                  <a:srgbClr val="FF0000"/>
                </a:solidFill>
                <a:latin typeface="Times New Roman" pitchFamily="34" charset="0"/>
                <a:ea typeface="SimSun" pitchFamily="34" charset="-122"/>
                <a:cs typeface="Times New Roman" pitchFamily="34" charset="-120"/>
              </a:rPr>
              <a:t>在相同时间间隔内</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乙保温</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杯内水降低的温度小于甲保温杯内水降低的温度</a:t>
            </a:r>
            <a:r>
              <a:rPr lang="en-US" altLang="zh-CN" sz="2400" b="0" i="0" dirty="0">
                <a:solidFill>
                  <a:srgbClr val="FF0000"/>
                </a:solidFill>
                <a:latin typeface="Times New Roman" pitchFamily="34" charset="0"/>
                <a:ea typeface="SimSun" pitchFamily="34" charset="-122"/>
                <a:cs typeface="Times New Roman" pitchFamily="34" charset="-120"/>
              </a:rPr>
              <a:t>（合理即可）</a:t>
            </a:r>
            <a:endParaRPr lang="en-US" altLang="zh-CN" sz="2400" dirty="0"/>
          </a:p>
        </p:txBody>
      </p:sp>
      <p:sp>
        <p:nvSpPr>
          <p:cNvPr id="6" name="QB_5_AS.96_1#3e6a02bb3?vop=1&amp;pid=dd9ba5421&amp;color=0,0,0&amp;vtp=1&amp;bbb=1&amp;hb=1"/>
          <p:cNvSpPr/>
          <p:nvPr/>
        </p:nvSpPr>
        <p:spPr>
          <a:xfrm>
            <a:off x="649224" y="4399680"/>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观察表格数据，在相同时间间隔内</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乙保温杯内水降低的温度小于甲保</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温杯内水降低的温度</a:t>
            </a:r>
            <a:r>
              <a:rPr lang="en-US" altLang="zh-CN" sz="2400" b="0" i="0" dirty="0">
                <a:solidFill>
                  <a:srgbClr val="FF0000"/>
                </a:solidFill>
                <a:latin typeface="Times New Roman" pitchFamily="34" charset="0"/>
                <a:ea typeface="SimSun" pitchFamily="34" charset="-122"/>
                <a:cs typeface="Times New Roman" pitchFamily="34" charset="-120"/>
              </a:rPr>
              <a:t>，所以乙保温杯的保温性能更好。</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6">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6">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P spid="6"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C_3_BD#bc3e4fd80?pid=a12446c31&amp;color=46,117,182&amp;vtp=1&amp;bt=1&amp;bbb=1"/>
          <p:cNvSpPr/>
          <p:nvPr/>
        </p:nvSpPr>
        <p:spPr>
          <a:xfrm>
            <a:off x="649224" y="859536"/>
            <a:ext cx="10899648" cy="647700"/>
          </a:xfrm>
          <a:prstGeom prst="rect">
            <a:avLst/>
          </a:prstGeom>
          <a:noFill/>
          <a:ln/>
        </p:spPr>
        <p:txBody>
          <a:bodyPr wrap="none" lIns="0" tIns="0" rIns="0" bIns="0" rtlCol="0" anchor="t"/>
          <a:lstStyle/>
          <a:p>
            <a:pPr algn="l" latinLnBrk="1">
              <a:lnSpc>
                <a:spcPts val="5100"/>
              </a:lnSpc>
            </a:pPr>
            <a:r>
              <a:rPr lang="en-US" altLang="zh-CN" sz="2800" b="1" i="0" dirty="0">
                <a:solidFill>
                  <a:srgbClr val="2E75B6"/>
                </a:solidFill>
                <a:latin typeface="Times New Roman" pitchFamily="34" charset="0"/>
                <a:ea typeface="SimHei" pitchFamily="34" charset="-122"/>
                <a:cs typeface="Times New Roman" pitchFamily="34" charset="-120"/>
              </a:rPr>
              <a:t>四、综合题（本大题有3小题，共22分）</a:t>
            </a:r>
            <a:endParaRPr lang="en-US" altLang="zh-CN" sz="2800" dirty="0"/>
          </a:p>
        </p:txBody>
      </p:sp>
      <p:pic>
        <p:nvPicPr>
          <p:cNvPr id="3" name="QO_4_BD.97_1#445910726?htil=9&amp;vop=1&amp;pid=bc3e4fd80&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695292" y="1539299"/>
            <a:ext cx="3813048" cy="224028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4" name="QO_4_BD.97_2#445910726?htil=9&amp;sp=1&amp;vop=1&amp;pid=bc3e4fd80&amp;color=0,0,0&amp;vtp=1&amp;bbb=1&amp;hb=1&amp;hs=1"/>
              <p:cNvSpPr/>
              <p:nvPr/>
            </p:nvSpPr>
            <p:spPr>
              <a:xfrm>
                <a:off x="649224" y="1493579"/>
                <a:ext cx="6949440" cy="2540000"/>
              </a:xfrm>
              <a:prstGeom prst="rect">
                <a:avLst/>
              </a:prstGeom>
              <a:noFill/>
              <a:ln/>
            </p:spPr>
            <p:txBody>
              <a:bodyPr wrap="none" lIns="0" tIns="0" rIns="0" bIns="0" rtlCol="0" anchor="t"/>
              <a:lstStyle/>
              <a:p>
                <a:pPr algn="l" latinLnBrk="1">
                  <a:lnSpc>
                    <a:spcPts val="4000"/>
                  </a:lnSpc>
                </a:pPr>
                <a:r>
                  <a:rPr lang="en-US" altLang="zh-CN" sz="2400" b="1" i="0" dirty="0">
                    <a:solidFill>
                      <a:srgbClr val="C00000"/>
                    </a:solidFill>
                    <a:latin typeface="Times New Roman" pitchFamily="34" charset="0"/>
                    <a:ea typeface="SimSun" pitchFamily="34" charset="-122"/>
                    <a:cs typeface="Times New Roman" pitchFamily="34" charset="-120"/>
                  </a:rPr>
                  <a:t>18.</a:t>
                </a:r>
                <a:r>
                  <a:rPr lang="en-US" altLang="zh-CN" sz="2400" b="0" i="0" dirty="0">
                    <a:solidFill>
                      <a:srgbClr val="000000"/>
                    </a:solidFill>
                    <a:latin typeface="仿宋" pitchFamily="34" charset="0"/>
                    <a:ea typeface="仿宋" pitchFamily="34" charset="-122"/>
                    <a:cs typeface="仿宋" pitchFamily="34" charset="-120"/>
                  </a:rPr>
                  <a:t>［2025杭州江南实验学校期中］</a:t>
                </a:r>
                <a:r>
                  <a:rPr lang="en-US" altLang="zh-CN" sz="2400" b="0" i="0" dirty="0">
                    <a:solidFill>
                      <a:srgbClr val="000000"/>
                    </a:solidFill>
                    <a:latin typeface="Times New Roman" pitchFamily="34" charset="0"/>
                    <a:ea typeface="SimSun" pitchFamily="34" charset="-122"/>
                    <a:cs typeface="Times New Roman" pitchFamily="34" charset="-120"/>
                  </a:rPr>
                  <a:t>（7分</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如图甲所</a:t>
                </a:r>
              </a:p>
              <a:p>
                <a:pPr latinLnBrk="1">
                  <a:lnSpc>
                    <a:spcPts val="4000"/>
                  </a:lnSpc>
                </a:pPr>
                <a:r>
                  <a:rPr lang="en-US" altLang="zh-CN" sz="2400" b="0" i="0" smtClean="0">
                    <a:solidFill>
                      <a:srgbClr val="000000"/>
                    </a:solidFill>
                    <a:latin typeface="Times New Roman" pitchFamily="34" charset="0"/>
                    <a:ea typeface="SimSun" pitchFamily="34" charset="-122"/>
                    <a:cs typeface="Times New Roman" pitchFamily="34" charset="-120"/>
                  </a:rPr>
                  <a:t>示</a:t>
                </a:r>
                <a:r>
                  <a:rPr lang="en-US" altLang="zh-CN" sz="2400" b="0" i="0" dirty="0">
                    <a:solidFill>
                      <a:srgbClr val="000000"/>
                    </a:solidFill>
                    <a:latin typeface="Times New Roman" pitchFamily="34" charset="0"/>
                    <a:ea typeface="SimSun" pitchFamily="34" charset="-122"/>
                    <a:cs typeface="Times New Roman" pitchFamily="34" charset="-120"/>
                  </a:rPr>
                  <a:t>，小滨用三角板测某课本厚度</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课本所用纸张厚</a:t>
                </a:r>
              </a:p>
              <a:p>
                <a:pPr latinLnBrk="1">
                  <a:lnSpc>
                    <a:spcPts val="4000"/>
                  </a:lnSpc>
                </a:pPr>
                <a:r>
                  <a:rPr lang="en-US" altLang="zh-CN" sz="2400" b="0" i="0" smtClean="0">
                    <a:solidFill>
                      <a:srgbClr val="000000"/>
                    </a:solidFill>
                    <a:latin typeface="Times New Roman" pitchFamily="34" charset="0"/>
                    <a:ea typeface="SimSun" pitchFamily="34" charset="-122"/>
                    <a:cs typeface="Times New Roman" pitchFamily="34" charset="-120"/>
                  </a:rPr>
                  <a:t>度相同</a:t>
                </a:r>
                <a:r>
                  <a:rPr lang="en-US" altLang="zh-CN" sz="2400" b="0" i="0" dirty="0">
                    <a:solidFill>
                      <a:srgbClr val="000000"/>
                    </a:solidFill>
                    <a:latin typeface="Times New Roman" pitchFamily="34" charset="0"/>
                    <a:ea typeface="SimSun" pitchFamily="34" charset="-122"/>
                    <a:cs typeface="Times New Roman" pitchFamily="34" charset="-120"/>
                  </a:rPr>
                  <a:t>），想计算一张纸的厚度</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他测得压紧的课</a:t>
                </a:r>
              </a:p>
              <a:p>
                <a:pPr latinLnBrk="1">
                  <a:lnSpc>
                    <a:spcPts val="4000"/>
                  </a:lnSpc>
                </a:pPr>
                <a:r>
                  <a:rPr lang="en-US" altLang="zh-CN" sz="2400" b="0" i="0" smtClean="0">
                    <a:solidFill>
                      <a:srgbClr val="000000"/>
                    </a:solidFill>
                    <a:latin typeface="Times New Roman" pitchFamily="34" charset="0"/>
                    <a:ea typeface="SimSun" pitchFamily="34" charset="-122"/>
                    <a:cs typeface="Times New Roman" pitchFamily="34" charset="-120"/>
                  </a:rPr>
                  <a:t>本总厚度为</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𝐿</m:t>
                    </m:r>
                  </m:oMath>
                </a14:m>
                <a:r>
                  <a:rPr lang="en-US" altLang="zh-CN" sz="2400" b="0" i="0" dirty="0">
                    <a:solidFill>
                      <a:srgbClr val="000000"/>
                    </a:solidFill>
                    <a:latin typeface="Times New Roman" pitchFamily="34" charset="0"/>
                    <a:ea typeface="SimSun" pitchFamily="34" charset="-122"/>
                    <a:cs typeface="Times New Roman" pitchFamily="34" charset="-120"/>
                  </a:rPr>
                  <a:t>，用总厚度</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𝐿</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除以总张数</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即可求出一</a:t>
                </a:r>
              </a:p>
              <a:p>
                <a:pPr latinLnBrk="1">
                  <a:lnSpc>
                    <a:spcPts val="4000"/>
                  </a:lnSpc>
                </a:pPr>
                <a:r>
                  <a:rPr lang="en-US" altLang="zh-CN" sz="2400" b="0" i="0" smtClean="0">
                    <a:solidFill>
                      <a:srgbClr val="000000"/>
                    </a:solidFill>
                    <a:latin typeface="Times New Roman" pitchFamily="34" charset="0"/>
                    <a:ea typeface="SimSun" pitchFamily="34" charset="-122"/>
                    <a:cs typeface="Times New Roman" pitchFamily="34" charset="-120"/>
                  </a:rPr>
                  <a:t>张纸的厚度</a:t>
                </a:r>
                <a:r>
                  <a:rPr lang="en-US" altLang="zh-CN" sz="2400" b="0" i="0" dirty="0">
                    <a:solidFill>
                      <a:srgbClr val="000000"/>
                    </a:solidFill>
                    <a:latin typeface="Times New Roman" pitchFamily="34" charset="0"/>
                    <a:ea typeface="SimSun" pitchFamily="34" charset="-122"/>
                    <a:cs typeface="Times New Roman" pitchFamily="34" charset="-120"/>
                  </a:rPr>
                  <a:t>。回答：</a:t>
                </a:r>
                <a:endParaRPr lang="en-US" altLang="zh-CN" sz="2400" dirty="0"/>
              </a:p>
            </p:txBody>
          </p:sp>
        </mc:Choice>
        <mc:Fallback>
          <p:sp>
            <p:nvSpPr>
              <p:cNvPr id="4" name="QO_4_BD.97_2#445910726?htil=9&amp;sp=1&amp;vop=1&amp;pid=bc3e4fd80&amp;color=0,0,0&amp;vtp=1&amp;bbb=1&amp;hb=1&amp;hs=1"/>
              <p:cNvSpPr>
                <a:spLocks noRot="1" noChangeAspect="1" noMove="1" noResize="1" noEditPoints="1" noAdjustHandles="1" noChangeArrowheads="1" noChangeShapeType="1" noTextEdit="1"/>
              </p:cNvSpPr>
              <p:nvPr/>
            </p:nvSpPr>
            <p:spPr>
              <a:xfrm>
                <a:off x="649224" y="1493579"/>
                <a:ext cx="6949440" cy="2540000"/>
              </a:xfrm>
              <a:prstGeom prst="rect">
                <a:avLst/>
              </a:prstGeom>
              <a:blipFill>
                <a:blip r:embed="rId4"/>
                <a:stretch>
                  <a:fillRect l="-2719" t="-959" r="-2456" b="-4317"/>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BD.98_1#b427f6c90?vop=1&amp;pid=445910726&amp;color=0,0,0&amp;vtp=1&amp;bbb=1&amp;hb=1&amp;hs=1"/>
              <p:cNvSpPr/>
              <p:nvPr/>
            </p:nvSpPr>
            <p:spPr>
              <a:xfrm>
                <a:off x="649224" y="4038654"/>
                <a:ext cx="10899648" cy="1016000"/>
              </a:xfrm>
              <a:prstGeom prst="rect">
                <a:avLst/>
              </a:prstGeom>
              <a:noFill/>
              <a:ln/>
            </p:spPr>
            <p:txBody>
              <a:bodyPr wrap="none" lIns="0" tIns="0" rIns="0" bIns="0" rtlCol="0" anchor="t"/>
              <a:lstStyle/>
              <a:p>
                <a:pPr algn="l" latinLnBrk="1">
                  <a:lnSpc>
                    <a:spcPts val="4000"/>
                  </a:lnSpc>
                </a:pPr>
                <a:r>
                  <a:rPr lang="en-US" altLang="zh-CN" sz="2400" b="0" i="0" dirty="0">
                    <a:solidFill>
                      <a:srgbClr val="000000"/>
                    </a:solidFill>
                    <a:latin typeface="Times New Roman" pitchFamily="34" charset="0"/>
                    <a:ea typeface="SimSun" pitchFamily="34" charset="-122"/>
                    <a:cs typeface="Times New Roman" pitchFamily="34" charset="-120"/>
                  </a:rPr>
                  <a:t>（1）如果他正确测出了课本总厚度为</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9.0 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，总页码为180</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则一张纸的厚度为</a:t>
                </a:r>
              </a:p>
              <a:p>
                <a:pPr latinLnBrk="1">
                  <a:lnSpc>
                    <a:spcPts val="4000"/>
                  </a:lnSpc>
                </a:pPr>
                <a:r>
                  <a:rPr lang="en-US" altLang="zh-CN" sz="2400" i="0" smtClean="0">
                    <a:solidFill>
                      <a:srgbClr val="000000"/>
                    </a:solidFill>
                    <a:latin typeface="SimSun" pitchFamily="34" charset="0"/>
                    <a:ea typeface="SimSun" pitchFamily="34" charset="-122"/>
                    <a:cs typeface="SimSun" pitchFamily="34" charset="-120"/>
                  </a:rPr>
                  <a:t>____</a:t>
                </a:r>
                <a14:m>
                  <m:oMath xmlns:m="http://schemas.openxmlformats.org/officeDocument/2006/math">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a:t>
                </a:r>
                <a:endParaRPr lang="en-US" altLang="zh-CN" sz="2400" dirty="0"/>
              </a:p>
            </p:txBody>
          </p:sp>
        </mc:Choice>
        <mc:Fallback>
          <p:sp>
            <p:nvSpPr>
              <p:cNvPr id="5" name="QB_5_BD.98_1#b427f6c90?vop=1&amp;pid=445910726&amp;color=0,0,0&amp;vtp=1&amp;bbb=1&amp;hb=1&amp;hs=1"/>
              <p:cNvSpPr>
                <a:spLocks noRot="1" noChangeAspect="1" noMove="1" noResize="1" noEditPoints="1" noAdjustHandles="1" noChangeArrowheads="1" noChangeShapeType="1" noTextEdit="1"/>
              </p:cNvSpPr>
              <p:nvPr/>
            </p:nvSpPr>
            <p:spPr>
              <a:xfrm>
                <a:off x="649224" y="4038654"/>
                <a:ext cx="10899648" cy="1016000"/>
              </a:xfrm>
              <a:prstGeom prst="rect">
                <a:avLst/>
              </a:prstGeom>
              <a:blipFill>
                <a:blip r:embed="rId5"/>
                <a:stretch>
                  <a:fillRect l="-1734" t="-3012" r="-112" b="-10843"/>
                </a:stretch>
              </a:blipFill>
              <a:ln/>
            </p:spPr>
            <p:txBody>
              <a:bodyPr/>
              <a:lstStyle/>
              <a:p>
                <a:r>
                  <a:rPr lang="zh-CN" altLang="en-US">
                    <a:noFill/>
                  </a:rPr>
                  <a:t> </a:t>
                </a:r>
              </a:p>
            </p:txBody>
          </p:sp>
        </mc:Fallback>
      </mc:AlternateContent>
      <p:sp>
        <p:nvSpPr>
          <p:cNvPr id="6" name="QB_5_AN.99_1#b427f6c90.blank?vop=1&amp;pid=445910726&amp;color=0,0,0&amp;vpa=34&amp;vtp=1&amp;bbb=1"/>
          <p:cNvSpPr/>
          <p:nvPr/>
        </p:nvSpPr>
        <p:spPr>
          <a:xfrm>
            <a:off x="627792" y="4519095"/>
            <a:ext cx="601663" cy="508000"/>
          </a:xfrm>
          <a:prstGeom prst="rect">
            <a:avLst/>
          </a:prstGeom>
          <a:noFill/>
          <a:ln/>
        </p:spPr>
        <p:txBody>
          <a:bodyPr wrap="none" lIns="0" tIns="0" rIns="0" bIns="0" rtlCol="0" anchor="t"/>
          <a:lstStyle/>
          <a:p>
            <a:pPr algn="ctr" latinLnBrk="1">
              <a:lnSpc>
                <a:spcPts val="4000"/>
              </a:lnSpc>
            </a:pPr>
            <a:r>
              <a:rPr lang="en-US" altLang="zh-CN" sz="2400" b="0" i="0" smtClean="0">
                <a:solidFill>
                  <a:srgbClr val="FF0000"/>
                </a:solidFill>
                <a:latin typeface="Times New Roman" pitchFamily="34" charset="0"/>
                <a:ea typeface="SimSun" pitchFamily="34" charset="-122"/>
                <a:cs typeface="Times New Roman" pitchFamily="34" charset="-120"/>
              </a:rPr>
              <a:t>0.1</a:t>
            </a:r>
            <a:endParaRPr lang="en-US" altLang="zh-CN" sz="2400" dirty="0"/>
          </a:p>
        </p:txBody>
      </p:sp>
      <mc:AlternateContent xmlns:mc="http://schemas.openxmlformats.org/markup-compatibility/2006">
        <mc:Choice xmlns:a14="http://schemas.microsoft.com/office/drawing/2010/main" Requires="a14">
          <p:sp>
            <p:nvSpPr>
              <p:cNvPr id="7" name="QB_5_AS.100_1#b427f6c90?vop=1&amp;pid=445910726&amp;color=0,0,0&amp;vtp=1&amp;bbb=1&amp;hb=1"/>
              <p:cNvSpPr/>
              <p:nvPr/>
            </p:nvSpPr>
            <p:spPr>
              <a:xfrm>
                <a:off x="649224" y="5034280"/>
                <a:ext cx="10899648" cy="1016000"/>
              </a:xfrm>
              <a:prstGeom prst="rect">
                <a:avLst/>
              </a:prstGeom>
              <a:noFill/>
              <a:ln/>
            </p:spPr>
            <p:txBody>
              <a:bodyPr wrap="none" lIns="0" tIns="0" rIns="0" bIns="0" rtlCol="0" anchor="t"/>
              <a:lstStyle/>
              <a:p>
                <a:pPr algn="l" latinLnBrk="1">
                  <a:lnSpc>
                    <a:spcPts val="40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总页码为180，则该课本的纸张张数为90</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一张纸的厚度为</a:t>
                </a:r>
              </a:p>
              <a:p>
                <a:pPr latinLnBrk="1">
                  <a:lnSpc>
                    <a:spcPts val="4000"/>
                  </a:lnSpc>
                </a:pP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𝑑</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1</m:t>
                        </m:r>
                      </m:sub>
                    </m:sSub>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f>
                      <m:f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fPr>
                      <m:num>
                        <m:r>
                          <a:rPr lang="en-US" altLang="zh-CN" sz="2400" b="0" i="0" dirty="0">
                            <a:solidFill>
                              <a:srgbClr val="FF0000"/>
                            </a:solidFill>
                            <a:latin typeface="Cambria Math" panose="02040503050406030204" pitchFamily="18" charset="0"/>
                            <a:ea typeface="SimSun" pitchFamily="34" charset="-122"/>
                            <a:cs typeface="Times New Roman" pitchFamily="34" charset="-120"/>
                          </a:rPr>
                          <m:t>9.0 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mm</m:t>
                        </m:r>
                      </m:num>
                      <m:den>
                        <m:r>
                          <a:rPr lang="en-US" altLang="zh-CN" sz="2400" b="0" i="0" dirty="0">
                            <a:solidFill>
                              <a:srgbClr val="FF0000"/>
                            </a:solidFill>
                            <a:latin typeface="Cambria Math" panose="02040503050406030204" pitchFamily="18" charset="0"/>
                            <a:ea typeface="SimSun" pitchFamily="34" charset="-122"/>
                            <a:cs typeface="Times New Roman" pitchFamily="34" charset="-120"/>
                          </a:rPr>
                          <m:t>90</m:t>
                        </m:r>
                      </m:den>
                    </m:f>
                    <m:r>
                      <a:rPr lang="en-US" altLang="zh-CN" sz="2400" b="0" i="0" dirty="0">
                        <a:solidFill>
                          <a:srgbClr val="FF0000"/>
                        </a:solidFill>
                        <a:latin typeface="Cambria Math" panose="02040503050406030204" pitchFamily="18" charset="0"/>
                        <a:ea typeface="SimSun" pitchFamily="34" charset="-122"/>
                        <a:cs typeface="Times New Roman" pitchFamily="34" charset="-120"/>
                      </a:rPr>
                      <m:t>=0.1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2400" dirty="0"/>
              </a:p>
            </p:txBody>
          </p:sp>
        </mc:Choice>
        <mc:Fallback>
          <p:sp>
            <p:nvSpPr>
              <p:cNvPr id="7" name="QB_5_AS.100_1#b427f6c90?vop=1&amp;pid=445910726&amp;color=0,0,0&amp;vtp=1&amp;bbb=1&amp;hb=1"/>
              <p:cNvSpPr>
                <a:spLocks noRot="1" noChangeAspect="1" noMove="1" noResize="1" noEditPoints="1" noAdjustHandles="1" noChangeArrowheads="1" noChangeShapeType="1" noTextEdit="1"/>
              </p:cNvSpPr>
              <p:nvPr/>
            </p:nvSpPr>
            <p:spPr>
              <a:xfrm>
                <a:off x="649224" y="5034280"/>
                <a:ext cx="10899648" cy="1016000"/>
              </a:xfrm>
              <a:prstGeom prst="rect">
                <a:avLst/>
              </a:prstGeom>
              <a:blipFill>
                <a:blip r:embed="rId6"/>
                <a:stretch>
                  <a:fillRect l="-1734" t="-2994" b="-7784"/>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7">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7"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101_1#c3fe18f72?vop=1&amp;pid=445910726&amp;color=0,0,0&amp;vtp=1&amp;bt=1&amp;bbb=1&amp;hb=1"/>
              <p:cNvSpPr/>
              <p:nvPr/>
            </p:nvSpPr>
            <p:spPr>
              <a:xfrm>
                <a:off x="649224" y="864000"/>
                <a:ext cx="10899648" cy="16764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（2）小滨测一条厚薄均匀的纸带的厚度的方法如图乙所示</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把纸带紧密环绕在圆</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柱形铅笔上</a:t>
                </a:r>
                <a:r>
                  <a:rPr lang="en-US" altLang="zh-CN" sz="2400" b="0" i="0" dirty="0">
                    <a:solidFill>
                      <a:srgbClr val="000000"/>
                    </a:solidFill>
                    <a:latin typeface="Times New Roman" pitchFamily="34" charset="0"/>
                    <a:ea typeface="SimSun" pitchFamily="34" charset="-122"/>
                    <a:cs typeface="Times New Roman" pitchFamily="34" charset="-120"/>
                  </a:rPr>
                  <a:t>，纸带环绕了</a:t>
                </a:r>
                <a14:m>
                  <m:oMath xmlns:m="http://schemas.openxmlformats.org/officeDocument/2006/math">
                    <m:r>
                      <a:rPr lang="en-US" altLang="zh-CN" sz="2400" b="0" i="0" dirty="0" smtClean="0">
                        <a:solidFill>
                          <a:srgbClr val="000000"/>
                        </a:solidFill>
                        <a:latin typeface="Cambria Math" panose="02040503050406030204" pitchFamily="18" charset="0"/>
                        <a:ea typeface="SimSun" pitchFamily="34" charset="-122"/>
                        <a:cs typeface="Times New Roman" pitchFamily="34" charset="-120"/>
                      </a:rPr>
                      <m:t>𝑛</m:t>
                    </m:r>
                  </m:oMath>
                </a14:m>
                <a:r>
                  <a:rPr lang="en-US" altLang="zh-CN" sz="2400" b="0" i="0" dirty="0">
                    <a:solidFill>
                      <a:srgbClr val="000000"/>
                    </a:solidFill>
                    <a:latin typeface="Times New Roman" pitchFamily="34" charset="0"/>
                    <a:ea typeface="SimSun" pitchFamily="34" charset="-122"/>
                    <a:cs typeface="Times New Roman" pitchFamily="34" charset="-120"/>
                  </a:rPr>
                  <a:t>圈</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用刻度尺分别测出铅笔的直径</a:t>
                </a:r>
                <a14:m>
                  <m:oMath xmlns:m="http://schemas.openxmlformats.org/officeDocument/2006/math">
                    <m:sSub>
                      <m:sSubPr>
                        <m:ctrlPr>
                          <a:rPr lang="en-US" altLang="zh-CN" sz="2400" b="0" i="1" dirty="0" smtClean="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𝐷</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1</m:t>
                        </m:r>
                      </m:sub>
                    </m:sSub>
                  </m:oMath>
                </a14:m>
                <a:r>
                  <a:rPr lang="en-US" altLang="zh-CN" sz="2400" b="0" i="0" dirty="0" smtClean="0">
                    <a:solidFill>
                      <a:srgbClr val="000000"/>
                    </a:solidFill>
                    <a:latin typeface="Times New Roman" pitchFamily="34" charset="0"/>
                    <a:ea typeface="SimSun" pitchFamily="34" charset="-122"/>
                    <a:cs typeface="Times New Roman" pitchFamily="34" charset="-120"/>
                  </a:rPr>
                  <a:t>和圆环的直径</a:t>
                </a:r>
                <a14:m>
                  <m:oMath xmlns:m="http://schemas.openxmlformats.org/officeDocument/2006/math">
                    <m:sSub>
                      <m:sSubPr>
                        <m:ctrlPr>
                          <a:rPr lang="en-US" altLang="zh-CN" sz="2400" b="0" i="1" dirty="0" smtClean="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𝐷</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则纸带的厚度为</a:t>
                </a:r>
                <a:r>
                  <a:rPr lang="en-US" altLang="zh-CN" sz="2400" i="0" smtClean="0">
                    <a:solidFill>
                      <a:srgbClr val="000000"/>
                    </a:solidFill>
                    <a:latin typeface="SimSun" pitchFamily="34" charset="0"/>
                    <a:ea typeface="SimSun" pitchFamily="34" charset="-122"/>
                    <a:cs typeface="SimSun" pitchFamily="34" charset="-120"/>
                  </a:rPr>
                  <a:t>______</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用图中字母表示）</a:t>
                </a:r>
                <a:endParaRPr lang="en-US" altLang="zh-CN" sz="2400" dirty="0">
                  <a:solidFill>
                    <a:srgbClr val="000000"/>
                  </a:solidFill>
                </a:endParaRPr>
              </a:p>
            </p:txBody>
          </p:sp>
        </mc:Choice>
        <mc:Fallback>
          <p:sp>
            <p:nvSpPr>
              <p:cNvPr id="2" name="QB_5_BD.101_1#c3fe18f72?vop=1&amp;pid=445910726&amp;color=0,0,0&amp;vtp=1&amp;bt=1&amp;bbb=1&amp;hb=1"/>
              <p:cNvSpPr>
                <a:spLocks noRot="1" noChangeAspect="1" noMove="1" noResize="1" noEditPoints="1" noAdjustHandles="1" noChangeArrowheads="1" noChangeShapeType="1" noTextEdit="1"/>
              </p:cNvSpPr>
              <p:nvPr/>
            </p:nvSpPr>
            <p:spPr>
              <a:xfrm>
                <a:off x="649224" y="864000"/>
                <a:ext cx="10899648" cy="1676400"/>
              </a:xfrm>
              <a:prstGeom prst="rect">
                <a:avLst/>
              </a:prstGeom>
              <a:blipFill>
                <a:blip r:embed="rId3"/>
                <a:stretch>
                  <a:fillRect l="-1734" r="-1734" b="-5455"/>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102_1#c3fe18f72.blank?vop=1&amp;pid=445910726&amp;color=0,0,0&amp;vpa=35&amp;vtp=1&amp;bbb=1&amp;rh=40.9"/>
              <p:cNvSpPr/>
              <p:nvPr/>
            </p:nvSpPr>
            <p:spPr>
              <a:xfrm>
                <a:off x="2819336" y="1905400"/>
                <a:ext cx="844677" cy="519430"/>
              </a:xfrm>
              <a:prstGeom prst="rect">
                <a:avLst/>
              </a:prstGeom>
              <a:noFill/>
              <a:ln/>
            </p:spPr>
            <p:txBody>
              <a:bodyPr wrap="none" lIns="0" tIns="0" rIns="0" bIns="0" rtlCol="0" anchor="t"/>
              <a:lstStyle/>
              <a:p>
                <a:pPr algn="ctr" latinLnBrk="1">
                  <a:lnSpc>
                    <a:spcPts val="4100"/>
                  </a:lnSpc>
                </a:pPr>
                <a14:m>
                  <m:oMath xmlns:m="http://schemas.openxmlformats.org/officeDocument/2006/math">
                    <m:f>
                      <m:fPr>
                        <m:ctrlPr>
                          <a:rPr lang="en-US" altLang="zh-CN" sz="2400" b="0" i="1" dirty="0" smtClean="0">
                            <a:solidFill>
                              <a:srgbClr val="FF0000"/>
                            </a:solidFill>
                            <a:latin typeface="Cambria Math" panose="02040503050406030204" pitchFamily="18" charset="0"/>
                            <a:ea typeface="SimSun" pitchFamily="34" charset="-122"/>
                            <a:cs typeface="Times New Roman" pitchFamily="34" charset="-120"/>
                          </a:rPr>
                        </m:ctrlPr>
                      </m:fPr>
                      <m:num>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𝐷</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b>
                        </m:sSub>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𝐷</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1</m:t>
                            </m:r>
                          </m:sub>
                        </m:sSub>
                      </m:num>
                      <m:den>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r>
                          <a:rPr lang="en-US" altLang="zh-CN" sz="2400" b="0" i="0" dirty="0">
                            <a:solidFill>
                              <a:srgbClr val="FF0000"/>
                            </a:solidFill>
                            <a:latin typeface="Cambria Math" panose="02040503050406030204" pitchFamily="18" charset="0"/>
                            <a:ea typeface="SimSun" pitchFamily="34" charset="-122"/>
                            <a:cs typeface="Times New Roman" pitchFamily="34" charset="-120"/>
                          </a:rPr>
                          <m:t>𝑛</m:t>
                        </m:r>
                      </m:den>
                    </m:f>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p:sp>
            <p:nvSpPr>
              <p:cNvPr id="3" name="QB_5_AN.102_1#c3fe18f72.blank?vop=1&amp;pid=445910726&amp;color=0,0,0&amp;vpa=35&amp;vtp=1&amp;bbb=1&amp;rh=40.9"/>
              <p:cNvSpPr>
                <a:spLocks noRot="1" noChangeAspect="1" noMove="1" noResize="1" noEditPoints="1" noAdjustHandles="1" noChangeArrowheads="1" noChangeShapeType="1" noTextEdit="1"/>
              </p:cNvSpPr>
              <p:nvPr/>
            </p:nvSpPr>
            <p:spPr>
              <a:xfrm>
                <a:off x="2819336" y="1905400"/>
                <a:ext cx="844677" cy="519430"/>
              </a:xfrm>
              <a:prstGeom prst="rect">
                <a:avLst/>
              </a:prstGeom>
              <a:blipFill>
                <a:blip r:embed="rId4"/>
                <a:stretch>
                  <a:fillRect/>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S.103_1#c3fe18f72?vop=1&amp;pid=445910726&amp;color=0,0,0&amp;vtp=1&amp;bbb=1&amp;hb=1"/>
              <p:cNvSpPr/>
              <p:nvPr/>
            </p:nvSpPr>
            <p:spPr>
              <a:xfrm>
                <a:off x="649224" y="2565854"/>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𝑛</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层纸带的厚度为圆环直径与圆柱形铅笔直径差的二分之一</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则纸带的厚</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度为</a:t>
                </a:r>
                <a14:m>
                  <m:oMath xmlns:m="http://schemas.openxmlformats.org/officeDocument/2006/math">
                    <m:f>
                      <m:fPr>
                        <m:ctrlPr>
                          <a:rPr lang="en-US" altLang="zh-CN" sz="2400" b="0" i="1" dirty="0" smtClean="0">
                            <a:solidFill>
                              <a:srgbClr val="FF0000"/>
                            </a:solidFill>
                            <a:latin typeface="Cambria Math" panose="02040503050406030204" pitchFamily="18" charset="0"/>
                            <a:ea typeface="SimSun" pitchFamily="34" charset="-122"/>
                            <a:cs typeface="Times New Roman" pitchFamily="34" charset="-120"/>
                          </a:rPr>
                        </m:ctrlPr>
                      </m:fPr>
                      <m:num>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𝐷</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b>
                        </m:sSub>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𝐷</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1</m:t>
                            </m:r>
                          </m:sub>
                        </m:sSub>
                      </m:num>
                      <m:den>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r>
                          <a:rPr lang="en-US" altLang="zh-CN" sz="2400" b="0" i="0" dirty="0">
                            <a:solidFill>
                              <a:srgbClr val="FF0000"/>
                            </a:solidFill>
                            <a:latin typeface="Cambria Math" panose="02040503050406030204" pitchFamily="18" charset="0"/>
                            <a:ea typeface="SimSun" pitchFamily="34" charset="-122"/>
                            <a:cs typeface="Times New Roman" pitchFamily="34" charset="-120"/>
                          </a:rPr>
                          <m:t>𝑛</m:t>
                        </m:r>
                      </m:den>
                    </m:f>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FF0000"/>
                    </a:solidFill>
                    <a:latin typeface="Times New Roman" pitchFamily="34" charset="0"/>
                    <a:ea typeface="SimSun" pitchFamily="34" charset="-122"/>
                    <a:cs typeface="Times New Roman" pitchFamily="34" charset="-120"/>
                  </a:rPr>
                  <a:t>；</a:t>
                </a:r>
                <a:endParaRPr lang="en-US" altLang="zh-CN" sz="2400" dirty="0">
                  <a:solidFill>
                    <a:srgbClr val="FF0000"/>
                  </a:solidFill>
                </a:endParaRPr>
              </a:p>
            </p:txBody>
          </p:sp>
        </mc:Choice>
        <mc:Fallback>
          <p:sp>
            <p:nvSpPr>
              <p:cNvPr id="4" name="QB_5_AS.103_1#c3fe18f72?vop=1&amp;pid=445910726&amp;color=0,0,0&amp;vtp=1&amp;bbb=1&amp;hb=1"/>
              <p:cNvSpPr>
                <a:spLocks noRot="1" noChangeAspect="1" noMove="1" noResize="1" noEditPoints="1" noAdjustHandles="1" noChangeArrowheads="1" noChangeShapeType="1" noTextEdit="1"/>
              </p:cNvSpPr>
              <p:nvPr/>
            </p:nvSpPr>
            <p:spPr>
              <a:xfrm>
                <a:off x="649224" y="2565854"/>
                <a:ext cx="10899648" cy="1117600"/>
              </a:xfrm>
              <a:prstGeom prst="rect">
                <a:avLst/>
              </a:prstGeom>
              <a:blipFill>
                <a:blip r:embed="rId5"/>
                <a:stretch>
                  <a:fillRect l="-1734" r="-1230" b="-7104"/>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C_2#a12446c31.fixed?pid=113d6199f&amp;color=255,255,255&amp;vtp=1&amp;bbb=1"/>
          <p:cNvSpPr/>
          <p:nvPr/>
        </p:nvSpPr>
        <p:spPr>
          <a:xfrm>
            <a:off x="1234440" y="1655064"/>
            <a:ext cx="2002536" cy="1078992"/>
          </a:xfrm>
          <a:prstGeom prst="rect">
            <a:avLst/>
          </a:prstGeom>
          <a:noFill/>
          <a:ln/>
        </p:spPr>
        <p:txBody>
          <a:bodyPr wrap="none" lIns="0" tIns="0" rIns="0" bIns="0" rtlCol="0" anchor="ctr"/>
          <a:lstStyle/>
          <a:p>
            <a:pPr algn="ctr" latinLnBrk="1">
              <a:lnSpc>
                <a:spcPts val="6000"/>
              </a:lnSpc>
            </a:pPr>
            <a:r>
              <a:rPr lang="en-US" altLang="zh-CN" sz="4800" b="1" i="0" dirty="0">
                <a:solidFill>
                  <a:srgbClr val="FFFFFF"/>
                </a:solidFill>
                <a:latin typeface="Times New Roman" pitchFamily="34" charset="0"/>
                <a:ea typeface="SimHei" pitchFamily="34" charset="-122"/>
                <a:cs typeface="Times New Roman" pitchFamily="34" charset="-120"/>
              </a:rPr>
              <a:t>卷1</a:t>
            </a:r>
            <a:endParaRPr lang="en-US" altLang="zh-CN" sz="4800" dirty="0"/>
          </a:p>
        </p:txBody>
      </p:sp>
      <p:sp>
        <p:nvSpPr>
          <p:cNvPr id="3" name="C_2#a12446c31.fixed?pid=113d6199f&amp;color=0,0,0&amp;vtp=1&amp;bbb=1"/>
          <p:cNvSpPr/>
          <p:nvPr/>
        </p:nvSpPr>
        <p:spPr>
          <a:xfrm>
            <a:off x="3236976" y="1618488"/>
            <a:ext cx="7488936" cy="1152144"/>
          </a:xfrm>
          <a:prstGeom prst="rect">
            <a:avLst/>
          </a:prstGeom>
          <a:noFill/>
          <a:ln/>
        </p:spPr>
        <p:txBody>
          <a:bodyPr wrap="none" lIns="0" tIns="0" rIns="0" bIns="0" rtlCol="0" anchor="ctr"/>
          <a:lstStyle/>
          <a:p>
            <a:pPr algn="ctr" latinLnBrk="1">
              <a:lnSpc>
                <a:spcPts val="5200"/>
              </a:lnSpc>
            </a:pPr>
            <a:r>
              <a:rPr lang="en-US" altLang="zh-CN" sz="4200" b="1" i="0" dirty="0">
                <a:solidFill>
                  <a:srgbClr val="000000"/>
                </a:solidFill>
                <a:latin typeface="Times New Roman" pitchFamily="34" charset="0"/>
                <a:ea typeface="SimHei" pitchFamily="34" charset="-122"/>
                <a:cs typeface="Times New Roman" pitchFamily="34" charset="-120"/>
              </a:rPr>
              <a:t>第1章综合检测卷</a:t>
            </a:r>
            <a:endParaRPr lang="en-US" altLang="zh-CN" sz="4200" dirty="0"/>
          </a:p>
        </p:txBody>
      </p:sp>
      <p:sp>
        <p:nvSpPr>
          <p:cNvPr id="4" name="C_2#a12446c31.fixed?pid=113d6199f&amp;color=0,0,0&amp;vtp=1&amp;bbb=1"/>
          <p:cNvSpPr/>
          <p:nvPr/>
        </p:nvSpPr>
        <p:spPr>
          <a:xfrm>
            <a:off x="374904" y="3273552"/>
            <a:ext cx="11430000" cy="1188720"/>
          </a:xfrm>
          <a:prstGeom prst="rect">
            <a:avLst/>
          </a:prstGeom>
          <a:noFill/>
          <a:ln/>
        </p:spPr>
        <p:txBody>
          <a:bodyPr wrap="none" lIns="0" tIns="0" rIns="0" bIns="0" rtlCol="0" anchor="ctr"/>
          <a:lstStyle/>
          <a:p>
            <a:pPr algn="ctr" latinLnBrk="1">
              <a:lnSpc>
                <a:spcPts val="4000"/>
              </a:lnSpc>
            </a:pPr>
            <a:r>
              <a:rPr lang="en-US" altLang="zh-CN" sz="3200" b="0" i="0" dirty="0">
                <a:solidFill>
                  <a:srgbClr val="000000"/>
                </a:solidFill>
                <a:latin typeface="KaiTi" pitchFamily="34" charset="0"/>
                <a:ea typeface="KaiTi" pitchFamily="34" charset="-122"/>
                <a:cs typeface="KaiTi" pitchFamily="34" charset="-120"/>
              </a:rPr>
              <a:t>考查内容：探索自然的科学</a:t>
            </a:r>
            <a:endParaRPr lang="en-US" altLang="zh-CN" sz="3200" dirty="0"/>
          </a:p>
        </p:txBody>
      </p:sp>
    </p:spTree>
  </p:cSld>
  <p:clrMapOvr>
    <a:masterClrMapping/>
  </p:clrMapOvr>
  <p:transition>
    <p:split dir="in"/>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104_1#2a0b5e93b?vop=1&amp;pid=445910726&amp;color=0,0,0&amp;vtp=1&amp;bt=1&amp;bbb=1&amp;hb=1"/>
              <p:cNvSpPr/>
              <p:nvPr/>
            </p:nvSpPr>
            <p:spPr>
              <a:xfrm>
                <a:off x="649224" y="864000"/>
                <a:ext cx="10899648" cy="22352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（3）小滨用刻度尺测量一张纸的厚度的方法如下</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先测一块木板的厚度</a:t>
                </a:r>
                <a14:m>
                  <m:oMath xmlns:m="http://schemas.openxmlformats.org/officeDocument/2006/math">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𝐿</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1</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，再把</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一张纸贴在木板上测出总厚度</a:t>
                </a:r>
                <a14:m>
                  <m:oMath xmlns:m="http://schemas.openxmlformats.org/officeDocument/2006/math">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𝐿</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2400" b="0" i="0" smtClean="0">
                    <a:solidFill>
                      <a:srgbClr val="000000"/>
                    </a:solidFill>
                    <a:latin typeface="Times New Roman" pitchFamily="34" charset="0"/>
                    <a:ea typeface="SimSun" pitchFamily="34" charset="-122"/>
                    <a:cs typeface="Times New Roman" pitchFamily="34" charset="-120"/>
                  </a:rPr>
                  <a:t>，这两个厚度之差</a:t>
                </a:r>
                <a14:m>
                  <m:oMath xmlns:m="http://schemas.openxmlformats.org/officeDocument/2006/math">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𝐿</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2</m:t>
                        </m:r>
                      </m:sub>
                    </m:sSub>
                    <m:r>
                      <a:rPr lang="en-US" altLang="zh-CN" sz="2400" b="0" i="0" dirty="0">
                        <a:solidFill>
                          <a:srgbClr val="000000"/>
                        </a:solidFill>
                        <a:latin typeface="Cambria Math" panose="02040503050406030204" pitchFamily="18" charset="0"/>
                        <a:ea typeface="SimSun" pitchFamily="34" charset="-122"/>
                        <a:cs typeface="Times New Roman" pitchFamily="34" charset="-120"/>
                      </a:rPr>
                      <m:t>−</m:t>
                    </m:r>
                    <m:sSub>
                      <m:sSubPr>
                        <m:ctrlPr>
                          <a:rPr lang="en-US" altLang="zh-CN" sz="2400" b="0" i="1" dirty="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𝐿</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1</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000000"/>
                    </a:solidFill>
                    <a:latin typeface="Times New Roman" pitchFamily="34" charset="0"/>
                    <a:ea typeface="SimSun" pitchFamily="34" charset="-122"/>
                    <a:cs typeface="Times New Roman" pitchFamily="34" charset="-120"/>
                  </a:rPr>
                  <a:t>就是一张纸的厚度</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请</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评价一下这种方法可行吗</a:t>
                </a:r>
                <a:r>
                  <a:rPr lang="en-US" altLang="zh-CN" sz="2400" b="0" i="0" dirty="0">
                    <a:solidFill>
                      <a:srgbClr val="000000"/>
                    </a:solidFill>
                    <a:latin typeface="Times New Roman" pitchFamily="34" charset="0"/>
                    <a:ea typeface="SimSun" pitchFamily="34" charset="-122"/>
                    <a:cs typeface="Times New Roman" pitchFamily="34" charset="-120"/>
                  </a:rPr>
                  <a:t>？</a:t>
                </a:r>
                <a:r>
                  <a:rPr lang="en-US" altLang="zh-CN" sz="2400" b="0" i="0">
                    <a:solidFill>
                      <a:srgbClr val="000000"/>
                    </a:solidFill>
                    <a:latin typeface="Times New Roman" pitchFamily="34" charset="0"/>
                    <a:ea typeface="SimSun" pitchFamily="34" charset="-122"/>
                    <a:cs typeface="Times New Roman" pitchFamily="34" charset="-120"/>
                  </a:rPr>
                  <a:t>并说明理由</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i="0" smtClean="0">
                    <a:solidFill>
                      <a:srgbClr val="000000"/>
                    </a:solidFill>
                    <a:latin typeface="SimSun" pitchFamily="34" charset="0"/>
                    <a:ea typeface="SimSun" pitchFamily="34" charset="-122"/>
                    <a:cs typeface="SimSun" pitchFamily="34" charset="-120"/>
                  </a:rPr>
                  <a:t>___________________________________</a:t>
                </a:r>
              </a:p>
              <a:p>
                <a:pPr latinLnBrk="1">
                  <a:lnSpc>
                    <a:spcPts val="4400"/>
                  </a:lnSpc>
                </a:pPr>
                <a:r>
                  <a:rPr lang="en-US" altLang="zh-CN" sz="2400" i="0" smtClean="0">
                    <a:solidFill>
                      <a:srgbClr val="000000"/>
                    </a:solidFill>
                    <a:latin typeface="SimSun" pitchFamily="34" charset="0"/>
                    <a:ea typeface="SimSun" pitchFamily="34" charset="-122"/>
                    <a:cs typeface="SimSun" pitchFamily="34" charset="-120"/>
                  </a:rPr>
                  <a:t>_______________________________________________________________________</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mc:Choice>
        <mc:Fallback>
          <p:sp>
            <p:nvSpPr>
              <p:cNvPr id="2" name="QB_5_BD.104_1#2a0b5e93b?vop=1&amp;pid=445910726&amp;color=0,0,0&amp;vtp=1&amp;bt=1&amp;bbb=1&amp;hb=1"/>
              <p:cNvSpPr>
                <a:spLocks noRot="1" noChangeAspect="1" noMove="1" noResize="1" noEditPoints="1" noAdjustHandles="1" noChangeArrowheads="1" noChangeShapeType="1" noTextEdit="1"/>
              </p:cNvSpPr>
              <p:nvPr/>
            </p:nvSpPr>
            <p:spPr>
              <a:xfrm>
                <a:off x="649224" y="864000"/>
                <a:ext cx="10899648" cy="2235200"/>
              </a:xfrm>
              <a:prstGeom prst="rect">
                <a:avLst/>
              </a:prstGeom>
              <a:blipFill>
                <a:blip r:embed="rId3"/>
                <a:stretch>
                  <a:fillRect l="-1734" r="-3747" b="-4372"/>
                </a:stretch>
              </a:blipFill>
              <a:ln/>
            </p:spPr>
            <p:txBody>
              <a:bodyPr/>
              <a:lstStyle/>
              <a:p>
                <a:r>
                  <a:rPr lang="zh-CN" altLang="en-US">
                    <a:noFill/>
                  </a:rPr>
                  <a:t> </a:t>
                </a:r>
              </a:p>
            </p:txBody>
          </p:sp>
        </mc:Fallback>
      </mc:AlternateContent>
      <p:sp>
        <p:nvSpPr>
          <p:cNvPr id="3" name="QB_5_AN.105_1#2a0b5e93b.blank?vop=1&amp;pid=445910726&amp;color=0,0,0&amp;vpa=36&amp;vtp=1&amp;bbb=1&amp;hb=1"/>
          <p:cNvSpPr/>
          <p:nvPr/>
        </p:nvSpPr>
        <p:spPr>
          <a:xfrm>
            <a:off x="649224" y="1953660"/>
            <a:ext cx="10894782" cy="1117600"/>
          </a:xfrm>
          <a:prstGeom prst="rect">
            <a:avLst/>
          </a:prstGeom>
          <a:noFill/>
          <a:ln/>
        </p:spPr>
        <p:txBody>
          <a:bodyPr wrap="square" lIns="0" tIns="0" rIns="0" bIns="0" rtlCol="0" anchor="t"/>
          <a:lstStyle/>
          <a:p>
            <a:pPr latinLnBrk="1">
              <a:lnSpc>
                <a:spcPts val="4400"/>
              </a:lnSpc>
            </a:pPr>
            <a:r>
              <a:rPr lang="en-US" altLang="zh-CN" sz="2400" b="0" i="0" smtClean="0">
                <a:solidFill>
                  <a:srgbClr val="FF0000"/>
                </a:solidFill>
                <a:latin typeface="SimSun" panose="02010600030101010101" pitchFamily="2" charset="-122"/>
                <a:ea typeface="SimSun" pitchFamily="34" charset="-122"/>
                <a:cs typeface="Times New Roman" pitchFamily="34" charset="-120"/>
              </a:rPr>
              <a:t>                                     </a:t>
            </a:r>
            <a:r>
              <a:rPr lang="en-US" altLang="zh-CN" sz="2400" b="0" i="0" smtClean="0">
                <a:solidFill>
                  <a:srgbClr val="FF0000"/>
                </a:solidFill>
                <a:latin typeface="Times New Roman" pitchFamily="34" charset="0"/>
                <a:ea typeface="SimSun" pitchFamily="34" charset="-122"/>
                <a:cs typeface="Times New Roman" pitchFamily="34" charset="-120"/>
              </a:rPr>
              <a:t>不可行</a:t>
            </a:r>
            <a:r>
              <a:rPr lang="en-US" altLang="zh-CN" sz="2400" b="0" i="0" dirty="0">
                <a:solidFill>
                  <a:srgbClr val="FF0000"/>
                </a:solidFill>
                <a:latin typeface="Times New Roman" pitchFamily="34" charset="0"/>
                <a:ea typeface="SimSun" pitchFamily="34" charset="-122"/>
                <a:cs typeface="Times New Roman" pitchFamily="34" charset="-120"/>
              </a:rPr>
              <a:t>，一张纸的厚度太小</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用刻度尺</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测量一块木板和一张纸的厚度的结果和单独测量一块木板的厚度的结果几乎相同</a:t>
            </a:r>
            <a:endParaRPr lang="en-US" altLang="zh-CN" sz="2400" dirty="0"/>
          </a:p>
        </p:txBody>
      </p:sp>
      <p:sp>
        <p:nvSpPr>
          <p:cNvPr id="4" name="QB_5_AS.106_1#2a0b5e93b?vop=1&amp;pid=445910726&amp;color=0,0,0&amp;vtp=1&amp;bbb=1&amp;hb=1"/>
          <p:cNvSpPr/>
          <p:nvPr/>
        </p:nvSpPr>
        <p:spPr>
          <a:xfrm>
            <a:off x="649224" y="3111954"/>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不可行，因为一张纸的厚度太小</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用刻度尺测量一块木板和一张纸的厚</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度的结果和单独测量一块木板的厚度的结果几乎相同</a:t>
            </a:r>
            <a:r>
              <a:rPr lang="en-US" altLang="zh-CN" sz="2400" b="0" i="0" dirty="0">
                <a:solidFill>
                  <a:srgbClr val="FF0000"/>
                </a:solidFill>
                <a:latin typeface="Times New Roman" pitchFamily="34" charset="0"/>
                <a:ea typeface="SimSun" pitchFamily="34" charset="-122"/>
                <a:cs typeface="Times New Roman" pitchFamily="34" charset="-120"/>
              </a:rPr>
              <a:t>。</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
                                            <p:bg/>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pic>
        <p:nvPicPr>
          <p:cNvPr id="2" name="QO_4_BD.107_1#d98a09f6c?htil=10&amp;vop=1&amp;pid=bc3e4fd80&amp;color=0,0,0&amp;tib=255,255,255&amp;vtp=1&amp;hs=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10873585" y="909720"/>
            <a:ext cx="580660" cy="1871980"/>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3" name="QO_4_BD.107_2#d98a09f6c?htil=10&amp;sp=1&amp;vop=1&amp;pid=bc3e4fd80&amp;color=0,0,0&amp;vtp=1&amp;bt=1&amp;bbb=1&amp;hb=1&amp;hs=1"/>
          <p:cNvSpPr/>
          <p:nvPr/>
        </p:nvSpPr>
        <p:spPr>
          <a:xfrm>
            <a:off x="649224" y="864000"/>
            <a:ext cx="10149840" cy="2082800"/>
          </a:xfrm>
          <a:prstGeom prst="rect">
            <a:avLst/>
          </a:prstGeom>
          <a:noFill/>
          <a:ln/>
        </p:spPr>
        <p:txBody>
          <a:bodyPr wrap="none" lIns="0" tIns="0" rIns="0" bIns="0" rtlCol="0" anchor="t"/>
          <a:lstStyle/>
          <a:p>
            <a:pPr algn="l" latinLnBrk="1">
              <a:lnSpc>
                <a:spcPts val="4100"/>
              </a:lnSpc>
            </a:pPr>
            <a:r>
              <a:rPr lang="en-US" altLang="zh-CN" sz="2400" b="1" i="0" dirty="0">
                <a:solidFill>
                  <a:srgbClr val="C00000"/>
                </a:solidFill>
                <a:latin typeface="Times New Roman" pitchFamily="34" charset="0"/>
                <a:ea typeface="SimSun" pitchFamily="34" charset="-122"/>
                <a:cs typeface="Times New Roman" pitchFamily="34" charset="-120"/>
              </a:rPr>
              <a:t>19.</a:t>
            </a:r>
            <a:r>
              <a:rPr lang="en-US" altLang="zh-CN" sz="2400" b="0" i="0" dirty="0">
                <a:solidFill>
                  <a:srgbClr val="000000"/>
                </a:solidFill>
                <a:latin typeface="仿宋" pitchFamily="34" charset="0"/>
                <a:ea typeface="仿宋" pitchFamily="34" charset="-122"/>
                <a:cs typeface="仿宋" pitchFamily="34" charset="-120"/>
              </a:rPr>
              <a:t>［2025杭州期中，偏难］</a:t>
            </a:r>
            <a:r>
              <a:rPr lang="en-US" altLang="zh-CN" sz="2400" b="0" i="0" dirty="0">
                <a:solidFill>
                  <a:srgbClr val="000000"/>
                </a:solidFill>
                <a:latin typeface="Times New Roman" pitchFamily="34" charset="0"/>
                <a:ea typeface="SimSun" pitchFamily="34" charset="-122"/>
                <a:cs typeface="Times New Roman" pitchFamily="34" charset="-120"/>
              </a:rPr>
              <a:t>（7分）如图所示</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有一个带有盖子的透明薄饮</a:t>
            </a:r>
          </a:p>
          <a:p>
            <a:pPr latinLnBrk="1">
              <a:lnSpc>
                <a:spcPts val="4100"/>
              </a:lnSpc>
            </a:pPr>
            <a:r>
              <a:rPr lang="en-US" altLang="zh-CN" sz="2400" b="0" i="0" smtClean="0">
                <a:solidFill>
                  <a:srgbClr val="000000"/>
                </a:solidFill>
                <a:latin typeface="Times New Roman" pitchFamily="34" charset="0"/>
                <a:ea typeface="SimSun" pitchFamily="34" charset="-122"/>
                <a:cs typeface="Times New Roman" pitchFamily="34" charset="-120"/>
              </a:rPr>
              <a:t>料瓶</a:t>
            </a:r>
            <a:r>
              <a:rPr lang="en-US" altLang="zh-CN" sz="2400" b="0" i="0" dirty="0">
                <a:solidFill>
                  <a:srgbClr val="000000"/>
                </a:solidFill>
                <a:latin typeface="Times New Roman" pitchFamily="34" charset="0"/>
                <a:ea typeface="SimSun" pitchFamily="34" charset="-122"/>
                <a:cs typeface="Times New Roman" pitchFamily="34" charset="-120"/>
              </a:rPr>
              <a:t>，要求同学们用两种方法测量饮料瓶的容积</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请根据题目给出的测量工</a:t>
            </a:r>
          </a:p>
          <a:p>
            <a:pPr latinLnBrk="1">
              <a:lnSpc>
                <a:spcPts val="4100"/>
              </a:lnSpc>
            </a:pPr>
            <a:r>
              <a:rPr lang="en-US" altLang="zh-CN" sz="2400" b="0" i="0" smtClean="0">
                <a:solidFill>
                  <a:srgbClr val="000000"/>
                </a:solidFill>
                <a:latin typeface="Times New Roman" pitchFamily="34" charset="0"/>
                <a:ea typeface="SimSun" pitchFamily="34" charset="-122"/>
                <a:cs typeface="Times New Roman" pitchFamily="34" charset="-120"/>
              </a:rPr>
              <a:t>具</a:t>
            </a:r>
            <a:r>
              <a:rPr lang="en-US" altLang="zh-CN" sz="2400" b="0" i="0" dirty="0">
                <a:solidFill>
                  <a:srgbClr val="000000"/>
                </a:solidFill>
                <a:latin typeface="Times New Roman" pitchFamily="34" charset="0"/>
                <a:ea typeface="SimSun" pitchFamily="34" charset="-122"/>
                <a:cs typeface="Times New Roman" pitchFamily="34" charset="-120"/>
              </a:rPr>
              <a:t>，选择其中一种方法，写出其实验的操作步骤及结果</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并对实验中可能存</a:t>
            </a:r>
          </a:p>
          <a:p>
            <a:pPr latinLnBrk="1">
              <a:lnSpc>
                <a:spcPts val="4100"/>
              </a:lnSpc>
            </a:pPr>
            <a:r>
              <a:rPr lang="en-US" altLang="zh-CN" sz="2400" b="0" i="0" smtClean="0">
                <a:solidFill>
                  <a:srgbClr val="000000"/>
                </a:solidFill>
                <a:latin typeface="Times New Roman" pitchFamily="34" charset="0"/>
                <a:ea typeface="SimSun" pitchFamily="34" charset="-122"/>
                <a:cs typeface="Times New Roman" pitchFamily="34" charset="-120"/>
              </a:rPr>
              <a:t>在的偏大或偏小的误差进行分析。</a:t>
            </a:r>
            <a:endParaRPr lang="en-US" altLang="zh-CN" sz="2400" dirty="0"/>
          </a:p>
        </p:txBody>
      </p:sp>
      <p:sp>
        <p:nvSpPr>
          <p:cNvPr id="4" name="QO_4_BD.107_3#d98a09f6c?vop=1&amp;pid=bc3e4fd80&amp;color=0,0,0&amp;vtp=1&amp;bbb=1"/>
          <p:cNvSpPr/>
          <p:nvPr/>
        </p:nvSpPr>
        <p:spPr>
          <a:xfrm>
            <a:off x="649224" y="3940322"/>
            <a:ext cx="10899648" cy="584200"/>
          </a:xfrm>
          <a:prstGeom prst="rect">
            <a:avLst/>
          </a:prstGeom>
          <a:noFill/>
          <a:ln/>
        </p:spPr>
        <p:txBody>
          <a:bodyPr wrap="none" lIns="0" tIns="0" rIns="0" bIns="0" rtlCol="0" anchor="t"/>
          <a:lstStyle/>
          <a:p>
            <a:pPr algn="l" latinLnBrk="1">
              <a:lnSpc>
                <a:spcPts val="4600"/>
              </a:lnSpc>
            </a:pPr>
            <a:r>
              <a:rPr lang="en-US" altLang="zh-CN" sz="2400" b="0" i="0" dirty="0">
                <a:solidFill>
                  <a:srgbClr val="000000"/>
                </a:solidFill>
                <a:latin typeface="Times New Roman" pitchFamily="34" charset="0"/>
                <a:ea typeface="SimSun" pitchFamily="34" charset="-122"/>
                <a:cs typeface="Times New Roman" pitchFamily="34" charset="-120"/>
              </a:rPr>
              <a:t>方法一：使用量筒和水。方法二：使用刻度尺和水。</a:t>
            </a:r>
            <a:endParaRPr lang="en-US" altLang="zh-CN" sz="2400" dirty="0"/>
          </a:p>
        </p:txBody>
      </p:sp>
      <p:sp>
        <p:nvSpPr>
          <p:cNvPr id="5" name="QO_4_BD.107_4#d98a09f6c?sp=1&amp;vop=1&amp;pid=bc3e4fd80&amp;color=0,0,0&amp;vtp=1&amp;bbb=1&amp;hb=1"/>
          <p:cNvSpPr/>
          <p:nvPr/>
        </p:nvSpPr>
        <p:spPr>
          <a:xfrm>
            <a:off x="649224" y="4487427"/>
            <a:ext cx="10899648" cy="1562100"/>
          </a:xfrm>
          <a:prstGeom prst="rect">
            <a:avLst/>
          </a:prstGeom>
          <a:noFill/>
          <a:ln/>
        </p:spPr>
        <p:txBody>
          <a:bodyPr wrap="none" lIns="0" tIns="0" rIns="0" bIns="0" rtlCol="0" anchor="t"/>
          <a:lstStyle/>
          <a:p>
            <a:pPr algn="l" latinLnBrk="1">
              <a:lnSpc>
                <a:spcPts val="4100"/>
              </a:lnSpc>
            </a:pPr>
            <a:r>
              <a:rPr lang="en-US" altLang="zh-CN" sz="2400" b="0" i="0" dirty="0">
                <a:solidFill>
                  <a:srgbClr val="000000"/>
                </a:solidFill>
                <a:latin typeface="Times New Roman" pitchFamily="34" charset="0"/>
                <a:ea typeface="SimSun" pitchFamily="34" charset="-122"/>
                <a:cs typeface="Times New Roman" pitchFamily="34" charset="-120"/>
              </a:rPr>
              <a:t>【</a:t>
            </a:r>
            <a:r>
              <a:rPr lang="en-US" altLang="zh-CN" sz="2400" b="1" i="0" dirty="0">
                <a:solidFill>
                  <a:srgbClr val="000000"/>
                </a:solidFill>
                <a:latin typeface="Times New Roman" pitchFamily="34" charset="0"/>
                <a:ea typeface="SimSun" pitchFamily="34" charset="-122"/>
                <a:cs typeface="Times New Roman" pitchFamily="34" charset="-120"/>
              </a:rPr>
              <a:t>实验步骤</a:t>
            </a:r>
            <a:r>
              <a:rPr lang="en-US" altLang="zh-CN" sz="2400" b="0" i="0" dirty="0">
                <a:solidFill>
                  <a:srgbClr val="000000"/>
                </a:solidFill>
                <a:latin typeface="Times New Roman" pitchFamily="34" charset="0"/>
                <a:ea typeface="SimSun" pitchFamily="34" charset="-122"/>
                <a:cs typeface="Times New Roman" pitchFamily="34" charset="-120"/>
              </a:rPr>
              <a:t>】____。</a:t>
            </a:r>
            <a:endParaRPr lang="en-US" altLang="zh-CN" sz="2400" dirty="0"/>
          </a:p>
          <a:p>
            <a:pPr latinLnBrk="1">
              <a:lnSpc>
                <a:spcPts val="4100"/>
              </a:lnSpc>
            </a:pP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1" i="0" dirty="0">
                <a:solidFill>
                  <a:srgbClr val="000000"/>
                </a:solidFill>
                <a:latin typeface="Times New Roman" pitchFamily="34" charset="0"/>
                <a:ea typeface="SimSun" pitchFamily="34" charset="-122"/>
                <a:cs typeface="Times New Roman" pitchFamily="34" charset="-120"/>
              </a:rPr>
              <a:t>误差分析</a:t>
            </a:r>
            <a:r>
              <a:rPr lang="en-US" altLang="zh-CN" sz="2400" b="0" i="0" dirty="0">
                <a:solidFill>
                  <a:srgbClr val="000000"/>
                </a:solidFill>
                <a:latin typeface="Times New Roman" pitchFamily="34" charset="0"/>
                <a:ea typeface="SimSun" pitchFamily="34" charset="-122"/>
                <a:cs typeface="Times New Roman" pitchFamily="34" charset="-120"/>
              </a:rPr>
              <a:t>】在此实验中，哪些操作可能会导致偏大或者偏小的误差产生</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试举</a:t>
            </a:r>
          </a:p>
          <a:p>
            <a:pPr latinLnBrk="1">
              <a:lnSpc>
                <a:spcPts val="4100"/>
              </a:lnSpc>
            </a:pPr>
            <a:r>
              <a:rPr lang="en-US" altLang="zh-CN" sz="2400" b="0" i="0" smtClean="0">
                <a:solidFill>
                  <a:srgbClr val="000000"/>
                </a:solidFill>
                <a:latin typeface="Times New Roman" pitchFamily="34" charset="0"/>
                <a:ea typeface="SimSun" pitchFamily="34" charset="-122"/>
                <a:cs typeface="Times New Roman" pitchFamily="34" charset="-120"/>
              </a:rPr>
              <a:t>一例说明</a:t>
            </a:r>
            <a:r>
              <a:rPr lang="en-US" altLang="zh-CN" sz="2400" b="0" i="0" dirty="0">
                <a:solidFill>
                  <a:srgbClr val="000000"/>
                </a:solidFill>
                <a:latin typeface="Times New Roman" pitchFamily="34" charset="0"/>
                <a:ea typeface="SimSun" pitchFamily="34" charset="-122"/>
                <a:cs typeface="Times New Roman" pitchFamily="34" charset="-120"/>
              </a:rPr>
              <a:t>：____。</a:t>
            </a:r>
            <a:endParaRPr lang="en-US" altLang="zh-CN" sz="2400" dirty="0"/>
          </a:p>
        </p:txBody>
      </p:sp>
      <p:sp>
        <p:nvSpPr>
          <p:cNvPr id="6" name="QO_4_BD.107_2#d98a09f6c?htil=10&amp;sp=1&amp;vop=1&amp;pid=bc3e4fd80&amp;color=0,0,0&amp;vtp=1&amp;bt=1&amp;bbb=1&amp;hb=1&amp;hs=1"/>
          <p:cNvSpPr/>
          <p:nvPr/>
        </p:nvSpPr>
        <p:spPr>
          <a:xfrm>
            <a:off x="647994" y="2941466"/>
            <a:ext cx="10896012" cy="1041400"/>
          </a:xfrm>
          <a:prstGeom prst="rect">
            <a:avLst/>
          </a:prstGeom>
          <a:noFill/>
          <a:ln/>
        </p:spPr>
        <p:txBody>
          <a:bodyPr wrap="none" lIns="0" tIns="0" rIns="0" bIns="0" rtlCol="0" anchor="t"/>
          <a:lstStyle/>
          <a:p>
            <a:pPr latinLnBrk="1">
              <a:lnSpc>
                <a:spcPts val="4100"/>
              </a:lnSpc>
            </a:pPr>
            <a:r>
              <a:rPr lang="en-US" altLang="zh-CN" sz="2400" b="0" i="0" smtClean="0">
                <a:solidFill>
                  <a:srgbClr val="000000"/>
                </a:solidFill>
                <a:latin typeface="Times New Roman" pitchFamily="34" charset="0"/>
                <a:ea typeface="SimSun" pitchFamily="34" charset="-122"/>
                <a:cs typeface="Times New Roman" pitchFamily="34" charset="-120"/>
              </a:rPr>
              <a:t>要求</a:t>
            </a:r>
            <a:r>
              <a:rPr lang="en-US" altLang="zh-CN" sz="2400" b="0" i="0" dirty="0">
                <a:solidFill>
                  <a:srgbClr val="000000"/>
                </a:solidFill>
                <a:latin typeface="Times New Roman" pitchFamily="34" charset="0"/>
                <a:ea typeface="SimSun" pitchFamily="34" charset="-122"/>
                <a:cs typeface="Times New Roman" pitchFamily="34" charset="-120"/>
              </a:rPr>
              <a:t>：用文字描述或图文结合，涉及的物理量用字母表示，</a:t>
            </a:r>
            <a:r>
              <a:rPr lang="en-US" altLang="zh-CN" sz="2400" b="0" i="0">
                <a:solidFill>
                  <a:srgbClr val="000000"/>
                </a:solidFill>
                <a:latin typeface="Times New Roman" pitchFamily="34" charset="0"/>
                <a:ea typeface="SimSun" pitchFamily="34" charset="-122"/>
                <a:cs typeface="Times New Roman" pitchFamily="34" charset="-120"/>
              </a:rPr>
              <a:t>步骤清楚可操作</a:t>
            </a:r>
            <a:r>
              <a:rPr lang="en-US" altLang="zh-CN" sz="2400" b="0" i="0" smtClean="0">
                <a:solidFill>
                  <a:srgbClr val="000000"/>
                </a:solidFill>
                <a:latin typeface="Times New Roman" pitchFamily="34" charset="0"/>
                <a:ea typeface="SimSun" pitchFamily="34" charset="-122"/>
                <a:cs typeface="Times New Roman" pitchFamily="34" charset="-120"/>
              </a:rPr>
              <a:t>，</a:t>
            </a:r>
          </a:p>
          <a:p>
            <a:pPr latinLnBrk="1">
              <a:lnSpc>
                <a:spcPts val="4100"/>
              </a:lnSpc>
            </a:pPr>
            <a:r>
              <a:rPr lang="en-US" altLang="zh-CN" sz="2400" b="0" i="0" smtClean="0">
                <a:solidFill>
                  <a:srgbClr val="000000"/>
                </a:solidFill>
                <a:latin typeface="Times New Roman" pitchFamily="34" charset="0"/>
                <a:ea typeface="SimSun" pitchFamily="34" charset="-122"/>
                <a:cs typeface="Times New Roman" pitchFamily="34" charset="-120"/>
              </a:rPr>
              <a:t>结果表达准确</a:t>
            </a:r>
            <a:r>
              <a:rPr lang="en-US" altLang="zh-CN" sz="2400" b="0" i="0" dirty="0">
                <a:solidFill>
                  <a:srgbClr val="000000"/>
                </a:solidFill>
                <a:latin typeface="Times New Roman" pitchFamily="34" charset="0"/>
                <a:ea typeface="SimSun" pitchFamily="34" charset="-122"/>
                <a:cs typeface="Times New Roman" pitchFamily="34" charset="-120"/>
              </a:rPr>
              <a:t>。</a:t>
            </a:r>
            <a:endParaRPr lang="en-US" altLang="zh-CN" sz="2400" dirty="0"/>
          </a:p>
        </p:txBody>
      </p:sp>
    </p:spTree>
  </p:cSld>
  <p:clrMapOvr>
    <a:masterClrMapping/>
  </p:clrMapOvr>
  <p:transition>
    <p:split dir="in"/>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AN.108_1#d98a09f6c?vop=1&amp;pid=bc3e4fd80&amp;color=0,0,0&amp;vtp=1&amp;bt=1&amp;bbb=1&amp;hb=1"/>
              <p:cNvSpPr/>
              <p:nvPr/>
            </p:nvSpPr>
            <p:spPr>
              <a:xfrm>
                <a:off x="649224" y="864000"/>
                <a:ext cx="10899648" cy="44704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【答案】</a:t>
                </a:r>
                <a:r>
                  <a:rPr lang="en-US" altLang="zh-CN" sz="2400" b="0" i="0" dirty="0">
                    <a:solidFill>
                      <a:srgbClr val="FF0000"/>
                    </a:solidFill>
                    <a:latin typeface="Times New Roman" pitchFamily="34" charset="0"/>
                    <a:ea typeface="SimSun" pitchFamily="34" charset="-122"/>
                    <a:cs typeface="Times New Roman" pitchFamily="34" charset="-120"/>
                  </a:rPr>
                  <a:t>方法一：</a:t>
                </a:r>
                <a:r>
                  <a:rPr lang="en-US" altLang="zh-CN" sz="2400" b="1" i="0" dirty="0">
                    <a:solidFill>
                      <a:srgbClr val="FF0000"/>
                    </a:solidFill>
                    <a:latin typeface="Times New Roman" pitchFamily="34" charset="0"/>
                    <a:ea typeface="SimSun" pitchFamily="34" charset="-122"/>
                    <a:cs typeface="Times New Roman" pitchFamily="34" charset="-120"/>
                  </a:rPr>
                  <a:t>【实验步骤】</a:t>
                </a:r>
                <a:r>
                  <a:rPr lang="en-US" altLang="zh-CN" sz="2400" b="0" i="0" dirty="0">
                    <a:solidFill>
                      <a:srgbClr val="FF0000"/>
                    </a:solidFill>
                    <a:latin typeface="Times New Roman" pitchFamily="34" charset="0"/>
                    <a:ea typeface="SimSun" pitchFamily="34" charset="-122"/>
                    <a:cs typeface="Times New Roman" pitchFamily="34" charset="-120"/>
                  </a:rPr>
                  <a:t>①向瓶中装满水；②选择合适量程的量筒</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将瓶</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中的水全部倒入量筒中</a:t>
                </a:r>
                <a:r>
                  <a:rPr lang="en-US" altLang="zh-CN" sz="2400" b="0" i="0" dirty="0">
                    <a:solidFill>
                      <a:srgbClr val="FF0000"/>
                    </a:solidFill>
                    <a:latin typeface="Times New Roman" pitchFamily="34" charset="0"/>
                    <a:ea typeface="SimSun" pitchFamily="34" charset="-122"/>
                    <a:cs typeface="Times New Roman" pitchFamily="34" charset="-120"/>
                  </a:rPr>
                  <a:t>；③待液面静止时读出水的体积为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oMath>
                </a14:m>
                <a:r>
                  <a:rPr lang="en-US" altLang="zh-CN" sz="2400" b="0" i="0" dirty="0">
                    <a:solidFill>
                      <a:srgbClr val="FF0000"/>
                    </a:solidFill>
                    <a:latin typeface="Times New Roman" pitchFamily="34" charset="0"/>
                    <a:ea typeface="SimSun" pitchFamily="34" charset="-122"/>
                    <a:cs typeface="Times New Roman" pitchFamily="34" charset="-120"/>
                  </a:rPr>
                  <a:t>；④瓶的容积为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a:p>
                <a:pPr latinLnBrk="1">
                  <a:lnSpc>
                    <a:spcPts val="4400"/>
                  </a:lnSpc>
                </a:pPr>
                <a:r>
                  <a:rPr lang="en-US" altLang="zh-CN" sz="2400" b="1" i="0" spc="-50" smtClean="0">
                    <a:solidFill>
                      <a:srgbClr val="FF0000"/>
                    </a:solidFill>
                    <a:latin typeface="Times New Roman" pitchFamily="34" charset="0"/>
                    <a:ea typeface="SimSun" pitchFamily="34" charset="-122"/>
                    <a:cs typeface="Times New Roman" pitchFamily="34" charset="-120"/>
                  </a:rPr>
                  <a:t>【</a:t>
                </a:r>
                <a:r>
                  <a:rPr lang="en-US" altLang="zh-CN" sz="2400" b="1" i="0" spc="-50" dirty="0">
                    <a:solidFill>
                      <a:srgbClr val="FF0000"/>
                    </a:solidFill>
                    <a:latin typeface="Times New Roman" pitchFamily="34" charset="0"/>
                    <a:ea typeface="SimSun" pitchFamily="34" charset="-122"/>
                    <a:cs typeface="Times New Roman" pitchFamily="34" charset="-120"/>
                  </a:rPr>
                  <a:t>误差分析】</a:t>
                </a:r>
                <a:r>
                  <a:rPr lang="en-US" altLang="zh-CN" sz="2400" b="0" i="0" spc="-50" dirty="0">
                    <a:solidFill>
                      <a:srgbClr val="FF0000"/>
                    </a:solidFill>
                    <a:latin typeface="Times New Roman" pitchFamily="34" charset="0"/>
                    <a:ea typeface="SimSun" pitchFamily="34" charset="-122"/>
                    <a:cs typeface="Times New Roman" pitchFamily="34" charset="-120"/>
                  </a:rPr>
                  <a:t>若瓶中水没有加满，则测得水的体积偏小，瓶的容积偏小（合理即可）</a:t>
                </a:r>
                <a:endParaRPr lang="en-US" altLang="zh-CN" sz="2400" spc="-50" dirty="0"/>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方法二</a:t>
                </a:r>
                <a:r>
                  <a:rPr lang="en-US" altLang="zh-CN" sz="2400" b="0" i="0" dirty="0">
                    <a:solidFill>
                      <a:srgbClr val="FF0000"/>
                    </a:solidFill>
                    <a:latin typeface="Times New Roman" pitchFamily="34" charset="0"/>
                    <a:ea typeface="SimSun" pitchFamily="34" charset="-122"/>
                    <a:cs typeface="Times New Roman" pitchFamily="34" charset="-120"/>
                  </a:rPr>
                  <a:t>：</a:t>
                </a:r>
                <a:r>
                  <a:rPr lang="en-US" altLang="zh-CN" sz="2400" b="1" i="0" dirty="0">
                    <a:solidFill>
                      <a:srgbClr val="FF0000"/>
                    </a:solidFill>
                    <a:latin typeface="Times New Roman" pitchFamily="34" charset="0"/>
                    <a:ea typeface="SimSun" pitchFamily="34" charset="-122"/>
                    <a:cs typeface="Times New Roman" pitchFamily="34" charset="-120"/>
                  </a:rPr>
                  <a:t>【实验步骤】</a:t>
                </a:r>
                <a:r>
                  <a:rPr lang="en-US" altLang="zh-CN" sz="2400" b="0" i="0" dirty="0">
                    <a:solidFill>
                      <a:srgbClr val="FF0000"/>
                    </a:solidFill>
                    <a:latin typeface="Times New Roman" pitchFamily="34" charset="0"/>
                    <a:ea typeface="SimSun" pitchFamily="34" charset="-122"/>
                    <a:cs typeface="Times New Roman" pitchFamily="34" charset="-120"/>
                  </a:rPr>
                  <a:t>①用刻度尺测出瓶底直径，算出半径为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𝑟</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则瓶子的底面积</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𝑆</m:t>
                    </m:r>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π</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𝑟</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p>
                    </m:sSup>
                  </m:oMath>
                </a14:m>
                <a:r>
                  <a:rPr lang="en-US" altLang="zh-CN" sz="2400" b="0" i="0" dirty="0" smtClean="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SimSun" pitchFamily="34" charset="-122"/>
                    <a:cs typeface="Times New Roman" pitchFamily="34" charset="-120"/>
                  </a:rPr>
                  <a:t>②将瓶子正放，在瓶中倒入适量的水</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用刻度尺测出水的高度为</a:t>
                </a: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h</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1</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③</a:t>
                </a:r>
                <a:r>
                  <a:rPr lang="en-US" altLang="zh-CN" sz="2400" b="0" i="0" dirty="0">
                    <a:solidFill>
                      <a:srgbClr val="FF0000"/>
                    </a:solidFill>
                    <a:latin typeface="Times New Roman" pitchFamily="34" charset="0"/>
                    <a:ea typeface="SimSun" pitchFamily="34" charset="-122"/>
                    <a:cs typeface="Times New Roman" pitchFamily="34" charset="-120"/>
                  </a:rPr>
                  <a:t>将瓶倒置</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用刻度尺测出水面上方空气的高度为</a:t>
                </a: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h</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FF0000"/>
                    </a:solidFill>
                    <a:latin typeface="Times New Roman" pitchFamily="34" charset="0"/>
                    <a:ea typeface="SimSun" pitchFamily="34" charset="-122"/>
                    <a:cs typeface="Times New Roman" pitchFamily="34" charset="-120"/>
                  </a:rPr>
                  <a:t>；</a:t>
                </a:r>
                <a:r>
                  <a:rPr lang="en-US" altLang="zh-CN" sz="2400" b="0" i="0">
                    <a:solidFill>
                      <a:srgbClr val="FF0000"/>
                    </a:solidFill>
                    <a:latin typeface="Times New Roman" pitchFamily="34" charset="0"/>
                    <a:ea typeface="SimSun" pitchFamily="34" charset="-122"/>
                    <a:cs typeface="Times New Roman" pitchFamily="34" charset="-120"/>
                  </a:rPr>
                  <a:t>④</a:t>
                </a:r>
                <a:r>
                  <a:rPr lang="en-US" altLang="zh-CN" sz="2400" b="0" i="0" smtClean="0">
                    <a:solidFill>
                      <a:srgbClr val="FF0000"/>
                    </a:solidFill>
                    <a:latin typeface="Times New Roman" pitchFamily="34" charset="0"/>
                    <a:ea typeface="SimSun" pitchFamily="34" charset="-122"/>
                    <a:cs typeface="Times New Roman" pitchFamily="34" charset="-120"/>
                  </a:rPr>
                  <a:t>瓶的容积</a:t>
                </a:r>
              </a:p>
              <a:p>
                <a:pPr latinLnBrk="1">
                  <a:lnSpc>
                    <a:spcPts val="4400"/>
                  </a:lnSpc>
                </a:pP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π</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𝑟</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p>
                    </m:sSup>
                    <m:d>
                      <m:d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dPr>
                      <m:e>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h</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1</m:t>
                            </m:r>
                          </m:sub>
                        </m:sSub>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h</m:t>
                            </m:r>
                          </m:e>
                          <m:sub>
                            <m:r>
                              <a:rPr lang="en-US" altLang="zh-CN" sz="2400" b="0" i="0" dirty="0">
                                <a:solidFill>
                                  <a:srgbClr val="FF0000"/>
                                </a:solidFill>
                                <a:latin typeface="Cambria Math" panose="02040503050406030204" pitchFamily="18" charset="0"/>
                                <a:ea typeface="SimSun" pitchFamily="34" charset="-122"/>
                                <a:cs typeface="Times New Roman" pitchFamily="34" charset="-120"/>
                              </a:rPr>
                              <m:t>2</m:t>
                            </m:r>
                          </m:sub>
                        </m:sSub>
                      </m:e>
                    </m:d>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SimSun" pitchFamily="34" charset="-122"/>
                    <a:cs typeface="Times New Roman" pitchFamily="34" charset="-120"/>
                  </a:rPr>
                  <a:t>合理即可）</a:t>
                </a:r>
                <a:endParaRPr lang="en-US" altLang="zh-CN" sz="2400" dirty="0"/>
              </a:p>
              <a:p>
                <a:pPr latinLnBrk="1">
                  <a:lnSpc>
                    <a:spcPts val="4400"/>
                  </a:lnSpc>
                </a:pPr>
                <a:r>
                  <a:rPr lang="en-US" altLang="zh-CN" sz="2400" b="1" i="0" smtClean="0">
                    <a:solidFill>
                      <a:srgbClr val="FF0000"/>
                    </a:solidFill>
                    <a:latin typeface="Times New Roman" pitchFamily="34" charset="0"/>
                    <a:ea typeface="SimSun" pitchFamily="34" charset="-122"/>
                    <a:cs typeface="Times New Roman" pitchFamily="34" charset="-120"/>
                  </a:rPr>
                  <a:t>【</a:t>
                </a:r>
                <a:r>
                  <a:rPr lang="en-US" altLang="zh-CN" sz="2400" b="1" i="0" dirty="0">
                    <a:solidFill>
                      <a:srgbClr val="FF0000"/>
                    </a:solidFill>
                    <a:latin typeface="Times New Roman" pitchFamily="34" charset="0"/>
                    <a:ea typeface="SimSun" pitchFamily="34" charset="-122"/>
                    <a:cs typeface="Times New Roman" pitchFamily="34" charset="-120"/>
                  </a:rPr>
                  <a:t>误差分析】</a:t>
                </a:r>
                <a:r>
                  <a:rPr lang="en-US" altLang="zh-CN" sz="2400" b="0" i="0" dirty="0">
                    <a:solidFill>
                      <a:srgbClr val="FF0000"/>
                    </a:solidFill>
                    <a:latin typeface="Times New Roman" pitchFamily="34" charset="0"/>
                    <a:ea typeface="SimSun" pitchFamily="34" charset="-122"/>
                    <a:cs typeface="Times New Roman" pitchFamily="34" charset="-120"/>
                  </a:rPr>
                  <a:t>若水面高于瓶颈处，会导致测量结果偏大（合理即可）</a:t>
                </a:r>
                <a:endParaRPr lang="en-US" altLang="zh-CN" sz="2400" dirty="0"/>
              </a:p>
            </p:txBody>
          </p:sp>
        </mc:Choice>
        <mc:Fallback>
          <p:sp>
            <p:nvSpPr>
              <p:cNvPr id="2" name="QO_4_AN.108_1#d98a09f6c?vop=1&amp;pid=bc3e4fd80&amp;color=0,0,0&amp;vtp=1&amp;bt=1&amp;bbb=1&amp;hb=1"/>
              <p:cNvSpPr>
                <a:spLocks noRot="1" noChangeAspect="1" noMove="1" noResize="1" noEditPoints="1" noAdjustHandles="1" noChangeArrowheads="1" noChangeShapeType="1" noTextEdit="1"/>
              </p:cNvSpPr>
              <p:nvPr/>
            </p:nvSpPr>
            <p:spPr>
              <a:xfrm>
                <a:off x="649224" y="864000"/>
                <a:ext cx="10899648" cy="4470400"/>
              </a:xfrm>
              <a:prstGeom prst="rect">
                <a:avLst/>
              </a:prstGeom>
              <a:blipFill>
                <a:blip r:embed="rId3"/>
                <a:stretch>
                  <a:fillRect l="-1734" r="-3244" b="-2046"/>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109_1#c63cd9964?sp=1&amp;vop=1&amp;pid=bc3e4fd80&amp;color=0,0,0&amp;vtp=1&amp;bt=1&amp;bbb=1&amp;hb=1"/>
              <p:cNvSpPr/>
              <p:nvPr/>
            </p:nvSpPr>
            <p:spPr>
              <a:xfrm>
                <a:off x="649224" y="864000"/>
                <a:ext cx="10899648" cy="3352800"/>
              </a:xfrm>
              <a:prstGeom prst="rect">
                <a:avLst/>
              </a:prstGeom>
              <a:noFill/>
              <a:ln/>
            </p:spPr>
            <p:txBody>
              <a:bodyPr wrap="none" lIns="0" tIns="0" rIns="0" bIns="0" rtlCol="0" anchor="t"/>
              <a:lstStyle/>
              <a:p>
                <a:pPr algn="l" latinLnBrk="1">
                  <a:lnSpc>
                    <a:spcPts val="4400"/>
                  </a:lnSpc>
                </a:pPr>
                <a:r>
                  <a:rPr lang="en-US" altLang="zh-CN" sz="2400" b="1" i="0" spc="-100" dirty="0">
                    <a:solidFill>
                      <a:srgbClr val="C00000"/>
                    </a:solidFill>
                    <a:latin typeface="Times New Roman" pitchFamily="34" charset="0"/>
                    <a:ea typeface="SimSun" pitchFamily="34" charset="-122"/>
                    <a:cs typeface="Times New Roman" pitchFamily="34" charset="-120"/>
                  </a:rPr>
                  <a:t>20.</a:t>
                </a:r>
                <a:r>
                  <a:rPr lang="en-US" altLang="zh-CN" sz="2400" b="0" i="0" spc="-100" dirty="0">
                    <a:solidFill>
                      <a:srgbClr val="000000"/>
                    </a:solidFill>
                    <a:latin typeface="仿宋" pitchFamily="34" charset="0"/>
                    <a:ea typeface="仿宋" pitchFamily="34" charset="-122"/>
                    <a:cs typeface="仿宋" pitchFamily="34" charset="-120"/>
                  </a:rPr>
                  <a:t>［2025台州模拟］</a:t>
                </a:r>
                <a:r>
                  <a:rPr lang="en-US" altLang="zh-CN" sz="2400" b="0" i="0" spc="-100" dirty="0">
                    <a:solidFill>
                      <a:srgbClr val="000000"/>
                    </a:solidFill>
                    <a:latin typeface="Times New Roman" pitchFamily="34" charset="0"/>
                    <a:ea typeface="SimSun" pitchFamily="34" charset="-122"/>
                    <a:cs typeface="Times New Roman" pitchFamily="34" charset="-120"/>
                  </a:rPr>
                  <a:t>（8分）小科想要测量塑料盒和金属的体积，他进行了如下实验：</a:t>
                </a:r>
                <a:endParaRPr lang="en-US" altLang="zh-CN" sz="2400" spc="-100" dirty="0"/>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①</a:t>
                </a:r>
                <a:r>
                  <a:rPr lang="en-US" altLang="zh-CN" sz="2400" b="0" i="0" dirty="0">
                    <a:solidFill>
                      <a:srgbClr val="000000"/>
                    </a:solidFill>
                    <a:latin typeface="Times New Roman" pitchFamily="34" charset="0"/>
                    <a:ea typeface="SimSun" pitchFamily="34" charset="-122"/>
                    <a:cs typeface="Times New Roman" pitchFamily="34" charset="-120"/>
                  </a:rPr>
                  <a:t>在量筒中加入适量水（图甲），读出此时水面对应的刻度值为</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50 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a:t>
                </a:r>
                <a:endParaRPr lang="en-US" altLang="zh-CN" sz="2400" dirty="0"/>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②</a:t>
                </a:r>
                <a:r>
                  <a:rPr lang="en-US" altLang="zh-CN" sz="2400" b="0" i="0" dirty="0">
                    <a:solidFill>
                      <a:srgbClr val="000000"/>
                    </a:solidFill>
                    <a:latin typeface="Times New Roman" pitchFamily="34" charset="0"/>
                    <a:ea typeface="SimSun" pitchFamily="34" charset="-122"/>
                    <a:cs typeface="Times New Roman" pitchFamily="34" charset="-120"/>
                  </a:rPr>
                  <a:t>用细绳系住金属（细绳体积忽略不计），缓缓放入量筒内的水中（图乙</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读</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取此时水面对应的刻度值为</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61 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a:t>
                </a:r>
                <a:endParaRPr lang="en-US" altLang="zh-CN" sz="2400" dirty="0"/>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③</a:t>
                </a:r>
                <a:r>
                  <a:rPr lang="en-US" altLang="zh-CN" sz="2400" b="0" i="0" dirty="0">
                    <a:solidFill>
                      <a:srgbClr val="000000"/>
                    </a:solidFill>
                    <a:latin typeface="Times New Roman" pitchFamily="34" charset="0"/>
                    <a:ea typeface="SimSun" pitchFamily="34" charset="-122"/>
                    <a:cs typeface="Times New Roman" pitchFamily="34" charset="-120"/>
                  </a:rPr>
                  <a:t>将金属和塑料盒拴在同一根细绳上，缓缓放入量筒内的水中</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使金属和塑料盒</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都浸没在水中</a:t>
                </a:r>
                <a:r>
                  <a:rPr lang="en-US" altLang="zh-CN" sz="2400" b="0" i="0" dirty="0">
                    <a:solidFill>
                      <a:srgbClr val="000000"/>
                    </a:solidFill>
                    <a:latin typeface="Times New Roman" pitchFamily="34" charset="0"/>
                    <a:ea typeface="SimSun" pitchFamily="34" charset="-122"/>
                    <a:cs typeface="Times New Roman" pitchFamily="34" charset="-120"/>
                  </a:rPr>
                  <a:t>（图丙），读取此时水面对应的刻度值为</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68 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000000"/>
                    </a:solidFill>
                    <a:latin typeface="Times New Roman" pitchFamily="34" charset="0"/>
                    <a:ea typeface="SimSun" pitchFamily="34" charset="-122"/>
                    <a:cs typeface="Times New Roman" pitchFamily="34" charset="-120"/>
                  </a:rPr>
                  <a:t>。</a:t>
                </a:r>
                <a:endParaRPr lang="en-US" altLang="zh-CN" sz="2400" dirty="0"/>
              </a:p>
            </p:txBody>
          </p:sp>
        </mc:Choice>
        <mc:Fallback>
          <p:sp>
            <p:nvSpPr>
              <p:cNvPr id="2" name="QO_4_BD.109_1#c63cd9964?sp=1&amp;vop=1&amp;pid=bc3e4fd80&amp;color=0,0,0&amp;vtp=1&amp;bt=1&amp;bbb=1&amp;hb=1"/>
              <p:cNvSpPr>
                <a:spLocks noRot="1" noChangeAspect="1" noMove="1" noResize="1" noEditPoints="1" noAdjustHandles="1" noChangeArrowheads="1" noChangeShapeType="1" noTextEdit="1"/>
              </p:cNvSpPr>
              <p:nvPr/>
            </p:nvSpPr>
            <p:spPr>
              <a:xfrm>
                <a:off x="649224" y="864000"/>
                <a:ext cx="10899648" cy="3352800"/>
              </a:xfrm>
              <a:prstGeom prst="rect">
                <a:avLst/>
              </a:prstGeom>
              <a:blipFill>
                <a:blip r:embed="rId3"/>
                <a:stretch>
                  <a:fillRect l="-1734" r="-2517" b="-2727"/>
                </a:stretch>
              </a:blipFill>
              <a:ln/>
            </p:spPr>
            <p:txBody>
              <a:bodyPr/>
              <a:lstStyle/>
              <a:p>
                <a:r>
                  <a:rPr lang="zh-CN" altLang="en-US">
                    <a:noFill/>
                  </a:rPr>
                  <a:t> </a:t>
                </a:r>
              </a:p>
            </p:txBody>
          </p:sp>
        </mc:Fallback>
      </mc:AlternateContent>
      <p:pic>
        <p:nvPicPr>
          <p:cNvPr id="3" name="QO_4_BD.109_3#c63cd9964?htil=1&amp;vop=1&amp;pid=bc3e4fd80&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2295144" y="4321956"/>
            <a:ext cx="338328" cy="1298448"/>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4" name="QO_4_BD.109_4#c63cd9964?htil=1&amp;vop=1&amp;pid=bc3e4fd80&amp;color=0,0,0&amp;tib=255,255,255&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5760720" y="4285380"/>
            <a:ext cx="676656" cy="1325880"/>
          </a:xfrm>
          <a:prstGeom prst="rect">
            <a:avLst/>
          </a:prstGeom>
          <a:noFill/>
          <a:extLst>
            <a:ext uri="{909E8E84-426E-40DD-AFC4-6F175D3DCCD1}">
              <a14:hiddenFill xmlns:a14="http://schemas.microsoft.com/office/drawing/2010/main">
                <a:solidFill>
                  <a:scrgbClr r="0" g="0" b="0">
                    <a:alpha val="0"/>
                  </a:scrgbClr>
                </a:solidFill>
              </a14:hiddenFill>
            </a:ext>
          </a:extLst>
        </p:spPr>
      </p:pic>
      <p:pic>
        <p:nvPicPr>
          <p:cNvPr id="5" name="QO_4_BD.109_5#c63cd9964?htil=1&amp;vop=1&amp;pid=bc3e4fd80&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9317736" y="4285380"/>
            <a:ext cx="822960" cy="1325880"/>
          </a:xfrm>
          <a:prstGeom prst="rect">
            <a:avLst/>
          </a:prstGeom>
          <a:noFill/>
          <a:extLst>
            <a:ext uri="{909E8E84-426E-40DD-AFC4-6F175D3DCCD1}">
              <a14:hiddenFill xmlns:a14="http://schemas.microsoft.com/office/drawing/2010/main">
                <a:solidFill>
                  <a:scrgbClr r="0" g="0" b="0">
                    <a:alpha val="0"/>
                  </a:scrgbClr>
                </a:solidFill>
              </a14:hiddenFill>
            </a:ext>
          </a:extLst>
        </p:spPr>
      </p:pic>
    </p:spTree>
  </p:cSld>
  <p:clrMapOvr>
    <a:masterClrMapping/>
  </p:clrMapOvr>
  <p:transition>
    <p:split dir="in"/>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B_5_BD.110_1#1d3d0c897?vop=1&amp;pid=c63cd9964&amp;color=0,0,0&amp;vtp=1&amp;bt=1&amp;bbb=1"/>
          <p:cNvSpPr/>
          <p:nvPr/>
        </p:nvSpPr>
        <p:spPr>
          <a:xfrm>
            <a:off x="649224" y="859536"/>
            <a:ext cx="10899648" cy="533400"/>
          </a:xfrm>
          <a:prstGeom prst="rect">
            <a:avLst/>
          </a:prstGeom>
          <a:noFill/>
          <a:ln/>
        </p:spPr>
        <p:txBody>
          <a:bodyPr wrap="none" lIns="0" tIns="0" rIns="0" bIns="0" rtlCol="0" anchor="t"/>
          <a:lstStyle/>
          <a:p>
            <a:pPr algn="l" latinLnBrk="1">
              <a:lnSpc>
                <a:spcPts val="4200"/>
              </a:lnSpc>
            </a:pPr>
            <a:r>
              <a:rPr lang="en-US" altLang="zh-CN" sz="2400" b="0" i="0" dirty="0">
                <a:solidFill>
                  <a:srgbClr val="000000"/>
                </a:solidFill>
                <a:latin typeface="Times New Roman" pitchFamily="34" charset="0"/>
                <a:ea typeface="SimSun" pitchFamily="34" charset="-122"/>
                <a:cs typeface="Times New Roman" pitchFamily="34" charset="-120"/>
              </a:rPr>
              <a:t>（1</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小科测得金属的体积是</a:t>
            </a:r>
            <a:r>
              <a:rPr lang="en-US" altLang="zh-CN" sz="2400" i="0" smtClean="0">
                <a:solidFill>
                  <a:srgbClr val="000000"/>
                </a:solidFill>
                <a:latin typeface="SimSun" pitchFamily="34" charset="0"/>
                <a:ea typeface="SimSun" pitchFamily="34" charset="-122"/>
                <a:cs typeface="SimSun" pitchFamily="34" charset="-120"/>
              </a:rPr>
              <a:t>________</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solidFill>
                <a:srgbClr val="000000"/>
              </a:solidFill>
            </a:endParaRPr>
          </a:p>
        </p:txBody>
      </p:sp>
      <mc:AlternateContent xmlns:mc="http://schemas.openxmlformats.org/markup-compatibility/2006">
        <mc:Choice xmlns:a14="http://schemas.microsoft.com/office/drawing/2010/main" Requires="a14">
          <p:sp>
            <p:nvSpPr>
              <p:cNvPr id="3" name="QB_5_AN.111_1#1d3d0c897.blank?vop=1&amp;pid=c63cd9964&amp;color=0,0,0&amp;vpa=37&amp;vtp=1&amp;bbb=1"/>
              <p:cNvSpPr/>
              <p:nvPr/>
            </p:nvSpPr>
            <p:spPr>
              <a:xfrm>
                <a:off x="4533836" y="918781"/>
                <a:ext cx="1088962" cy="393700"/>
              </a:xfrm>
              <a:prstGeom prst="rect">
                <a:avLst/>
              </a:prstGeom>
              <a:noFill/>
              <a:ln/>
            </p:spPr>
            <p:txBody>
              <a:bodyPr wrap="none" lIns="0" tIns="0" rIns="0" bIns="0" rtlCol="0" anchor="t"/>
              <a:lstStyle/>
              <a:p>
                <a:pPr algn="ctr" latinLnBrk="1">
                  <a:lnSpc>
                    <a:spcPts val="3100"/>
                  </a:lnSpc>
                </a:pPr>
                <a14:m>
                  <m:oMath xmlns:m="http://schemas.openxmlformats.org/officeDocument/2006/math">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11 </m:t>
                    </m:r>
                    <m:sSup>
                      <m:sSupPr>
                        <m:ctrlPr>
                          <a:rPr lang="en-US" altLang="zh-CN" sz="2400" b="0" i="1" dirty="0" smtClean="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100" dirty="0"/>
              </a:p>
            </p:txBody>
          </p:sp>
        </mc:Choice>
        <mc:Fallback>
          <p:sp>
            <p:nvSpPr>
              <p:cNvPr id="3" name="QB_5_AN.111_1#1d3d0c897.blank?vop=1&amp;pid=c63cd9964&amp;color=0,0,0&amp;vpa=37&amp;vtp=1&amp;bbb=1"/>
              <p:cNvSpPr>
                <a:spLocks noRot="1" noChangeAspect="1" noMove="1" noResize="1" noEditPoints="1" noAdjustHandles="1" noChangeArrowheads="1" noChangeShapeType="1" noTextEdit="1"/>
              </p:cNvSpPr>
              <p:nvPr/>
            </p:nvSpPr>
            <p:spPr>
              <a:xfrm>
                <a:off x="4533836" y="918781"/>
                <a:ext cx="1088962" cy="393700"/>
              </a:xfrm>
              <a:prstGeom prst="rect">
                <a:avLst/>
              </a:prstGeom>
              <a:blipFill>
                <a:blip r:embed="rId3"/>
                <a:stretch>
                  <a:fillRect l="-3371" b="-1563"/>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S.112_1#1d3d0c897?vop=1&amp;pid=c63cd9964&amp;color=0,0,0&amp;vtp=1&amp;bbb=1"/>
              <p:cNvSpPr/>
              <p:nvPr/>
            </p:nvSpPr>
            <p:spPr>
              <a:xfrm>
                <a:off x="649224" y="1381433"/>
                <a:ext cx="10899648" cy="5588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a:solidFill>
                      <a:srgbClr val="FF0000"/>
                    </a:solidFill>
                    <a:latin typeface="Times New Roman" pitchFamily="34" charset="0"/>
                    <a:ea typeface="SimHei"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金属的体积为</a:t>
                </a:r>
                <a14:m>
                  <m:oMath xmlns:m="http://schemas.openxmlformats.org/officeDocument/2006/math">
                    <m:sSub>
                      <m:sSubPr>
                        <m:ctrlPr>
                          <a:rPr lang="en-US" altLang="zh-CN" sz="2400" b="0" i="1" dirty="0" smtClean="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aseline="-10000">
                            <a:solidFill>
                              <a:srgbClr val="FF0000"/>
                            </a:solidFill>
                            <a:latin typeface="Cambria Math" panose="02040503050406030204" pitchFamily="18" charset="0"/>
                          </a:rPr>
                          <m:t>金</m:t>
                        </m:r>
                      </m:sub>
                    </m:sSub>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=61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−50 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=11 </m:t>
                    </m:r>
                    <m:r>
                      <m:rPr>
                        <m:sty m:val="p"/>
                      </m:rP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smtClean="0">
                        <a:solidFill>
                          <a:srgbClr val="FF0000"/>
                        </a:solidFill>
                        <a:latin typeface="Cambria Math" panose="02040503050406030204" pitchFamily="18" charset="0"/>
                        <a:ea typeface="SimSun" pitchFamily="34" charset="-122"/>
                        <a:cs typeface="Times New Roman" pitchFamily="34" charset="-120"/>
                      </a:rPr>
                      <m:t>=11 </m:t>
                    </m:r>
                    <m:sSup>
                      <m:sSupPr>
                        <m:ctrlPr>
                          <a:rPr lang="en-US" altLang="zh-CN" sz="2400" b="0" i="1" dirty="0" smtClean="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FF0000"/>
                    </a:solidFill>
                    <a:latin typeface="Times New Roman" pitchFamily="34" charset="0"/>
                    <a:ea typeface="SimSun" pitchFamily="34" charset="-122"/>
                    <a:cs typeface="Times New Roman" pitchFamily="34" charset="-120"/>
                  </a:rPr>
                  <a:t>；</a:t>
                </a:r>
                <a:endParaRPr lang="en-US" altLang="zh-CN" sz="2400" dirty="0">
                  <a:solidFill>
                    <a:srgbClr val="FF0000"/>
                  </a:solidFill>
                </a:endParaRPr>
              </a:p>
            </p:txBody>
          </p:sp>
        </mc:Choice>
        <mc:Fallback>
          <p:sp>
            <p:nvSpPr>
              <p:cNvPr id="4" name="QB_5_AS.112_1#1d3d0c897?vop=1&amp;pid=c63cd9964&amp;color=0,0,0&amp;vtp=1&amp;bbb=1"/>
              <p:cNvSpPr>
                <a:spLocks noRot="1" noChangeAspect="1" noMove="1" noResize="1" noEditPoints="1" noAdjustHandles="1" noChangeArrowheads="1" noChangeShapeType="1" noTextEdit="1"/>
              </p:cNvSpPr>
              <p:nvPr/>
            </p:nvSpPr>
            <p:spPr>
              <a:xfrm>
                <a:off x="649224" y="1381433"/>
                <a:ext cx="10899648" cy="558800"/>
              </a:xfrm>
              <a:prstGeom prst="rect">
                <a:avLst/>
              </a:prstGeom>
              <a:blipFill>
                <a:blip r:embed="rId4"/>
                <a:stretch>
                  <a:fillRect l="-1734" b="-17582"/>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BD.113_1#beedcecb0?vop=1&amp;pid=c63cd9964&amp;color=0,0,0&amp;vtp=1&amp;bbb=1&amp;hb=1"/>
              <p:cNvSpPr/>
              <p:nvPr/>
            </p:nvSpPr>
            <p:spPr>
              <a:xfrm>
                <a:off x="649224" y="1930962"/>
                <a:ext cx="10899648" cy="16764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（2）小科测量金属体积时，若按下列步骤</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先测出金属和水的总体积为</a:t>
                </a:r>
                <a14:m>
                  <m:oMath xmlns:m="http://schemas.openxmlformats.org/officeDocument/2006/math">
                    <m:sSub>
                      <m:sSubPr>
                        <m:ctrlPr>
                          <a:rPr lang="en-US" altLang="zh-CN" sz="2400" b="0" i="1" dirty="0" smtClean="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1</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，然后</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拿出金属</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测出水的体积为</a:t>
                </a:r>
                <a14:m>
                  <m:oMath xmlns:m="http://schemas.openxmlformats.org/officeDocument/2006/math">
                    <m:sSub>
                      <m:sSubPr>
                        <m:ctrlPr>
                          <a:rPr lang="en-US" altLang="zh-CN" sz="2400" b="0" i="1" dirty="0" smtClean="0">
                            <a:solidFill>
                              <a:srgbClr val="00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000000"/>
                            </a:solidFill>
                            <a:latin typeface="Cambria Math" panose="02040503050406030204" pitchFamily="18" charset="0"/>
                            <a:ea typeface="SimSun" pitchFamily="34" charset="-122"/>
                            <a:cs typeface="Times New Roman" pitchFamily="34" charset="-120"/>
                          </a:rPr>
                          <m:t>𝑉</m:t>
                        </m:r>
                      </m:e>
                      <m:sub>
                        <m:r>
                          <a:rPr lang="en-US" altLang="zh-CN" sz="2400" b="0" i="0" dirty="0">
                            <a:solidFill>
                              <a:srgbClr val="000000"/>
                            </a:solidFill>
                            <a:latin typeface="Cambria Math" panose="02040503050406030204" pitchFamily="18" charset="0"/>
                            <a:ea typeface="SimSun" pitchFamily="34" charset="-122"/>
                            <a:cs typeface="Times New Roman" pitchFamily="34" charset="-120"/>
                          </a:rPr>
                          <m:t>2</m:t>
                        </m:r>
                      </m:sub>
                    </m:sSub>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，则他测得的金属体积比实际值</a:t>
                </a:r>
                <a:r>
                  <a:rPr lang="en-US" altLang="zh-CN" sz="2400" i="0" smtClean="0">
                    <a:solidFill>
                      <a:srgbClr val="000000"/>
                    </a:solidFill>
                    <a:latin typeface="SimSun" pitchFamily="34" charset="0"/>
                    <a:ea typeface="SimSun" pitchFamily="34" charset="-122"/>
                    <a:cs typeface="SimSun" pitchFamily="34" charset="-120"/>
                  </a:rPr>
                  <a:t>____</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填“大”“</a:t>
                </a:r>
                <a:r>
                  <a:rPr lang="en-US" altLang="zh-CN" sz="2400" b="0" i="0">
                    <a:solidFill>
                      <a:srgbClr val="000000"/>
                    </a:solidFill>
                    <a:latin typeface="Times New Roman" pitchFamily="34" charset="0"/>
                    <a:ea typeface="SimSun" pitchFamily="34" charset="-122"/>
                    <a:cs typeface="Times New Roman" pitchFamily="34" charset="-120"/>
                  </a:rPr>
                  <a:t>小</a:t>
                </a:r>
                <a:r>
                  <a:rPr lang="en-US" altLang="zh-CN" sz="2400" b="0" i="0" smtClean="0">
                    <a:solidFill>
                      <a:srgbClr val="00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一样”或“都有可能”）。</a:t>
                </a:r>
                <a:endParaRPr lang="en-US" altLang="zh-CN" sz="2400" dirty="0">
                  <a:solidFill>
                    <a:srgbClr val="000000"/>
                  </a:solidFill>
                </a:endParaRPr>
              </a:p>
            </p:txBody>
          </p:sp>
        </mc:Choice>
        <mc:Fallback>
          <p:sp>
            <p:nvSpPr>
              <p:cNvPr id="5" name="QB_5_BD.113_1#beedcecb0?vop=1&amp;pid=c63cd9964&amp;color=0,0,0&amp;vtp=1&amp;bbb=1&amp;hb=1"/>
              <p:cNvSpPr>
                <a:spLocks noRot="1" noChangeAspect="1" noMove="1" noResize="1" noEditPoints="1" noAdjustHandles="1" noChangeArrowheads="1" noChangeShapeType="1" noTextEdit="1"/>
              </p:cNvSpPr>
              <p:nvPr/>
            </p:nvSpPr>
            <p:spPr>
              <a:xfrm>
                <a:off x="649224" y="1930962"/>
                <a:ext cx="10899648" cy="1676400"/>
              </a:xfrm>
              <a:prstGeom prst="rect">
                <a:avLst/>
              </a:prstGeom>
              <a:blipFill>
                <a:blip r:embed="rId5"/>
                <a:stretch>
                  <a:fillRect l="-1734" r="-783" b="-6909"/>
                </a:stretch>
              </a:blipFill>
              <a:ln/>
            </p:spPr>
            <p:txBody>
              <a:bodyPr/>
              <a:lstStyle/>
              <a:p>
                <a:r>
                  <a:rPr lang="zh-CN" altLang="en-US">
                    <a:noFill/>
                  </a:rPr>
                  <a:t> </a:t>
                </a:r>
              </a:p>
            </p:txBody>
          </p:sp>
        </mc:Fallback>
      </mc:AlternateContent>
      <p:sp>
        <p:nvSpPr>
          <p:cNvPr id="6" name="QB_5_AN.114_1#beedcecb0.blank?vop=1&amp;pid=c63cd9964&amp;color=0,0,0&amp;vpa=38&amp;vtp=1"/>
          <p:cNvSpPr/>
          <p:nvPr/>
        </p:nvSpPr>
        <p:spPr>
          <a:xfrm>
            <a:off x="8881968" y="2461822"/>
            <a:ext cx="5254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大</a:t>
            </a:r>
            <a:endParaRPr lang="en-US" altLang="zh-CN" sz="2400" dirty="0">
              <a:solidFill>
                <a:srgbClr val="FF0000"/>
              </a:solidFill>
            </a:endParaRPr>
          </a:p>
        </p:txBody>
      </p:sp>
      <p:sp>
        <p:nvSpPr>
          <p:cNvPr id="7" name="QB_5_AS.115_1#beedcecb0?vop=1&amp;pid=c63cd9964&amp;color=0,0,0&amp;vtp=1&amp;bbb=1"/>
          <p:cNvSpPr/>
          <p:nvPr/>
        </p:nvSpPr>
        <p:spPr>
          <a:xfrm>
            <a:off x="649224" y="3632762"/>
            <a:ext cx="10899648" cy="533400"/>
          </a:xfrm>
          <a:prstGeom prst="rect">
            <a:avLst/>
          </a:prstGeom>
          <a:noFill/>
          <a:ln/>
        </p:spPr>
        <p:txBody>
          <a:bodyPr wrap="none" lIns="0" tIns="0" rIns="0" bIns="0" rtlCol="0" anchor="t"/>
          <a:lstStyle/>
          <a:p>
            <a:pPr algn="l" latinLnBrk="1">
              <a:lnSpc>
                <a:spcPts val="4200"/>
              </a:lnSpc>
            </a:pPr>
            <a:r>
              <a:rPr lang="en-US" altLang="zh-CN" sz="2400" b="0" i="0" spc="-50" dirty="0">
                <a:solidFill>
                  <a:srgbClr val="FF0000"/>
                </a:solidFill>
                <a:latin typeface="Times New Roman" pitchFamily="34" charset="0"/>
                <a:ea typeface="SimHei" pitchFamily="34" charset="-122"/>
                <a:cs typeface="Times New Roman" pitchFamily="34" charset="-120"/>
              </a:rPr>
              <a:t>【解析】</a:t>
            </a:r>
            <a:r>
              <a:rPr lang="en-US" altLang="zh-CN" sz="2400" b="0" i="0" spc="-50" dirty="0">
                <a:solidFill>
                  <a:srgbClr val="FF0000"/>
                </a:solidFill>
                <a:latin typeface="Times New Roman" pitchFamily="34" charset="0"/>
                <a:ea typeface="SimSun" pitchFamily="34" charset="-122"/>
                <a:cs typeface="Times New Roman" pitchFamily="34" charset="-120"/>
              </a:rPr>
              <a:t>把金属从水中拿出来时会带出一定体积的水，导致测量的金属的体积偏大；</a:t>
            </a:r>
            <a:endParaRPr lang="en-US" altLang="zh-CN" sz="2400" spc="-50" dirty="0">
              <a:solidFill>
                <a:srgbClr val="FF0000"/>
              </a:solidFill>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7">
                                            <p:bg/>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7"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B_5_BD.116_1#3dc9756e7?vop=1&amp;pid=c63cd9964&amp;color=0,0,0&amp;vtp=1&amp;bt=1&amp;bbb=1"/>
          <p:cNvSpPr/>
          <p:nvPr/>
        </p:nvSpPr>
        <p:spPr>
          <a:xfrm>
            <a:off x="649224" y="859536"/>
            <a:ext cx="10899648" cy="533400"/>
          </a:xfrm>
          <a:prstGeom prst="rect">
            <a:avLst/>
          </a:prstGeom>
          <a:noFill/>
          <a:ln/>
        </p:spPr>
        <p:txBody>
          <a:bodyPr wrap="none" lIns="0" tIns="0" rIns="0" bIns="0" rtlCol="0" anchor="t"/>
          <a:lstStyle/>
          <a:p>
            <a:pPr algn="l" latinLnBrk="1">
              <a:lnSpc>
                <a:spcPts val="4200"/>
              </a:lnSpc>
            </a:pPr>
            <a:r>
              <a:rPr lang="en-US" altLang="zh-CN" sz="2400" b="0" i="0" dirty="0">
                <a:solidFill>
                  <a:srgbClr val="000000"/>
                </a:solidFill>
                <a:latin typeface="Times New Roman" pitchFamily="34" charset="0"/>
                <a:ea typeface="SimSun" pitchFamily="34" charset="-122"/>
                <a:cs typeface="Times New Roman" pitchFamily="34" charset="-120"/>
              </a:rPr>
              <a:t>（3）若小科只测量塑料盒的体积</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则不需要进行的步骤是</a:t>
            </a:r>
            <a:r>
              <a:rPr lang="en-US" altLang="zh-CN" sz="2400" i="0" smtClean="0">
                <a:solidFill>
                  <a:srgbClr val="000000"/>
                </a:solidFill>
                <a:latin typeface="SimSun" pitchFamily="34" charset="0"/>
                <a:ea typeface="SimSun" pitchFamily="34" charset="-122"/>
                <a:cs typeface="SimSun" pitchFamily="34" charset="-120"/>
              </a:rPr>
              <a:t>____</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B_5_AN.117_1#3dc9756e7.blank?vop=1&amp;pid=c63cd9964&amp;color=0,0,0&amp;vpa=39&amp;vtp=1"/>
          <p:cNvSpPr/>
          <p:nvPr/>
        </p:nvSpPr>
        <p:spPr>
          <a:xfrm>
            <a:off x="8438293" y="821436"/>
            <a:ext cx="525463" cy="533400"/>
          </a:xfrm>
          <a:prstGeom prst="rect">
            <a:avLst/>
          </a:prstGeom>
          <a:noFill/>
          <a:ln/>
        </p:spPr>
        <p:txBody>
          <a:bodyPr wrap="none" lIns="0" tIns="0" rIns="0" bIns="0" rtlCol="0" anchor="t"/>
          <a:lstStyle/>
          <a:p>
            <a:pPr algn="ctr" latinLnBrk="1">
              <a:lnSpc>
                <a:spcPts val="4200"/>
              </a:lnSpc>
            </a:pPr>
            <a:r>
              <a:rPr lang="en-US" altLang="zh-CN" sz="2400" b="0" i="0" dirty="0">
                <a:solidFill>
                  <a:srgbClr val="FF0000"/>
                </a:solidFill>
                <a:latin typeface="Times New Roman" pitchFamily="34" charset="0"/>
                <a:ea typeface="SimSun" pitchFamily="34" charset="-122"/>
                <a:cs typeface="Times New Roman" pitchFamily="34" charset="-120"/>
              </a:rPr>
              <a:t>①</a:t>
            </a:r>
            <a:endParaRPr lang="en-US" altLang="zh-CN" sz="2400" dirty="0"/>
          </a:p>
        </p:txBody>
      </p:sp>
      <mc:AlternateContent xmlns:mc="http://schemas.openxmlformats.org/markup-compatibility/2006">
        <mc:Choice xmlns:a14="http://schemas.microsoft.com/office/drawing/2010/main" Requires="a14">
          <p:sp>
            <p:nvSpPr>
              <p:cNvPr id="4" name="QB_5_AS.118_1#3dc9756e7?vop=1&amp;pid=c63cd9964&amp;color=0,0,0&amp;vtp=1&amp;bbb=1&amp;hb=1"/>
              <p:cNvSpPr/>
              <p:nvPr/>
            </p:nvSpPr>
            <p:spPr>
              <a:xfrm>
                <a:off x="649224" y="1335659"/>
                <a:ext cx="10899648" cy="1143000"/>
              </a:xfrm>
              <a:prstGeom prst="rect">
                <a:avLst/>
              </a:prstGeom>
              <a:noFill/>
              <a:ln/>
            </p:spPr>
            <p:txBody>
              <a:bodyPr wrap="none" lIns="0" tIns="0" rIns="0" bIns="0" rtlCol="0" anchor="t"/>
              <a:lstStyle/>
              <a:p>
                <a:pPr algn="l" latinLnBrk="1">
                  <a:lnSpc>
                    <a:spcPts val="46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a:solidFill>
                      <a:srgbClr val="FF0000"/>
                    </a:solidFill>
                    <a:latin typeface="Times New Roman" pitchFamily="34" charset="0"/>
                    <a:ea typeface="SimHei"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塑料盒的体积为</a:t>
                </a: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aseline="-10000">
                            <a:solidFill>
                              <a:srgbClr val="FF0000"/>
                            </a:solidFill>
                            <a:latin typeface="Cambria Math" panose="02040503050406030204" pitchFamily="18" charset="0"/>
                          </a:rPr>
                          <m:t>盒</m:t>
                        </m:r>
                      </m:sub>
                    </m:sSub>
                    <m:r>
                      <a:rPr lang="en-US" altLang="zh-CN" sz="2400" b="0" i="0" dirty="0">
                        <a:solidFill>
                          <a:srgbClr val="FF0000"/>
                        </a:solidFill>
                        <a:latin typeface="Cambria Math" panose="02040503050406030204" pitchFamily="18" charset="0"/>
                        <a:ea typeface="SimSun" pitchFamily="34" charset="-122"/>
                        <a:cs typeface="Times New Roman" pitchFamily="34" charset="-120"/>
                      </a:rPr>
                      <m:t>=68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a:solidFill>
                          <a:srgbClr val="FF0000"/>
                        </a:solidFill>
                        <a:latin typeface="Cambria Math" panose="02040503050406030204" pitchFamily="18" charset="0"/>
                        <a:ea typeface="SimSun" pitchFamily="34" charset="-122"/>
                        <a:cs typeface="Times New Roman" pitchFamily="34" charset="-120"/>
                      </a:rPr>
                      <m:t>−61 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a:solidFill>
                          <a:srgbClr val="FF0000"/>
                        </a:solidFill>
                        <a:latin typeface="Cambria Math" panose="02040503050406030204" pitchFamily="18" charset="0"/>
                        <a:ea typeface="SimSun" pitchFamily="34" charset="-122"/>
                        <a:cs typeface="Times New Roman" pitchFamily="34" charset="-120"/>
                      </a:rPr>
                      <m:t>=7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a:solidFill>
                          <a:srgbClr val="FF0000"/>
                        </a:solidFill>
                        <a:latin typeface="Cambria Math" panose="02040503050406030204" pitchFamily="18" charset="0"/>
                        <a:ea typeface="SimSun" pitchFamily="34" charset="-122"/>
                        <a:cs typeface="Times New Roman" pitchFamily="34" charset="-120"/>
                      </a:rPr>
                      <m:t>=7 </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FF0000"/>
                    </a:solidFill>
                    <a:latin typeface="Times New Roman" pitchFamily="34" charset="0"/>
                    <a:ea typeface="SimSun" pitchFamily="34" charset="-122"/>
                    <a:cs typeface="Times New Roman" pitchFamily="34" charset="-120"/>
                  </a:rPr>
                  <a:t>，因此若只需测量</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塑料盒的体积</a:t>
                </a:r>
                <a:r>
                  <a:rPr lang="en-US" altLang="zh-CN" sz="2400" b="0" i="0" dirty="0">
                    <a:solidFill>
                      <a:srgbClr val="FF0000"/>
                    </a:solidFill>
                    <a:latin typeface="Times New Roman" pitchFamily="34" charset="0"/>
                    <a:ea typeface="SimSun" pitchFamily="34" charset="-122"/>
                    <a:cs typeface="Times New Roman" pitchFamily="34" charset="-120"/>
                  </a:rPr>
                  <a:t>，不需要进行的步骤是①；</a:t>
                </a:r>
                <a:endParaRPr lang="en-US" altLang="zh-CN" sz="2400" dirty="0"/>
              </a:p>
            </p:txBody>
          </p:sp>
        </mc:Choice>
        <mc:Fallback>
          <p:sp>
            <p:nvSpPr>
              <p:cNvPr id="4" name="QB_5_AS.118_1#3dc9756e7?vop=1&amp;pid=c63cd9964&amp;color=0,0,0&amp;vtp=1&amp;bbb=1&amp;hb=1"/>
              <p:cNvSpPr>
                <a:spLocks noRot="1" noChangeAspect="1" noMove="1" noResize="1" noEditPoints="1" noAdjustHandles="1" noChangeArrowheads="1" noChangeShapeType="1" noTextEdit="1"/>
              </p:cNvSpPr>
              <p:nvPr/>
            </p:nvSpPr>
            <p:spPr>
              <a:xfrm>
                <a:off x="649224" y="1335659"/>
                <a:ext cx="10899648" cy="1143000"/>
              </a:xfrm>
              <a:prstGeom prst="rect">
                <a:avLst/>
              </a:prstGeom>
              <a:blipFill>
                <a:blip r:embed="rId3"/>
                <a:stretch>
                  <a:fillRect l="-1734" r="-447" b="-8511"/>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C_5_BD.119_1#217f87eae?vop=1&amp;pid=c63cd9964&amp;color=0,0,0&amp;vtp=1&amp;bbb=1&amp;hb=1"/>
              <p:cNvSpPr/>
              <p:nvPr/>
            </p:nvSpPr>
            <p:spPr>
              <a:xfrm>
                <a:off x="649224" y="2511733"/>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（4）步骤①中“适量的水”不能过多，利用</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100 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的量筒测量该金属及塑料盒的体</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积时</a:t>
                </a:r>
                <a:r>
                  <a:rPr lang="en-US" altLang="zh-CN" sz="2400" b="0" i="0" dirty="0">
                    <a:solidFill>
                      <a:srgbClr val="000000"/>
                    </a:solidFill>
                    <a:latin typeface="Times New Roman" pitchFamily="34" charset="0"/>
                    <a:ea typeface="SimSun" pitchFamily="34" charset="-122"/>
                    <a:cs typeface="Times New Roman" pitchFamily="34" charset="-120"/>
                  </a:rPr>
                  <a:t>，“适量的水</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不可能是</a:t>
                </a:r>
                <a:r>
                  <a:rPr lang="en-US" altLang="zh-CN" sz="2400" i="0" smtClean="0">
                    <a:solidFill>
                      <a:srgbClr val="000000"/>
                    </a:solidFill>
                    <a:latin typeface="SimSun" pitchFamily="34" charset="0"/>
                    <a:ea typeface="SimSun" pitchFamily="34" charset="-122"/>
                    <a:cs typeface="SimSun" pitchFamily="34" charset="-120"/>
                  </a:rPr>
                  <a:t>___</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dirty="0">
                    <a:solidFill>
                      <a:srgbClr val="000000"/>
                    </a:solidFill>
                    <a:latin typeface="Times New Roman" pitchFamily="34" charset="0"/>
                    <a:ea typeface="SimSun" pitchFamily="34" charset="-122"/>
                    <a:cs typeface="Times New Roman" pitchFamily="34" charset="-120"/>
                  </a:rPr>
                  <a:t>填字母）。</a:t>
                </a:r>
                <a:endParaRPr lang="en-US" altLang="zh-CN" sz="2400" dirty="0"/>
              </a:p>
            </p:txBody>
          </p:sp>
        </mc:Choice>
        <mc:Fallback>
          <p:sp>
            <p:nvSpPr>
              <p:cNvPr id="5" name="QC_5_BD.119_1#217f87eae?vop=1&amp;pid=c63cd9964&amp;color=0,0,0&amp;vtp=1&amp;bbb=1&amp;hb=1"/>
              <p:cNvSpPr>
                <a:spLocks noRot="1" noChangeAspect="1" noMove="1" noResize="1" noEditPoints="1" noAdjustHandles="1" noChangeArrowheads="1" noChangeShapeType="1" noTextEdit="1"/>
              </p:cNvSpPr>
              <p:nvPr/>
            </p:nvSpPr>
            <p:spPr>
              <a:xfrm>
                <a:off x="649224" y="2511733"/>
                <a:ext cx="10899648" cy="1117600"/>
              </a:xfrm>
              <a:prstGeom prst="rect">
                <a:avLst/>
              </a:prstGeom>
              <a:blipFill>
                <a:blip r:embed="rId4"/>
                <a:stretch>
                  <a:fillRect l="-1734" r="-1286" b="-10929"/>
                </a:stretch>
              </a:blipFill>
              <a:ln/>
            </p:spPr>
            <p:txBody>
              <a:bodyPr/>
              <a:lstStyle/>
              <a:p>
                <a:r>
                  <a:rPr lang="zh-CN" altLang="en-US">
                    <a:noFill/>
                  </a:rPr>
                  <a:t> </a:t>
                </a:r>
              </a:p>
            </p:txBody>
          </p:sp>
        </mc:Fallback>
      </mc:AlternateContent>
      <p:sp>
        <p:nvSpPr>
          <p:cNvPr id="6" name="QC_5_AN.120_1#217f87eae.blank?vop=1&amp;pid=c63cd9964&amp;color=0,0,0&amp;vpa=40&amp;vtp=1"/>
          <p:cNvSpPr/>
          <p:nvPr/>
        </p:nvSpPr>
        <p:spPr>
          <a:xfrm>
            <a:off x="4250467" y="3042593"/>
            <a:ext cx="441325"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D</a:t>
            </a:r>
            <a:endParaRPr lang="en-US" altLang="zh-CN" sz="2400" dirty="0"/>
          </a:p>
        </p:txBody>
      </p:sp>
      <mc:AlternateContent xmlns:mc="http://schemas.openxmlformats.org/markup-compatibility/2006">
        <mc:Choice xmlns:a14="http://schemas.microsoft.com/office/drawing/2010/main" Requires="a14">
          <p:sp>
            <p:nvSpPr>
              <p:cNvPr id="7" name="QC_5_BD.119_2#217f87eae.choices?vop=1&amp;pid=c63cd9964&amp;color=0,0,0&amp;vtp=1&amp;bbb=1"/>
              <p:cNvSpPr/>
              <p:nvPr/>
            </p:nvSpPr>
            <p:spPr>
              <a:xfrm>
                <a:off x="649224" y="3667433"/>
                <a:ext cx="10899648" cy="533400"/>
              </a:xfrm>
              <a:prstGeom prst="rect">
                <a:avLst/>
              </a:prstGeom>
              <a:noFill/>
              <a:ln/>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797028" algn="l"/>
                    <a:tab pos="5555956" algn="l"/>
                    <a:tab pos="8314885" algn="l"/>
                  </a:tabLst>
                  <a:defRPr/>
                </a:pPr>
                <a:r>
                  <a:rPr lang="en-US" altLang="zh-CN" sz="2400" b="0" i="0" dirty="0">
                    <a:solidFill>
                      <a:srgbClr val="000000"/>
                    </a:solidFill>
                    <a:latin typeface="Times New Roman" pitchFamily="34" charset="0"/>
                    <a:ea typeface="SimSun" pitchFamily="34" charset="-122"/>
                    <a:cs typeface="Times New Roman" pitchFamily="34" charset="-120"/>
                  </a:rPr>
                  <a:t>A.</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30 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50 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C</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70 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oMath>
                </a14:m>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90 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p:txBody>
          </p:sp>
        </mc:Choice>
        <mc:Fallback>
          <p:sp>
            <p:nvSpPr>
              <p:cNvPr id="7" name="QC_5_BD.119_2#217f87eae.choices?vop=1&amp;pid=c63cd9964&amp;color=0,0,0&amp;vtp=1&amp;bbb=1"/>
              <p:cNvSpPr>
                <a:spLocks noRot="1" noChangeAspect="1" noMove="1" noResize="1" noEditPoints="1" noAdjustHandles="1" noChangeArrowheads="1" noChangeShapeType="1" noTextEdit="1"/>
              </p:cNvSpPr>
              <p:nvPr/>
            </p:nvSpPr>
            <p:spPr>
              <a:xfrm>
                <a:off x="649224" y="3667433"/>
                <a:ext cx="10899648" cy="533400"/>
              </a:xfrm>
              <a:prstGeom prst="rect">
                <a:avLst/>
              </a:prstGeom>
              <a:blipFill>
                <a:blip r:embed="rId5"/>
                <a:stretch>
                  <a:fillRect l="-1734" b="-24138"/>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C_5_AS.121_1#217f87eae?vop=1&amp;pid=c63cd9964&amp;color=0,0,0&amp;vtp=1&amp;bbb=1&amp;hb=1"/>
              <p:cNvSpPr/>
              <p:nvPr/>
            </p:nvSpPr>
            <p:spPr>
              <a:xfrm>
                <a:off x="649224" y="4183498"/>
                <a:ext cx="10899648" cy="11176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金属和塑料盒的总体积为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r>
                      <a:rPr lang="en-US" altLang="zh-CN" sz="2400" b="0" i="0" dirty="0">
                        <a:solidFill>
                          <a:srgbClr val="FF0000"/>
                        </a:solidFill>
                        <a:latin typeface="Cambria Math" panose="02040503050406030204" pitchFamily="18" charset="0"/>
                        <a:ea typeface="SimSun" pitchFamily="34" charset="-122"/>
                        <a:cs typeface="Times New Roman" pitchFamily="34" charset="-120"/>
                      </a:rPr>
                      <m:t>=11 </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r>
                      <a:rPr lang="en-US" altLang="zh-CN" sz="2400" b="0" i="0" dirty="0">
                        <a:solidFill>
                          <a:srgbClr val="FF0000"/>
                        </a:solidFill>
                        <a:latin typeface="Cambria Math" panose="02040503050406030204" pitchFamily="18" charset="0"/>
                        <a:ea typeface="SimSun" pitchFamily="34" charset="-122"/>
                        <a:cs typeface="Times New Roman" pitchFamily="34" charset="-120"/>
                      </a:rPr>
                      <m:t>+7 </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r>
                      <a:rPr lang="en-US" altLang="zh-CN" sz="2400" b="0" i="0" dirty="0">
                        <a:solidFill>
                          <a:srgbClr val="FF0000"/>
                        </a:solidFill>
                        <a:latin typeface="Cambria Math" panose="02040503050406030204" pitchFamily="18" charset="0"/>
                        <a:ea typeface="SimSun" pitchFamily="34" charset="-122"/>
                        <a:cs typeface="Times New Roman" pitchFamily="34" charset="-120"/>
                      </a:rPr>
                      <m:t>=18 </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smtClean="0">
                    <a:solidFill>
                      <a:srgbClr val="FF0000"/>
                    </a:solidFill>
                    <a:latin typeface="Times New Roman" pitchFamily="34" charset="0"/>
                    <a:ea typeface="SimSun" pitchFamily="34" charset="-122"/>
                    <a:cs typeface="Times New Roman" pitchFamily="34" charset="-120"/>
                  </a:rPr>
                  <a:t>，则量筒中最多</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可以装水的体积为</a:t>
                </a:r>
                <a14:m>
                  <m:oMath xmlns:m="http://schemas.openxmlformats.org/officeDocument/2006/math">
                    <m:sSub>
                      <m:sSub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bPr>
                      <m:e>
                        <m:r>
                          <a:rPr lang="en-US" altLang="zh-CN" sz="2400" b="0" i="0" dirty="0">
                            <a:solidFill>
                              <a:srgbClr val="FF0000"/>
                            </a:solidFill>
                            <a:latin typeface="Cambria Math" panose="02040503050406030204" pitchFamily="18" charset="0"/>
                            <a:ea typeface="SimSun" pitchFamily="34" charset="-122"/>
                            <a:cs typeface="Times New Roman" pitchFamily="34" charset="-120"/>
                          </a:rPr>
                          <m:t>𝑉</m:t>
                        </m:r>
                      </m:e>
                      <m:sub>
                        <m:r>
                          <a:rPr lang="en-US" altLang="zh-CN" sz="2400" baseline="-10000">
                            <a:solidFill>
                              <a:srgbClr val="FF0000"/>
                            </a:solidFill>
                            <a:latin typeface="Cambria Math" panose="02040503050406030204" pitchFamily="18" charset="0"/>
                          </a:rPr>
                          <m:t>水</m:t>
                        </m:r>
                      </m:sub>
                    </m:sSub>
                    <m:r>
                      <a:rPr lang="en-US" altLang="zh-CN" sz="2400" b="0" i="0" dirty="0">
                        <a:solidFill>
                          <a:srgbClr val="FF0000"/>
                        </a:solidFill>
                        <a:latin typeface="Cambria Math" panose="02040503050406030204" pitchFamily="18" charset="0"/>
                        <a:ea typeface="SimSun" pitchFamily="34" charset="-122"/>
                        <a:cs typeface="Times New Roman" pitchFamily="34" charset="-120"/>
                      </a:rPr>
                      <m:t>=100 </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r>
                      <a:rPr lang="en-US" altLang="zh-CN" sz="2400" b="0" i="0" dirty="0">
                        <a:solidFill>
                          <a:srgbClr val="FF0000"/>
                        </a:solidFill>
                        <a:latin typeface="Cambria Math" panose="02040503050406030204" pitchFamily="18" charset="0"/>
                        <a:ea typeface="SimSun" pitchFamily="34" charset="-122"/>
                        <a:cs typeface="Times New Roman" pitchFamily="34" charset="-120"/>
                      </a:rPr>
                      <m:t>−18 </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r>
                      <a:rPr lang="en-US" altLang="zh-CN" sz="2400" b="0" i="0" dirty="0">
                        <a:solidFill>
                          <a:srgbClr val="FF0000"/>
                        </a:solidFill>
                        <a:latin typeface="Cambria Math" panose="02040503050406030204" pitchFamily="18" charset="0"/>
                        <a:ea typeface="SimSun" pitchFamily="34" charset="-122"/>
                        <a:cs typeface="Times New Roman" pitchFamily="34" charset="-120"/>
                      </a:rPr>
                      <m:t>=82 </m:t>
                    </m:r>
                    <m:sSup>
                      <m:sSupPr>
                        <m:ctrlPr>
                          <a:rPr lang="en-US" altLang="zh-CN" sz="2400" b="0" i="1" dirty="0">
                            <a:solidFill>
                              <a:srgbClr val="FF0000"/>
                            </a:solidFill>
                            <a:latin typeface="Cambria Math" panose="02040503050406030204" pitchFamily="18" charset="0"/>
                            <a:ea typeface="SimSun" pitchFamily="34" charset="-122"/>
                            <a:cs typeface="Times New Roman" pitchFamily="34" charset="-120"/>
                          </a:rPr>
                        </m:ctrlPr>
                      </m:sSupPr>
                      <m:e>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e>
                      <m:sup>
                        <m:r>
                          <a:rPr lang="en-US" altLang="zh-CN" sz="2400" b="0" i="0" dirty="0">
                            <a:solidFill>
                              <a:srgbClr val="FF0000"/>
                            </a:solidFill>
                            <a:latin typeface="Cambria Math" panose="02040503050406030204" pitchFamily="18" charset="0"/>
                            <a:ea typeface="SimSun" pitchFamily="34" charset="-122"/>
                            <a:cs typeface="Times New Roman" pitchFamily="34" charset="-120"/>
                          </a:rPr>
                          <m:t>3</m:t>
                        </m:r>
                      </m:sup>
                    </m:sSup>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smtClean="0">
                    <a:solidFill>
                      <a:srgbClr val="FF0000"/>
                    </a:solidFill>
                    <a:latin typeface="Times New Roman" pitchFamily="34" charset="0"/>
                    <a:ea typeface="SimSun" pitchFamily="34" charset="-122"/>
                    <a:cs typeface="Times New Roman" pitchFamily="34" charset="-120"/>
                  </a:rPr>
                  <a:t>，</a:t>
                </a:r>
                <a:r>
                  <a:rPr lang="en-US" altLang="zh-CN" sz="2400" b="0" i="0" dirty="0">
                    <a:solidFill>
                      <a:srgbClr val="FF0000"/>
                    </a:solidFill>
                    <a:latin typeface="Times New Roman" pitchFamily="34" charset="0"/>
                    <a:ea typeface="SimSun" pitchFamily="34" charset="-122"/>
                    <a:cs typeface="Times New Roman" pitchFamily="34" charset="-120"/>
                  </a:rPr>
                  <a:t>故选D。</a:t>
                </a:r>
                <a:endParaRPr lang="en-US" altLang="zh-CN" sz="2400" dirty="0"/>
              </a:p>
            </p:txBody>
          </p:sp>
        </mc:Choice>
        <mc:Fallback>
          <p:sp>
            <p:nvSpPr>
              <p:cNvPr id="8" name="QC_5_AS.121_1#217f87eae?vop=1&amp;pid=c63cd9964&amp;color=0,0,0&amp;vtp=1&amp;bbb=1&amp;hb=1"/>
              <p:cNvSpPr>
                <a:spLocks noRot="1" noChangeAspect="1" noMove="1" noResize="1" noEditPoints="1" noAdjustHandles="1" noChangeArrowheads="1" noChangeShapeType="1" noTextEdit="1"/>
              </p:cNvSpPr>
              <p:nvPr/>
            </p:nvSpPr>
            <p:spPr>
              <a:xfrm>
                <a:off x="649224" y="4183498"/>
                <a:ext cx="10899648" cy="1117600"/>
              </a:xfrm>
              <a:prstGeom prst="rect">
                <a:avLst/>
              </a:prstGeom>
              <a:blipFill>
                <a:blip r:embed="rId6"/>
                <a:stretch>
                  <a:fillRect l="-1734" b="-10326"/>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4">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6">
                                            <p:bg/>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6">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8">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8">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P spid="6" grpId="0" build="p" animBg="1"/>
      <p:bldP spid="8"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Tree>
  </p:cSld>
  <p:clrMapOvr>
    <a:masterClrMapping/>
  </p:clrMapOvr>
  <p:transition>
    <p:spli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pic>
        <p:nvPicPr>
          <p:cNvPr id="2" name="C_1#目录1:a12446c31?lid=8464e7d39&amp;cid=8464e7d39&amp;tib=255,255,255&amp;vtp=1" descr="preencoded.png">
            <a:hlinkClick r:id="rId3" action="ppaction://hlinksldjump"/>
          </p:cNvPr>
          <p:cNvPicPr>
            <a:picLocks noChangeAspect="1"/>
          </p:cNvPicPr>
          <p:nvPr/>
        </p:nvPicPr>
        <p:blipFill>
          <a:blip r:embed="rId4"/>
          <a:stretch>
            <a:fillRect/>
          </a:stretch>
        </p:blipFill>
        <p:spPr>
          <a:xfrm>
            <a:off x="4315968" y="2688336"/>
            <a:ext cx="393192" cy="356616"/>
          </a:xfrm>
          <a:prstGeom prst="rect">
            <a:avLst/>
          </a:prstGeom>
        </p:spPr>
      </p:pic>
      <p:sp>
        <p:nvSpPr>
          <p:cNvPr id="3" name="C_1#目录1:a12446c31?lid=8464e7d39&amp;cid=8464e7d39&amp;vtp=1&amp;bt=1&amp;bbb=1">
            <a:hlinkClick r:id="rId3" action="ppaction://hlinksldjump"/>
          </p:cNvPr>
          <p:cNvSpPr/>
          <p:nvPr/>
        </p:nvSpPr>
        <p:spPr>
          <a:xfrm>
            <a:off x="4855464" y="2587752"/>
            <a:ext cx="3639312" cy="539496"/>
          </a:xfrm>
          <a:prstGeom prst="rect">
            <a:avLst/>
          </a:prstGeom>
          <a:noFill/>
          <a:ln/>
        </p:spPr>
        <p:txBody>
          <a:bodyPr wrap="none" lIns="0" tIns="0" rIns="0" bIns="0" rtlCol="0" anchor="ctr"/>
          <a:lstStyle/>
          <a:p>
            <a:pPr marL="144000" algn="l" latinLnBrk="1">
              <a:lnSpc>
                <a:spcPts val="4600"/>
              </a:lnSpc>
            </a:pPr>
            <a:r>
              <a:rPr lang="en-US" altLang="zh-CN" sz="3200" b="1" i="0" u="sng" dirty="0">
                <a:solidFill>
                  <a:srgbClr val="000000"/>
                </a:solidFill>
                <a:latin typeface="SimHei" pitchFamily="34" charset="0"/>
                <a:ea typeface="SimHei" pitchFamily="34" charset="-122"/>
                <a:cs typeface="SimHei" pitchFamily="34" charset="-120"/>
              </a:rPr>
              <a:t>一、选择题</a:t>
            </a:r>
            <a:endParaRPr lang="en-US" altLang="zh-CN" sz="3200" dirty="0"/>
          </a:p>
        </p:txBody>
      </p:sp>
      <p:pic>
        <p:nvPicPr>
          <p:cNvPr id="4" name="C_1#目录1:a12446c31?lid=84bbed377&amp;cid=84bbed377&amp;tib=255,255,255&amp;vtp=1" descr="preencoded.png">
            <a:hlinkClick r:id="rId5" action="ppaction://hlinksldjump"/>
          </p:cNvPr>
          <p:cNvPicPr>
            <a:picLocks noChangeAspect="1"/>
          </p:cNvPicPr>
          <p:nvPr/>
        </p:nvPicPr>
        <p:blipFill>
          <a:blip r:embed="rId4"/>
          <a:stretch>
            <a:fillRect/>
          </a:stretch>
        </p:blipFill>
        <p:spPr>
          <a:xfrm>
            <a:off x="4315968" y="3438144"/>
            <a:ext cx="393192" cy="356616"/>
          </a:xfrm>
          <a:prstGeom prst="rect">
            <a:avLst/>
          </a:prstGeom>
        </p:spPr>
      </p:pic>
      <p:sp>
        <p:nvSpPr>
          <p:cNvPr id="5" name="C_1#目录1:a12446c31?lid=84bbed377&amp;cid=84bbed377&amp;vtp=1&amp;bbb=1">
            <a:hlinkClick r:id="rId5" action="ppaction://hlinksldjump"/>
          </p:cNvPr>
          <p:cNvSpPr/>
          <p:nvPr/>
        </p:nvSpPr>
        <p:spPr>
          <a:xfrm>
            <a:off x="4855464" y="3346704"/>
            <a:ext cx="3639312" cy="539496"/>
          </a:xfrm>
          <a:prstGeom prst="rect">
            <a:avLst/>
          </a:prstGeom>
          <a:noFill/>
          <a:ln/>
        </p:spPr>
        <p:txBody>
          <a:bodyPr wrap="none" lIns="0" tIns="0" rIns="0" bIns="0" rtlCol="0" anchor="ctr"/>
          <a:lstStyle/>
          <a:p>
            <a:pPr marL="144000" algn="l" latinLnBrk="1">
              <a:lnSpc>
                <a:spcPts val="4600"/>
              </a:lnSpc>
            </a:pPr>
            <a:r>
              <a:rPr lang="en-US" altLang="zh-CN" sz="3200" b="1" i="0" u="sng" dirty="0">
                <a:solidFill>
                  <a:srgbClr val="000000"/>
                </a:solidFill>
                <a:latin typeface="SimHei" pitchFamily="34" charset="0"/>
                <a:ea typeface="SimHei" pitchFamily="34" charset="-122"/>
                <a:cs typeface="SimHei" pitchFamily="34" charset="-120"/>
              </a:rPr>
              <a:t>二、填空题</a:t>
            </a:r>
            <a:endParaRPr lang="en-US" altLang="zh-CN" sz="3200" dirty="0"/>
          </a:p>
        </p:txBody>
      </p:sp>
      <p:pic>
        <p:nvPicPr>
          <p:cNvPr id="6" name="C_1#目录1:a12446c31?lid=27099c949&amp;cid=27099c949&amp;tib=255,255,255&amp;vtp=1" descr="preencoded.png">
            <a:hlinkClick r:id="rId6" action="ppaction://hlinksldjump"/>
          </p:cNvPr>
          <p:cNvPicPr>
            <a:picLocks noChangeAspect="1"/>
          </p:cNvPicPr>
          <p:nvPr/>
        </p:nvPicPr>
        <p:blipFill>
          <a:blip r:embed="rId4"/>
          <a:stretch>
            <a:fillRect/>
          </a:stretch>
        </p:blipFill>
        <p:spPr>
          <a:xfrm>
            <a:off x="4315968" y="4197096"/>
            <a:ext cx="393192" cy="356616"/>
          </a:xfrm>
          <a:prstGeom prst="rect">
            <a:avLst/>
          </a:prstGeom>
        </p:spPr>
      </p:pic>
      <p:sp>
        <p:nvSpPr>
          <p:cNvPr id="7" name="C_1#目录1:a12446c31?lid=27099c949&amp;cid=27099c949&amp;vtp=1&amp;bbb=1">
            <a:hlinkClick r:id="rId6" action="ppaction://hlinksldjump"/>
          </p:cNvPr>
          <p:cNvSpPr/>
          <p:nvPr/>
        </p:nvSpPr>
        <p:spPr>
          <a:xfrm>
            <a:off x="4855464" y="4105656"/>
            <a:ext cx="3639312" cy="539496"/>
          </a:xfrm>
          <a:prstGeom prst="rect">
            <a:avLst/>
          </a:prstGeom>
          <a:noFill/>
          <a:ln/>
        </p:spPr>
        <p:txBody>
          <a:bodyPr wrap="none" lIns="0" tIns="0" rIns="0" bIns="0" rtlCol="0" anchor="ctr"/>
          <a:lstStyle/>
          <a:p>
            <a:pPr marL="144000" algn="l" latinLnBrk="1">
              <a:lnSpc>
                <a:spcPts val="4600"/>
              </a:lnSpc>
            </a:pPr>
            <a:r>
              <a:rPr lang="en-US" altLang="zh-CN" sz="3200" b="1" i="0" u="sng" dirty="0">
                <a:solidFill>
                  <a:srgbClr val="000000"/>
                </a:solidFill>
                <a:latin typeface="SimHei" pitchFamily="34" charset="0"/>
                <a:ea typeface="SimHei" pitchFamily="34" charset="-122"/>
                <a:cs typeface="SimHei" pitchFamily="34" charset="-120"/>
              </a:rPr>
              <a:t>三、实验及探究题</a:t>
            </a:r>
            <a:endParaRPr lang="en-US" altLang="zh-CN" sz="3200" dirty="0"/>
          </a:p>
        </p:txBody>
      </p:sp>
      <p:pic>
        <p:nvPicPr>
          <p:cNvPr id="8" name="C_1#目录1:a12446c31?lid=bc3e4fd80&amp;cid=bc3e4fd80&amp;tib=255,255,255&amp;vtp=1" descr="preencoded.png">
            <a:hlinkClick r:id="rId7" action="ppaction://hlinksldjump"/>
          </p:cNvPr>
          <p:cNvPicPr>
            <a:picLocks noChangeAspect="1"/>
          </p:cNvPicPr>
          <p:nvPr/>
        </p:nvPicPr>
        <p:blipFill>
          <a:blip r:embed="rId4"/>
          <a:stretch>
            <a:fillRect/>
          </a:stretch>
        </p:blipFill>
        <p:spPr>
          <a:xfrm>
            <a:off x="4315968" y="4956048"/>
            <a:ext cx="393192" cy="356616"/>
          </a:xfrm>
          <a:prstGeom prst="rect">
            <a:avLst/>
          </a:prstGeom>
        </p:spPr>
      </p:pic>
      <p:sp>
        <p:nvSpPr>
          <p:cNvPr id="9" name="C_1#目录1:a12446c31?lid=bc3e4fd80&amp;cid=bc3e4fd80&amp;vtp=1&amp;bbb=1">
            <a:hlinkClick r:id="rId7" action="ppaction://hlinksldjump"/>
          </p:cNvPr>
          <p:cNvSpPr/>
          <p:nvPr/>
        </p:nvSpPr>
        <p:spPr>
          <a:xfrm>
            <a:off x="4855464" y="4855464"/>
            <a:ext cx="3639312" cy="539496"/>
          </a:xfrm>
          <a:prstGeom prst="rect">
            <a:avLst/>
          </a:prstGeom>
          <a:noFill/>
          <a:ln/>
        </p:spPr>
        <p:txBody>
          <a:bodyPr wrap="none" lIns="0" tIns="0" rIns="0" bIns="0" rtlCol="0" anchor="ctr"/>
          <a:lstStyle/>
          <a:p>
            <a:pPr marL="144000" algn="l" latinLnBrk="1">
              <a:lnSpc>
                <a:spcPts val="4600"/>
              </a:lnSpc>
            </a:pPr>
            <a:r>
              <a:rPr lang="en-US" altLang="zh-CN" sz="3200" b="1" i="0" u="sng" dirty="0">
                <a:solidFill>
                  <a:srgbClr val="000000"/>
                </a:solidFill>
                <a:latin typeface="SimHei" pitchFamily="34" charset="0"/>
                <a:ea typeface="SimHei" pitchFamily="34" charset="-122"/>
                <a:cs typeface="SimHei" pitchFamily="34" charset="-120"/>
              </a:rPr>
              <a:t>四、综合题</a:t>
            </a:r>
            <a:endParaRPr lang="en-US" altLang="zh-CN" sz="3200" dirty="0"/>
          </a:p>
        </p:txBody>
      </p:sp>
    </p:spTree>
  </p:cSld>
  <p:clrMapOvr>
    <a:masterClrMapping/>
  </p:clrMapOvr>
  <p:transition>
    <p:split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pic>
        <p:nvPicPr>
          <p:cNvPr id="2" name="P_4_BD#4878626cd?pid=7db3c9199&amp;color=0,0,0&amp;tib=255,255,255&amp;iip=1&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58183" y="1046880"/>
            <a:ext cx="146304" cy="182880"/>
          </a:xfrm>
          <a:prstGeom prst="rect">
            <a:avLst/>
          </a:prstGeom>
          <a:noFill/>
          <a:extLst>
            <a:ext uri="{909E8E84-426E-40DD-AFC4-6F175D3DCCD1}">
              <a14:hiddenFill xmlns:a14="http://schemas.microsoft.com/office/drawing/2010/main">
                <a:solidFill>
                  <a:scrgbClr r="0" g="0" b="0">
                    <a:alpha val="0"/>
                  </a:scrgbClr>
                </a:solidFill>
              </a14:hiddenFill>
            </a:ext>
          </a:extLst>
        </p:spPr>
      </p:pic>
      <mc:AlternateContent xmlns:mc="http://schemas.openxmlformats.org/markup-compatibility/2006">
        <mc:Choice xmlns:a14="http://schemas.microsoft.com/office/drawing/2010/main" Requires="a14">
          <p:sp>
            <p:nvSpPr>
              <p:cNvPr id="3" name="P_4_BD#4878626cd?pid=7db3c9199&amp;color=0,0,0&amp;vtp=1&amp;bt=1&amp;bbb=1"/>
              <p:cNvSpPr/>
              <p:nvPr/>
            </p:nvSpPr>
            <p:spPr>
              <a:xfrm>
                <a:off x="649224" y="864000"/>
                <a:ext cx="10894782" cy="533400"/>
              </a:xfrm>
              <a:prstGeom prst="rect">
                <a:avLst/>
              </a:prstGeom>
              <a:noFill/>
              <a:ln/>
            </p:spPr>
            <p:txBody>
              <a:bodyPr wrap="none" lIns="0" tIns="0" rIns="0" bIns="0" rtlCol="0" anchor="t"/>
              <a:lstStyle/>
              <a:p>
                <a:pPr algn="ctr" latinLnBrk="1">
                  <a:lnSpc>
                    <a:spcPts val="4200"/>
                  </a:lnSpc>
                </a:pPr>
                <a:r>
                  <a:rPr lang="en-US" altLang="zh-CN" sz="900" b="0" i="0" kern="0" smtClean="0">
                    <a:solidFill>
                      <a:srgbClr val="FFFFFF"/>
                    </a:solidFill>
                    <a:latin typeface="SimSun" panose="02010600030101010101" pitchFamily="2" charset="-122"/>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时间</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45 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min</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900" b="0" i="0" kern="0" smtClean="0">
                    <a:solidFill>
                      <a:srgbClr val="FFFFFF"/>
                    </a:solidFill>
                    <a:latin typeface="SimSun" panose="02010600030101010101" pitchFamily="2" charset="-122"/>
                    <a:ea typeface="SimSun" pitchFamily="34" charset="-122"/>
                    <a:cs typeface="Times New Roma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满分</a:t>
                </a:r>
                <a:r>
                  <a:rPr lang="en-US" altLang="zh-CN" sz="2400" b="0" i="0" dirty="0">
                    <a:solidFill>
                      <a:srgbClr val="000000"/>
                    </a:solidFill>
                    <a:latin typeface="Times New Roman" pitchFamily="34" charset="0"/>
                    <a:ea typeface="SimSun" pitchFamily="34" charset="-122"/>
                    <a:cs typeface="Times New Roman" pitchFamily="34" charset="-120"/>
                  </a:rPr>
                  <a:t>：100分</a:t>
                </a:r>
                <a:endParaRPr lang="en-US" altLang="zh-CN" sz="100" dirty="0"/>
              </a:p>
            </p:txBody>
          </p:sp>
        </mc:Choice>
        <mc:Fallback>
          <p:sp>
            <p:nvSpPr>
              <p:cNvPr id="3" name="P_4_BD#4878626cd?pid=7db3c9199&amp;color=0,0,0&amp;vtp=1&amp;bt=1&amp;bbb=1"/>
              <p:cNvSpPr>
                <a:spLocks noRot="1" noChangeAspect="1" noMove="1" noResize="1" noEditPoints="1" noAdjustHandles="1" noChangeArrowheads="1" noChangeShapeType="1" noTextEdit="1"/>
              </p:cNvSpPr>
              <p:nvPr/>
            </p:nvSpPr>
            <p:spPr>
              <a:xfrm>
                <a:off x="649224" y="864000"/>
                <a:ext cx="10894782" cy="533400"/>
              </a:xfrm>
              <a:prstGeom prst="rect">
                <a:avLst/>
              </a:prstGeom>
              <a:blipFill>
                <a:blip r:embed="rId4"/>
                <a:stretch>
                  <a:fillRect t="-2299" b="-24138"/>
                </a:stretch>
              </a:blipFill>
              <a:ln/>
            </p:spPr>
            <p:txBody>
              <a:bodyPr/>
              <a:lstStyle/>
              <a:p>
                <a:r>
                  <a:rPr lang="zh-CN" altLang="en-US">
                    <a:noFill/>
                  </a:rPr>
                  <a:t> </a:t>
                </a:r>
              </a:p>
            </p:txBody>
          </p:sp>
        </mc:Fallback>
      </mc:AlternateContent>
      <p:pic>
        <p:nvPicPr>
          <p:cNvPr id="4" name="P_4_BD#4878626cd?pid=7db3c9199&amp;color=0,0,0&amp;tib=255,255,255&amp;iip=2&amp;vtp=1" descr="preencoded.png"/>
          <p:cNvPicPr>
            <a:picLocks noChangeAspect="1"/>
          </p:cNvPicPr>
          <p:nvPr/>
        </p:nvPicPr>
        <p:blipFill>
          <a:blip r:embed="rId5">
            <a:clrChange>
              <a:clrFrom>
                <a:srgbClr val="FFFFFF"/>
              </a:clrFrom>
              <a:clrTo>
                <a:srgbClr val="FFFFFF">
                  <a:alpha val="0"/>
                </a:srgbClr>
              </a:clrTo>
            </a:clrChange>
          </a:blip>
          <a:stretch>
            <a:fillRect/>
          </a:stretch>
        </p:blipFill>
        <p:spPr>
          <a:xfrm>
            <a:off x="6160973" y="1060596"/>
            <a:ext cx="192024" cy="15544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5" name="C_3_BD#8464e7d39?pid=a12446c31&amp;color=46,117,182&amp;vtp=1&amp;bbb=1&amp;hb=1"/>
          <p:cNvSpPr/>
          <p:nvPr/>
        </p:nvSpPr>
        <p:spPr>
          <a:xfrm>
            <a:off x="649224" y="1341139"/>
            <a:ext cx="10899648" cy="2019808"/>
          </a:xfrm>
          <a:prstGeom prst="rect">
            <a:avLst/>
          </a:prstGeom>
          <a:noFill/>
          <a:ln/>
        </p:spPr>
        <p:txBody>
          <a:bodyPr wrap="none" lIns="0" tIns="0" rIns="0" bIns="0" rtlCol="0" anchor="t"/>
          <a:lstStyle/>
          <a:p>
            <a:pPr algn="l" latinLnBrk="1">
              <a:lnSpc>
                <a:spcPts val="5100"/>
              </a:lnSpc>
            </a:pPr>
            <a:r>
              <a:rPr lang="en-US" altLang="zh-CN" sz="2800" b="1" i="0" dirty="0">
                <a:solidFill>
                  <a:srgbClr val="2E75B6"/>
                </a:solidFill>
                <a:latin typeface="Times New Roman" pitchFamily="34" charset="0"/>
                <a:ea typeface="SimHei" pitchFamily="34" charset="-122"/>
                <a:cs typeface="Times New Roman" pitchFamily="34" charset="-120"/>
              </a:rPr>
              <a:t>一、选择题（本大题有10小题，每小题3分，共30分</a:t>
            </a:r>
            <a:r>
              <a:rPr lang="en-US" altLang="zh-CN" sz="2800" b="1" i="0">
                <a:solidFill>
                  <a:srgbClr val="2E75B6"/>
                </a:solidFill>
                <a:latin typeface="Times New Roman" pitchFamily="34" charset="0"/>
                <a:ea typeface="SimHei" pitchFamily="34" charset="-122"/>
                <a:cs typeface="Times New Roman" pitchFamily="34" charset="-120"/>
              </a:rPr>
              <a:t>。</a:t>
            </a:r>
            <a:r>
              <a:rPr lang="en-US" altLang="zh-CN" sz="2800" b="1" i="0" smtClean="0">
                <a:solidFill>
                  <a:srgbClr val="2E75B6"/>
                </a:solidFill>
                <a:latin typeface="Times New Roman" pitchFamily="34" charset="0"/>
                <a:ea typeface="SimHei" pitchFamily="34" charset="-122"/>
                <a:cs typeface="Times New Roman" pitchFamily="34" charset="-120"/>
              </a:rPr>
              <a:t>每小题列出的四</a:t>
            </a:r>
          </a:p>
          <a:p>
            <a:pPr latinLnBrk="1">
              <a:lnSpc>
                <a:spcPts val="5100"/>
              </a:lnSpc>
            </a:pPr>
            <a:r>
              <a:rPr lang="en-US" altLang="zh-CN" sz="2800" b="1" i="0" smtClean="0">
                <a:solidFill>
                  <a:srgbClr val="2E75B6"/>
                </a:solidFill>
                <a:latin typeface="Times New Roman" pitchFamily="34" charset="0"/>
                <a:ea typeface="SimHei" pitchFamily="34" charset="-122"/>
                <a:cs typeface="Times New Roman" pitchFamily="34" charset="-120"/>
              </a:rPr>
              <a:t>个备选项中只有一个是符合题目要求的</a:t>
            </a:r>
            <a:r>
              <a:rPr lang="en-US" altLang="zh-CN" sz="2800" b="1" i="0" dirty="0">
                <a:solidFill>
                  <a:srgbClr val="2E75B6"/>
                </a:solidFill>
                <a:latin typeface="Times New Roman" pitchFamily="34" charset="0"/>
                <a:ea typeface="SimHei" pitchFamily="34" charset="-122"/>
                <a:cs typeface="Times New Roman" pitchFamily="34" charset="-120"/>
              </a:rPr>
              <a:t>，不选、多选、错选均不得分）</a:t>
            </a:r>
            <a:endParaRPr lang="en-US" altLang="zh-CN" sz="2800" dirty="0"/>
          </a:p>
        </p:txBody>
      </p:sp>
      <p:sp>
        <p:nvSpPr>
          <p:cNvPr id="6" name="QC_4_BD.1_1#95887308f?vop=1&amp;pid=8464e7d39&amp;color=0,0,0&amp;vtp=1&amp;bbb=1&amp;hb=1"/>
          <p:cNvSpPr/>
          <p:nvPr/>
        </p:nvSpPr>
        <p:spPr>
          <a:xfrm>
            <a:off x="649224" y="2677242"/>
            <a:ext cx="10899648" cy="1117600"/>
          </a:xfrm>
          <a:prstGeom prst="rect">
            <a:avLst/>
          </a:prstGeom>
          <a:noFill/>
          <a:ln/>
        </p:spPr>
        <p:txBody>
          <a:bodyPr wrap="none" lIns="0" tIns="0" rIns="0" bIns="0" rtlCol="0" anchor="t"/>
          <a:lstStyle/>
          <a:p>
            <a:pPr algn="l" latinLnBrk="1">
              <a:lnSpc>
                <a:spcPts val="4400"/>
              </a:lnSpc>
            </a:pPr>
            <a:r>
              <a:rPr lang="en-US" altLang="zh-CN" sz="2400" b="1" i="0" dirty="0">
                <a:solidFill>
                  <a:srgbClr val="C00000"/>
                </a:solidFill>
                <a:latin typeface="Times New Roman" pitchFamily="34" charset="0"/>
                <a:ea typeface="SimSun" pitchFamily="34" charset="-122"/>
                <a:cs typeface="Times New Roman" pitchFamily="34" charset="-120"/>
              </a:rPr>
              <a:t>1.</a:t>
            </a:r>
            <a:r>
              <a:rPr lang="en-US" altLang="zh-CN" sz="2400" b="0" i="0" dirty="0">
                <a:solidFill>
                  <a:srgbClr val="000000"/>
                </a:solidFill>
                <a:latin typeface="仿宋" pitchFamily="34" charset="0"/>
                <a:ea typeface="仿宋" pitchFamily="34" charset="-122"/>
                <a:cs typeface="仿宋" pitchFamily="34" charset="-120"/>
              </a:rPr>
              <a:t>［2025湖州吴兴区期中］</a:t>
            </a:r>
            <a:r>
              <a:rPr lang="en-US" altLang="zh-CN" sz="2400" b="0" i="0">
                <a:solidFill>
                  <a:srgbClr val="000000"/>
                </a:solidFill>
                <a:latin typeface="Times New Roman" pitchFamily="34" charset="0"/>
                <a:ea typeface="SimSun" pitchFamily="34" charset="-122"/>
                <a:cs typeface="Times New Roman" pitchFamily="34" charset="-120"/>
              </a:rPr>
              <a:t>下列各种神奇的自然现象中</a:t>
            </a:r>
            <a:r>
              <a:rPr lang="en-US" altLang="zh-CN" sz="2400" b="0" i="0" smtClean="0">
                <a:solidFill>
                  <a:srgbClr val="000000"/>
                </a:solidFill>
                <a:latin typeface="Times New Roman" pitchFamily="34" charset="0"/>
                <a:ea typeface="SimSun" pitchFamily="34" charset="-122"/>
                <a:cs typeface="Times New Roman" pitchFamily="34" charset="-120"/>
              </a:rPr>
              <a:t>，不属于科学问题的是</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7" name="QC_4_AN.2_1#95887308f.bracket?vop=1&amp;pid=8464e7d39&amp;color=0,0,0&amp;vpa=1&amp;vtp=1"/>
          <p:cNvSpPr/>
          <p:nvPr/>
        </p:nvSpPr>
        <p:spPr>
          <a:xfrm>
            <a:off x="894493" y="3246202"/>
            <a:ext cx="4238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C</a:t>
            </a:r>
            <a:endParaRPr lang="en-US" altLang="zh-CN" sz="2400" dirty="0"/>
          </a:p>
        </p:txBody>
      </p:sp>
      <p:pic>
        <p:nvPicPr>
          <p:cNvPr id="8" name="QC_4_BD.1_2#95887308f.choice_image?htil=1&amp;vop=1&amp;pid=8464e7d39&amp;color=0,0,0&amp;tib=255,255,255&amp;vtp=1" descr="preencoded.png"/>
          <p:cNvPicPr>
            <a:picLocks noChangeAspect="1"/>
          </p:cNvPicPr>
          <p:nvPr/>
        </p:nvPicPr>
        <p:blipFill>
          <a:blip r:embed="rId6">
            <a:clrChange>
              <a:clrFrom>
                <a:srgbClr val="FFFFFF"/>
              </a:clrFrom>
              <a:clrTo>
                <a:srgbClr val="FFFFFF">
                  <a:alpha val="0"/>
                </a:srgbClr>
              </a:clrTo>
            </a:clrChange>
          </a:blip>
          <a:stretch>
            <a:fillRect/>
          </a:stretch>
        </p:blipFill>
        <p:spPr>
          <a:xfrm>
            <a:off x="649224" y="3906539"/>
            <a:ext cx="1554480" cy="10241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9" name="QC_4_BD.1_3#95887308f?htil=1&amp;vop=1&amp;pid=8464e7d39&amp;color=0,0,0&amp;vtp=1&amp;bbb=1&amp;hb=1"/>
          <p:cNvSpPr/>
          <p:nvPr/>
        </p:nvSpPr>
        <p:spPr>
          <a:xfrm>
            <a:off x="649224" y="5031251"/>
            <a:ext cx="2724912" cy="11176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彩虹为什么有七</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种颜色</a:t>
            </a:r>
            <a:endParaRPr lang="en-US" altLang="zh-CN" sz="2400" dirty="0"/>
          </a:p>
        </p:txBody>
      </p:sp>
      <p:pic>
        <p:nvPicPr>
          <p:cNvPr id="10" name="QC_4_BD.1_4#95887308f.choice_image?htil=1&amp;vop=1&amp;pid=8464e7d39&amp;color=0,0,0&amp;tib=255,255,255&amp;vtp=1" descr="preencoded.png"/>
          <p:cNvPicPr>
            <a:picLocks noChangeAspect="1"/>
          </p:cNvPicPr>
          <p:nvPr/>
        </p:nvPicPr>
        <p:blipFill>
          <a:blip r:embed="rId7">
            <a:clrChange>
              <a:clrFrom>
                <a:srgbClr val="FFFFFF"/>
              </a:clrFrom>
              <a:clrTo>
                <a:srgbClr val="FFFFFF">
                  <a:alpha val="0"/>
                </a:srgbClr>
              </a:clrTo>
            </a:clrChange>
          </a:blip>
          <a:stretch>
            <a:fillRect/>
          </a:stretch>
        </p:blipFill>
        <p:spPr>
          <a:xfrm>
            <a:off x="3374136" y="3906539"/>
            <a:ext cx="1563624" cy="10241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1" name="QC_4_BD.1_5#95887308f?htil=1&amp;vop=1&amp;pid=8464e7d39&amp;color=0,0,0&amp;vtp=1&amp;bbb=1&amp;hb=1"/>
          <p:cNvSpPr/>
          <p:nvPr/>
        </p:nvSpPr>
        <p:spPr>
          <a:xfrm>
            <a:off x="3374136" y="5031251"/>
            <a:ext cx="2724912" cy="11176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B.流星的“尾巴</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是怎</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么形成的</a:t>
            </a:r>
            <a:endParaRPr lang="en-US" altLang="zh-CN" sz="2400" dirty="0"/>
          </a:p>
        </p:txBody>
      </p:sp>
      <p:pic>
        <p:nvPicPr>
          <p:cNvPr id="12" name="QC_4_BD.1_6#95887308f.choice_image?htil=1&amp;vop=1&amp;pid=8464e7d39&amp;color=0,0,0&amp;tib=255,255,255&amp;vtp=1" descr="preencoded.png"/>
          <p:cNvPicPr>
            <a:picLocks noChangeAspect="1"/>
          </p:cNvPicPr>
          <p:nvPr/>
        </p:nvPicPr>
        <p:blipFill>
          <a:blip r:embed="rId8">
            <a:clrChange>
              <a:clrFrom>
                <a:srgbClr val="FFFFFF"/>
              </a:clrFrom>
              <a:clrTo>
                <a:srgbClr val="FFFFFF">
                  <a:alpha val="0"/>
                </a:srgbClr>
              </a:clrTo>
            </a:clrChange>
          </a:blip>
          <a:stretch>
            <a:fillRect/>
          </a:stretch>
        </p:blipFill>
        <p:spPr>
          <a:xfrm>
            <a:off x="6099048" y="3906539"/>
            <a:ext cx="1847088" cy="10241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3" name="QC_4_BD.1_7#95887308f?htil=1&amp;vop=1&amp;pid=8464e7d39&amp;color=0,0,0&amp;vtp=1&amp;bbb=1&amp;hb=1"/>
          <p:cNvSpPr/>
          <p:nvPr/>
        </p:nvSpPr>
        <p:spPr>
          <a:xfrm>
            <a:off x="6099048" y="5031251"/>
            <a:ext cx="2724912" cy="11176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C</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火山喷发是最壮观</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的风景吗</a:t>
            </a:r>
            <a:endParaRPr lang="en-US" altLang="zh-CN" sz="2400" dirty="0"/>
          </a:p>
        </p:txBody>
      </p:sp>
      <p:pic>
        <p:nvPicPr>
          <p:cNvPr id="14" name="QC_4_BD.1_8#95887308f.choice_image?htil=1&amp;vop=1&amp;pid=8464e7d39&amp;color=0,0,0&amp;tib=255,255,255&amp;vtp=1" descr="preencoded.png"/>
          <p:cNvPicPr>
            <a:picLocks noChangeAspect="1"/>
          </p:cNvPicPr>
          <p:nvPr/>
        </p:nvPicPr>
        <p:blipFill>
          <a:blip r:embed="rId9">
            <a:clrChange>
              <a:clrFrom>
                <a:srgbClr val="FFFFFF"/>
              </a:clrFrom>
              <a:clrTo>
                <a:srgbClr val="FFFFFF">
                  <a:alpha val="0"/>
                </a:srgbClr>
              </a:clrTo>
            </a:clrChange>
          </a:blip>
          <a:stretch>
            <a:fillRect/>
          </a:stretch>
        </p:blipFill>
        <p:spPr>
          <a:xfrm>
            <a:off x="8823960" y="3906539"/>
            <a:ext cx="1563624" cy="1024128"/>
          </a:xfrm>
          <a:prstGeom prst="rect">
            <a:avLst/>
          </a:prstGeom>
          <a:noFill/>
          <a:extLst>
            <a:ext uri="{909E8E84-426E-40DD-AFC4-6F175D3DCCD1}">
              <a14:hiddenFill xmlns:a14="http://schemas.microsoft.com/office/drawing/2010/main">
                <a:solidFill>
                  <a:scrgbClr r="0" g="0" b="0">
                    <a:alpha val="0"/>
                  </a:scrgbClr>
                </a:solidFill>
              </a14:hiddenFill>
            </a:ext>
          </a:extLst>
        </p:spPr>
      </p:pic>
      <p:sp>
        <p:nvSpPr>
          <p:cNvPr id="15" name="QC_4_BD.1_9#95887308f?htil=1&amp;vop=1&amp;pid=8464e7d39&amp;color=0,0,0&amp;vtp=1&amp;bbb=1&amp;hb=1"/>
          <p:cNvSpPr/>
          <p:nvPr/>
        </p:nvSpPr>
        <p:spPr>
          <a:xfrm>
            <a:off x="8823960" y="5031251"/>
            <a:ext cx="2724912" cy="1117600"/>
          </a:xfrm>
          <a:prstGeom prst="rect">
            <a:avLst/>
          </a:prstGeom>
          <a:noFill/>
          <a:ln/>
        </p:spPr>
        <p:txBody>
          <a:bodyPr wrap="none" lIns="0" tIns="0" rIns="0" bIns="0" rtlCol="0" anchor="t"/>
          <a:lstStyle/>
          <a:p>
            <a:pPr algn="l" latinLnBrk="1">
              <a:lnSpc>
                <a:spcPts val="4400"/>
              </a:lnSpc>
            </a:pPr>
            <a:r>
              <a:rPr lang="en-US" altLang="zh-CN" sz="2400" b="0" i="0" dirty="0">
                <a:solidFill>
                  <a:srgbClr val="000000"/>
                </a:solidFill>
                <a:latin typeface="Times New Roman" pitchFamily="34" charset="0"/>
                <a:ea typeface="SimSun" pitchFamily="34" charset="-122"/>
                <a:cs typeface="Times New Roman" pitchFamily="34" charset="-120"/>
              </a:rPr>
              <a:t>D.“极光</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一定是绿色</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的吗</a:t>
            </a:r>
            <a:endParaRPr lang="en-US" altLang="zh-CN" sz="2400" dirty="0"/>
          </a:p>
        </p:txBody>
      </p:sp>
      <p:sp>
        <p:nvSpPr>
          <p:cNvPr id="16" name="QC_4_BD.1_1#95887308f?vop=1&amp;pid=8464e7d39&amp;color=0,0,0&amp;vtp=1&amp;bbb=1&amp;hb=1&amp;zzd= 1"/>
          <p:cNvSpPr/>
          <p:nvPr/>
        </p:nvSpPr>
        <p:spPr>
          <a:xfrm>
            <a:off x="8326406" y="3248742"/>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QC_4_BD.1_1#95887308f?vop=1&amp;pid=8464e7d39&amp;color=0,0,0&amp;vtp=1&amp;bbb=1&amp;hb=1&amp;zzd= 1"/>
          <p:cNvSpPr/>
          <p:nvPr/>
        </p:nvSpPr>
        <p:spPr>
          <a:xfrm>
            <a:off x="8631206" y="3248742"/>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QC_4_BD.1_1#95887308f?vop=1&amp;pid=8464e7d39&amp;color=0,0,0&amp;vtp=1&amp;bbb=1&amp;hb=1&amp;zzd= 1"/>
          <p:cNvSpPr/>
          <p:nvPr/>
        </p:nvSpPr>
        <p:spPr>
          <a:xfrm>
            <a:off x="8936006" y="3248742"/>
            <a:ext cx="38100" cy="38100"/>
          </a:xfrm>
          <a:prstGeom prst="ellipse">
            <a:avLst/>
          </a:prstGeom>
          <a:solidFill>
            <a:srgbClr val="00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7&amp;si=7">
    <p:spTree>
      <p:nvGrpSpPr>
        <p:cNvPr id="1" name=""/>
        <p:cNvGrpSpPr/>
        <p:nvPr/>
      </p:nvGrpSpPr>
      <p:grpSpPr>
        <a:xfrm>
          <a:off x="0" y="0"/>
          <a:ext cx="0" cy="0"/>
          <a:chOff x="0" y="0"/>
          <a:chExt cx="0" cy="0"/>
        </a:xfrm>
      </p:grpSpPr>
      <p:sp>
        <p:nvSpPr>
          <p:cNvPr id="2" name="QC_4_AS.3_1#95887308f?vop=1&amp;pid=8464e7d39&amp;color=0,0,0&amp;vtp=1&amp;bt=1&amp;bbb=1&amp;hb=1"/>
          <p:cNvSpPr/>
          <p:nvPr/>
        </p:nvSpPr>
        <p:spPr>
          <a:xfrm>
            <a:off x="649224" y="864000"/>
            <a:ext cx="10899648" cy="22352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彩虹为什么有七种颜色？流星的“尾巴”是怎么形成的？“极光</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一定是绿</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色的吗</a:t>
            </a:r>
            <a:r>
              <a:rPr lang="en-US" altLang="zh-CN" sz="2400" b="0" i="0" dirty="0">
                <a:solidFill>
                  <a:srgbClr val="FF0000"/>
                </a:solidFill>
                <a:latin typeface="Times New Roman" pitchFamily="34" charset="0"/>
                <a:ea typeface="SimSun" pitchFamily="34" charset="-122"/>
                <a:cs typeface="Times New Roman" pitchFamily="34" charset="-120"/>
              </a:rPr>
              <a:t>？这些都是对自然现象提出的问题，属于科学问题，A、B、D</a:t>
            </a:r>
            <a:r>
              <a:rPr lang="en-US" altLang="zh-CN" sz="2400" b="0" i="0">
                <a:solidFill>
                  <a:srgbClr val="FF0000"/>
                </a:solidFill>
                <a:latin typeface="Times New Roman" pitchFamily="34" charset="0"/>
                <a:ea typeface="SimSun" pitchFamily="34" charset="-122"/>
                <a:cs typeface="Times New Roman" pitchFamily="34" charset="-120"/>
              </a:rPr>
              <a:t>不符合题意</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火山喷发是最壮观的风景吗</a:t>
            </a:r>
            <a:r>
              <a:rPr lang="en-US" altLang="zh-CN" sz="2400" b="0" i="0" dirty="0">
                <a:solidFill>
                  <a:srgbClr val="FF0000"/>
                </a:solidFill>
                <a:latin typeface="Times New Roman" pitchFamily="34" charset="0"/>
                <a:ea typeface="SimSun" pitchFamily="34" charset="-122"/>
                <a:cs typeface="Times New Roman" pitchFamily="34" charset="-120"/>
              </a:rPr>
              <a:t>？这是人们的一种感知，不同的人感知不一样</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不属</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于科学问题</a:t>
            </a:r>
            <a:r>
              <a:rPr lang="en-US" altLang="zh-CN" sz="2400" b="0" i="0" dirty="0">
                <a:solidFill>
                  <a:srgbClr val="FF0000"/>
                </a:solidFill>
                <a:latin typeface="Times New Roman" pitchFamily="34" charset="0"/>
                <a:ea typeface="SimSun" pitchFamily="34" charset="-122"/>
                <a:cs typeface="Times New Roman" pitchFamily="34" charset="-120"/>
              </a:rPr>
              <a:t>，C符合题意。故选C。</a:t>
            </a:r>
            <a:endParaRPr lang="en-US" altLang="zh-CN" sz="2400" dirty="0"/>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2">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4_BD.4_1#8817439b1?vop=1&amp;pid=8464e7d39&amp;color=0,0,0&amp;vtp=1&amp;bt=1&amp;bbb=1"/>
          <p:cNvSpPr/>
          <p:nvPr/>
        </p:nvSpPr>
        <p:spPr>
          <a:xfrm>
            <a:off x="649224" y="859536"/>
            <a:ext cx="10899648" cy="533400"/>
          </a:xfrm>
          <a:prstGeom prst="rect">
            <a:avLst/>
          </a:prstGeom>
          <a:noFill/>
          <a:ln/>
        </p:spPr>
        <p:txBody>
          <a:bodyPr wrap="none" lIns="0" tIns="0" rIns="0" bIns="0" rtlCol="0" anchor="t"/>
          <a:lstStyle/>
          <a:p>
            <a:pPr algn="l" latinLnBrk="1">
              <a:lnSpc>
                <a:spcPts val="4200"/>
              </a:lnSpc>
            </a:pPr>
            <a:r>
              <a:rPr lang="en-US" altLang="zh-CN" sz="2400" b="1" i="0" dirty="0">
                <a:solidFill>
                  <a:srgbClr val="C00000"/>
                </a:solidFill>
                <a:latin typeface="Times New Roman" pitchFamily="34" charset="0"/>
                <a:ea typeface="SimSun" pitchFamily="34" charset="-122"/>
                <a:cs typeface="Times New Roman" pitchFamily="34" charset="-120"/>
              </a:rPr>
              <a:t>2.</a:t>
            </a:r>
            <a:r>
              <a:rPr lang="en-US" altLang="zh-CN" sz="2400" b="0" i="0" dirty="0">
                <a:solidFill>
                  <a:srgbClr val="000000"/>
                </a:solidFill>
                <a:latin typeface="仿宋" pitchFamily="34" charset="0"/>
                <a:ea typeface="仿宋" pitchFamily="34" charset="-122"/>
                <a:cs typeface="仿宋" pitchFamily="34" charset="-120"/>
              </a:rPr>
              <a:t>［2025丽水缙云期末］</a:t>
            </a:r>
            <a:r>
              <a:rPr lang="en-US" altLang="zh-CN" sz="2400" b="0" i="0">
                <a:solidFill>
                  <a:srgbClr val="000000"/>
                </a:solidFill>
                <a:latin typeface="Times New Roman" pitchFamily="34" charset="0"/>
                <a:ea typeface="SimSun" pitchFamily="34" charset="-122"/>
                <a:cs typeface="Times New Roman" pitchFamily="34" charset="-120"/>
              </a:rPr>
              <a:t>下列单位换算正确的是</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4_AN.5_1#8817439b1.bracket?vop=1&amp;pid=8464e7d39&amp;color=0,0,0&amp;vpa=2&amp;vtp=1"/>
          <p:cNvSpPr/>
          <p:nvPr/>
        </p:nvSpPr>
        <p:spPr>
          <a:xfrm>
            <a:off x="7206393" y="858647"/>
            <a:ext cx="441325" cy="533400"/>
          </a:xfrm>
          <a:prstGeom prst="rect">
            <a:avLst/>
          </a:prstGeom>
          <a:noFill/>
          <a:ln/>
        </p:spPr>
        <p:txBody>
          <a:bodyPr wrap="none" lIns="0" tIns="0" rIns="0" bIns="0" rtlCol="0" anchor="t"/>
          <a:lstStyle/>
          <a:p>
            <a:pPr algn="ctr" latinLnBrk="1">
              <a:lnSpc>
                <a:spcPts val="4200"/>
              </a:lnSpc>
            </a:pPr>
            <a:r>
              <a:rPr lang="en-US" altLang="zh-CN" sz="2400" b="0" i="0" dirty="0">
                <a:solidFill>
                  <a:srgbClr val="FF0000"/>
                </a:solidFill>
                <a:latin typeface="Times New Roman" pitchFamily="34" charset="0"/>
                <a:ea typeface="SimSun" pitchFamily="34" charset="-122"/>
                <a:cs typeface="Times New Roman" pitchFamily="34" charset="-120"/>
              </a:rPr>
              <a:t>A</a:t>
            </a:r>
            <a:endParaRPr lang="en-US" altLang="zh-CN" sz="2400" dirty="0"/>
          </a:p>
        </p:txBody>
      </p:sp>
      <mc:AlternateContent xmlns:mc="http://schemas.openxmlformats.org/markup-compatibility/2006">
        <mc:Choice xmlns:a14="http://schemas.microsoft.com/office/drawing/2010/main" Requires="a14">
          <p:sp>
            <p:nvSpPr>
              <p:cNvPr id="4" name="QC_4_BD.4_2#8817439b1.choices?vop=1&amp;pid=8464e7d39&amp;color=0,0,0&amp;vtp=1&amp;bbb=1"/>
              <p:cNvSpPr/>
              <p:nvPr/>
            </p:nvSpPr>
            <p:spPr>
              <a:xfrm>
                <a:off x="649224" y="1391085"/>
                <a:ext cx="10899648" cy="1930400"/>
              </a:xfrm>
              <a:prstGeom prst="rect">
                <a:avLst/>
              </a:prstGeom>
              <a:noFill/>
              <a:ln/>
            </p:spPr>
            <p:txBody>
              <a:bodyPr wrap="none" lIns="0" tIns="0" rIns="0" bIns="0" rtlCol="0" anchor="t"/>
              <a:lstStyle/>
              <a:p>
                <a:pPr algn="l" latinLnBrk="1">
                  <a:lnSpc>
                    <a:spcPts val="3800"/>
                  </a:lnSpc>
                </a:pPr>
                <a:r>
                  <a:rPr lang="en-US" altLang="zh-CN" sz="2400" b="0" i="0" dirty="0">
                    <a:solidFill>
                      <a:srgbClr val="000000"/>
                    </a:solidFill>
                    <a:latin typeface="Times New Roman" pitchFamily="34" charset="0"/>
                    <a:ea typeface="SimSun" pitchFamily="34" charset="-122"/>
                    <a:cs typeface="Times New Roman" pitchFamily="34" charset="-120"/>
                  </a:rPr>
                  <a:t>A.</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0.556 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L</m:t>
                    </m:r>
                    <m:r>
                      <a:rPr lang="en-US" altLang="zh-CN" sz="2400" b="0" i="0" dirty="0">
                        <a:solidFill>
                          <a:srgbClr val="000000"/>
                        </a:solidFill>
                        <a:latin typeface="Cambria Math" panose="02040503050406030204" pitchFamily="18" charset="0"/>
                        <a:ea typeface="SimSun" pitchFamily="34" charset="-122"/>
                        <a:cs typeface="Times New Roman" pitchFamily="34" charset="-120"/>
                      </a:rPr>
                      <m:t>=0.556×1 000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r>
                      <a:rPr lang="en-US" altLang="zh-CN" sz="2400" b="0" i="0" dirty="0">
                        <a:solidFill>
                          <a:srgbClr val="000000"/>
                        </a:solidFill>
                        <a:latin typeface="Cambria Math" panose="02040503050406030204" pitchFamily="18" charset="0"/>
                        <a:ea typeface="SimSun" pitchFamily="34" charset="-122"/>
                        <a:cs typeface="Times New Roman" pitchFamily="34" charset="-120"/>
                      </a:rPr>
                      <m:t>=556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mL</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a:p>
                <a:pPr latinLnBrk="1">
                  <a:lnSpc>
                    <a:spcPts val="3800"/>
                  </a:lnSpc>
                </a:pPr>
                <a:r>
                  <a:rPr lang="en-US" altLang="zh-CN" sz="2400" b="0" i="0" smtClean="0">
                    <a:solidFill>
                      <a:srgbClr val="000000"/>
                    </a:solidFill>
                    <a:latin typeface="Times New Roman" pitchFamily="34" charset="0"/>
                    <a:ea typeface="SimSun" pitchFamily="34" charset="-122"/>
                    <a:cs typeface="Times New Roman" pitchFamily="34" charset="-120"/>
                  </a:rPr>
                  <a:t>B</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1.8 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m:t>
                    </m:r>
                    <m:r>
                      <a:rPr lang="en-US" altLang="zh-CN" sz="2400" b="0" i="0" dirty="0">
                        <a:solidFill>
                          <a:srgbClr val="000000"/>
                        </a:solidFill>
                        <a:latin typeface="Cambria Math" panose="02040503050406030204" pitchFamily="18" charset="0"/>
                        <a:ea typeface="SimSun" pitchFamily="34" charset="-122"/>
                        <a:cs typeface="Times New Roman" pitchFamily="34" charset="-120"/>
                      </a:rPr>
                      <m:t>=1.8×1 000=1 800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a:p>
                <a:pPr latinLnBrk="1">
                  <a:lnSpc>
                    <a:spcPts val="3800"/>
                  </a:lnSpc>
                </a:pPr>
                <a:r>
                  <a:rPr lang="en-US" altLang="zh-CN" sz="2400" b="0" i="0" smtClean="0">
                    <a:solidFill>
                      <a:srgbClr val="000000"/>
                    </a:solidFill>
                    <a:latin typeface="Times New Roman" pitchFamily="34" charset="0"/>
                    <a:ea typeface="SimSun" pitchFamily="34" charset="-122"/>
                    <a:cs typeface="Times New Roman" pitchFamily="34" charset="-120"/>
                  </a:rPr>
                  <a:t>C</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0.5 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cm</m:t>
                    </m:r>
                    <m:r>
                      <a:rPr lang="en-US" altLang="zh-CN" sz="2400" b="0" i="0" dirty="0">
                        <a:solidFill>
                          <a:srgbClr val="000000"/>
                        </a:solidFill>
                        <a:latin typeface="Cambria Math" panose="02040503050406030204" pitchFamily="18" charset="0"/>
                        <a:ea typeface="SimSun" pitchFamily="34" charset="-122"/>
                        <a:cs typeface="Times New Roman" pitchFamily="34" charset="-120"/>
                      </a:rPr>
                      <m:t>=0.5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cm</m:t>
                    </m:r>
                    <m:r>
                      <a:rPr lang="en-US" altLang="zh-CN" sz="2400" b="0" i="0" dirty="0">
                        <a:solidFill>
                          <a:srgbClr val="000000"/>
                        </a:solidFill>
                        <a:latin typeface="Cambria Math" panose="02040503050406030204" pitchFamily="18" charset="0"/>
                        <a:ea typeface="SimSun" pitchFamily="34" charset="-122"/>
                        <a:cs typeface="Times New Roman" pitchFamily="34" charset="-120"/>
                      </a:rPr>
                      <m:t>×1 000=500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a:p>
                <a:pPr latinLnBrk="1">
                  <a:lnSpc>
                    <a:spcPts val="3800"/>
                  </a:lnSpc>
                </a:pPr>
                <a:r>
                  <a:rPr lang="en-US" altLang="zh-CN" sz="2400" b="0" i="0" smtClean="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a:t>
                </a:r>
                <a14:m>
                  <m:oMath xmlns:m="http://schemas.openxmlformats.org/officeDocument/2006/math">
                    <m:r>
                      <a:rPr lang="en-US" altLang="zh-CN" sz="2400" b="0" i="0" dirty="0">
                        <a:solidFill>
                          <a:srgbClr val="000000"/>
                        </a:solidFill>
                        <a:latin typeface="Cambria Math" panose="02040503050406030204" pitchFamily="18" charset="0"/>
                        <a:ea typeface="SimSun" pitchFamily="34" charset="-122"/>
                        <a:cs typeface="Times New Roman" pitchFamily="34" charset="-120"/>
                      </a:rPr>
                      <m:t>12 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m:t>
                    </m:r>
                    <m:r>
                      <a:rPr lang="en-US" altLang="zh-CN" sz="2400" b="0" i="0" dirty="0">
                        <a:solidFill>
                          <a:srgbClr val="000000"/>
                        </a:solidFill>
                        <a:latin typeface="Cambria Math" panose="02040503050406030204" pitchFamily="18" charset="0"/>
                        <a:ea typeface="SimSun" pitchFamily="34" charset="-122"/>
                        <a:cs typeface="Times New Roman" pitchFamily="34" charset="-120"/>
                      </a:rPr>
                      <m:t>=12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m</m:t>
                    </m:r>
                    <m:r>
                      <a:rPr lang="en-US" altLang="zh-CN" sz="2400" b="0" i="0" dirty="0">
                        <a:solidFill>
                          <a:srgbClr val="000000"/>
                        </a:solidFill>
                        <a:latin typeface="Cambria Math" panose="02040503050406030204" pitchFamily="18" charset="0"/>
                        <a:ea typeface="SimSun" pitchFamily="34" charset="-122"/>
                        <a:cs typeface="Times New Roman" pitchFamily="34" charset="-120"/>
                      </a:rPr>
                      <m:t>×100=1 200 </m:t>
                    </m:r>
                    <m:r>
                      <m:rPr>
                        <m:sty m:val="p"/>
                      </m:rPr>
                      <a:rPr lang="en-US" altLang="zh-CN" sz="2400" b="0" i="0" dirty="0">
                        <a:solidFill>
                          <a:srgbClr val="00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endParaRPr lang="en-US" altLang="zh-CN" sz="2400" dirty="0"/>
              </a:p>
            </p:txBody>
          </p:sp>
        </mc:Choice>
        <mc:Fallback>
          <p:sp>
            <p:nvSpPr>
              <p:cNvPr id="4" name="QC_4_BD.4_2#8817439b1.choices?vop=1&amp;pid=8464e7d39&amp;color=0,0,0&amp;vtp=1&amp;bbb=1"/>
              <p:cNvSpPr>
                <a:spLocks noRot="1" noChangeAspect="1" noMove="1" noResize="1" noEditPoints="1" noAdjustHandles="1" noChangeArrowheads="1" noChangeShapeType="1" noTextEdit="1"/>
              </p:cNvSpPr>
              <p:nvPr/>
            </p:nvSpPr>
            <p:spPr>
              <a:xfrm>
                <a:off x="649224" y="1391085"/>
                <a:ext cx="10899648" cy="1930400"/>
              </a:xfrm>
              <a:prstGeom prst="rect">
                <a:avLst/>
              </a:prstGeom>
              <a:blipFill>
                <a:blip r:embed="rId3"/>
                <a:stretch>
                  <a:fillRect l="-1734" t="-1262" b="-7256"/>
                </a:stretch>
              </a:blip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C_4_AS.6_1#8817439b1?vop=1&amp;pid=8464e7d39&amp;color=0,0,0&amp;vtp=1&amp;bbb=1&amp;hb=1"/>
              <p:cNvSpPr/>
              <p:nvPr/>
            </p:nvSpPr>
            <p:spPr>
              <a:xfrm>
                <a:off x="649224" y="3346885"/>
                <a:ext cx="10899648" cy="2895600"/>
              </a:xfrm>
              <a:prstGeom prst="rect">
                <a:avLst/>
              </a:prstGeom>
              <a:noFill/>
              <a:ln/>
            </p:spPr>
            <p:txBody>
              <a:bodyPr wrap="none" lIns="0" tIns="0" rIns="0" bIns="0" rtlCol="0" anchor="t"/>
              <a:lstStyle/>
              <a:p>
                <a:pPr algn="l" latinLnBrk="1">
                  <a:lnSpc>
                    <a:spcPts val="3800"/>
                  </a:lnSpc>
                </a:pPr>
                <a:r>
                  <a:rPr lang="en-US" altLang="zh-CN" sz="2400" b="0" i="0" dirty="0">
                    <a:solidFill>
                      <a:srgbClr val="FF0000"/>
                    </a:solidFill>
                    <a:latin typeface="Times New Roman" pitchFamily="34" charset="0"/>
                    <a:ea typeface="SimHei" pitchFamily="34" charset="-122"/>
                    <a:cs typeface="Times New Roman" pitchFamily="34" charset="-120"/>
                  </a:rPr>
                  <a:t>【解析】</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0.556 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L</m:t>
                    </m:r>
                    <m:r>
                      <a:rPr lang="en-US" altLang="zh-CN" sz="2400" b="0" i="0" dirty="0">
                        <a:solidFill>
                          <a:srgbClr val="FF0000"/>
                        </a:solidFill>
                        <a:latin typeface="Cambria Math" panose="02040503050406030204" pitchFamily="18" charset="0"/>
                        <a:ea typeface="SimSun" pitchFamily="34" charset="-122"/>
                        <a:cs typeface="Times New Roman" pitchFamily="34" charset="-120"/>
                      </a:rPr>
                      <m:t>=0.556×1 000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mL</m:t>
                    </m:r>
                    <m:r>
                      <a:rPr lang="en-US" altLang="zh-CN" sz="2400" b="0" i="0" dirty="0">
                        <a:solidFill>
                          <a:srgbClr val="FF0000"/>
                        </a:solidFill>
                        <a:latin typeface="Cambria Math" panose="02040503050406030204" pitchFamily="18" charset="0"/>
                        <a:ea typeface="SimSun" pitchFamily="34" charset="-122"/>
                        <a:cs typeface="Times New Roman" pitchFamily="34" charset="-120"/>
                      </a:rPr>
                      <m:t>=556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mL</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，故A</a:t>
                </a:r>
                <a:r>
                  <a:rPr lang="en-US" altLang="zh-CN" sz="2400" b="0" i="0">
                    <a:solidFill>
                      <a:srgbClr val="FF0000"/>
                    </a:solidFill>
                    <a:latin typeface="Times New Roman" pitchFamily="34" charset="0"/>
                    <a:ea typeface="SimSun" pitchFamily="34" charset="-122"/>
                    <a:cs typeface="Times New Roman" pitchFamily="34" charset="-120"/>
                  </a:rPr>
                  <a:t>正确</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3800"/>
                  </a:lnSpc>
                </a:pP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1.8 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m:t>
                    </m:r>
                    <m:r>
                      <a:rPr lang="en-US" altLang="zh-CN" sz="2400" b="0" i="0" dirty="0">
                        <a:solidFill>
                          <a:srgbClr val="FF0000"/>
                        </a:solidFill>
                        <a:latin typeface="Cambria Math" panose="02040503050406030204" pitchFamily="18" charset="0"/>
                        <a:ea typeface="SimSun" pitchFamily="34" charset="-122"/>
                        <a:cs typeface="Times New Roman" pitchFamily="34" charset="-120"/>
                      </a:rPr>
                      <m:t>=1.8×1 000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mm</m:t>
                    </m:r>
                    <m:r>
                      <a:rPr lang="en-US" altLang="zh-CN" sz="2400" b="0" i="0" dirty="0">
                        <a:solidFill>
                          <a:srgbClr val="FF0000"/>
                        </a:solidFill>
                        <a:latin typeface="Cambria Math" panose="02040503050406030204" pitchFamily="18" charset="0"/>
                        <a:ea typeface="SimSun" pitchFamily="34" charset="-122"/>
                        <a:cs typeface="Times New Roman" pitchFamily="34" charset="-120"/>
                      </a:rPr>
                      <m:t>=1 800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mm</m:t>
                    </m:r>
                  </m:oMath>
                </a14:m>
                <a:r>
                  <a:rPr lang="en-US" altLang="zh-CN" sz="2400" b="0" i="0" dirty="0">
                    <a:solidFill>
                      <a:srgbClr val="FF0000"/>
                    </a:solidFill>
                    <a:latin typeface="Times New Roman" pitchFamily="34" charset="0"/>
                    <a:ea typeface="SimSun" pitchFamily="34" charset="-122"/>
                    <a:cs typeface="Times New Roman" pitchFamily="34" charset="-120"/>
                  </a:rPr>
                  <a:t>,故B错误；</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0.5 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r>
                      <a:rPr lang="en-US" altLang="zh-CN" sz="2400" b="0" i="0" dirty="0">
                        <a:solidFill>
                          <a:srgbClr val="FF0000"/>
                        </a:solidFill>
                        <a:latin typeface="Cambria Math" panose="02040503050406030204" pitchFamily="18" charset="0"/>
                        <a:ea typeface="SimSun" pitchFamily="34" charset="-122"/>
                        <a:cs typeface="Times New Roman" pitchFamily="34" charset="-120"/>
                      </a:rPr>
                      <m:t>=0.5×10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mm</m:t>
                    </m:r>
                    <m:r>
                      <a:rPr lang="en-US" altLang="zh-CN" sz="2400" b="0" i="0" dirty="0">
                        <a:solidFill>
                          <a:srgbClr val="FF0000"/>
                        </a:solidFill>
                        <a:latin typeface="Cambria Math" panose="02040503050406030204" pitchFamily="18" charset="0"/>
                        <a:ea typeface="SimSun" pitchFamily="34" charset="-122"/>
                        <a:cs typeface="Times New Roman" pitchFamily="34" charset="-120"/>
                      </a:rPr>
                      <m:t>=5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故</a:t>
                </a:r>
              </a:p>
              <a:p>
                <a:pPr latinLnBrk="1">
                  <a:lnSpc>
                    <a:spcPts val="3800"/>
                  </a:lnSpc>
                </a:pPr>
                <a:r>
                  <a:rPr lang="en-US" altLang="zh-CN" sz="2400" b="0" i="0" smtClean="0">
                    <a:solidFill>
                      <a:srgbClr val="FF0000"/>
                    </a:solidFill>
                    <a:latin typeface="Times New Roman" pitchFamily="34" charset="0"/>
                    <a:ea typeface="SimSun" pitchFamily="34" charset="-122"/>
                    <a:cs typeface="Times New Roman" pitchFamily="34" charset="-120"/>
                  </a:rPr>
                  <a:t>C</a:t>
                </a:r>
                <a:r>
                  <a:rPr lang="en-US" altLang="zh-CN" sz="2400" b="0" i="0" dirty="0">
                    <a:solidFill>
                      <a:srgbClr val="FF0000"/>
                    </a:solidFill>
                    <a:latin typeface="Times New Roman" pitchFamily="34" charset="0"/>
                    <a:ea typeface="SimSun" pitchFamily="34" charset="-122"/>
                    <a:cs typeface="Times New Roman" pitchFamily="34" charset="-120"/>
                  </a:rPr>
                  <a:t>错误；</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12 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m</m:t>
                    </m:r>
                    <m:r>
                      <a:rPr lang="en-US" altLang="zh-CN" sz="2400" b="0" i="0" dirty="0">
                        <a:solidFill>
                          <a:srgbClr val="FF0000"/>
                        </a:solidFill>
                        <a:latin typeface="Cambria Math" panose="02040503050406030204" pitchFamily="18" charset="0"/>
                        <a:ea typeface="SimSun" pitchFamily="34" charset="-122"/>
                        <a:cs typeface="Times New Roman" pitchFamily="34" charset="-120"/>
                      </a:rPr>
                      <m:t>=12×100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r>
                      <a:rPr lang="en-US" altLang="zh-CN" sz="2400" b="0" i="0" dirty="0">
                        <a:solidFill>
                          <a:srgbClr val="FF0000"/>
                        </a:solidFill>
                        <a:latin typeface="Cambria Math" panose="02040503050406030204" pitchFamily="18" charset="0"/>
                        <a:ea typeface="SimSun" pitchFamily="34" charset="-122"/>
                        <a:cs typeface="Times New Roman" pitchFamily="34" charset="-120"/>
                      </a:rPr>
                      <m:t>=1 200 </m:t>
                    </m:r>
                    <m:r>
                      <m:rPr>
                        <m:sty m:val="p"/>
                      </m:rPr>
                      <a:rPr lang="en-US" altLang="zh-CN" sz="2400" b="0" i="0" dirty="0">
                        <a:solidFill>
                          <a:srgbClr val="FF0000"/>
                        </a:solidFill>
                        <a:latin typeface="Cambria Math" panose="02040503050406030204" pitchFamily="18" charset="0"/>
                        <a:ea typeface="SimSun" pitchFamily="34" charset="-122"/>
                        <a:cs typeface="Times New Roman" pitchFamily="34" charset="-120"/>
                      </a:rPr>
                      <m:t>cm</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,故D错误。故选A。</a:t>
                </a:r>
                <a:endParaRPr lang="en-US" altLang="zh-CN" sz="2400" dirty="0"/>
              </a:p>
              <a:p>
                <a:pPr latinLnBrk="1">
                  <a:lnSpc>
                    <a:spcPts val="3800"/>
                  </a:lnSpc>
                </a:pPr>
                <a:r>
                  <a:rPr lang="en-US" altLang="zh-CN" sz="2400" b="1" i="0" smtClean="0">
                    <a:solidFill>
                      <a:srgbClr val="FF0000"/>
                    </a:solidFill>
                    <a:latin typeface="Times New Roman" pitchFamily="34" charset="0"/>
                    <a:ea typeface="SimSun" pitchFamily="34" charset="-122"/>
                    <a:cs typeface="Times New Roman" pitchFamily="34" charset="-120"/>
                  </a:rPr>
                  <a:t>上分点拨</a:t>
                </a:r>
                <a:r>
                  <a:rPr lang="en-US" altLang="zh-CN" sz="2400" b="1" i="0" smtClean="0">
                    <a:solidFill>
                      <a:srgbClr val="FF0000"/>
                    </a:solidFill>
                    <a:latin typeface="SimSun" pitchFamily="34" charset="0"/>
                    <a:ea typeface="SimSun" pitchFamily="34" charset="-122"/>
                    <a:cs typeface="SimSun" pitchFamily="34" charset="-120"/>
                  </a:rPr>
                  <a:t> </a:t>
                </a:r>
                <a:r>
                  <a:rPr lang="en-US" altLang="zh-CN" sz="2400" b="1" i="0" dirty="0">
                    <a:solidFill>
                      <a:srgbClr val="FF0000"/>
                    </a:solidFill>
                    <a:latin typeface="Times New Roman" pitchFamily="34" charset="0"/>
                    <a:ea typeface="SimSun" pitchFamily="34" charset="-122"/>
                    <a:cs typeface="Times New Roman" pitchFamily="34" charset="-120"/>
                  </a:rPr>
                  <a:t>单位换算</a:t>
                </a:r>
                <a:endParaRPr lang="en-US" altLang="zh-CN" sz="2400" dirty="0"/>
              </a:p>
              <a:p>
                <a:pPr latinLnBrk="1">
                  <a:lnSpc>
                    <a:spcPts val="3800"/>
                  </a:lnSpc>
                </a:pPr>
                <a:r>
                  <a:rPr lang="en-US" altLang="zh-CN" sz="2400" b="0" i="0" smtClean="0">
                    <a:solidFill>
                      <a:srgbClr val="FF0000"/>
                    </a:solidFill>
                    <a:latin typeface="Times New Roman" pitchFamily="34" charset="0"/>
                    <a:ea typeface="SimSun" pitchFamily="34" charset="-122"/>
                    <a:cs typeface="Times New Roman" pitchFamily="34" charset="-120"/>
                  </a:rPr>
                  <a:t>进行单位换算时</a:t>
                </a:r>
                <a:r>
                  <a:rPr lang="en-US" altLang="zh-CN" sz="2400" b="0" i="0" dirty="0">
                    <a:solidFill>
                      <a:srgbClr val="FF0000"/>
                    </a:solidFill>
                    <a:latin typeface="Times New Roman" pitchFamily="34" charset="0"/>
                    <a:ea typeface="SimSun" pitchFamily="34" charset="-122"/>
                    <a:cs typeface="Times New Roman" pitchFamily="34" charset="-120"/>
                  </a:rPr>
                  <a:t>，要知道不同单位间的具体关系，并进行正确的数学运算</a:t>
                </a:r>
                <a:r>
                  <a:rPr lang="en-US" altLang="zh-CN" sz="2400" b="0" i="0">
                    <a:solidFill>
                      <a:srgbClr val="FF0000"/>
                    </a:solidFill>
                    <a:latin typeface="Times New Roman" pitchFamily="34" charset="0"/>
                    <a:ea typeface="SimSun" pitchFamily="34" charset="-122"/>
                    <a:cs typeface="Times New Roman" pitchFamily="34" charset="-120"/>
                  </a:rPr>
                  <a:t>；</a:t>
                </a:r>
                <a:r>
                  <a:rPr lang="en-US" altLang="zh-CN" sz="2400" b="0" i="0" smtClean="0">
                    <a:solidFill>
                      <a:srgbClr val="FF0000"/>
                    </a:solidFill>
                    <a:latin typeface="Times New Roman" pitchFamily="34" charset="0"/>
                    <a:ea typeface="SimSun" pitchFamily="34" charset="-122"/>
                    <a:cs typeface="Times New Roman" pitchFamily="34" charset="-120"/>
                  </a:rPr>
                  <a:t>同时</a:t>
                </a:r>
              </a:p>
              <a:p>
                <a:pPr latinLnBrk="1">
                  <a:lnSpc>
                    <a:spcPts val="3800"/>
                  </a:lnSpc>
                </a:pPr>
                <a:r>
                  <a:rPr lang="en-US" altLang="zh-CN" sz="2400" b="0" i="0" smtClean="0">
                    <a:solidFill>
                      <a:srgbClr val="FF0000"/>
                    </a:solidFill>
                    <a:latin typeface="Times New Roman" pitchFamily="34" charset="0"/>
                    <a:ea typeface="SimSun" pitchFamily="34" charset="-122"/>
                    <a:cs typeface="Times New Roman" pitchFamily="34" charset="-120"/>
                  </a:rPr>
                  <a:t>对某些物理量的单位的由来也要有明确的认识</a:t>
                </a:r>
                <a:r>
                  <a:rPr lang="en-US" altLang="zh-CN" sz="2400" b="0" i="0" dirty="0">
                    <a:solidFill>
                      <a:srgbClr val="FF0000"/>
                    </a:solidFill>
                    <a:latin typeface="Times New Roman" pitchFamily="34" charset="0"/>
                    <a:ea typeface="SimSun" pitchFamily="34" charset="-122"/>
                    <a:cs typeface="Times New Roman" pitchFamily="34" charset="-120"/>
                  </a:rPr>
                  <a:t>，可借助物理公式理解。</a:t>
                </a:r>
                <a:endParaRPr lang="en-US" altLang="zh-CN" sz="2400" dirty="0"/>
              </a:p>
            </p:txBody>
          </p:sp>
        </mc:Choice>
        <mc:Fallback>
          <p:sp>
            <p:nvSpPr>
              <p:cNvPr id="5" name="QC_4_AS.6_1#8817439b1?vop=1&amp;pid=8464e7d39&amp;color=0,0,0&amp;vtp=1&amp;bbb=1&amp;hb=1"/>
              <p:cNvSpPr>
                <a:spLocks noRot="1" noChangeAspect="1" noMove="1" noResize="1" noEditPoints="1" noAdjustHandles="1" noChangeArrowheads="1" noChangeShapeType="1" noTextEdit="1"/>
              </p:cNvSpPr>
              <p:nvPr/>
            </p:nvSpPr>
            <p:spPr>
              <a:xfrm>
                <a:off x="649224" y="3346885"/>
                <a:ext cx="10899648" cy="2895600"/>
              </a:xfrm>
              <a:prstGeom prst="rect">
                <a:avLst/>
              </a:prstGeom>
              <a:blipFill>
                <a:blip r:embed="rId4"/>
                <a:stretch>
                  <a:fillRect l="-1734" t="-1684" r="-1063" b="-4000"/>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4_BD.7_1#c9ba3edf7?vop=1&amp;pid=8464e7d39&amp;color=0,0,0&amp;vtp=1&amp;bt=1&amp;bbb=1&amp;hb=1"/>
          <p:cNvSpPr/>
          <p:nvPr/>
        </p:nvSpPr>
        <p:spPr>
          <a:xfrm>
            <a:off x="649224" y="864000"/>
            <a:ext cx="10899648" cy="1676400"/>
          </a:xfrm>
          <a:prstGeom prst="rect">
            <a:avLst/>
          </a:prstGeom>
          <a:noFill/>
          <a:ln/>
        </p:spPr>
        <p:txBody>
          <a:bodyPr wrap="none" lIns="0" tIns="0" rIns="0" bIns="0" rtlCol="0" anchor="t"/>
          <a:lstStyle/>
          <a:p>
            <a:pPr algn="l" latinLnBrk="1">
              <a:lnSpc>
                <a:spcPts val="4400"/>
              </a:lnSpc>
            </a:pPr>
            <a:r>
              <a:rPr lang="en-US" altLang="zh-CN" sz="2400" b="1" i="0" dirty="0">
                <a:solidFill>
                  <a:srgbClr val="C00000"/>
                </a:solidFill>
                <a:latin typeface="Times New Roman" pitchFamily="34" charset="0"/>
                <a:ea typeface="SimSun" pitchFamily="34" charset="-122"/>
                <a:cs typeface="Times New Roman" pitchFamily="34" charset="-120"/>
              </a:rPr>
              <a:t>3.</a:t>
            </a:r>
            <a:r>
              <a:rPr lang="en-US" altLang="zh-CN" sz="2400" b="1" i="0" dirty="0">
                <a:solidFill>
                  <a:srgbClr val="000000"/>
                </a:solidFill>
                <a:latin typeface="Times New Roman" pitchFamily="34" charset="0"/>
                <a:ea typeface="SimSun" pitchFamily="34" charset="-122"/>
                <a:cs typeface="Times New Roman" pitchFamily="34" charset="-120"/>
              </a:rPr>
              <a:t>新素材</a:t>
            </a:r>
            <a:r>
              <a:rPr lang="en-US" altLang="zh-CN" sz="2400" b="1" i="0" dirty="0">
                <a:solidFill>
                  <a:srgbClr val="000000"/>
                </a:solidFill>
                <a:latin typeface="SimSun" pitchFamily="34" charset="0"/>
                <a:ea typeface="SimSun" pitchFamily="34" charset="-122"/>
                <a:cs typeface="SimSun" pitchFamily="34" charset="-120"/>
              </a:rPr>
              <a:t> </a:t>
            </a:r>
            <a:r>
              <a:rPr lang="en-US" altLang="zh-CN" sz="2400" b="0" i="0" dirty="0">
                <a:solidFill>
                  <a:srgbClr val="000000"/>
                </a:solidFill>
                <a:latin typeface="仿宋" pitchFamily="34" charset="0"/>
                <a:ea typeface="仿宋" pitchFamily="34" charset="-122"/>
                <a:cs typeface="仿宋" pitchFamily="34" charset="-120"/>
              </a:rPr>
              <a:t>［2025宁波慈溪期末］</a:t>
            </a:r>
            <a:r>
              <a:rPr lang="en-US" altLang="zh-CN" sz="2400" b="0" i="0" dirty="0">
                <a:solidFill>
                  <a:srgbClr val="000000"/>
                </a:solidFill>
                <a:latin typeface="Times New Roman" pitchFamily="34" charset="0"/>
                <a:ea typeface="SimSun" pitchFamily="34" charset="-122"/>
                <a:cs typeface="Times New Roman" pitchFamily="34" charset="-120"/>
              </a:rPr>
              <a:t>一元硬币的外观有银白色的金属光泽</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一些同学</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认为它可能是由铁制成的</a:t>
            </a:r>
            <a:r>
              <a:rPr lang="en-US" altLang="zh-CN" sz="2400" b="0" i="0" dirty="0">
                <a:solidFill>
                  <a:srgbClr val="000000"/>
                </a:solidFill>
                <a:latin typeface="Times New Roman" pitchFamily="34" charset="0"/>
                <a:ea typeface="SimSun" pitchFamily="34" charset="-122"/>
                <a:cs typeface="Times New Roman" pitchFamily="34" charset="-120"/>
              </a:rPr>
              <a:t>，在探究过程中，有同学提出</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我们可以先拿磁铁吸一</a:t>
            </a:r>
          </a:p>
          <a:p>
            <a:pPr latinLnBrk="1">
              <a:lnSpc>
                <a:spcPts val="4400"/>
              </a:lnSpc>
            </a:pPr>
            <a:r>
              <a:rPr lang="en-US" altLang="zh-CN" sz="2400" b="0" i="0" smtClean="0">
                <a:solidFill>
                  <a:srgbClr val="000000"/>
                </a:solidFill>
                <a:latin typeface="Times New Roman" pitchFamily="34" charset="0"/>
                <a:ea typeface="SimSun" pitchFamily="34" charset="-122"/>
                <a:cs typeface="Times New Roman" pitchFamily="34" charset="-120"/>
              </a:rPr>
              <a:t>下</a:t>
            </a:r>
            <a:r>
              <a:rPr lang="en-US" altLang="zh-CN" sz="2400" b="0" i="0" dirty="0">
                <a:solidFill>
                  <a:srgbClr val="000000"/>
                </a:solidFill>
                <a:latin typeface="Times New Roman" pitchFamily="34" charset="0"/>
                <a:ea typeface="SimSun" pitchFamily="34" charset="-122"/>
                <a:cs typeface="Times New Roman" pitchFamily="34" charset="-120"/>
              </a:rPr>
              <a:t>。”“拿磁铁吸一下”这一过程，</a:t>
            </a:r>
            <a:r>
              <a:rPr lang="en-US" altLang="zh-CN" sz="2400" b="0" i="0">
                <a:solidFill>
                  <a:srgbClr val="000000"/>
                </a:solidFill>
                <a:latin typeface="Times New Roman" pitchFamily="34" charset="0"/>
                <a:ea typeface="SimSun" pitchFamily="34" charset="-122"/>
                <a:cs typeface="Times New Roman" pitchFamily="34" charset="-120"/>
              </a:rPr>
              <a:t>属于科学探究中的</a:t>
            </a:r>
            <a:r>
              <a:rPr lang="en-US" altLang="zh-CN" sz="2400" b="0" i="0" smtClean="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a:t>
            </a:r>
            <a:endParaRPr lang="en-US" altLang="zh-CN" sz="2400" dirty="0"/>
          </a:p>
        </p:txBody>
      </p:sp>
      <p:sp>
        <p:nvSpPr>
          <p:cNvPr id="3" name="QC_4_AN.8_1#c9ba3edf7.bracket?vop=1&amp;pid=8464e7d39&amp;color=0,0,0&amp;vpa=3&amp;vtp=1"/>
          <p:cNvSpPr/>
          <p:nvPr/>
        </p:nvSpPr>
        <p:spPr>
          <a:xfrm>
            <a:off x="7700106" y="1991760"/>
            <a:ext cx="423863" cy="558800"/>
          </a:xfrm>
          <a:prstGeom prst="rect">
            <a:avLst/>
          </a:prstGeom>
          <a:noFill/>
          <a:ln/>
        </p:spPr>
        <p:txBody>
          <a:bodyPr wrap="none" lIns="0" tIns="0" rIns="0" bIns="0" rtlCol="0" anchor="t"/>
          <a:lstStyle/>
          <a:p>
            <a:pPr algn="ctr" latinLnBrk="1">
              <a:lnSpc>
                <a:spcPts val="4400"/>
              </a:lnSpc>
            </a:pPr>
            <a:r>
              <a:rPr lang="en-US" altLang="zh-CN" sz="2400" b="0" i="0" dirty="0">
                <a:solidFill>
                  <a:srgbClr val="FF0000"/>
                </a:solidFill>
                <a:latin typeface="Times New Roman" pitchFamily="34" charset="0"/>
                <a:ea typeface="SimSun" pitchFamily="34" charset="-122"/>
                <a:cs typeface="Times New Roman" pitchFamily="34" charset="-120"/>
              </a:rPr>
              <a:t>C</a:t>
            </a:r>
            <a:endParaRPr lang="en-US" altLang="zh-CN" sz="2400" dirty="0"/>
          </a:p>
        </p:txBody>
      </p:sp>
      <p:sp>
        <p:nvSpPr>
          <p:cNvPr id="4" name="QC_4_BD.7_2#c9ba3edf7.choices?vop=1&amp;pid=8464e7d39&amp;color=0,0,0&amp;vtp=1&amp;bbb=1"/>
          <p:cNvSpPr/>
          <p:nvPr/>
        </p:nvSpPr>
        <p:spPr>
          <a:xfrm>
            <a:off x="649224" y="2565854"/>
            <a:ext cx="10899648" cy="533400"/>
          </a:xfrm>
          <a:prstGeom prst="rect">
            <a:avLst/>
          </a:prstGeom>
          <a:noFill/>
          <a:ln/>
        </p:spPr>
        <p:txBody>
          <a:bodyPr wrap="none" lIns="0" tIns="0" rIns="0" bIns="0" rtlCol="0" anchor="t"/>
          <a:lstStyle/>
          <a:p>
            <a:pPr marL="0" marR="0" lvl="0" indent="0" defTabSz="914400" eaLnBrk="1" fontAlgn="auto" latinLnBrk="1" hangingPunct="1">
              <a:lnSpc>
                <a:spcPts val="4200"/>
              </a:lnSpc>
              <a:spcBef>
                <a:spcPts val="0"/>
              </a:spcBef>
              <a:spcAft>
                <a:spcPts val="0"/>
              </a:spcAft>
              <a:buClrTx/>
              <a:buSzTx/>
              <a:buNone/>
              <a:tabLst>
                <a:tab pos="2790678" algn="l"/>
                <a:tab pos="5555956" algn="l"/>
                <a:tab pos="8321235" algn="l"/>
              </a:tabLst>
              <a:defRPr/>
            </a:pPr>
            <a:r>
              <a:rPr lang="en-US" altLang="zh-CN" sz="2400" b="0" i="0" dirty="0">
                <a:solidFill>
                  <a:srgbClr val="000000"/>
                </a:solidFill>
                <a:latin typeface="Times New Roman" pitchFamily="34" charset="0"/>
                <a:ea typeface="SimSun" pitchFamily="34" charset="-122"/>
                <a:cs typeface="Times New Roman" pitchFamily="34" charset="-120"/>
              </a:rPr>
              <a:t>A</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提出问题</a:t>
            </a:r>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B</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建立假设</a:t>
            </a:r>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C</a:t>
            </a:r>
            <a:r>
              <a:rPr lang="en-US" altLang="zh-CN" sz="2400" b="0" i="0">
                <a:solidFill>
                  <a:srgbClr val="000000"/>
                </a:solidFill>
                <a:latin typeface="Times New Roman" pitchFamily="34" charset="0"/>
                <a:ea typeface="SimSun" pitchFamily="34" charset="-122"/>
                <a:cs typeface="Times New Roman" pitchFamily="34" charset="-120"/>
              </a:rPr>
              <a:t>.</a:t>
            </a:r>
            <a:r>
              <a:rPr lang="en-US" altLang="zh-CN" sz="2400" b="0" i="0" smtClean="0">
                <a:solidFill>
                  <a:srgbClr val="000000"/>
                </a:solidFill>
                <a:latin typeface="Times New Roman" pitchFamily="34" charset="0"/>
                <a:ea typeface="SimSun" pitchFamily="34" charset="-122"/>
                <a:cs typeface="Times New Roman" pitchFamily="34" charset="-120"/>
              </a:rPr>
              <a:t>制订计划</a:t>
            </a:r>
            <a:r>
              <a:rPr lang="en-US" altLang="zh-CN" sz="2400" b="0" i="0" spc="-10300" smtClean="0">
                <a:solidFill>
                  <a:srgbClr val="000000"/>
                </a:solidFill>
                <a:latin typeface="SimSun" pitchFamily="34" charset="0"/>
                <a:ea typeface="SimSun" pitchFamily="34" charset="-122"/>
                <a:cs typeface="SimSun" pitchFamily="34" charset="-120"/>
              </a:rPr>
              <a:t>	</a:t>
            </a:r>
            <a:r>
              <a:rPr lang="en-US" altLang="zh-CN" sz="2400" b="0" i="0" smtClean="0">
                <a:solidFill>
                  <a:srgbClr val="000000"/>
                </a:solidFill>
                <a:latin typeface="Times New Roman" pitchFamily="34" charset="0"/>
                <a:ea typeface="SimSun" pitchFamily="34" charset="-122"/>
                <a:cs typeface="Times New Roman" pitchFamily="34" charset="-120"/>
              </a:rPr>
              <a:t>D</a:t>
            </a:r>
            <a:r>
              <a:rPr lang="en-US" altLang="zh-CN" sz="2400" b="0" i="0" dirty="0">
                <a:solidFill>
                  <a:srgbClr val="000000"/>
                </a:solidFill>
                <a:latin typeface="Times New Roman" pitchFamily="34" charset="0"/>
                <a:ea typeface="SimSun" pitchFamily="34" charset="-122"/>
                <a:cs typeface="Times New Roman" pitchFamily="34" charset="-120"/>
              </a:rPr>
              <a:t>.交流评价</a:t>
            </a:r>
            <a:endParaRPr lang="en-US" altLang="zh-CN" sz="2400" dirty="0"/>
          </a:p>
        </p:txBody>
      </p:sp>
      <mc:AlternateContent xmlns:mc="http://schemas.openxmlformats.org/markup-compatibility/2006">
        <mc:Choice xmlns:a14="http://schemas.microsoft.com/office/drawing/2010/main" Requires="a14">
          <p:sp>
            <p:nvSpPr>
              <p:cNvPr id="5" name="QC_4_AS.9_1#c9ba3edf7?vop=1&amp;pid=8464e7d39&amp;color=0,0,0&amp;vtp=1&amp;bbb=1&amp;hb=1"/>
              <p:cNvSpPr/>
              <p:nvPr/>
            </p:nvSpPr>
            <p:spPr>
              <a:xfrm>
                <a:off x="649224" y="3088713"/>
                <a:ext cx="10899648" cy="2794000"/>
              </a:xfrm>
              <a:prstGeom prst="rect">
                <a:avLst/>
              </a:prstGeom>
              <a:noFill/>
              <a:ln/>
            </p:spPr>
            <p:txBody>
              <a:bodyPr wrap="none" lIns="0" tIns="0" rIns="0" bIns="0" rtlCol="0" anchor="t"/>
              <a:lstStyle/>
              <a:p>
                <a:pPr algn="l" latinLnBrk="1">
                  <a:lnSpc>
                    <a:spcPts val="4400"/>
                  </a:lnSpc>
                </a:pPr>
                <a:r>
                  <a:rPr lang="en-US" altLang="zh-CN" sz="2400" b="0" i="0" dirty="0">
                    <a:solidFill>
                      <a:srgbClr val="FF0000"/>
                    </a:solidFill>
                    <a:latin typeface="Times New Roman" pitchFamily="34" charset="0"/>
                    <a:ea typeface="SimHei" pitchFamily="34" charset="-122"/>
                    <a:cs typeface="Times New Roman" pitchFamily="34" charset="-120"/>
                  </a:rPr>
                  <a:t>【解析】</a:t>
                </a:r>
                <a:r>
                  <a:rPr lang="en-US" altLang="zh-CN" sz="2400" b="0" i="0" dirty="0">
                    <a:solidFill>
                      <a:srgbClr val="FF0000"/>
                    </a:solidFill>
                    <a:latin typeface="Times New Roman" pitchFamily="34" charset="0"/>
                    <a:ea typeface="SimSun" pitchFamily="34" charset="-122"/>
                    <a:cs typeface="Times New Roman" pitchFamily="34" charset="-120"/>
                  </a:rPr>
                  <a:t>“拿磁铁吸一下”这一过程是在建立假设后，</a:t>
                </a:r>
                <a:r>
                  <a:rPr lang="en-US" altLang="zh-CN" sz="2400" b="0" i="0">
                    <a:solidFill>
                      <a:srgbClr val="FF0000"/>
                    </a:solidFill>
                    <a:latin typeface="Times New Roman" pitchFamily="34" charset="0"/>
                    <a:ea typeface="SimSun" pitchFamily="34" charset="-122"/>
                    <a:cs typeface="Times New Roman" pitchFamily="34" charset="-120"/>
                  </a:rPr>
                  <a:t>为设计方案检验假设的过程</a:t>
                </a:r>
                <a:r>
                  <a:rPr lang="en-US" altLang="zh-CN" sz="2400" b="0" i="0" smtClean="0">
                    <a:solidFill>
                      <a:srgbClr val="FF0000"/>
                    </a:solidFill>
                    <a:latin typeface="Times New Roman" pitchFamily="34" charset="0"/>
                    <a:ea typeface="SimSun" pitchFamily="34" charset="-122"/>
                    <a:cs typeface="Times New Roman" pitchFamily="34" charset="-120"/>
                  </a:rPr>
                  <a:t>，</a:t>
                </a: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属于科学探究中的制订计划</a:t>
                </a:r>
                <a:r>
                  <a:rPr lang="en-US" altLang="zh-CN" sz="2400" b="0" i="0" dirty="0">
                    <a:solidFill>
                      <a:srgbClr val="FF0000"/>
                    </a:solidFill>
                    <a:latin typeface="Times New Roman" pitchFamily="34" charset="0"/>
                    <a:ea typeface="SimSun" pitchFamily="34" charset="-122"/>
                    <a:cs typeface="Times New Roman" pitchFamily="34" charset="-120"/>
                  </a:rPr>
                  <a:t>。故选C。</a:t>
                </a:r>
                <a:endParaRPr lang="en-US" altLang="zh-CN" sz="2400" dirty="0"/>
              </a:p>
              <a:p>
                <a:pPr latinLnBrk="1">
                  <a:lnSpc>
                    <a:spcPts val="4400"/>
                  </a:lnSpc>
                </a:pPr>
                <a:r>
                  <a:rPr lang="en-US" altLang="zh-CN" sz="2400" b="1" i="0" smtClean="0">
                    <a:solidFill>
                      <a:srgbClr val="FF0000"/>
                    </a:solidFill>
                    <a:latin typeface="Times New Roman" pitchFamily="34" charset="0"/>
                    <a:ea typeface="SimSun" pitchFamily="34" charset="-122"/>
                    <a:cs typeface="Times New Roman" pitchFamily="34" charset="-120"/>
                  </a:rPr>
                  <a:t>上分点拨</a:t>
                </a:r>
                <a:r>
                  <a:rPr lang="en-US" altLang="zh-CN" sz="2400" b="1" i="0" smtClean="0">
                    <a:solidFill>
                      <a:srgbClr val="FF0000"/>
                    </a:solidFill>
                    <a:latin typeface="SimSun" pitchFamily="34" charset="0"/>
                    <a:ea typeface="SimSun" pitchFamily="34" charset="-122"/>
                    <a:cs typeface="SimSun" pitchFamily="34" charset="-120"/>
                  </a:rPr>
                  <a:t> </a:t>
                </a:r>
                <a:r>
                  <a:rPr lang="en-US" altLang="zh-CN" sz="2400" b="1" i="0" dirty="0">
                    <a:solidFill>
                      <a:srgbClr val="FF0000"/>
                    </a:solidFill>
                    <a:latin typeface="Times New Roman" pitchFamily="34" charset="0"/>
                    <a:ea typeface="SimSun" pitchFamily="34" charset="-122"/>
                    <a:cs typeface="Times New Roman" pitchFamily="34" charset="-120"/>
                  </a:rPr>
                  <a:t>科学探究</a:t>
                </a:r>
                <a:endParaRPr lang="en-US" altLang="zh-CN" sz="2400" dirty="0"/>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科学探究的主要环节有</a:t>
                </a:r>
                <a:r>
                  <a:rPr lang="en-US" altLang="zh-CN" sz="2400" b="0" i="0" dirty="0">
                    <a:solidFill>
                      <a:srgbClr val="FF0000"/>
                    </a:solidFill>
                    <a:latin typeface="Times New Roman" pitchFamily="34" charset="0"/>
                    <a:ea typeface="SimSun" pitchFamily="34" charset="-122"/>
                    <a:cs typeface="Times New Roman" pitchFamily="34" charset="-120"/>
                  </a:rPr>
                  <a:t>：提出问题</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oMath>
                </a14:m>
                <a:r>
                  <a:rPr lang="en-US" altLang="zh-CN" sz="2400" b="0" i="0" dirty="0">
                    <a:solidFill>
                      <a:srgbClr val="FF0000"/>
                    </a:solidFill>
                    <a:latin typeface="SimSun" pitchFamily="34" charset="0"/>
                    <a:ea typeface="SimSun" pitchFamily="34" charset="-122"/>
                    <a:cs typeface="SimSu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作出猜想或假设</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oMath>
                </a14:m>
                <a:r>
                  <a:rPr lang="en-US" altLang="zh-CN" sz="2400" b="0" i="0" dirty="0">
                    <a:solidFill>
                      <a:srgbClr val="FF0000"/>
                    </a:solidFill>
                    <a:latin typeface="SimSun" pitchFamily="34" charset="0"/>
                    <a:ea typeface="SimSun" pitchFamily="34" charset="-122"/>
                    <a:cs typeface="SimSu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制订计划，进行实验</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a:solidFill>
                      <a:srgbClr val="FF0000"/>
                    </a:solidFill>
                    <a:latin typeface="SimSun" pitchFamily="34" charset="0"/>
                    <a:ea typeface="SimSun" pitchFamily="34" charset="-122"/>
                    <a:cs typeface="SimSun" pitchFamily="34" charset="-120"/>
                  </a:rPr>
                  <a:t> </a:t>
                </a:r>
                <a:endParaRPr lang="en-US" altLang="zh-CN" sz="2400" b="0" i="0" smtClean="0">
                  <a:solidFill>
                    <a:srgbClr val="FF0000"/>
                  </a:solidFill>
                  <a:latin typeface="SimSun" pitchFamily="34" charset="0"/>
                  <a:ea typeface="SimSun" pitchFamily="34" charset="-122"/>
                  <a:cs typeface="SimSun" pitchFamily="34" charset="-120"/>
                </a:endParaRPr>
              </a:p>
              <a:p>
                <a:pPr latinLnBrk="1">
                  <a:lnSpc>
                    <a:spcPts val="4400"/>
                  </a:lnSpc>
                </a:pPr>
                <a:r>
                  <a:rPr lang="en-US" altLang="zh-CN" sz="2400" b="0" i="0" smtClean="0">
                    <a:solidFill>
                      <a:srgbClr val="FF0000"/>
                    </a:solidFill>
                    <a:latin typeface="Times New Roman" pitchFamily="34" charset="0"/>
                    <a:ea typeface="SimSun" pitchFamily="34" charset="-122"/>
                    <a:cs typeface="Times New Roman" pitchFamily="34" charset="-120"/>
                  </a:rPr>
                  <a:t>分析证据</a:t>
                </a:r>
                <a:r>
                  <a:rPr lang="en-US" altLang="zh-CN" sz="2400" b="0" i="0" dirty="0">
                    <a:solidFill>
                      <a:srgbClr val="FF0000"/>
                    </a:solidFill>
                    <a:latin typeface="Times New Roman" pitchFamily="34" charset="0"/>
                    <a:ea typeface="SimSun" pitchFamily="34" charset="-122"/>
                    <a:cs typeface="Times New Roman" pitchFamily="34" charset="-120"/>
                  </a:rPr>
                  <a:t>，得出结论</a:t>
                </a:r>
                <a14:m>
                  <m:oMath xmlns:m="http://schemas.openxmlformats.org/officeDocument/2006/math">
                    <m:r>
                      <a:rPr lang="en-US" altLang="zh-CN" sz="2400" b="0" i="0" dirty="0">
                        <a:solidFill>
                          <a:srgbClr val="FF0000"/>
                        </a:solidFill>
                        <a:latin typeface="Cambria Math" panose="02040503050406030204" pitchFamily="18" charset="0"/>
                        <a:ea typeface="SimSun" pitchFamily="34" charset="-122"/>
                        <a:cs typeface="Times New Roman" pitchFamily="34" charset="-120"/>
                      </a:rPr>
                      <m:t>→</m:t>
                    </m:r>
                  </m:oMath>
                </a14:m>
                <a:r>
                  <a:rPr lang="en-US" altLang="zh-CN" sz="100" b="0" i="0" kern="0" spc="-99900" dirty="0" smtClean="0">
                    <a:solidFill>
                      <a:srgbClr val="FFFFFF"/>
                    </a:solidFill>
                    <a:latin typeface="Times New Roman" pitchFamily="34" charset="0"/>
                    <a:ea typeface="SimSun" pitchFamily="34" charset="-122"/>
                    <a:cs typeface="Times New Roman" pitchFamily="34" charset="-120"/>
                  </a:rPr>
                  <a:t> </a:t>
                </a:r>
                <a:r>
                  <a:rPr lang="en-US" altLang="zh-CN" sz="2400" b="0" i="0" dirty="0">
                    <a:solidFill>
                      <a:srgbClr val="FF0000"/>
                    </a:solidFill>
                    <a:latin typeface="SimSun" pitchFamily="34" charset="0"/>
                    <a:ea typeface="SimSun" pitchFamily="34" charset="-122"/>
                    <a:cs typeface="SimSun" pitchFamily="34" charset="-120"/>
                  </a:rPr>
                  <a:t> </a:t>
                </a:r>
                <a:r>
                  <a:rPr lang="en-US" altLang="zh-CN" sz="2400" b="0" i="0" dirty="0">
                    <a:solidFill>
                      <a:srgbClr val="FF0000"/>
                    </a:solidFill>
                    <a:latin typeface="Times New Roman" pitchFamily="34" charset="0"/>
                    <a:ea typeface="SimSun" pitchFamily="34" charset="-122"/>
                    <a:cs typeface="Times New Roman" pitchFamily="34" charset="-120"/>
                  </a:rPr>
                  <a:t>表达与交流。</a:t>
                </a:r>
                <a:endParaRPr lang="en-US" altLang="zh-CN" sz="2400" dirty="0"/>
              </a:p>
            </p:txBody>
          </p:sp>
        </mc:Choice>
        <mc:Fallback>
          <p:sp>
            <p:nvSpPr>
              <p:cNvPr id="5" name="QC_4_AS.9_1#c9ba3edf7?vop=1&amp;pid=8464e7d39&amp;color=0,0,0&amp;vtp=1&amp;bbb=1&amp;hb=1"/>
              <p:cNvSpPr>
                <a:spLocks noRot="1" noChangeAspect="1" noMove="1" noResize="1" noEditPoints="1" noAdjustHandles="1" noChangeArrowheads="1" noChangeShapeType="1" noTextEdit="1"/>
              </p:cNvSpPr>
              <p:nvPr/>
            </p:nvSpPr>
            <p:spPr>
              <a:xfrm>
                <a:off x="649224" y="3088713"/>
                <a:ext cx="10899648" cy="2794000"/>
              </a:xfrm>
              <a:prstGeom prst="rect">
                <a:avLst/>
              </a:prstGeom>
              <a:blipFill>
                <a:blip r:embed="rId3"/>
                <a:stretch>
                  <a:fillRect l="-1734" r="-1957" b="-3275"/>
                </a:stretch>
              </a:blipFill>
              <a:ln/>
            </p:spPr>
            <p:txBody>
              <a:bodyPr/>
              <a:lstStyle/>
              <a:p>
                <a:r>
                  <a:rPr lang="zh-CN" altLang="en-US">
                    <a:noFill/>
                  </a:rPr>
                  <a:t> </a:t>
                </a:r>
              </a:p>
            </p:txBody>
          </p:sp>
        </mc:Fallback>
      </mc:AlternateContent>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
                                            <p:bg/>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5">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5">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1997</Words>
  <Application>Microsoft Office PowerPoint</Application>
  <PresentationFormat>宽屏</PresentationFormat>
  <Paragraphs>480</Paragraphs>
  <Slides>46</Slides>
  <Notes>46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46</vt:i4>
      </vt:variant>
    </vt:vector>
  </HeadingPairs>
  <TitlesOfParts>
    <vt:vector size="58" baseType="lpstr">
      <vt:lpstr>Calibri (正文)</vt:lpstr>
      <vt:lpstr>KaiTi</vt:lpstr>
      <vt:lpstr>等线</vt:lpstr>
      <vt:lpstr>仿宋</vt:lpstr>
      <vt:lpstr>SimHei</vt:lpstr>
      <vt:lpstr>SimSun</vt:lpstr>
      <vt:lpstr>微软雅黑</vt:lpstr>
      <vt:lpstr>Arial</vt:lpstr>
      <vt:lpstr>Calibri</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
  <cp:lastModifiedBy>Administrator</cp:lastModifiedBy>
  <cp:revision>2</cp:revision>
  <dcterms:created xsi:type="dcterms:W3CDTF">2025-05-26T10:30:11Z</dcterms:created>
  <dcterms:modified xsi:type="dcterms:W3CDTF">2025-05-26T10:32:59Z</dcterms:modified>
  <cp:category/>
  <cp:contentStatus/>
</cp:coreProperties>
</file>