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28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image" Target="../media/image8.png"/><Relationship Id="rId7" Type="http://schemas.openxmlformats.org/officeDocument/2006/relationships/slide" Target="../slides/slide9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10" Type="http://schemas.openxmlformats.org/officeDocument/2006/relationships/slide" Target="../slides/slide16.xml"/><Relationship Id="rId4" Type="http://schemas.openxmlformats.org/officeDocument/2006/relationships/image" Target="../media/image9.png"/><Relationship Id="rId9" Type="http://schemas.openxmlformats.org/officeDocument/2006/relationships/slide" Target="../slides/slide1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3" Type="http://schemas.openxmlformats.org/officeDocument/2006/relationships/image" Target="../media/image8.png"/><Relationship Id="rId7" Type="http://schemas.openxmlformats.org/officeDocument/2006/relationships/slide" Target="../slides/slide19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8.xml"/><Relationship Id="rId11" Type="http://schemas.openxmlformats.org/officeDocument/2006/relationships/slide" Target="../slides/slide24.xml"/><Relationship Id="rId5" Type="http://schemas.openxmlformats.org/officeDocument/2006/relationships/slide" Target="../slides/slide6.xml"/><Relationship Id="rId10" Type="http://schemas.openxmlformats.org/officeDocument/2006/relationships/slide" Target="../slides/slide22.xml"/><Relationship Id="rId4" Type="http://schemas.openxmlformats.org/officeDocument/2006/relationships/image" Target="../media/image9.png"/><Relationship Id="rId9" Type="http://schemas.openxmlformats.org/officeDocument/2006/relationships/slide" Target="../slides/slide2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6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12" Type="http://schemas.openxmlformats.org/officeDocument/2006/relationships/slide" Target="../slides/slide2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2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6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6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12" Type="http://schemas.openxmlformats.org/officeDocument/2006/relationships/slide" Target="../slides/slide2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2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12" Type="http://schemas.openxmlformats.org/officeDocument/2006/relationships/slide" Target="../slides/slide24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2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730fcc5f,3730fcc5f,27b4e67ba,d30a8d497,d6668c9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3?lid=6a48d583e&amp;amp;amp;amp;cid=6a48d583e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3?lid=7dceb00a0&amp;amp;amp;amp;cid=7dceb00a0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3?lid=621c766ce&amp;amp;amp;amp;cid=621c766ce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3?lid=fcf791cec&amp;amp;amp;amp;cid=fcf791cec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3?lid=58e0506b5&amp;amp;amp;amp;cid=58e0506b5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3?lid=6a48d583e&amp;amp;amp;amp;cid=6a48d583e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2" name="C_0#auto_editor_catalog_3?lid=7dceb00a0&amp;amp;amp;amp;cid=7dceb00a0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3" name="C_0#auto_editor_catalog_3?lid=621c766ce&amp;amp;amp;amp;cid=621c766ce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4" name="C_0#auto_editor_catalog_3?lid=fcf791cec&amp;amp;amp;amp;cid=fcf791cec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5" name="C_0#auto_editor_catalog_3?lid=58e0506b5&amp;amp;amp;amp;cid=58e0506b5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730fcc5f,19b3a3c8f,61c629ce6,a779926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9?lid=c86fc5fe6&amp;amp;amp;amp;cid=c86fc5fe6&amp;amp;amp;amp;vtp=1">
            <a:hlinkClick r:id="rId6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9?lid=06a7b9fe9&amp;amp;amp;amp;cid=06a7b9fe9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9?lid=7a4340173&amp;amp;amp;amp;cid=7a4340173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9?lid=af5f417f8&amp;amp;amp;amp;cid=af5f417f8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9?lid=cdde7f423&amp;amp;amp;amp;cid=cdde7f423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9?lid=909c53c29&amp;amp;amp;amp;cid=909c53c29&amp;amp;amp;amp;vtp=1">
            <a:hlinkClick r:id="rId11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2" name="C_0#auto_editor_catalog_9?lid=c86fc5fe6&amp;amp;amp;amp;cid=c86fc5fe6&amp;amp;amp;amp;vtp=1">
            <a:hlinkClick r:id="rId6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3" name="C_0#auto_editor_catalog_9?lid=06a7b9fe9&amp;amp;amp;amp;cid=06a7b9fe9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C_0#auto_editor_catalog_9?lid=7a4340173&amp;amp;amp;amp;cid=7a4340173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5" name="C_0#auto_editor_catalog_9?lid=af5f417f8&amp;amp;amp;amp;cid=af5f417f8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6" name="C_0#auto_editor_catalog_9?lid=cdde7f423&amp;amp;amp;amp;cid=cdde7f423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7" name="C_0#auto_editor_catalog_9?lid=909c53c29&amp;amp;amp;amp;cid=909c53c29&amp;amp;amp;amp;vtp=1">
            <a:hlinkClick r:id="rId11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3730fcc5f,27b4e67ba,d30a8d497,d6668c9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19b3a3c8f,61c629ce6,a779926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7b4e67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9b3a3c8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3730fcc5f,27b4e67ba,d30a8d497,d6668c940#df=27b4e67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3730fcc5f,27b4e67ba,d30a8d497,d6668c940#df=19b3a3c8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6a48d583e&amp;amp;amp;amp;cid=6a48d583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7dceb00a0&amp;amp;amp;amp;cid=7dceb00a0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621c766ce&amp;amp;amp;amp;cid=621c766ce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fcf791cec&amp;amp;amp;amp;cid=fcf791ce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58e0506b5&amp;amp;amp;amp;cid=58e0506b5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82c47ac3a8eb73f2535749e#tid=68344034cee20e00090518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19b3a3c8f,61c629ce6,a77992611#df=27b4e67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3730fcc5f,19b3a3c8f,61c629ce6,a77992611#df=19b3a3c8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9?lid=c86fc5fe6&amp;amp;amp;amp;cid=c86fc5fe6&amp;amp;amp;amp;vtp=1">
            <a:hlinkClick r:id="rId7" action="ppaction://hlinksldjump"/>
          </p:cNvPr>
          <p:cNvSpPr/>
          <p:nvPr/>
        </p:nvSpPr>
        <p:spPr>
          <a:xfrm>
            <a:off x="406908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5" name="C_0#auto_editor_catalog_9?lid=06a7b9fe9&amp;amp;amp;amp;cid=06a7b9fe9&amp;amp;amp;amp;vtp=1">
            <a:hlinkClick r:id="rId8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6" name="C_0#auto_editor_catalog_9?lid=7a4340173&amp;amp;amp;amp;cid=7a4340173&amp;amp;amp;amp;vtp=1">
            <a:hlinkClick r:id="rId9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7" name="C_0#auto_editor_catalog_9?lid=af5f417f8&amp;amp;amp;amp;cid=af5f417f8&amp;amp;amp;amp;vtp=1">
            <a:hlinkClick r:id="rId10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8" name="C_0#auto_editor_catalog_9?lid=cdde7f423&amp;amp;amp;amp;cid=cdde7f423&amp;amp;amp;amp;vtp=1">
            <a:hlinkClick r:id="rId11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9" name="C_0#auto_editor_catalog_9?lid=909c53c29&amp;amp;amp;amp;cid=909c53c29&amp;amp;amp;amp;vtp=1">
            <a:hlinkClick r:id="rId12" action="ppaction://hlinksldjump"/>
          </p:cNvPr>
          <p:cNvSpPr/>
          <p:nvPr/>
        </p:nvSpPr>
        <p:spPr>
          <a:xfrm>
            <a:off x="743407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59536" y="5212080"/>
            <a:ext cx="1856232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道德与法治</a:t>
            </a:r>
            <a:endParaRPr lang="en-US" sz="28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24728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七年级全一册  RJ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931920" y="5870448"/>
            <a:ext cx="4315968" cy="429768"/>
          </a:xfrm>
          <a:prstGeom prst="rect">
            <a:avLst/>
          </a:prstGeom>
          <a:solidFill>
            <a:srgbClr val="98E5D8"/>
          </a:solidFill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600" b="1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鼠标轻轻一点，内容立即呈现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7dceb00a0?vop=1&amp;pid=27b4e67ba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本题考查正确面对青春期心理矛盾和困惑。分析题文可知，小爱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和小博的发言是正确的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，①②④符合题意；我们需要与人交往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当我们遇到青春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期烦恼时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，可以学习自我调节，也可以寻求他人的帮助，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不能瞒着老师和父母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把烦恼闷在心里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，这不利于化解烦恼、解决问题，③错误。故选C。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621c766ce?sp=1&amp;vop=1&amp;pid=27b4e67b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［2025山东淄博期中］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进入青春期，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我们会猛然发现自己在不经意间长大了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这给我们带来了一种全新的感觉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。青春期是我们成长的重要时期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下列对青春期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的认识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错误的是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9_1#621c766ce.bracket?vop=1&amp;pid=27b4e67ba&amp;color=0,0,0&amp;vpa=3&amp;vtp=1"/>
          <p:cNvSpPr/>
          <p:nvPr/>
        </p:nvSpPr>
        <p:spPr>
          <a:xfrm>
            <a:off x="3409092" y="1991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8_2#621c766ce?vop=1&amp;pid=27b4e67ba&amp;color=0,0,0&amp;vtp=1&amp;bbb=1"/>
          <p:cNvSpPr/>
          <p:nvPr/>
        </p:nvSpPr>
        <p:spPr>
          <a:xfrm>
            <a:off x="649224" y="255671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①青春的我们只能追求内在美，不能追求外在美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处于青春期的我们或迟或早都会在身心方面发生一些变化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青春期是人身体发育的重要时期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我们可以采取任何方式调适青春期的心理矛盾</a:t>
            </a:r>
            <a:endParaRPr lang="en-US" altLang="zh-CN" sz="2400" dirty="0"/>
          </a:p>
        </p:txBody>
      </p:sp>
      <p:sp>
        <p:nvSpPr>
          <p:cNvPr id="5" name="QC_5_BD.8_3#621c766ce.choices?vop=1&amp;pid=27b4e67ba&amp;color=0,0,0&amp;vtp=1&amp;bbb=1"/>
          <p:cNvSpPr/>
          <p:nvPr/>
        </p:nvSpPr>
        <p:spPr>
          <a:xfrm>
            <a:off x="649224" y="480461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621c766ce?vop=1&amp;pid=27b4e67ba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本题考查对青春期的认识。根据教材可知，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青春的我们既要塑造外在美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更要提升内在美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，①观点错误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处于青春期的我们或迟或早都会在身心方面发生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一些变化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，②观点正确；青春期是人身体发育的重要时期，③观点正确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可以采取任何方式调适青春期的心理矛盾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”说法太绝对，④观点错误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本题为逆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向选择题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fcf791cec?vop=1&amp;pid=27b4e67b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［2025山东东营质检］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进入初中以来，小冬认为自己长大了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对父母的意见经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常有抵触情绪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，但内心深处又希望得到父母更多的理解、支持与呵护。为此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冬感到很烦恼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。对于小冬的问题，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合理的建议是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12_1#fcf791cec.bracket?vop=1&amp;pid=27b4e67ba&amp;color=0,0,0&amp;vpa=4&amp;vtp=1"/>
          <p:cNvSpPr/>
          <p:nvPr/>
        </p:nvSpPr>
        <p:spPr>
          <a:xfrm>
            <a:off x="7371493" y="1991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11_2#fcf791cec.choices?vop=1&amp;pid=27b4e67ba&amp;color=0,0,0&amp;vtp=1&amp;bbb=1"/>
          <p:cNvSpPr/>
          <p:nvPr/>
        </p:nvSpPr>
        <p:spPr>
          <a:xfrm>
            <a:off x="649224" y="255671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A.小冬应该完全听从父母的意见，换位思考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.小冬应该积极面对青春期心理矛盾，学会自我调节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.父母应包容和体谅小冬，任其发展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.父母和小冬应各退一步，互不干涉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fcf791cec?vop=1&amp;pid=27b4e67ba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青春期的心理矛盾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题文描述了小冬的独立与依赖的心理矛盾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，小冬应该积极面对青春期心理矛盾，学会自我调节，B正确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完全听从父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母的意见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”是缺乏主见的表现，我们可以听从父母合理、正确的意见，A错误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母应帮助小冬正确处理青春期心理矛盾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，“任其发展”说法错误，C排除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小冬应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该多与父母进行交流沟通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，正确处理青春期心理矛盾，而非互不干涉，D错误。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4_1#fcf791cec?vop=1&amp;pid=27b4e67ba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归纳总结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在青春期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身体发育十分迅速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而心理发展速度相对缓慢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因此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个体的身心处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于一种不平衡状态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在心理上表现出一定的矛盾性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具体体现在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独立与依赖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闭锁与开放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勇敢与怯懦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30a8d497?pid=27b4e67ba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刷易错</a:t>
            </a:r>
            <a:endParaRPr lang="en-US" altLang="zh-CN" sz="3200" dirty="0"/>
          </a:p>
        </p:txBody>
      </p:sp>
      <p:sp>
        <p:nvSpPr>
          <p:cNvPr id="3" name="C_6_BD#d6668c940?pid=d30a8d497&amp;color=0,0,0&amp;vtp=1&amp;bbb=1"/>
          <p:cNvSpPr/>
          <p:nvPr/>
        </p:nvSpPr>
        <p:spPr>
          <a:xfrm>
            <a:off x="649224" y="1563359"/>
            <a:ext cx="10899648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易错点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混淆生理烦恼与心理烦恼</a:t>
            </a:r>
            <a:endParaRPr lang="en-US" altLang="zh-CN" sz="2800" dirty="0"/>
          </a:p>
        </p:txBody>
      </p:sp>
      <p:sp>
        <p:nvSpPr>
          <p:cNvPr id="4" name="QC_7_BD.15_1#58e0506b5?vop=1&amp;pid=d6668c940&amp;color=0,0,0&amp;vtp=1&amp;bbb=1&amp;hb=1"/>
          <p:cNvSpPr/>
          <p:nvPr/>
        </p:nvSpPr>
        <p:spPr>
          <a:xfrm>
            <a:off x="649224" y="2176526"/>
            <a:ext cx="1089478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</a:t>
            </a: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下列哪幅漫画反映出的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“烦恼”与其他三幅漫画反映出的“烦恼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类型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不一致(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5" name="QC_7_BD.15_1#58e0506b5?vop=1&amp;pid=d6668c94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056" y="2226818"/>
            <a:ext cx="914400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7_AN.16_1#58e0506b5.bracket?vop=1&amp;pid=d6668c940&amp;color=0,0,0&amp;vpa=5&amp;vtp=1"/>
          <p:cNvSpPr/>
          <p:nvPr/>
        </p:nvSpPr>
        <p:spPr>
          <a:xfrm>
            <a:off x="1885092" y="2745486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7_BD.15_2#58e0506b5.choices?vop=1&amp;pid=d6668c940&amp;color=0,0,0&amp;vtp=1&amp;bbb=1"/>
          <p:cNvSpPr/>
          <p:nvPr/>
        </p:nvSpPr>
        <p:spPr>
          <a:xfrm>
            <a:off x="649224" y="3278823"/>
            <a:ext cx="10894782" cy="2044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6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53946" algn="l"/>
                <a:tab pos="5866491" algn="l"/>
                <a:tab pos="8799737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7700" b="0" i="0" kern="0" spc="-99900" smtClean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     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</a:t>
            </a:r>
            <a:r>
              <a:rPr lang="en-US" altLang="zh-CN" sz="9000" b="0" i="0" kern="0" spc="-99900" smtClean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</a:t>
            </a:r>
            <a:r>
              <a:rPr lang="en-US" altLang="zh-CN" sz="9000" b="0" i="0" kern="0" spc="-99900" smtClean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   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D.</a:t>
            </a:r>
            <a:r>
              <a:rPr lang="en-US" altLang="zh-CN" sz="9000" b="0" i="0" kern="0" spc="-99900" smtClean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8" name="QC_7_BD.15_2#58e0506b5.choice_image?vop=1&amp;pid=d6668c94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345" y="3571431"/>
            <a:ext cx="286207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7_BD.15_2#58e0506b5.choice_image?vop=1&amp;pid=d6668c940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252" y="3278823"/>
            <a:ext cx="184708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7_BD.15_2#58e0506b5.choice_image?vop=1&amp;pid=d6668c940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5967" y="3882327"/>
            <a:ext cx="2350008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QC_7_BD.15_2#58e0506b5.choice_image?vop=1&amp;pid=d6668c940&amp;color=0,0,0&amp;tib=255,255,255&amp;iip=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5603" y="4065207"/>
            <a:ext cx="1728216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7_1#58e0506b5?vop=1&amp;pid=d6668c940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本题考查青春期的生理和心理变化。分析漫画可知，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A、C、D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都属于与父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母交流不畅而产生的心理烦恼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，B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属于由于不能悦纳自身的生理变化而产生的烦恼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根据设问要求可知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，B符合题意。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9b3a3c8f?pid=3730fcc5f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594360"/>
          </a:xfrm>
          <a:prstGeom prst="rect">
            <a:avLst/>
          </a:prstGeom>
        </p:spPr>
      </p:pic>
      <p:sp>
        <p:nvSpPr>
          <p:cNvPr id="3" name="C_4_BD#19b3a3c8f?pid=3730fcc5f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中考</a:t>
            </a:r>
            <a:endParaRPr lang="en-US" altLang="zh-CN" sz="2800" dirty="0"/>
          </a:p>
        </p:txBody>
      </p:sp>
      <p:sp>
        <p:nvSpPr>
          <p:cNvPr id="4" name="C_4_BD#19b3a3c8f?pid=3730fcc5f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模拟</a:t>
            </a:r>
            <a:endParaRPr lang="en-US" altLang="zh-CN" sz="2800" dirty="0"/>
          </a:p>
        </p:txBody>
      </p:sp>
      <p:sp>
        <p:nvSpPr>
          <p:cNvPr id="5" name="QC_5_BD.18_1#c86fc5fe6?sp=1&amp;vop=1&amp;pid=19b3a3c8f&amp;color=0,0,0&amp;vtp=1&amp;bbb=1&amp;hb=1"/>
          <p:cNvSpPr/>
          <p:nvPr/>
        </p:nvSpPr>
        <p:spPr>
          <a:xfrm>
            <a:off x="649224" y="14478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［2023浙江温州中考］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步入青春期后，小高因为长痘产生了焦虑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作为小高的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好友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你会和他说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AN.19_1#c86fc5fe6.bracket?vop=1&amp;pid=19b3a3c8f&amp;color=0,0,0&amp;vpa=6&amp;vtp=1"/>
          <p:cNvSpPr/>
          <p:nvPr/>
        </p:nvSpPr>
        <p:spPr>
          <a:xfrm>
            <a:off x="3409092" y="2016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18_2#c86fc5fe6?vop=1&amp;pid=19b3a3c8f&amp;color=0,0,0&amp;vtp=1&amp;bbb=1"/>
          <p:cNvSpPr/>
          <p:nvPr/>
        </p:nvSpPr>
        <p:spPr>
          <a:xfrm>
            <a:off x="649224" y="25984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24206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青春期的生理变化很正常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②我们要注重内在美的提升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2420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③自我评价一定是不真实的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④有空我们一起去锻炼放松</a:t>
            </a:r>
            <a:endParaRPr lang="en-US" altLang="zh-CN" sz="2400" dirty="0"/>
          </a:p>
        </p:txBody>
      </p:sp>
      <p:sp>
        <p:nvSpPr>
          <p:cNvPr id="8" name="QC_5_BD.18_3#c86fc5fe6.choices?vop=1&amp;pid=19b3a3c8f&amp;color=0,0,0&amp;vtp=1&amp;bbb=1"/>
          <p:cNvSpPr/>
          <p:nvPr/>
        </p:nvSpPr>
        <p:spPr>
          <a:xfrm>
            <a:off x="649224" y="375417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9" name="QC_5_AS.20_1#c86fc5fe6?vop=1&amp;pid=19b3a3c8f&amp;color=0,0,0&amp;vtp=1&amp;bbb=1&amp;hb=1"/>
          <p:cNvSpPr/>
          <p:nvPr/>
        </p:nvSpPr>
        <p:spPr>
          <a:xfrm>
            <a:off x="649224" y="427703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本题考查青春期的烦恼。作为小高的好友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应该告诉他青春期的生理变化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很正常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，我们更要注重内在美的提升，有空一起去锻炼放松，①②④符合题意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我评价是认识自己的重要方式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，“一定是不真实的”说法太绝对，③错误。故选B。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1_1#06a7b9fe9?htil=1&amp;vop=1&amp;pid=19b3a3c8f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5215" y="900576"/>
            <a:ext cx="3125601" cy="260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21_2#06a7b9fe9?htil=1&amp;sp=1&amp;vop=1&amp;pid=19b3a3c8f&amp;color=0,0,0&amp;vtp=1&amp;bt=1&amp;bbb=1&amp;hb=1&amp;hs=1"/>
          <p:cNvSpPr/>
          <p:nvPr/>
        </p:nvSpPr>
        <p:spPr>
          <a:xfrm>
            <a:off x="649224" y="864000"/>
            <a:ext cx="7059168" cy="101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［2024山东济宁模拟］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为排解漫画中的这些烦恼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正确的做法有(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22_1#06a7b9fe9.bracket?vop=1&amp;pid=19b3a3c8f&amp;color=0,0,0&amp;vpa=7&amp;vtp=1"/>
          <p:cNvSpPr/>
          <p:nvPr/>
        </p:nvSpPr>
        <p:spPr>
          <a:xfrm>
            <a:off x="2799492" y="1375239"/>
            <a:ext cx="373063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21_3#06a7b9fe9?htil=1&amp;vop=1&amp;pid=19b3a3c8f&amp;color=0,0,0&amp;vtp=1&amp;bbb=1&amp;hs=1"/>
          <p:cNvSpPr/>
          <p:nvPr/>
        </p:nvSpPr>
        <p:spPr>
          <a:xfrm>
            <a:off x="649224" y="1875937"/>
            <a:ext cx="7059168" cy="2032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①正视身体变化，正确认识和对待生理变化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独立自主，彻底摆脱父母的管束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拒绝他人帮助，学会做自己的“心理保健医生”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积极面对青春期心理矛盾，与父母多沟通</a:t>
            </a:r>
            <a:endParaRPr lang="en-US" altLang="zh-CN" sz="2400" dirty="0"/>
          </a:p>
        </p:txBody>
      </p:sp>
      <p:sp>
        <p:nvSpPr>
          <p:cNvPr id="6" name="QC_5_BD.21_4#06a7b9fe9.choices?vop=1&amp;pid=19b3a3c8f&amp;color=0,0,0&amp;vtp=1&amp;bbb=1&amp;hs=1"/>
          <p:cNvSpPr/>
          <p:nvPr/>
        </p:nvSpPr>
        <p:spPr>
          <a:xfrm>
            <a:off x="649224" y="3895237"/>
            <a:ext cx="10899648" cy="57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</a:t>
            </a:r>
            <a:endParaRPr lang="en-US" altLang="zh-CN" sz="2400" dirty="0"/>
          </a:p>
        </p:txBody>
      </p:sp>
      <p:sp>
        <p:nvSpPr>
          <p:cNvPr id="7" name="QC_5_AS.23_1#06a7b9fe9?vop=1&amp;pid=19b3a3c8f&amp;color=0,0,0&amp;vtp=1&amp;bbb=1&amp;hb=1"/>
          <p:cNvSpPr/>
          <p:nvPr/>
        </p:nvSpPr>
        <p:spPr>
          <a:xfrm>
            <a:off x="649224" y="4447422"/>
            <a:ext cx="10899648" cy="152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本题考查青春的邀约。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漫画启示我们要正确对待青春期生理和心理变化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分析可知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，①④说法正确；“彻底摆脱父母的管束”说法错误，②排除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要学会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寻求他人帮助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，③说法错误。故选B。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4_1#7a4340173?vop=1&amp;pid=19b3a3c8f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［2024黑龙江绥化中考改编］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青春期是人一生中的重要时期。这一时期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各方面都在发生变化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，如身体外形的变化、体内机能的增强、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性的发育和成熟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这些都属于(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25_1#7a4340173.bracket?vop=1&amp;pid=19b3a3c8f&amp;color=0,0,0&amp;vpa=8&amp;vtp=1"/>
          <p:cNvSpPr/>
          <p:nvPr/>
        </p:nvSpPr>
        <p:spPr>
          <a:xfrm>
            <a:off x="2494692" y="1991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4_2#7a4340173.choices?vop=1&amp;pid=19b3a3c8f&amp;color=0,0,0&amp;vtp=1&amp;bbb=1"/>
          <p:cNvSpPr/>
          <p:nvPr/>
        </p:nvSpPr>
        <p:spPr>
          <a:xfrm>
            <a:off x="649224" y="255671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情感变化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生理变化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思想变化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.心理变化</a:t>
            </a:r>
            <a:endParaRPr lang="en-US" altLang="zh-CN" sz="2400" dirty="0"/>
          </a:p>
        </p:txBody>
      </p:sp>
      <p:sp>
        <p:nvSpPr>
          <p:cNvPr id="5" name="QC_5_AS.26_1#7a4340173?vop=1&amp;pid=19b3a3c8f&amp;color=0,0,0&amp;vtp=1&amp;bbb=1&amp;hb=1"/>
          <p:cNvSpPr/>
          <p:nvPr/>
        </p:nvSpPr>
        <p:spPr>
          <a:xfrm>
            <a:off x="649224" y="3079569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本题考查青春期的生理变化。结合教材知识可知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青春期的生理变化包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括身体外形的变化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、体内机能的增强、性的发育和成熟，B符合题意；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A、C、D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符合题意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af5f417f8?vop=1&amp;pid=19b3a3c8f&amp;color=0,0,0&amp;vtp=1&amp;bt=1&amp;bbb=1&amp;hb=1"/>
          <p:cNvSpPr/>
          <p:nvPr/>
        </p:nvSpPr>
        <p:spPr>
          <a:xfrm>
            <a:off x="649224" y="864000"/>
            <a:ext cx="10899648" cy="152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［2024内蒙古包头中考改编］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青春期身心发展不平衡引发的“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独立与依赖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闭锁与开放”等心理矛盾，让我们很是烦恼。面对这些心理矛盾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我们应该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28_1#af5f417f8.bracket?vop=1&amp;pid=19b3a3c8f&amp;color=0,0,0&amp;vpa=9&amp;vtp=1"/>
          <p:cNvSpPr/>
          <p:nvPr/>
        </p:nvSpPr>
        <p:spPr>
          <a:xfrm>
            <a:off x="970693" y="1883238"/>
            <a:ext cx="373063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27_2#af5f417f8.choices?vop=1&amp;pid=19b3a3c8f&amp;color=0,0,0&amp;vtp=1&amp;bbb=1"/>
          <p:cNvSpPr/>
          <p:nvPr/>
        </p:nvSpPr>
        <p:spPr>
          <a:xfrm>
            <a:off x="649224" y="2429710"/>
            <a:ext cx="10899648" cy="101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A.学会自我暗示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回避烦恼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.寻找网友倾诉，毫无保留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.参加体育活动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转移注意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.尝试自我调节，随意宣泄</a:t>
            </a:r>
            <a:endParaRPr lang="en-US" altLang="zh-CN" sz="2400" dirty="0"/>
          </a:p>
        </p:txBody>
      </p:sp>
      <p:sp>
        <p:nvSpPr>
          <p:cNvPr id="5" name="QC_5_AS.29_1#af5f417f8?vop=1&amp;pid=19b3a3c8f&amp;color=0,0,0&amp;vtp=1&amp;bbb=1&amp;hb=1"/>
          <p:cNvSpPr/>
          <p:nvPr/>
        </p:nvSpPr>
        <p:spPr>
          <a:xfrm>
            <a:off x="649224" y="3450737"/>
            <a:ext cx="10899648" cy="2540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本题考查调节青春期心理矛盾的方法。“回避烦恼”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不是明智的选择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这不能使问题得到真正解决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毫无保留地向网友倾诉可能会导致个人隐私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泄露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，甚至可能被别有用心的人利用，B错误；“参加体育活动，转移注意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是一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个可行的办法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，C正确；随意宣泄可能会对自己和他人造成伤害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还可能会引发新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的矛盾和冲突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cdde7f423?sp=1&amp;vop=1&amp;pid=19b3a3c8f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［2023四川广安中考］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初中生小言因为长了青春痘，同学说她很丑，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她很难过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妈妈告诉她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：“你不丑，你文明有礼、心地善良，你很美呢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！”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这告诉我们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31_1#cdde7f423.bracket?vop=1&amp;pid=19b3a3c8f&amp;color=0,0,0&amp;vpa=10&amp;vtp=1"/>
          <p:cNvSpPr/>
          <p:nvPr/>
        </p:nvSpPr>
        <p:spPr>
          <a:xfrm>
            <a:off x="970693" y="1991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30_2#cdde7f423?vop=1&amp;pid=19b3a3c8f&amp;color=0,0,0&amp;vtp=1&amp;bbb=1"/>
          <p:cNvSpPr/>
          <p:nvPr/>
        </p:nvSpPr>
        <p:spPr>
          <a:xfrm>
            <a:off x="649224" y="255671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①既要追求外在美，也要体现内在美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要用理性的心态面对他人的评价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要积极面对和正确处理青春期的矛盾心理，我们才能健康成长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要学会接纳自我，欣赏自我</a:t>
            </a:r>
            <a:endParaRPr lang="en-US" altLang="zh-CN" sz="2400" dirty="0"/>
          </a:p>
        </p:txBody>
      </p:sp>
      <p:sp>
        <p:nvSpPr>
          <p:cNvPr id="5" name="QC_5_BD.30_3#cdde7f423.choices?vop=1&amp;pid=19b3a3c8f&amp;color=0,0,0&amp;vtp=1&amp;bbb=1"/>
          <p:cNvSpPr/>
          <p:nvPr/>
        </p:nvSpPr>
        <p:spPr>
          <a:xfrm>
            <a:off x="649224" y="480461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79528" algn="l"/>
                <a:tab pos="52511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.①②④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cdde7f423?vop=1&amp;pid=19b3a3c8f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本题考查正确对待青春期的生理变化、学会欣赏自己。题干中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小言妈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妈的话告诉我们既要追求外在美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，也要体现内在美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要用理性的心态面对他人的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评价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，要学会接纳自我，欣赏自我，①②④正确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题干没有体现青春期的矛盾心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，③排除。故选D。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1c629ce6?pid=19b3a3c8f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刷素养</a:t>
            </a:r>
            <a:r>
              <a:rPr lang="en-US" altLang="zh-CN" sz="32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走向重高</a:t>
            </a:r>
            <a:endParaRPr lang="en-US" altLang="zh-CN" sz="3200" dirty="0"/>
          </a:p>
        </p:txBody>
      </p:sp>
      <p:sp>
        <p:nvSpPr>
          <p:cNvPr id="3" name="C_6_BD#a77992611?pid=61c629ce6&amp;color=0,0,0&amp;vtp=1&amp;bbb=1"/>
          <p:cNvSpPr/>
          <p:nvPr/>
        </p:nvSpPr>
        <p:spPr>
          <a:xfrm>
            <a:off x="649224" y="1559872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以“青春期的烦恼”为议题</a:t>
            </a:r>
            <a:endParaRPr lang="en-US" altLang="zh-CN" sz="3000" dirty="0"/>
          </a:p>
        </p:txBody>
      </p:sp>
      <p:sp>
        <p:nvSpPr>
          <p:cNvPr id="4" name="P_7_BD#73916d47b?pid=a77992611&amp;color=0,0,0&amp;vtp=1&amp;bbb=1"/>
          <p:cNvSpPr/>
          <p:nvPr/>
        </p:nvSpPr>
        <p:spPr>
          <a:xfrm>
            <a:off x="649224" y="220758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（2022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年版课标议题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7_BD.33_1#909c53c29?sp=1&amp;vop=1&amp;pid=a77992611&amp;color=0,0,0&amp;vtp=1&amp;bbb=1"/>
          <p:cNvSpPr/>
          <p:nvPr/>
        </p:nvSpPr>
        <p:spPr>
          <a:xfrm>
            <a:off x="649224" y="2731697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6.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核心素养健全人格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［2023山西中考改编］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（4分）</a:t>
            </a:r>
            <a:endParaRPr lang="en-US" altLang="zh-CN" sz="2400" dirty="0"/>
          </a:p>
        </p:txBody>
      </p:sp>
      <p:sp>
        <p:nvSpPr>
          <p:cNvPr id="6" name="QO_7_BD.33_2#909c53c29?sp=1&amp;vop=1&amp;pid=a77992611&amp;color=0,0,0&amp;vtp=1&amp;bbb=1&amp;hb=1"/>
          <p:cNvSpPr/>
          <p:nvPr/>
        </p:nvSpPr>
        <p:spPr>
          <a:xfrm>
            <a:off x="649224" y="3254556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我该怎么办?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Hei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省城某校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阳光心理驿站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是一个经过专业心理学培训的学生社团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是同学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们诉说心事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排解烦恼的温馨家园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3_3#909c53c29?vop=1&amp;pid=a77992611&amp;color=0,0,0&amp;mp=1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在该社团开放日活动时，小晋同学来社团倾诉了他的烦恼：</a:t>
            </a:r>
            <a:endParaRPr lang="en-US" altLang="zh-CN" sz="2400" dirty="0"/>
          </a:p>
        </p:txBody>
      </p:sp>
      <p:graphicFrame>
        <p:nvGraphicFramePr>
          <p:cNvPr id="26" name="QO_7_BD.33_4#909c53c29?colgroup=35&amp;vop=1&amp;pid=a77992611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3414"/>
              </p:ext>
            </p:extLst>
          </p:nvPr>
        </p:nvGraphicFramePr>
        <p:xfrm>
          <a:off x="649224" y="1462659"/>
          <a:ext cx="10881360" cy="1590548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9054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kern="0" spc="-99900" smtClean="0">
                          <a:solidFill>
                            <a:srgbClr val="FFFFFF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Hei" pitchFamily="34" charset="-122"/>
                          <a:cs typeface="SimHei" pitchFamily="34" charset="-120"/>
                        </a:rPr>
                        <a:t>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 smtClean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楷体" pitchFamily="34" charset="-122"/>
                          <a:cs typeface="SimHei" pitchFamily="34" charset="-120"/>
                        </a:rPr>
                        <a:t>    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上了初中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其他男生都变声了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我却没有变化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别人的脸光洁帅气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我的脸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却被讨厌的痘痘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占领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现在我是又急又烦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QO_7_BD.33_5#909c53c29.table_image?tii=1&amp;vop=1&amp;pid=a77992611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5292" y="1523936"/>
            <a:ext cx="649224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7_BD.33_6#909c53c29?vop=1&amp;pid=a77992611&amp;color=0,0,0&amp;mp=1&amp;vtp=1&amp;bbb=1"/>
          <p:cNvSpPr/>
          <p:nvPr/>
        </p:nvSpPr>
        <p:spPr>
          <a:xfrm>
            <a:off x="649224" y="3189859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假如你是该社团成员，请为小晋同学排解烦恼。</a:t>
            </a:r>
            <a:endParaRPr lang="en-US" altLang="zh-CN" sz="2400" dirty="0"/>
          </a:p>
        </p:txBody>
      </p:sp>
      <p:sp>
        <p:nvSpPr>
          <p:cNvPr id="6" name="QO_7_AN.34_1#909c53c29?vop=1&amp;pid=a77992611&amp;color=0,0,0&amp;vtp=1&amp;bbb=1&amp;hb=1"/>
          <p:cNvSpPr/>
          <p:nvPr/>
        </p:nvSpPr>
        <p:spPr>
          <a:xfrm>
            <a:off x="649224" y="3720392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小晋同学，你好！其实你不必烦恼！（1分）在青春期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我们身体发育的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节奏各有不同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，有人长得快、有人长得慢，有人发育早、有人发育晚。（2分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</a:t>
            </a: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们要做到既不因自己的生理变化而焦虑或自卑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，也不嘲弄他人的生理变化。（1分）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S.35_1#909c53c29?vop=1&amp;pid=a77992611&amp;color=0,0,0&amp;mp=1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本题考查为同学排解烦恼。依据材料可知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小晋因自己的生理变化而感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到烦恼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，可结合正确对待生理变化的知识作答。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1ae3969f.fixed?color=255,255,255&amp;vtp=1&amp;bbb=1"/>
          <p:cNvSpPr/>
          <p:nvPr/>
        </p:nvSpPr>
        <p:spPr>
          <a:xfrm>
            <a:off x="0" y="2816352"/>
            <a:ext cx="12188952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珍惜青春时光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730fcc5f.fixed?pid=6aa899600&amp;color=255,255,255&amp;vtp=1&amp;bbb=1"/>
          <p:cNvSpPr/>
          <p:nvPr/>
        </p:nvSpPr>
        <p:spPr>
          <a:xfrm>
            <a:off x="1371600" y="1563624"/>
            <a:ext cx="2231136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第一课</a:t>
            </a:r>
            <a:endParaRPr lang="en-US" altLang="zh-CN" sz="4800" dirty="0"/>
          </a:p>
        </p:txBody>
      </p:sp>
      <p:sp>
        <p:nvSpPr>
          <p:cNvPr id="3" name="C_3#3730fcc5f.fixed?pid=6aa899600&amp;color=111,87,162&amp;vtp=1&amp;bbb=1"/>
          <p:cNvSpPr/>
          <p:nvPr/>
        </p:nvSpPr>
        <p:spPr>
          <a:xfrm>
            <a:off x="3639312" y="1490472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青春正当时</a:t>
            </a:r>
            <a:endParaRPr lang="en-US" altLang="zh-CN" sz="4800" dirty="0"/>
          </a:p>
        </p:txBody>
      </p:sp>
      <p:sp>
        <p:nvSpPr>
          <p:cNvPr id="4" name="C_3_BD#3730fcc5f.fixed?pid=6aa899600&amp;color=111,87,162&amp;vtp=1&amp;bbb=1"/>
          <p:cNvSpPr/>
          <p:nvPr/>
        </p:nvSpPr>
        <p:spPr>
          <a:xfrm>
            <a:off x="429768" y="3319272"/>
            <a:ext cx="11338560" cy="11521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课时1</a:t>
            </a:r>
            <a:r>
              <a:rPr lang="en-US" altLang="zh-CN" sz="4000" b="0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青春的邀约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730fcc5f?lid=27b4e67ba&amp;cid=27b4e67ba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3026664"/>
            <a:ext cx="502920" cy="502920"/>
          </a:xfrm>
          <a:prstGeom prst="rect">
            <a:avLst/>
          </a:prstGeom>
        </p:spPr>
      </p:pic>
      <p:sp>
        <p:nvSpPr>
          <p:cNvPr id="3" name="C_1#目录1:3730fcc5f?lid=27b4e67ba&amp;cid=27b4e67ba&amp;vtp=1&amp;bt=1&amp;bbb=1">
            <a:hlinkClick r:id="rId3" action="ppaction://hlinksldjump"/>
          </p:cNvPr>
          <p:cNvSpPr/>
          <p:nvPr/>
        </p:nvSpPr>
        <p:spPr>
          <a:xfrm>
            <a:off x="4690872" y="3008376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altLang="zh-CN" sz="3600" dirty="0"/>
          </a:p>
        </p:txBody>
      </p:sp>
      <p:pic>
        <p:nvPicPr>
          <p:cNvPr id="4" name="C_1#目录1:3730fcc5f?lid=19b3a3c8f&amp;cid=19b3a3c8f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4101560"/>
            <a:ext cx="502920" cy="502920"/>
          </a:xfrm>
          <a:prstGeom prst="rect">
            <a:avLst/>
          </a:prstGeom>
        </p:spPr>
      </p:pic>
      <p:sp>
        <p:nvSpPr>
          <p:cNvPr id="5" name="C_1#目录1:3730fcc5f?lid=19b3a3c8f&amp;cid=19b3a3c8f&amp;vtp=1&amp;bbb=1">
            <a:hlinkClick r:id="rId5" action="ppaction://hlinksldjump"/>
          </p:cNvPr>
          <p:cNvSpPr/>
          <p:nvPr/>
        </p:nvSpPr>
        <p:spPr>
          <a:xfrm>
            <a:off x="4690872" y="4083272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7b4e67ba?pid=3730fcc5f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594360"/>
          </a:xfrm>
          <a:prstGeom prst="rect">
            <a:avLst/>
          </a:prstGeom>
        </p:spPr>
      </p:pic>
      <p:sp>
        <p:nvSpPr>
          <p:cNvPr id="3" name="C_4_BD#27b4e67ba?pid=3730fcc5f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教材</a:t>
            </a:r>
            <a:endParaRPr lang="en-US" altLang="zh-CN" sz="2800" dirty="0"/>
          </a:p>
        </p:txBody>
      </p:sp>
      <p:sp>
        <p:nvSpPr>
          <p:cNvPr id="4" name="C_4_BD#27b4e67ba?pid=3730fcc5f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5" name="QC_5_BD.1_1#6a48d583e?sp=1&amp;vop=1&amp;pid=27b4e67ba&amp;color=0,0,0&amp;vtp=1&amp;bbb=1&amp;hb=1"/>
          <p:cNvSpPr/>
          <p:nvPr/>
        </p:nvSpPr>
        <p:spPr>
          <a:xfrm>
            <a:off x="649224" y="1447800"/>
            <a:ext cx="108996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［2025山东烟台质检］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进入青春期，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我们的生理和心理都会发生不同的变化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下列变化中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属于青春期生理变化的是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AN.2_1#6a48d583e.bracket?vop=1&amp;pid=27b4e67ba&amp;color=0,0,0&amp;vpa=1&amp;vtp=1"/>
          <p:cNvSpPr/>
          <p:nvPr/>
        </p:nvSpPr>
        <p:spPr>
          <a:xfrm>
            <a:off x="6152292" y="1912303"/>
            <a:ext cx="3730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1_2#6a48d583e?vop=1&amp;pid=27b4e67ba&amp;color=0,0,0&amp;vtp=1&amp;bbb=1"/>
          <p:cNvSpPr/>
          <p:nvPr/>
        </p:nvSpPr>
        <p:spPr>
          <a:xfrm>
            <a:off x="649224" y="2349500"/>
            <a:ext cx="1089964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①小涵说：“我今年长高了6厘米。”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小梅说：“我最近总是无缘无故地发脾气。”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小涛说：“我的喉结变大了，开始长胡须了。”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小静说：“我的体重今年增长了5千克。”</a:t>
            </a:r>
            <a:endParaRPr lang="en-US" altLang="zh-CN" sz="2400" dirty="0"/>
          </a:p>
        </p:txBody>
      </p:sp>
      <p:sp>
        <p:nvSpPr>
          <p:cNvPr id="8" name="QC_5_BD.1_3#6a48d583e.choices?vop=1&amp;pid=27b4e67ba&amp;color=0,0,0&amp;vtp=1&amp;bbb=1"/>
          <p:cNvSpPr/>
          <p:nvPr/>
        </p:nvSpPr>
        <p:spPr>
          <a:xfrm>
            <a:off x="649224" y="4152900"/>
            <a:ext cx="10899648" cy="495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9" name="QC_5_AS.3_1#6a48d583e?vop=1&amp;pid=27b4e67ba&amp;color=0,0,0&amp;vtp=1&amp;bbb=1&amp;hb=1"/>
          <p:cNvSpPr/>
          <p:nvPr/>
        </p:nvSpPr>
        <p:spPr>
          <a:xfrm>
            <a:off x="649224" y="4651999"/>
            <a:ext cx="1089964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青春期的生理变化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。青春期的生理变化主要表现在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身体外形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、体内机能的增强、性的发育和成熟。分析可知，①③④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属于生理变化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符合题意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；无缘无故地发脾气属于心理变化，②不符合题意。故选B。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6a48d583e?vop=1&amp;pid=27b4e67ba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拓展延伸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青春期的生理变化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对于学生来说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认识青春期的生理变化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更多聚焦在身体外形的变化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需要注意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的是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青春期的生理变化是不可避免的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必须抓住这黄金的发展机遇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在青春期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收获一个健康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成熟的身体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生理变化是青春期诸多困惑和问题的根源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7dceb00a0?sp=1&amp;vop=1&amp;pid=27b4e67b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［2025山东济宁质检］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为了让学生了解青春期生理和心理健康知识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增强自我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保护意识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，学会积极健康地生活，某中学开展了以“青春期的烦恼与对策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为主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题的座谈会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。以下是部分同学在座谈会上的发言，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其中正确的是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6_1#7dceb00a0.bracket?vop=1&amp;pid=27b4e67ba&amp;color=0,0,0&amp;vpa=2&amp;vtp=1"/>
          <p:cNvSpPr/>
          <p:nvPr/>
        </p:nvSpPr>
        <p:spPr>
          <a:xfrm>
            <a:off x="9505093" y="19917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5_2#7dceb00a0?vop=1&amp;pid=27b4e67ba&amp;color=0,0,0&amp;vtp=1&amp;bbb=1"/>
          <p:cNvSpPr/>
          <p:nvPr/>
        </p:nvSpPr>
        <p:spPr>
          <a:xfrm>
            <a:off x="649224" y="255671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①小爱：循着青春期身心变化的轨迹，我们不断求知与探索，不断丰富自己的生活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小晨：当我们出现心理矛盾时，可以通过自我调节等方法，进行有效控制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小丽：不与任何人交往，把烦恼闷在心里，瞒着父母与老师，就可以减少烦恼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小博：敞开心扉，多与父母、老师和同学交流与沟通，寻求他们的帮助</a:t>
            </a:r>
            <a:endParaRPr lang="en-US" altLang="zh-CN" sz="2400" dirty="0"/>
          </a:p>
        </p:txBody>
      </p:sp>
      <p:sp>
        <p:nvSpPr>
          <p:cNvPr id="5" name="QC_5_BD.5_3#7dceb00a0.choices?vop=1&amp;pid=27b4e67ba&amp;color=0,0,0&amp;vtp=1&amp;bbb=1"/>
          <p:cNvSpPr/>
          <p:nvPr/>
        </p:nvSpPr>
        <p:spPr>
          <a:xfrm>
            <a:off x="649224" y="480461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①③④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①②④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881</Words>
  <Application>Microsoft Office PowerPoint</Application>
  <PresentationFormat>宽屏</PresentationFormat>
  <Paragraphs>175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Calibri (正文)</vt:lpstr>
      <vt:lpstr>KaiTi</vt:lpstr>
      <vt:lpstr>等线</vt:lpstr>
      <vt:lpstr>方正兰亭纤黑_GBK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2025-05-26T11:41:16Z</dcterms:created>
  <dcterms:modified xsi:type="dcterms:W3CDTF">2025-05-26T12:04:11Z</dcterms:modified>
  <cp:category/>
  <cp:contentStatus/>
</cp:coreProperties>
</file>