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slide" Target="../slides/slide6.xml"/><Relationship Id="rId4" Type="http://schemas.openxmlformats.org/officeDocument/2006/relationships/image" Target="../media/image9.jpe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e3c9b6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f7f6b8f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刷能力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355750fd204eef0a3183fe#tid=68395d03cee20e0009052be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68680" y="5193792"/>
            <a:ext cx="1837944" cy="61264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4000" b="0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英 语</a:t>
            </a:r>
            <a:endParaRPr lang="en-US" sz="4000" dirty="0"/>
          </a:p>
        </p:txBody>
      </p:sp>
      <p:sp>
        <p:nvSpPr>
          <p:cNvPr id="4" name="MasterShapeName"/>
          <p:cNvSpPr/>
          <p:nvPr/>
        </p:nvSpPr>
        <p:spPr>
          <a:xfrm>
            <a:off x="832104" y="5843016"/>
            <a:ext cx="1911096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六年级上册 LJ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151,147,147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8.xml"/><Relationship Id="rId3" Type="http://schemas.openxmlformats.org/officeDocument/2006/relationships/slide" Target="slide14.xml"/><Relationship Id="rId2" Type="http://schemas.openxmlformats.org/officeDocument/2006/relationships/image" Target="../media/image12.png"/><Relationship Id="rId1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cc6328e1?sp=1&amp;pid=be3c9b6e7&amp;color=0,0,0&amp;vtp=1&amp;bt=1&amp;bbb=1"/>
          <p:cNvSpPr/>
          <p:nvPr/>
        </p:nvSpPr>
        <p:spPr>
          <a:xfrm>
            <a:off x="649224" y="859536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Ⅲ单项选择</a:t>
            </a:r>
            <a:endParaRPr lang="en-US" altLang="zh-CN" sz="2800" dirty="0"/>
          </a:p>
        </p:txBody>
      </p:sp>
      <p:sp>
        <p:nvSpPr>
          <p:cNvPr id="3" name="QC_5_BD.23_1#0ad1a3e56?pid=2cc6328e1&amp;color=0,0,0&amp;vtp=1&amp;bbb=1"/>
          <p:cNvSpPr/>
          <p:nvPr/>
        </p:nvSpPr>
        <p:spPr>
          <a:xfrm>
            <a:off x="649224" y="1478280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字母A和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含有相同的音标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。(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AN.24_1#0ad1a3e56.bracket?pid=2cc6328e1&amp;color=0,0,0&amp;vpa=11&amp;vtp=1"/>
          <p:cNvSpPr/>
          <p:nvPr/>
        </p:nvSpPr>
        <p:spPr>
          <a:xfrm>
            <a:off x="6082252" y="1478280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5_BD.23_2#0ad1a3e56.choices?pid=2cc6328e1&amp;color=0,0,0&amp;vtp=1&amp;bbb=1"/>
          <p:cNvSpPr/>
          <p:nvPr/>
        </p:nvSpPr>
        <p:spPr>
          <a:xfrm>
            <a:off x="649224" y="2006210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74315" algn="l"/>
                <a:tab pos="5536565" algn="l"/>
                <a:tab pos="8311515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A.E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B.C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C.H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D.G</a:t>
            </a:r>
            <a:endParaRPr lang="en-US" altLang="zh-CN" sz="2400" dirty="0"/>
          </a:p>
        </p:txBody>
      </p:sp>
      <p:sp>
        <p:nvSpPr>
          <p:cNvPr id="6" name="QC_5_AS.25_1#0ad1a3e56?pid=2cc6328e1&amp;color=0,0,0&amp;vtp=1&amp;bbb=1&amp;hb=1"/>
          <p:cNvSpPr/>
          <p:nvPr/>
        </p:nvSpPr>
        <p:spPr>
          <a:xfrm>
            <a:off x="649224" y="2529069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E的发音为/i:/；C的发音为/si:/；H的发音为/eɪtʃ/；G的发音为/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dʒi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:/。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字母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A的发音为/eɪ/，故和A含有相同音标的是H。故选C项。</a:t>
            </a:r>
            <a:endParaRPr lang="en-US" altLang="zh-CN" sz="2400" dirty="0"/>
          </a:p>
        </p:txBody>
      </p:sp>
      <p:sp>
        <p:nvSpPr>
          <p:cNvPr id="7" name="QC_5_BD.26_1#ebb7589d6?pid=2cc6328e1&amp;color=0,0,0&amp;vtp=1&amp;bbb=1"/>
          <p:cNvSpPr/>
          <p:nvPr/>
        </p:nvSpPr>
        <p:spPr>
          <a:xfrm>
            <a:off x="649224" y="3684769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将字母按其在字母表中的顺序排列，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错误的是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。(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8" name="QC_5_AN.27_1#ebb7589d6.bracket?pid=2cc6328e1&amp;color=0,0,0&amp;vpa=12&amp;vtp=1"/>
          <p:cNvSpPr/>
          <p:nvPr/>
        </p:nvSpPr>
        <p:spPr>
          <a:xfrm>
            <a:off x="8920893" y="3684769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9" name="QC_5_BD.26_2#ebb7589d6.choices?pid=2cc6328e1&amp;color=0,0,0&amp;vtp=1&amp;bbb=1"/>
          <p:cNvSpPr/>
          <p:nvPr/>
        </p:nvSpPr>
        <p:spPr>
          <a:xfrm>
            <a:off x="649224" y="4207628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615" algn="l"/>
                <a:tab pos="5549265" algn="l"/>
                <a:tab pos="8324215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A.DEF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B.ABC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C.ADF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D.CFD</a:t>
            </a:r>
            <a:endParaRPr lang="en-US" altLang="zh-CN" sz="2400" dirty="0"/>
          </a:p>
        </p:txBody>
      </p:sp>
      <p:sp>
        <p:nvSpPr>
          <p:cNvPr id="10" name="QC_5_AS.28_1#ebb7589d6?pid=2cc6328e1&amp;color=0,0,0&amp;vtp=1&amp;bbb=1"/>
          <p:cNvSpPr/>
          <p:nvPr/>
        </p:nvSpPr>
        <p:spPr>
          <a:xfrm>
            <a:off x="649224" y="4730487"/>
            <a:ext cx="112760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根据英语字母表的顺序可知，D选项错误，正确的顺序应为CDF，故选D项。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9_1#b05d56221?pid=2cc6328e1&amp;color=0,0,0&amp;vtp=1&amp;bt=1&amp;bbb=1"/>
          <p:cNvSpPr/>
          <p:nvPr/>
        </p:nvSpPr>
        <p:spPr>
          <a:xfrm>
            <a:off x="649224" y="864000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［2024福建泉州期中］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“中华人民共和国”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的英文缩略词是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。(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5_AN.30_1#b05d56221.bracket?pid=2cc6328e1&amp;color=0,0,0&amp;vpa=13&amp;vtp=1"/>
          <p:cNvSpPr/>
          <p:nvPr/>
        </p:nvSpPr>
        <p:spPr>
          <a:xfrm>
            <a:off x="10409968" y="864000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29_2#b05d56221.choices?pid=2cc6328e1&amp;color=0,0,0&amp;vtp=1&amp;bbb=1"/>
          <p:cNvSpPr/>
          <p:nvPr/>
        </p:nvSpPr>
        <p:spPr>
          <a:xfrm>
            <a:off x="649224" y="1393009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9240" algn="l"/>
                <a:tab pos="5517515" algn="l"/>
                <a:tab pos="8225790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A.NBA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B.PRC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C.PLA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D.WHO</a:t>
            </a:r>
            <a:endParaRPr lang="en-US" altLang="zh-CN" sz="2400" dirty="0"/>
          </a:p>
        </p:txBody>
      </p:sp>
      <p:sp>
        <p:nvSpPr>
          <p:cNvPr id="5" name="QC_5_AS.31_1#b05d56221?pid=2cc6328e1&amp;color=0,0,0&amp;vtp=1&amp;bbb=1&amp;hb=1"/>
          <p:cNvSpPr/>
          <p:nvPr/>
        </p:nvSpPr>
        <p:spPr>
          <a:xfrm>
            <a:off x="649224" y="1915868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“中华人民共和国”的英文缩略词是PRC。NBA是美国职业篮球联赛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；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PLA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是中国人民解放军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；WHO是世界卫生组织，故选B项。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2_1#a940ca793?pid=2cc6328e1&amp;color=0,0,0&amp;vtp=1&amp;bt=1&amp;bbb=1&amp;hb=1"/>
          <p:cNvSpPr/>
          <p:nvPr/>
        </p:nvSpPr>
        <p:spPr>
          <a:xfrm>
            <a:off x="649224" y="859536"/>
            <a:ext cx="10899648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［2024甘肃武威调研］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I’m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Tina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Brown.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.(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5_AN.33_1#a940ca793.bracket?pid=2cc6328e1&amp;color=0,0,0&amp;vpa=14&amp;vtp=1"/>
          <p:cNvSpPr/>
          <p:nvPr/>
        </p:nvSpPr>
        <p:spPr>
          <a:xfrm>
            <a:off x="2215292" y="1349248"/>
            <a:ext cx="373063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5_BD.32_2#a940ca793.choices?pid=2cc6328e1&amp;color=0,0,0&amp;vtp=1&amp;bbb=1"/>
          <p:cNvSpPr/>
          <p:nvPr/>
        </p:nvSpPr>
        <p:spPr>
          <a:xfrm>
            <a:off x="649224" y="1861874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09215" algn="l"/>
                <a:tab pos="5447665" algn="l"/>
                <a:tab pos="8222615" algn="l"/>
              </a:tabLst>
              <a:defRPr/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A.Ms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Tina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B.Mr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Brown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C.Miss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Tina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D.Ms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Brown</a:t>
            </a:r>
            <a:endParaRPr lang="en-US" altLang="zh-CN" sz="2400" dirty="0"/>
          </a:p>
        </p:txBody>
      </p:sp>
      <p:sp>
        <p:nvSpPr>
          <p:cNvPr id="5" name="QC_5_AS.34_1#a940ca793?pid=2cc6328e1&amp;color=0,0,0&amp;vtp=1&amp;bbb=1&amp;hb=1"/>
          <p:cNvSpPr/>
          <p:nvPr/>
        </p:nvSpPr>
        <p:spPr>
          <a:xfrm>
            <a:off x="649224" y="2394385"/>
            <a:ext cx="10899648" cy="386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句意为：我是你们的新老师，蒂娜·布朗。你们可以叫我布朗老师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据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Tina Brown可知Tina是名，Brown是姓，表示某某先生或女士时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在先生或女士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后加姓氏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，故排除A、C项。Ms表示“女士”，Mr表示“先生”。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Tina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是女生的名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字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，故选D项。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易混辨析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女士（不知道是否结婚）Miss小姐（未婚）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Mrs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太太（已婚）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Mr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先生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5_1#275cf2c92?sp=1&amp;pid=2cc6328e1&amp;color=0,0,0&amp;vtp=1&amp;bt=1&amp;bbb=1"/>
          <p:cNvSpPr/>
          <p:nvPr/>
        </p:nvSpPr>
        <p:spPr>
          <a:xfrm>
            <a:off x="649224" y="859536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［2024山东济宁期末］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It’s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floor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.(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5_AN.36_1#275cf2c92.bracket?pid=2cc6328e1&amp;color=0,0,0&amp;vpa=15&amp;vtp=1"/>
          <p:cNvSpPr/>
          <p:nvPr/>
        </p:nvSpPr>
        <p:spPr>
          <a:xfrm>
            <a:off x="3399250" y="1428496"/>
            <a:ext cx="3730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35_2#275cf2c92.choices?pid=2cc6328e1&amp;color=0,0,0&amp;vtp=1&amp;bbb=1"/>
          <p:cNvSpPr/>
          <p:nvPr/>
        </p:nvSpPr>
        <p:spPr>
          <a:xfrm>
            <a:off x="649224" y="2014274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615" algn="l"/>
              </a:tabLst>
              <a:defRPr/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A.What’s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B.Where’s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backpack</a:t>
            </a:r>
            <a:endParaRPr lang="en-US" altLang="zh-CN" sz="2400" dirty="0"/>
          </a:p>
          <a:p>
            <a:pPr marL="0" marR="0" lvl="0" indent="0" defTabSz="91440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615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C.What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colour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D.How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sweater</a:t>
            </a:r>
            <a:endParaRPr lang="en-US" altLang="zh-CN" sz="2400" dirty="0"/>
          </a:p>
        </p:txBody>
      </p:sp>
      <p:sp>
        <p:nvSpPr>
          <p:cNvPr id="5" name="QC_5_AS.37_1#275cf2c92?pid=2cc6328e1&amp;color=0,0,0&amp;vtp=1&amp;bbb=1&amp;hb=1"/>
          <p:cNvSpPr/>
          <p:nvPr/>
        </p:nvSpPr>
        <p:spPr>
          <a:xfrm>
            <a:off x="649224" y="3169974"/>
            <a:ext cx="10899648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句意为：——背包在哪里？——它在地板上。What’s it意为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它是什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么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”；Where’s the backpack意为“背包在哪里”；What colour is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this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意为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这是什么颜色”；How much is the sweater意为“这件毛衣多少钱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”。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根据答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语可知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，此处提问地点，故选B项。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cf7f6b8f4?pid=d7567e5a4&amp;color=0,0,0&amp;tib=255,255,255&amp;vtp=1&amp;bt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9224" y="859536"/>
            <a:ext cx="1307592" cy="576072"/>
          </a:xfrm>
          <a:prstGeom prst="rect">
            <a:avLst/>
          </a:prstGeom>
        </p:spPr>
      </p:pic>
      <p:sp>
        <p:nvSpPr>
          <p:cNvPr id="3" name="C_3_BD#cf7f6b8f4?pid=d7567e5a4&amp;color=255,255,255&amp;vtp=1&amp;bbb=1"/>
          <p:cNvSpPr/>
          <p:nvPr/>
        </p:nvSpPr>
        <p:spPr>
          <a:xfrm>
            <a:off x="1152144" y="859536"/>
            <a:ext cx="10387584" cy="57607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能力</a:t>
            </a:r>
            <a:endParaRPr lang="en-US" altLang="zh-CN" sz="2800" dirty="0"/>
          </a:p>
        </p:txBody>
      </p:sp>
      <p:sp>
        <p:nvSpPr>
          <p:cNvPr id="4" name="C_4_BD#ff6370fbe?sp=1&amp;pid=cf7f6b8f4&amp;color=0,0,0&amp;vtp=1&amp;bbb=1"/>
          <p:cNvSpPr/>
          <p:nvPr/>
        </p:nvSpPr>
        <p:spPr>
          <a:xfrm>
            <a:off x="649224" y="1574800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Ⅰ按要求完成句子（每空一词）</a:t>
            </a:r>
            <a:endParaRPr lang="en-US" altLang="zh-CN" sz="2800" dirty="0"/>
          </a:p>
        </p:txBody>
      </p:sp>
      <p:sp>
        <p:nvSpPr>
          <p:cNvPr id="5" name="QB_5_BD.38_1#e1c2c15d7?sp=1&amp;pid=ff6370fbe&amp;color=0,0,0&amp;vtp=1&amp;bbb=1"/>
          <p:cNvSpPr/>
          <p:nvPr/>
        </p:nvSpPr>
        <p:spPr>
          <a:xfrm>
            <a:off x="649224" y="2189480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Frank!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（写出答语）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Grace!</a:t>
            </a:r>
            <a:endParaRPr lang="en-US" altLang="zh-CN" sz="2400" dirty="0"/>
          </a:p>
        </p:txBody>
      </p:sp>
      <p:sp>
        <p:nvSpPr>
          <p:cNvPr id="6" name="QB_5_AN.39_1#e1c2c15d7.blank?pid=ff6370fbe&amp;color=0,0,0&amp;vpa=16&amp;vtp=1&amp;bbb=1"/>
          <p:cNvSpPr/>
          <p:nvPr/>
        </p:nvSpPr>
        <p:spPr>
          <a:xfrm>
            <a:off x="665892" y="2720340"/>
            <a:ext cx="8302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Good</a:t>
            </a:r>
            <a:endParaRPr lang="en-US" altLang="zh-CN" sz="2400" dirty="0"/>
          </a:p>
        </p:txBody>
      </p:sp>
      <p:sp>
        <p:nvSpPr>
          <p:cNvPr id="7" name="QB_5_AN.40_1#e1c2c15d7.blank?pid=ff6370fbe&amp;color=0,0,0&amp;vpa=17&amp;vtp=1&amp;bbb=1"/>
          <p:cNvSpPr/>
          <p:nvPr/>
        </p:nvSpPr>
        <p:spPr>
          <a:xfrm>
            <a:off x="1732692" y="2707640"/>
            <a:ext cx="12874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morning</a:t>
            </a:r>
            <a:endParaRPr lang="en-US" altLang="zh-CN" sz="2400" dirty="0"/>
          </a:p>
        </p:txBody>
      </p:sp>
      <p:sp>
        <p:nvSpPr>
          <p:cNvPr id="8" name="QB_5_BD.41_1#ef248dc22?sp=1&amp;pid=ff6370fbe&amp;color=0,0,0&amp;vtp=1&amp;bbb=1"/>
          <p:cNvSpPr/>
          <p:nvPr/>
        </p:nvSpPr>
        <p:spPr>
          <a:xfrm>
            <a:off x="649224" y="3337551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［2024山东菏泽质检］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Hello！I’m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Jenny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Brown.（改为同义句）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Hello！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Jenny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Brown.</a:t>
            </a:r>
            <a:endParaRPr lang="en-US" altLang="zh-CN" sz="2400" dirty="0"/>
          </a:p>
        </p:txBody>
      </p:sp>
      <p:sp>
        <p:nvSpPr>
          <p:cNvPr id="9" name="QB_5_AN.42_1#ef248dc22.blank?pid=ff6370fbe&amp;color=0,0,0&amp;vpa=18&amp;vtp=1&amp;bbb=1"/>
          <p:cNvSpPr/>
          <p:nvPr/>
        </p:nvSpPr>
        <p:spPr>
          <a:xfrm>
            <a:off x="1646967" y="3855711"/>
            <a:ext cx="5254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My</a:t>
            </a:r>
            <a:endParaRPr lang="en-US" altLang="zh-CN" sz="2400" dirty="0"/>
          </a:p>
        </p:txBody>
      </p:sp>
      <p:sp>
        <p:nvSpPr>
          <p:cNvPr id="10" name="QB_5_AN.43_1#ef248dc22.blank?pid=ff6370fbe&amp;color=0,0,0&amp;vpa=19&amp;vtp=1&amp;bbb=1"/>
          <p:cNvSpPr/>
          <p:nvPr/>
        </p:nvSpPr>
        <p:spPr>
          <a:xfrm>
            <a:off x="2408967" y="3868411"/>
            <a:ext cx="8302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name</a:t>
            </a:r>
            <a:endParaRPr lang="en-US" altLang="zh-CN" sz="2400" dirty="0"/>
          </a:p>
        </p:txBody>
      </p:sp>
      <p:sp>
        <p:nvSpPr>
          <p:cNvPr id="11" name="QB_5_AN.44_1#ef248dc22.blank?pid=ff6370fbe&amp;color=0,0,0&amp;vpa=20&amp;vtp=1&amp;bbb=1"/>
          <p:cNvSpPr/>
          <p:nvPr/>
        </p:nvSpPr>
        <p:spPr>
          <a:xfrm>
            <a:off x="3475767" y="3868411"/>
            <a:ext cx="5254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is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5_1#925336f80?sp=1&amp;pid=ff6370fbe&amp;color=0,0,0&amp;vtp=1&amp;bt=1&amp;bb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［2025山东威海期中］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I’m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glad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here.（保持句意不变）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here.</a:t>
            </a:r>
            <a:endParaRPr lang="en-US" altLang="zh-CN" sz="2400" dirty="0"/>
          </a:p>
        </p:txBody>
      </p:sp>
      <p:sp>
        <p:nvSpPr>
          <p:cNvPr id="3" name="QB_5_AN.46_1#925336f80.blank?pid=ff6370fbe&amp;color=0,0,0&amp;vpa=21&amp;vtp=1&amp;bbb=1"/>
          <p:cNvSpPr/>
          <p:nvPr/>
        </p:nvSpPr>
        <p:spPr>
          <a:xfrm>
            <a:off x="665892" y="1394860"/>
            <a:ext cx="15922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Nice/Glad</a:t>
            </a:r>
            <a:endParaRPr lang="en-US" altLang="zh-CN" sz="2400" dirty="0"/>
          </a:p>
        </p:txBody>
      </p:sp>
      <p:sp>
        <p:nvSpPr>
          <p:cNvPr id="4" name="QB_5_AN.47_1#925336f80.blank?pid=ff6370fbe&amp;color=0,0,0&amp;vpa=22&amp;vtp=1&amp;bbb=1"/>
          <p:cNvSpPr/>
          <p:nvPr/>
        </p:nvSpPr>
        <p:spPr>
          <a:xfrm>
            <a:off x="2883631" y="1394860"/>
            <a:ext cx="8302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meet</a:t>
            </a:r>
            <a:endParaRPr lang="en-US" altLang="zh-CN" sz="2400" dirty="0"/>
          </a:p>
        </p:txBody>
      </p:sp>
      <p:sp>
        <p:nvSpPr>
          <p:cNvPr id="5" name="QB_5_BD.48_1#50368e9e3?sp=1&amp;pid=ff6370fbe&amp;color=0,0,0&amp;vtp=1&amp;bbb=1"/>
          <p:cNvSpPr/>
          <p:nvPr/>
        </p:nvSpPr>
        <p:spPr>
          <a:xfrm>
            <a:off x="649224" y="2019754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［2025重庆渝中区期中］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pencils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pencil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box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.（对画线部分提问）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pencils？</a:t>
            </a:r>
            <a:endParaRPr lang="en-US" altLang="zh-CN" sz="2400" dirty="0"/>
          </a:p>
        </p:txBody>
      </p:sp>
      <p:sp>
        <p:nvSpPr>
          <p:cNvPr id="6" name="QB_5_AN.49_1#50368e9e3.blank?pid=ff6370fbe&amp;color=0,0,0&amp;vpa=23&amp;vtp=1&amp;bbb=1"/>
          <p:cNvSpPr/>
          <p:nvPr/>
        </p:nvSpPr>
        <p:spPr>
          <a:xfrm>
            <a:off x="665892" y="2550614"/>
            <a:ext cx="9826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Where</a:t>
            </a:r>
            <a:endParaRPr lang="en-US" altLang="zh-CN" sz="2400" dirty="0"/>
          </a:p>
        </p:txBody>
      </p:sp>
      <p:sp>
        <p:nvSpPr>
          <p:cNvPr id="7" name="QB_5_AN.50_1#50368e9e3.blank?pid=ff6370fbe&amp;color=0,0,0&amp;vpa=24&amp;vtp=1&amp;bbb=1"/>
          <p:cNvSpPr/>
          <p:nvPr/>
        </p:nvSpPr>
        <p:spPr>
          <a:xfrm>
            <a:off x="2408967" y="2537914"/>
            <a:ext cx="8302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your</a:t>
            </a:r>
            <a:endParaRPr lang="en-US" altLang="zh-CN" sz="2400" dirty="0"/>
          </a:p>
        </p:txBody>
      </p:sp>
      <p:sp>
        <p:nvSpPr>
          <p:cNvPr id="8" name="QB_5_BD.51_1#c65a5407b?sp=1&amp;pid=ff6370fbe&amp;color=0,0,0&amp;vtp=1&amp;bbb=1"/>
          <p:cNvSpPr/>
          <p:nvPr/>
        </p:nvSpPr>
        <p:spPr>
          <a:xfrm>
            <a:off x="649224" y="3175454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［2024河南洛阳期中］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What’s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name？（改为同义句）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you？</a:t>
            </a:r>
            <a:endParaRPr lang="en-US" altLang="zh-CN" sz="2400" dirty="0"/>
          </a:p>
        </p:txBody>
      </p:sp>
      <p:sp>
        <p:nvSpPr>
          <p:cNvPr id="9" name="QB_5_AN.52_1#c65a5407b.blank?pid=ff6370fbe&amp;color=0,0,0&amp;vpa=25&amp;vtp=1&amp;bbb=1"/>
          <p:cNvSpPr/>
          <p:nvPr/>
        </p:nvSpPr>
        <p:spPr>
          <a:xfrm>
            <a:off x="665892" y="3706314"/>
            <a:ext cx="6778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Who</a:t>
            </a:r>
            <a:endParaRPr lang="en-US" altLang="zh-CN" sz="2400" dirty="0"/>
          </a:p>
        </p:txBody>
      </p:sp>
      <p:sp>
        <p:nvSpPr>
          <p:cNvPr id="10" name="QB_5_AN.53_1#c65a5407b.blank?pid=ff6370fbe&amp;color=0,0,0&amp;vpa=26&amp;vtp=1&amp;bbb=1"/>
          <p:cNvSpPr/>
          <p:nvPr/>
        </p:nvSpPr>
        <p:spPr>
          <a:xfrm>
            <a:off x="1580292" y="3706314"/>
            <a:ext cx="6778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are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87e72a99?sp=1&amp;pid=cf7f6b8f4&amp;color=0,0,0&amp;vtp=1&amp;bt=1&amp;bbb=1&amp;hb=1"/>
          <p:cNvSpPr/>
          <p:nvPr/>
        </p:nvSpPr>
        <p:spPr>
          <a:xfrm>
            <a:off x="649224" y="859535"/>
            <a:ext cx="10899648" cy="116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Ⅱ根据下面的对话情境，在每个空白处填入一个适当的语句</a:t>
            </a:r>
            <a:r>
              <a:rPr lang="en-US" altLang="zh-CN" sz="2800" b="1" i="0" u="sng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使对话</a:t>
            </a:r>
            <a:endParaRPr lang="en-US" altLang="zh-CN" sz="2800" b="1" i="0" u="sng" smtClean="0">
              <a:solidFill>
                <a:srgbClr val="000000"/>
              </a:solidFill>
              <a:latin typeface="Times New Roman" panose="02020603050405020304" pitchFamily="34" charset="0"/>
              <a:ea typeface="黑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600"/>
              </a:lnSpc>
            </a:pPr>
            <a:r>
              <a:rPr lang="en-US" altLang="zh-CN" sz="28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恢复完整</a:t>
            </a:r>
            <a:endParaRPr lang="en-US" altLang="zh-CN" sz="2800" dirty="0"/>
          </a:p>
        </p:txBody>
      </p:sp>
      <p:sp>
        <p:nvSpPr>
          <p:cNvPr id="3" name="QM_5_BD.54_1#f6cdb8bff?pid=087e72a99&amp;color=0,0,0&amp;vtp=1&amp;bbb=1"/>
          <p:cNvSpPr/>
          <p:nvPr/>
        </p:nvSpPr>
        <p:spPr>
          <a:xfrm>
            <a:off x="649224" y="2072703"/>
            <a:ext cx="10899648" cy="990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［2025河北秦皇岛阶段测试·改编］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Ms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Liu: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class.</a:t>
            </a:r>
            <a:endParaRPr lang="en-US" altLang="zh-CN" sz="2400" dirty="0"/>
          </a:p>
        </p:txBody>
      </p:sp>
      <p:sp>
        <p:nvSpPr>
          <p:cNvPr id="4" name="QM_5_BD.54_2#f6cdb8bff?sp=1&amp;pid=087e72a99&amp;color=0,0,0&amp;vtp=1&amp;bbb=1"/>
          <p:cNvSpPr/>
          <p:nvPr/>
        </p:nvSpPr>
        <p:spPr>
          <a:xfrm>
            <a:off x="649224" y="3106478"/>
            <a:ext cx="10899648" cy="990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Liu.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Ms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Liu: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classmate,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class?</a:t>
            </a:r>
            <a:endParaRPr lang="en-US" altLang="zh-CN" sz="2400" dirty="0"/>
          </a:p>
        </p:txBody>
      </p:sp>
      <p:sp>
        <p:nvSpPr>
          <p:cNvPr id="5" name="QM_5_BD.54_3#f6cdb8bff?sp=1&amp;pid=087e72a99&amp;color=0,0,0&amp;vtp=1&amp;bbb=1"/>
          <p:cNvSpPr/>
          <p:nvPr/>
        </p:nvSpPr>
        <p:spPr>
          <a:xfrm>
            <a:off x="649224" y="4147877"/>
            <a:ext cx="10899648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I’m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Brown.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endParaRPr lang="en-US" altLang="zh-CN" sz="2400" dirty="0"/>
          </a:p>
        </p:txBody>
      </p:sp>
      <p:sp>
        <p:nvSpPr>
          <p:cNvPr id="6" name="QM_5_BD.54_4#f6cdb8bff?sp=1&amp;pid=087e72a99&amp;color=0,0,0&amp;vtp=1&amp;bbb=1"/>
          <p:cNvSpPr/>
          <p:nvPr/>
        </p:nvSpPr>
        <p:spPr>
          <a:xfrm>
            <a:off x="649224" y="4693851"/>
            <a:ext cx="10899648" cy="990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39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Ms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Liu: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（座位）.Sit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please.</a:t>
            </a:r>
            <a:endParaRPr lang="en-US" altLang="zh-CN" sz="2400" dirty="0"/>
          </a:p>
        </p:txBody>
      </p:sp>
      <p:sp>
        <p:nvSpPr>
          <p:cNvPr id="7" name="QM_5_BD.54_5#f6cdb8bff?sp=1&amp;pid=087e72a99&amp;color=0,0,0&amp;vtp=1&amp;bbb=1"/>
          <p:cNvSpPr/>
          <p:nvPr/>
        </p:nvSpPr>
        <p:spPr>
          <a:xfrm>
            <a:off x="649224" y="5735250"/>
            <a:ext cx="10899648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Liu.</a:t>
            </a:r>
            <a:endParaRPr lang="en-US" altLang="zh-CN" sz="2400" dirty="0"/>
          </a:p>
        </p:txBody>
      </p:sp>
      <p:sp>
        <p:nvSpPr>
          <p:cNvPr id="8" name="QM_5_AN.55_1#f6cdb8bff.blank?pid=087e72a99&amp;color=0,0,0&amp;vpa=27&amp;vtp=1&amp;bbb=1"/>
          <p:cNvSpPr/>
          <p:nvPr/>
        </p:nvSpPr>
        <p:spPr>
          <a:xfrm>
            <a:off x="2176399" y="3057202"/>
            <a:ext cx="2514600" cy="49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morning/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黑体" panose="02010609060101010101" pitchFamily="34" charset="-120"/>
              </a:rPr>
              <a:t>…</a:t>
            </a:r>
            <a:endParaRPr lang="en-US" altLang="zh-CN" sz="2400" dirty="0">
              <a:latin typeface="Times New Roman" panose="02020603050405020304" pitchFamily="34" charset="0"/>
            </a:endParaRPr>
          </a:p>
        </p:txBody>
      </p:sp>
      <p:sp>
        <p:nvSpPr>
          <p:cNvPr id="9" name="QM_5_AN.56_1#f6cdb8bff.blank?pid=087e72a99&amp;color=0,0,0&amp;vpa=28&amp;vtp=1&amp;bbb=1"/>
          <p:cNvSpPr/>
          <p:nvPr/>
        </p:nvSpPr>
        <p:spPr>
          <a:xfrm>
            <a:off x="1680464" y="4096950"/>
            <a:ext cx="2514600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Hi,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everyone/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黑体" panose="02010609060101010101" pitchFamily="34" charset="-120"/>
              </a:rPr>
              <a:t>…</a:t>
            </a:r>
            <a:endParaRPr lang="en-US" altLang="zh-CN" sz="2400" dirty="0">
              <a:latin typeface="Times New Roman" panose="02020603050405020304" pitchFamily="34" charset="0"/>
            </a:endParaRPr>
          </a:p>
        </p:txBody>
      </p:sp>
      <p:sp>
        <p:nvSpPr>
          <p:cNvPr id="10" name="QM_5_AN.57_1#f6cdb8bff.blank?pid=087e72a99&amp;color=0,0,0&amp;vpa=29&amp;vtp=1&amp;bbb=1"/>
          <p:cNvSpPr/>
          <p:nvPr/>
        </p:nvSpPr>
        <p:spPr>
          <a:xfrm>
            <a:off x="2176399" y="4644575"/>
            <a:ext cx="3733800" cy="49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Nice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meet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too/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黑体" panose="02010609060101010101" pitchFamily="34" charset="-120"/>
              </a:rPr>
              <a:t>…</a:t>
            </a:r>
            <a:endParaRPr lang="en-US" altLang="zh-CN" sz="2400" dirty="0">
              <a:latin typeface="Times New Roman" panose="02020603050405020304" pitchFamily="34" charset="0"/>
            </a:endParaRPr>
          </a:p>
        </p:txBody>
      </p:sp>
      <p:sp>
        <p:nvSpPr>
          <p:cNvPr id="11" name="QM_5_AN.58_1#f6cdb8bff.blank?pid=087e72a99&amp;color=0,0,0&amp;vpa=30&amp;vtp=1&amp;bbb=1"/>
          <p:cNvSpPr/>
          <p:nvPr/>
        </p:nvSpPr>
        <p:spPr>
          <a:xfrm>
            <a:off x="1680464" y="5684323"/>
            <a:ext cx="3124200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Thank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you/Thanks/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黑体" panose="02010609060101010101" pitchFamily="34" charset="-120"/>
              </a:rPr>
              <a:t>…</a:t>
            </a:r>
            <a:endParaRPr lang="en-US" altLang="zh-CN" sz="2400" dirty="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9_1#0f1539992?pid=f6cdb8bff&amp;color=0,0,0&amp;vtp=1&amp;bt=1&amp;bbb=1"/>
          <p:cNvSpPr/>
          <p:nvPr/>
        </p:nvSpPr>
        <p:spPr>
          <a:xfrm>
            <a:off x="649224" y="877824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</a:t>
            </a:r>
            <a:endParaRPr lang="en-US" altLang="zh-CN" sz="2400" dirty="0"/>
          </a:p>
        </p:txBody>
      </p:sp>
      <p:sp>
        <p:nvSpPr>
          <p:cNvPr id="3" name="QB_6_AN.60_1#0f1539992.blank?pid=f6cdb8bff&amp;color=0,0,0&amp;vpa=31&amp;vtp=1&amp;bbb=1"/>
          <p:cNvSpPr/>
          <p:nvPr/>
        </p:nvSpPr>
        <p:spPr>
          <a:xfrm>
            <a:off x="890524" y="827024"/>
            <a:ext cx="25146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morning/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黑体" panose="02010609060101010101" pitchFamily="34" charset="-120"/>
              </a:rPr>
              <a:t>…</a:t>
            </a:r>
            <a:endParaRPr lang="en-US" altLang="zh-CN" sz="2400" dirty="0">
              <a:latin typeface="Times New Roman" panose="02020603050405020304" pitchFamily="34" charset="0"/>
            </a:endParaRPr>
          </a:p>
        </p:txBody>
      </p:sp>
      <p:sp>
        <p:nvSpPr>
          <p:cNvPr id="4" name="QB_6_AS.61_1#0f1539992?pid=f6cdb8bff&amp;color=0,0,0&amp;vtp=1&amp;bbb=1&amp;hb=1"/>
          <p:cNvSpPr/>
          <p:nvPr/>
        </p:nvSpPr>
        <p:spPr>
          <a:xfrm>
            <a:off x="649224" y="1406833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根据前文“Good morning, class.”可知，此处应该是向刘老师说早上好。</a:t>
            </a:r>
            <a:endParaRPr lang="en-US" altLang="zh-CN" sz="2400" dirty="0"/>
          </a:p>
        </p:txBody>
      </p:sp>
      <p:sp>
        <p:nvSpPr>
          <p:cNvPr id="5" name="QB_6_BD.62_1#f66525339?pid=f6cdb8bff&amp;color=0,0,0&amp;vtp=1&amp;bbb=1"/>
          <p:cNvSpPr/>
          <p:nvPr/>
        </p:nvSpPr>
        <p:spPr>
          <a:xfrm>
            <a:off x="649224" y="1929692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</a:t>
            </a:r>
            <a:endParaRPr lang="en-US" altLang="zh-CN" sz="2400" dirty="0"/>
          </a:p>
        </p:txBody>
      </p:sp>
      <p:sp>
        <p:nvSpPr>
          <p:cNvPr id="6" name="QB_6_AN.63_1#f66525339.blank?pid=f6cdb8bff&amp;color=0,0,0&amp;vpa=32&amp;vtp=1&amp;bbb=1"/>
          <p:cNvSpPr/>
          <p:nvPr/>
        </p:nvSpPr>
        <p:spPr>
          <a:xfrm>
            <a:off x="890524" y="1878892"/>
            <a:ext cx="25146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Hi,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everyone/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黑体" panose="02010609060101010101" pitchFamily="34" charset="-120"/>
              </a:rPr>
              <a:t>…</a:t>
            </a:r>
            <a:endParaRPr lang="en-US" altLang="zh-CN" sz="2400" dirty="0">
              <a:latin typeface="Times New Roman" panose="02020603050405020304" pitchFamily="34" charset="0"/>
            </a:endParaRPr>
          </a:p>
        </p:txBody>
      </p:sp>
      <p:sp>
        <p:nvSpPr>
          <p:cNvPr id="7" name="QB_6_AS.64_1#f66525339?pid=f6cdb8bff&amp;color=0,0,0&amp;vtp=1&amp;bbb=1&amp;hb=1"/>
          <p:cNvSpPr/>
          <p:nvPr/>
        </p:nvSpPr>
        <p:spPr>
          <a:xfrm>
            <a:off x="649224" y="2452551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根据前文“Tom, can you say hi to the class?”可知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此处应该是汤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姆向全班同学问好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8" name="QB_6_BD.65_1#29883624c?pid=f6cdb8bff&amp;color=0,0,0&amp;vtp=1&amp;bbb=1"/>
          <p:cNvSpPr/>
          <p:nvPr/>
        </p:nvSpPr>
        <p:spPr>
          <a:xfrm>
            <a:off x="649224" y="3608251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</a:t>
            </a:r>
            <a:endParaRPr lang="en-US" altLang="zh-CN" sz="2400" dirty="0"/>
          </a:p>
        </p:txBody>
      </p:sp>
      <p:sp>
        <p:nvSpPr>
          <p:cNvPr id="9" name="QB_6_AN.66_1#29883624c.blank?pid=f6cdb8bff&amp;color=0,0,0&amp;vpa=33&amp;vtp=1&amp;bbb=1"/>
          <p:cNvSpPr/>
          <p:nvPr/>
        </p:nvSpPr>
        <p:spPr>
          <a:xfrm>
            <a:off x="890524" y="3557451"/>
            <a:ext cx="37338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Nice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meet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you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too/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黑体" panose="02010609060101010101" pitchFamily="34" charset="-120"/>
              </a:rPr>
              <a:t>…</a:t>
            </a:r>
            <a:endParaRPr lang="en-US" altLang="zh-CN" sz="2400" dirty="0">
              <a:latin typeface="Times New Roman" panose="02020603050405020304" pitchFamily="34" charset="0"/>
            </a:endParaRPr>
          </a:p>
        </p:txBody>
      </p:sp>
      <p:sp>
        <p:nvSpPr>
          <p:cNvPr id="10" name="QB_6_AS.67_1#29883624c?pid=f6cdb8bff&amp;color=0,0,0&amp;vtp=1&amp;bbb=1&amp;hb=1"/>
          <p:cNvSpPr/>
          <p:nvPr/>
        </p:nvSpPr>
        <p:spPr>
          <a:xfrm>
            <a:off x="649224" y="4131110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根据前文“I’m Tom Brown.Nice to meet you.”可知此处应表示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见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到你也很高兴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8_1#4b9704891?pid=f6cdb8bff&amp;color=0,0,0&amp;vtp=1&amp;bt=1&amp;bbb=1"/>
          <p:cNvSpPr/>
          <p:nvPr/>
        </p:nvSpPr>
        <p:spPr>
          <a:xfrm>
            <a:off x="649224" y="877824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</a:t>
            </a:r>
            <a:endParaRPr lang="en-US" altLang="zh-CN" sz="2400" dirty="0"/>
          </a:p>
        </p:txBody>
      </p:sp>
      <p:sp>
        <p:nvSpPr>
          <p:cNvPr id="3" name="QB_6_AN.69_1#4b9704891.blank?pid=f6cdb8bff&amp;color=0,0,0&amp;vpa=34&amp;vtp=1&amp;bbb=1"/>
          <p:cNvSpPr/>
          <p:nvPr/>
        </p:nvSpPr>
        <p:spPr>
          <a:xfrm>
            <a:off x="890524" y="827024"/>
            <a:ext cx="31242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Thank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you/Thanks/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黑体" panose="02010609060101010101" pitchFamily="34" charset="-120"/>
              </a:rPr>
              <a:t>…</a:t>
            </a:r>
            <a:endParaRPr lang="en-US" altLang="zh-CN" sz="2400" dirty="0">
              <a:latin typeface="Times New Roman" panose="02020603050405020304" pitchFamily="34" charset="0"/>
            </a:endParaRPr>
          </a:p>
        </p:txBody>
      </p:sp>
      <p:sp>
        <p:nvSpPr>
          <p:cNvPr id="4" name="QB_6_AS.70_1#4b9704891?pid=f6cdb8bff&amp;color=0,0,0&amp;vtp=1&amp;bbb=1&amp;hb=1"/>
          <p:cNvSpPr/>
          <p:nvPr/>
        </p:nvSpPr>
        <p:spPr>
          <a:xfrm>
            <a:off x="649224" y="1406833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根据前文“That is your seat.Sit down, please.”可知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此处应表达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感谢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ef13b426f.fixed?color=255,255,255&amp;vtp=1&amp;bbb=1"/>
          <p:cNvSpPr/>
          <p:nvPr/>
        </p:nvSpPr>
        <p:spPr>
          <a:xfrm>
            <a:off x="137160" y="2624328"/>
            <a:ext cx="11914632" cy="158191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Bridging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Unit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Hello!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d7567e5a4.fixed?pid=ef13b426f&amp;color=255,255,255&amp;vtp=1&amp;bbb=1&amp;hb=1"/>
          <p:cNvSpPr/>
          <p:nvPr/>
        </p:nvSpPr>
        <p:spPr>
          <a:xfrm>
            <a:off x="1353312" y="1472184"/>
            <a:ext cx="2121408" cy="133502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Section</a:t>
            </a:r>
            <a:r>
              <a:rPr lang="en-US" altLang="zh-CN" sz="40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4000" dirty="0"/>
          </a:p>
        </p:txBody>
      </p:sp>
      <p:sp>
        <p:nvSpPr>
          <p:cNvPr id="3" name="C_2#d7567e5a4.fixed?pid=ef13b426f&amp;color=151,71,147&amp;vtp=1&amp;bbb=1"/>
          <p:cNvSpPr/>
          <p:nvPr/>
        </p:nvSpPr>
        <p:spPr>
          <a:xfrm>
            <a:off x="3468878" y="1472184"/>
            <a:ext cx="6942836" cy="133502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4400" b="1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4400" b="1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4400" b="1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greet</a:t>
            </a:r>
            <a:r>
              <a:rPr lang="en-US" altLang="zh-CN" sz="4400" b="1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people?</a:t>
            </a:r>
            <a:endParaRPr lang="en-US" altLang="zh-CN" sz="4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d7567e5a4?lid=be3c9b6e7&amp;cid=be3c9b6e7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5192" y="3127248"/>
            <a:ext cx="475488" cy="475488"/>
          </a:xfrm>
          <a:prstGeom prst="rect">
            <a:avLst/>
          </a:prstGeom>
        </p:spPr>
      </p:pic>
      <p:sp>
        <p:nvSpPr>
          <p:cNvPr id="3" name="C_1#目录1:d7567e5a4?lid=be3c9b6e7&amp;cid=be3c9b6e7&amp;vtp=1&amp;bt=1&amp;bbb=1">
            <a:hlinkClick r:id="rId1" action="ppaction://hlinksldjump"/>
          </p:cNvPr>
          <p:cNvSpPr/>
          <p:nvPr/>
        </p:nvSpPr>
        <p:spPr>
          <a:xfrm>
            <a:off x="5623560" y="3090672"/>
            <a:ext cx="180136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79705" algn="l">
              <a:lnSpc>
                <a:spcPts val="4600"/>
              </a:lnSpc>
            </a:pPr>
            <a:r>
              <a:rPr lang="en-US" altLang="zh-CN" sz="32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刷基础</a:t>
            </a:r>
            <a:endParaRPr lang="en-US" altLang="zh-CN" sz="3200" dirty="0"/>
          </a:p>
        </p:txBody>
      </p:sp>
      <p:pic>
        <p:nvPicPr>
          <p:cNvPr id="4" name="C_1#目录1:d7567e5a4?lid=cf7f6b8f4&amp;cid=cf7f6b8f4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5192" y="4096512"/>
            <a:ext cx="475488" cy="475488"/>
          </a:xfrm>
          <a:prstGeom prst="rect">
            <a:avLst/>
          </a:prstGeom>
        </p:spPr>
      </p:pic>
      <p:sp>
        <p:nvSpPr>
          <p:cNvPr id="5" name="C_1#目录1:d7567e5a4?lid=cf7f6b8f4&amp;cid=cf7f6b8f4&amp;vtp=1&amp;bbb=1">
            <a:hlinkClick r:id="rId3" action="ppaction://hlinksldjump"/>
          </p:cNvPr>
          <p:cNvSpPr/>
          <p:nvPr/>
        </p:nvSpPr>
        <p:spPr>
          <a:xfrm>
            <a:off x="5623560" y="4059936"/>
            <a:ext cx="180136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79705" algn="l">
              <a:lnSpc>
                <a:spcPts val="4600"/>
              </a:lnSpc>
            </a:pPr>
            <a:r>
              <a:rPr lang="en-US" altLang="zh-CN" sz="32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刷能力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be3c9b6e7?pid=d7567e5a4&amp;color=0,0,0&amp;tib=255,255,255&amp;vtp=1&amp;bt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9224" y="859536"/>
            <a:ext cx="1307592" cy="576072"/>
          </a:xfrm>
          <a:prstGeom prst="rect">
            <a:avLst/>
          </a:prstGeom>
        </p:spPr>
      </p:pic>
      <p:sp>
        <p:nvSpPr>
          <p:cNvPr id="3" name="C_3_BD#be3c9b6e7?pid=d7567e5a4&amp;color=255,255,255&amp;vtp=1&amp;bbb=1"/>
          <p:cNvSpPr/>
          <p:nvPr/>
        </p:nvSpPr>
        <p:spPr>
          <a:xfrm>
            <a:off x="1152144" y="859536"/>
            <a:ext cx="10387584" cy="57607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基础</a:t>
            </a:r>
            <a:endParaRPr lang="en-US" altLang="zh-CN" sz="2800" dirty="0"/>
          </a:p>
        </p:txBody>
      </p:sp>
      <p:sp>
        <p:nvSpPr>
          <p:cNvPr id="4" name="C_4_BD#67422bfb2?sp=1&amp;pid=be3c9b6e7&amp;color=0,0,0&amp;vtp=1&amp;bbb=1"/>
          <p:cNvSpPr/>
          <p:nvPr/>
        </p:nvSpPr>
        <p:spPr>
          <a:xfrm>
            <a:off x="649224" y="1574800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Ⅰ请写出26个字母中包含以下音素的字母的大小写</a:t>
            </a:r>
            <a:endParaRPr lang="en-US" altLang="zh-CN" sz="2800" dirty="0"/>
          </a:p>
        </p:txBody>
      </p:sp>
      <p:sp>
        <p:nvSpPr>
          <p:cNvPr id="5" name="QM_5_BD.1_1#4df2f5dfa?pid=67422bfb2&amp;color=0,0,0&amp;vtp=1&amp;bbb=1"/>
          <p:cNvSpPr/>
          <p:nvPr/>
        </p:nvSpPr>
        <p:spPr>
          <a:xfrm>
            <a:off x="649224" y="2189480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［2025山东烟台期中］</a:t>
            </a:r>
            <a:endParaRPr lang="en-US" altLang="zh-CN" sz="2400" dirty="0"/>
          </a:p>
        </p:txBody>
      </p:sp>
      <p:sp>
        <p:nvSpPr>
          <p:cNvPr id="6" name="QB_6_BD.2_1#f55a07992?pid=4df2f5dfa&amp;color=0,0,0&amp;vtp=1&amp;bbb=1"/>
          <p:cNvSpPr/>
          <p:nvPr/>
        </p:nvSpPr>
        <p:spPr>
          <a:xfrm>
            <a:off x="649224" y="2717410"/>
            <a:ext cx="10899648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/e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</a:t>
            </a:r>
            <a:endParaRPr lang="en-US" altLang="zh-CN" sz="24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0">
              <a:lnSpc>
                <a:spcPts val="44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:/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</a:t>
            </a:r>
            <a:endParaRPr lang="en-US" altLang="zh-CN" sz="2400">
              <a:solidFill>
                <a:prstClr val="black"/>
              </a:solidFill>
            </a:endParaRPr>
          </a:p>
          <a:p>
            <a:pPr lvl="0">
              <a:lnSpc>
                <a:spcPts val="44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/ju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:/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2400">
              <a:solidFill>
                <a:prstClr val="black"/>
              </a:solidFill>
            </a:endParaRPr>
          </a:p>
          <a:p>
            <a:pPr lvl="0">
              <a:lnSpc>
                <a:spcPts val="44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/aɪ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endParaRPr lang="en-US" altLang="zh-CN" sz="2400">
              <a:solidFill>
                <a:prstClr val="black"/>
              </a:solidFill>
            </a:endParaRPr>
          </a:p>
          <a:p>
            <a:pPr lvl="0">
              <a:lnSpc>
                <a:spcPts val="44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/eɪ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endParaRPr lang="en-US" altLang="zh-CN" sz="2400" dirty="0"/>
          </a:p>
        </p:txBody>
      </p:sp>
      <p:sp>
        <p:nvSpPr>
          <p:cNvPr id="7" name="QB_6_AN.3_1#f55a07992.blank?pid=4df2f5dfa&amp;color=0,0,0&amp;vpa=1&amp;vtp=1&amp;bbb=1"/>
          <p:cNvSpPr/>
          <p:nvPr/>
        </p:nvSpPr>
        <p:spPr>
          <a:xfrm>
            <a:off x="1350106" y="2689470"/>
            <a:ext cx="34210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Ff;Ll;Mm;Nn;Ss;Xx；Zz</a:t>
            </a:r>
            <a:endParaRPr lang="en-US" altLang="zh-CN" sz="2400" dirty="0"/>
          </a:p>
        </p:txBody>
      </p:sp>
      <p:sp>
        <p:nvSpPr>
          <p:cNvPr id="9" name="QB_6_AN.5_1#f55a07992.blank?pid=4df2f5dfa&amp;color=0,0,0&amp;vpa=2&amp;vtp=1&amp;bbb=1"/>
          <p:cNvSpPr/>
          <p:nvPr/>
        </p:nvSpPr>
        <p:spPr>
          <a:xfrm>
            <a:off x="1231043" y="3235570"/>
            <a:ext cx="41830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Bb;Cc;Dd;Ee;Gg;Pp;Tt;Vv;Zz</a:t>
            </a:r>
            <a:endParaRPr lang="en-US" altLang="zh-CN" sz="2400" dirty="0"/>
          </a:p>
        </p:txBody>
      </p:sp>
      <p:sp>
        <p:nvSpPr>
          <p:cNvPr id="11" name="QB_6_AN.7_1#f55a07992.blank?pid=4df2f5dfa&amp;color=0,0,0&amp;vpa=3&amp;vtp=1&amp;bbb=1"/>
          <p:cNvSpPr/>
          <p:nvPr/>
        </p:nvSpPr>
        <p:spPr>
          <a:xfrm>
            <a:off x="1535842" y="3794370"/>
            <a:ext cx="14398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Qq;Uu;Ww</a:t>
            </a:r>
            <a:endParaRPr lang="en-US" altLang="zh-CN" sz="2400" dirty="0"/>
          </a:p>
        </p:txBody>
      </p:sp>
      <p:sp>
        <p:nvSpPr>
          <p:cNvPr id="13" name="QB_6_AN.9_1#f55a07992.blank?pid=4df2f5dfa&amp;color=0,0,0&amp;vpa=4&amp;vtp=1&amp;bbb=1"/>
          <p:cNvSpPr/>
          <p:nvPr/>
        </p:nvSpPr>
        <p:spPr>
          <a:xfrm>
            <a:off x="1434243" y="4353170"/>
            <a:ext cx="9826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Ii;Yy</a:t>
            </a:r>
            <a:endParaRPr lang="en-US" altLang="zh-CN" sz="2400" dirty="0"/>
          </a:p>
        </p:txBody>
      </p:sp>
      <p:sp>
        <p:nvSpPr>
          <p:cNvPr id="15" name="QB_6_AN.11_1#f55a07992.blank?pid=4df2f5dfa&amp;color=0,0,0&amp;vpa=5&amp;vtp=1&amp;bbb=1"/>
          <p:cNvSpPr/>
          <p:nvPr/>
        </p:nvSpPr>
        <p:spPr>
          <a:xfrm>
            <a:off x="1434243" y="4924670"/>
            <a:ext cx="18970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Aa;Hh;Jj;Kk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9" grpId="0" animBg="1" build="p"/>
      <p:bldP spid="11" grpId="0" animBg="1" build="p"/>
      <p:bldP spid="13" grpId="0" animBg="1" build="p"/>
      <p:bldP spid="1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e8e9c9f5?sp=1&amp;pid=be3c9b6e7&amp;color=0,0,0&amp;vtp=1&amp;bt=1&amp;bbb=1"/>
          <p:cNvSpPr/>
          <p:nvPr/>
        </p:nvSpPr>
        <p:spPr>
          <a:xfrm>
            <a:off x="649224" y="859536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Ⅱ根据句意及音标或汉语提示填写单词</a:t>
            </a:r>
            <a:endParaRPr lang="en-US" altLang="zh-CN" sz="2800" dirty="0"/>
          </a:p>
        </p:txBody>
      </p:sp>
      <p:sp>
        <p:nvSpPr>
          <p:cNvPr id="3" name="QB_5_BD.12_1#d8cbcd567?pid=2e8e9c9f5&amp;color=0,0,0&amp;vtp=1&amp;bbb=1"/>
          <p:cNvSpPr/>
          <p:nvPr/>
        </p:nvSpPr>
        <p:spPr>
          <a:xfrm>
            <a:off x="649224" y="1478280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Don’t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hello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/ˈevriwʌn/.</a:t>
            </a:r>
            <a:endParaRPr lang="en-US" altLang="zh-CN" sz="2400" dirty="0"/>
          </a:p>
        </p:txBody>
      </p:sp>
      <p:sp>
        <p:nvSpPr>
          <p:cNvPr id="4" name="QB_5_AN.13_1#d8cbcd567.blank?pid=2e8e9c9f5&amp;color=0,0,0&amp;vpa=6&amp;vtp=1&amp;bbb=1"/>
          <p:cNvSpPr/>
          <p:nvPr/>
        </p:nvSpPr>
        <p:spPr>
          <a:xfrm>
            <a:off x="6004718" y="1427480"/>
            <a:ext cx="1439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everyone</a:t>
            </a:r>
            <a:endParaRPr lang="en-US" altLang="zh-CN" sz="2400" dirty="0"/>
          </a:p>
        </p:txBody>
      </p:sp>
      <p:sp>
        <p:nvSpPr>
          <p:cNvPr id="5" name="QB_5_AS.14_1#d8cbcd567?pid=2e8e9c9f5&amp;color=0,0,0&amp;vtp=1&amp;bbb=1"/>
          <p:cNvSpPr/>
          <p:nvPr/>
        </p:nvSpPr>
        <p:spPr>
          <a:xfrm>
            <a:off x="649224" y="2006210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链接狂K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everyone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的详细讲解见狂K重点P2。</a:t>
            </a:r>
            <a:endParaRPr lang="en-US" altLang="zh-CN" sz="2400" dirty="0"/>
          </a:p>
        </p:txBody>
      </p:sp>
      <p:sp>
        <p:nvSpPr>
          <p:cNvPr id="6" name="QB_5_BD.15_1#3a4a8a2a6?pid=2e8e9c9f5&amp;color=0,0,0&amp;vtp=1&amp;bbb=1&amp;hb=1"/>
          <p:cNvSpPr/>
          <p:nvPr/>
        </p:nvSpPr>
        <p:spPr>
          <a:xfrm>
            <a:off x="649224" y="3161910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［2025山东淄博质检］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/hɪə（r）/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7" name="QB_5_AN.16_1#3a4a8a2a6.blank?pid=2e8e9c9f5&amp;color=0,0,0&amp;vpa=7&amp;vtp=1&amp;bbb=1"/>
          <p:cNvSpPr/>
          <p:nvPr/>
        </p:nvSpPr>
        <p:spPr>
          <a:xfrm>
            <a:off x="7952518" y="3133970"/>
            <a:ext cx="8302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hear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7_1#df70e59fd?pid=2e8e9c9f5&amp;color=0,0,0&amp;vtp=1&amp;bt=1&amp;bbb=1&amp;hb=1"/>
          <p:cNvSpPr/>
          <p:nvPr/>
        </p:nvSpPr>
        <p:spPr>
          <a:xfrm>
            <a:off x="649224" y="877824"/>
            <a:ext cx="10899648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［2025安徽亳州期中·改编］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/ˈʌð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ə（r）/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homework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b="0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vl="0">
              <a:lnSpc>
                <a:spcPts val="44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［2025山东东营调研］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Bridging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（单元）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0">
              <a:lnSpc>
                <a:spcPts val="44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26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letters.</a:t>
            </a:r>
            <a:endParaRPr lang="en-US" altLang="zh-CN" sz="2400">
              <a:solidFill>
                <a:prstClr val="black"/>
              </a:solidFill>
            </a:endParaRPr>
          </a:p>
          <a:p>
            <a:pPr lvl="0">
              <a:lnSpc>
                <a:spcPts val="44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［2024山东泰安期中］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（问候）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0">
              <a:lnSpc>
                <a:spcPts val="44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smile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gate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B_5_AN.18_1#df70e59fd.blank?pid=2e8e9c9f5&amp;color=0,0,0&amp;vpa=8&amp;vtp=1&amp;bbb=1"/>
          <p:cNvSpPr/>
          <p:nvPr/>
        </p:nvSpPr>
        <p:spPr>
          <a:xfrm>
            <a:off x="7158768" y="849884"/>
            <a:ext cx="9826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other</a:t>
            </a:r>
            <a:endParaRPr lang="en-US" altLang="zh-CN" sz="2400" dirty="0"/>
          </a:p>
        </p:txBody>
      </p:sp>
      <p:sp>
        <p:nvSpPr>
          <p:cNvPr id="5" name="QB_5_AN.20_1#df70e59fd.blank?pid=2e8e9c9f5&amp;color=0,0,0&amp;vpa=9&amp;vtp=1&amp;bbb=1"/>
          <p:cNvSpPr/>
          <p:nvPr/>
        </p:nvSpPr>
        <p:spPr>
          <a:xfrm>
            <a:off x="5583967" y="1967484"/>
            <a:ext cx="8302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Unit</a:t>
            </a:r>
            <a:endParaRPr lang="en-US" altLang="zh-CN" sz="2400" dirty="0"/>
          </a:p>
        </p:txBody>
      </p:sp>
      <p:sp>
        <p:nvSpPr>
          <p:cNvPr id="7" name="QB_5_AN.22_1#df70e59fd.blank?pid=2e8e9c9f5&amp;color=0,0,0&amp;vpa=10&amp;vtp=1&amp;bbb=1"/>
          <p:cNvSpPr/>
          <p:nvPr/>
        </p:nvSpPr>
        <p:spPr>
          <a:xfrm>
            <a:off x="7833456" y="3072384"/>
            <a:ext cx="9826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greet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2934</Words>
  <Application>WPS 演示</Application>
  <PresentationFormat>宽屏</PresentationFormat>
  <Paragraphs>208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7" baseType="lpstr">
      <vt:lpstr>Arial</vt:lpstr>
      <vt:lpstr>宋体</vt:lpstr>
      <vt:lpstr>Wingdings</vt:lpstr>
      <vt:lpstr>黑体</vt:lpstr>
      <vt:lpstr>黑体</vt:lpstr>
      <vt:lpstr>Times New Roman</vt:lpstr>
      <vt:lpstr>Times New Roman</vt:lpstr>
      <vt:lpstr>宋体</vt:lpstr>
      <vt:lpstr>方正兰亭纤黑_GBK</vt:lpstr>
      <vt:lpstr>方正兰亭纤黑_GBK</vt:lpstr>
      <vt:lpstr>方正兰亭纤黑_GBK</vt:lpstr>
      <vt:lpstr>楷体</vt:lpstr>
      <vt:lpstr>楷体</vt:lpstr>
      <vt:lpstr>Calibri</vt:lpstr>
      <vt:lpstr>微软雅黑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THE  ONE</cp:lastModifiedBy>
  <cp:revision>3</cp:revision>
  <dcterms:created xsi:type="dcterms:W3CDTF">2025-05-30T07:27:00Z</dcterms:created>
  <dcterms:modified xsi:type="dcterms:W3CDTF">2025-06-03T07:58:46Z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1FCD15BCFAE247B1AC5C14341242E43F_12</vt:lpwstr>
  </property>
  <property fmtid="{D5CDD505-2E9C-101B-9397-08002B2CF9AE}" pid="3" name="KSOProductBuildVer">
    <vt:lpwstr>2052-12.1.0.21171</vt:lpwstr>
  </property>
</Properties>
</file>