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53"/>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 id="301" r:id="rId47"/>
    <p:sldId id="302" r:id="rId48"/>
    <p:sldId id="303" r:id="rId49"/>
    <p:sldId id="304" r:id="rId50"/>
    <p:sldId id="305" r:id="rId51"/>
    <p:sldId id="306" r:id="rId52"/>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64" d="100"/>
          <a:sy n="64" d="100"/>
        </p:scale>
        <p:origin x="90" y="26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notesMaster" Target="notesMasters/notesMaster1.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ableStyles" Target="tableStyle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93897466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8" Type="http://schemas.openxmlformats.org/officeDocument/2006/relationships/slide" Target="../slides/slide10.xml"/><Relationship Id="rId13" Type="http://schemas.openxmlformats.org/officeDocument/2006/relationships/slide" Target="../slides/slide17.xml"/><Relationship Id="rId18" Type="http://schemas.openxmlformats.org/officeDocument/2006/relationships/slide" Target="../slides/slide26.xml"/><Relationship Id="rId26" Type="http://schemas.openxmlformats.org/officeDocument/2006/relationships/slide" Target="../slides/slide38.xml"/><Relationship Id="rId3" Type="http://schemas.openxmlformats.org/officeDocument/2006/relationships/slide" Target="../slides/slide5.xml"/><Relationship Id="rId21" Type="http://schemas.openxmlformats.org/officeDocument/2006/relationships/slide" Target="../slides/slide31.xml"/><Relationship Id="rId7" Type="http://schemas.openxmlformats.org/officeDocument/2006/relationships/slide" Target="../slides/slide8.xml"/><Relationship Id="rId12" Type="http://schemas.openxmlformats.org/officeDocument/2006/relationships/slide" Target="../slides/slide16.xml"/><Relationship Id="rId17" Type="http://schemas.openxmlformats.org/officeDocument/2006/relationships/slide" Target="../slides/slide23.xml"/><Relationship Id="rId25" Type="http://schemas.openxmlformats.org/officeDocument/2006/relationships/slide" Target="../slides/slide35.xml"/><Relationship Id="rId2" Type="http://schemas.openxmlformats.org/officeDocument/2006/relationships/image" Target="../media/image4.png"/><Relationship Id="rId16" Type="http://schemas.openxmlformats.org/officeDocument/2006/relationships/slide" Target="../slides/slide22.xml"/><Relationship Id="rId20" Type="http://schemas.openxmlformats.org/officeDocument/2006/relationships/slide" Target="../slides/slide29.xml"/><Relationship Id="rId1" Type="http://schemas.openxmlformats.org/officeDocument/2006/relationships/slideMaster" Target="../slideMasters/slideMaster1.xml"/><Relationship Id="rId6" Type="http://schemas.openxmlformats.org/officeDocument/2006/relationships/slide" Target="../slides/slide7.xml"/><Relationship Id="rId11" Type="http://schemas.openxmlformats.org/officeDocument/2006/relationships/slide" Target="../slides/slide15.xml"/><Relationship Id="rId24" Type="http://schemas.openxmlformats.org/officeDocument/2006/relationships/slide" Target="../slides/slide34.xml"/><Relationship Id="rId5" Type="http://schemas.openxmlformats.org/officeDocument/2006/relationships/slide" Target="../slides/slide6.xml"/><Relationship Id="rId15" Type="http://schemas.openxmlformats.org/officeDocument/2006/relationships/slide" Target="../slides/slide20.xml"/><Relationship Id="rId23" Type="http://schemas.openxmlformats.org/officeDocument/2006/relationships/slide" Target="../slides/slide33.xml"/><Relationship Id="rId28" Type="http://schemas.openxmlformats.org/officeDocument/2006/relationships/slide" Target="../slides/slide46.xml"/><Relationship Id="rId10" Type="http://schemas.openxmlformats.org/officeDocument/2006/relationships/slide" Target="../slides/slide12.xml"/><Relationship Id="rId19" Type="http://schemas.openxmlformats.org/officeDocument/2006/relationships/slide" Target="../slides/slide28.xml"/><Relationship Id="rId4" Type="http://schemas.openxmlformats.org/officeDocument/2006/relationships/image" Target="../media/image7.png"/><Relationship Id="rId9" Type="http://schemas.openxmlformats.org/officeDocument/2006/relationships/slide" Target="../slides/slide11.xml"/><Relationship Id="rId14" Type="http://schemas.openxmlformats.org/officeDocument/2006/relationships/slide" Target="../slides/slide18.xml"/><Relationship Id="rId22" Type="http://schemas.openxmlformats.org/officeDocument/2006/relationships/slide" Target="../slides/slide32.xml"/><Relationship Id="rId27" Type="http://schemas.openxmlformats.org/officeDocument/2006/relationships/slide" Target="../slides/slide4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slide" Target="../slides/slide5.xml"/><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mc=目录配置1#5788c9fd7">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linknodeid=back_to_first_catalog" descr="preencoded.png">
            <a:hlinkClick r:id="rId3" action="ppaction://hlinksldjump"/>
          </p:cNvPr>
          <p:cNvPicPr>
            <a:picLocks noChangeAspect="1"/>
          </p:cNvPicPr>
          <p:nvPr/>
        </p:nvPicPr>
        <p:blipFill>
          <a:blip r:embed="rId4"/>
          <a:stretch>
            <a:fillRect/>
          </a:stretch>
        </p:blipFill>
        <p:spPr>
          <a:xfrm>
            <a:off x="9491472" y="73152"/>
            <a:ext cx="2286000" cy="484632"/>
          </a:xfrm>
          <a:prstGeom prst="rect">
            <a:avLst/>
          </a:prstGeom>
        </p:spPr>
      </p:pic>
      <p:sp>
        <p:nvSpPr>
          <p:cNvPr id="4" name="C_0#auto_editor_catalog_3?lid=87de62f3e&amp;cid=87de62f3e&amp;vtp=1">
            <a:hlinkClick r:id="rId5" action="ppaction://hlinksldjump"/>
          </p:cNvPr>
          <p:cNvSpPr/>
          <p:nvPr/>
        </p:nvSpPr>
        <p:spPr>
          <a:xfrm>
            <a:off x="704088" y="6327648"/>
            <a:ext cx="429768" cy="219456"/>
          </a:xfrm>
          <a:prstGeom prst="rect">
            <a:avLst/>
          </a:prstGeom>
          <a:solidFill>
            <a:srgbClr val="DAE3F3"/>
          </a:solidFill>
          <a:ln>
            <a:solidFill>
              <a:srgbClr val="5B9BD5"/>
            </a:solidFill>
          </a:ln>
        </p:spPr>
        <p:txBody>
          <a:bodyPr wrap="square" lIns="127000" tIns="127000" rIns="127000" bIns="127000" rtlCol="0" anchor="ctr"/>
          <a:lstStyle/>
          <a:p>
            <a:pPr marL="0" algn="ctr">
              <a:lnSpc>
                <a:spcPct val="100000"/>
              </a:lnSpc>
            </a:pPr>
            <a:r>
              <a:rPr lang="en-US" sz="1200" b="1" i="0" dirty="0">
                <a:solidFill>
                  <a:srgbClr val="0070C0"/>
                </a:solidFill>
                <a:latin typeface="Times New Roman" pitchFamily="34" charset="0"/>
                <a:ea typeface="Calibri (正文)" pitchFamily="34" charset="-122"/>
                <a:cs typeface="Times New Roman" pitchFamily="34" charset="-120"/>
              </a:rPr>
              <a:t>1</a:t>
            </a:r>
            <a:endParaRPr lang="en-US" sz="1200" dirty="0"/>
          </a:p>
        </p:txBody>
      </p:sp>
      <p:sp>
        <p:nvSpPr>
          <p:cNvPr id="5" name="C_0#auto_editor_catalog_3?lid=8d4c50de3&amp;cid=8d4c50de3&amp;vtp=1">
            <a:hlinkClick r:id="rId6" action="ppaction://hlinksldjump"/>
          </p:cNvPr>
          <p:cNvSpPr/>
          <p:nvPr/>
        </p:nvSpPr>
        <p:spPr>
          <a:xfrm>
            <a:off x="1243584" y="6327648"/>
            <a:ext cx="429768" cy="219456"/>
          </a:xfrm>
          <a:prstGeom prst="rect">
            <a:avLst/>
          </a:prstGeom>
          <a:solidFill>
            <a:srgbClr val="DAE3F3"/>
          </a:solidFill>
          <a:ln>
            <a:solidFill>
              <a:srgbClr val="5B9BD5"/>
            </a:solidFill>
          </a:ln>
        </p:spPr>
        <p:txBody>
          <a:bodyPr wrap="square" lIns="127000" tIns="127000" rIns="127000" bIns="127000" rtlCol="0" anchor="ctr"/>
          <a:lstStyle/>
          <a:p>
            <a:pPr marL="0" algn="ctr">
              <a:lnSpc>
                <a:spcPct val="100000"/>
              </a:lnSpc>
            </a:pPr>
            <a:r>
              <a:rPr lang="en-US" sz="1200" b="1" i="0" dirty="0">
                <a:solidFill>
                  <a:srgbClr val="0070C0"/>
                </a:solidFill>
                <a:latin typeface="Times New Roman" pitchFamily="34" charset="0"/>
                <a:ea typeface="Calibri (正文)" pitchFamily="34" charset="-122"/>
                <a:cs typeface="Times New Roman" pitchFamily="34" charset="-120"/>
              </a:rPr>
              <a:t>2</a:t>
            </a:r>
            <a:endParaRPr lang="en-US" sz="1200" dirty="0"/>
          </a:p>
        </p:txBody>
      </p:sp>
      <p:sp>
        <p:nvSpPr>
          <p:cNvPr id="6" name="C_0#auto_editor_catalog_3?lid=23ee272c1&amp;cid=23ee272c1&amp;vtp=1">
            <a:hlinkClick r:id="rId7" action="ppaction://hlinksldjump"/>
          </p:cNvPr>
          <p:cNvSpPr/>
          <p:nvPr/>
        </p:nvSpPr>
        <p:spPr>
          <a:xfrm>
            <a:off x="1783080" y="6327648"/>
            <a:ext cx="429768" cy="219456"/>
          </a:xfrm>
          <a:prstGeom prst="rect">
            <a:avLst/>
          </a:prstGeom>
          <a:solidFill>
            <a:srgbClr val="DAE3F3"/>
          </a:solidFill>
          <a:ln>
            <a:solidFill>
              <a:srgbClr val="5B9BD5"/>
            </a:solidFill>
          </a:ln>
        </p:spPr>
        <p:txBody>
          <a:bodyPr wrap="square" lIns="127000" tIns="127000" rIns="127000" bIns="127000" rtlCol="0" anchor="ctr"/>
          <a:lstStyle/>
          <a:p>
            <a:pPr marL="0" algn="ctr">
              <a:lnSpc>
                <a:spcPct val="100000"/>
              </a:lnSpc>
            </a:pPr>
            <a:r>
              <a:rPr lang="en-US" sz="1200" b="1" i="0" dirty="0">
                <a:solidFill>
                  <a:srgbClr val="0070C0"/>
                </a:solidFill>
                <a:latin typeface="Times New Roman" pitchFamily="34" charset="0"/>
                <a:ea typeface="Calibri (正文)" pitchFamily="34" charset="-122"/>
                <a:cs typeface="Times New Roman" pitchFamily="34" charset="-120"/>
              </a:rPr>
              <a:t>3</a:t>
            </a:r>
            <a:endParaRPr lang="en-US" sz="1200" dirty="0"/>
          </a:p>
        </p:txBody>
      </p:sp>
      <p:sp>
        <p:nvSpPr>
          <p:cNvPr id="7" name="C_0#auto_editor_catalog_3?lid=0e09fdede&amp;cid=0e09fdede&amp;vtp=1">
            <a:hlinkClick r:id="rId8" action="ppaction://hlinksldjump"/>
          </p:cNvPr>
          <p:cNvSpPr/>
          <p:nvPr/>
        </p:nvSpPr>
        <p:spPr>
          <a:xfrm>
            <a:off x="2322576" y="6327648"/>
            <a:ext cx="429768" cy="219456"/>
          </a:xfrm>
          <a:prstGeom prst="rect">
            <a:avLst/>
          </a:prstGeom>
          <a:solidFill>
            <a:srgbClr val="DAE3F3"/>
          </a:solidFill>
          <a:ln>
            <a:solidFill>
              <a:srgbClr val="5B9BD5"/>
            </a:solidFill>
          </a:ln>
        </p:spPr>
        <p:txBody>
          <a:bodyPr wrap="square" lIns="127000" tIns="127000" rIns="127000" bIns="127000" rtlCol="0" anchor="ctr"/>
          <a:lstStyle/>
          <a:p>
            <a:pPr marL="0" algn="ctr">
              <a:lnSpc>
                <a:spcPct val="100000"/>
              </a:lnSpc>
            </a:pPr>
            <a:r>
              <a:rPr lang="en-US" sz="1200" b="1" i="0" dirty="0">
                <a:solidFill>
                  <a:srgbClr val="0070C0"/>
                </a:solidFill>
                <a:latin typeface="Times New Roman" pitchFamily="34" charset="0"/>
                <a:ea typeface="Calibri (正文)" pitchFamily="34" charset="-122"/>
                <a:cs typeface="Times New Roman" pitchFamily="34" charset="-120"/>
              </a:rPr>
              <a:t>4</a:t>
            </a:r>
            <a:endParaRPr lang="en-US" sz="1200" dirty="0"/>
          </a:p>
        </p:txBody>
      </p:sp>
      <p:sp>
        <p:nvSpPr>
          <p:cNvPr id="8" name="C_0#auto_editor_catalog_3?lid=1acbdd21d&amp;cid=1acbdd21d&amp;vtp=1">
            <a:hlinkClick r:id="rId9" action="ppaction://hlinksldjump"/>
          </p:cNvPr>
          <p:cNvSpPr/>
          <p:nvPr/>
        </p:nvSpPr>
        <p:spPr>
          <a:xfrm>
            <a:off x="2862072" y="6327648"/>
            <a:ext cx="429768" cy="219456"/>
          </a:xfrm>
          <a:prstGeom prst="rect">
            <a:avLst/>
          </a:prstGeom>
          <a:solidFill>
            <a:srgbClr val="DAE3F3"/>
          </a:solidFill>
          <a:ln>
            <a:solidFill>
              <a:srgbClr val="5B9BD5"/>
            </a:solidFill>
          </a:ln>
        </p:spPr>
        <p:txBody>
          <a:bodyPr wrap="square" lIns="127000" tIns="127000" rIns="127000" bIns="127000" rtlCol="0" anchor="ctr"/>
          <a:lstStyle/>
          <a:p>
            <a:pPr marL="0" algn="ctr">
              <a:lnSpc>
                <a:spcPct val="100000"/>
              </a:lnSpc>
            </a:pPr>
            <a:r>
              <a:rPr lang="en-US" sz="1200" b="1" i="0" dirty="0">
                <a:solidFill>
                  <a:srgbClr val="0070C0"/>
                </a:solidFill>
                <a:latin typeface="Times New Roman" pitchFamily="34" charset="0"/>
                <a:ea typeface="Calibri (正文)" pitchFamily="34" charset="-122"/>
                <a:cs typeface="Times New Roman" pitchFamily="34" charset="-120"/>
              </a:rPr>
              <a:t>5</a:t>
            </a:r>
            <a:endParaRPr lang="en-US" sz="1200" dirty="0"/>
          </a:p>
        </p:txBody>
      </p:sp>
      <p:sp>
        <p:nvSpPr>
          <p:cNvPr id="9" name="C_0#auto_editor_catalog_3?lid=412450a93&amp;cid=412450a93&amp;vtp=1">
            <a:hlinkClick r:id="rId10" action="ppaction://hlinksldjump"/>
          </p:cNvPr>
          <p:cNvSpPr/>
          <p:nvPr/>
        </p:nvSpPr>
        <p:spPr>
          <a:xfrm>
            <a:off x="3401568" y="6327648"/>
            <a:ext cx="429768" cy="219456"/>
          </a:xfrm>
          <a:prstGeom prst="rect">
            <a:avLst/>
          </a:prstGeom>
          <a:solidFill>
            <a:srgbClr val="DAE3F3"/>
          </a:solidFill>
          <a:ln>
            <a:solidFill>
              <a:srgbClr val="5B9BD5"/>
            </a:solidFill>
          </a:ln>
        </p:spPr>
        <p:txBody>
          <a:bodyPr wrap="square" lIns="127000" tIns="127000" rIns="127000" bIns="127000" rtlCol="0" anchor="ctr"/>
          <a:lstStyle/>
          <a:p>
            <a:pPr marL="0" algn="ctr">
              <a:lnSpc>
                <a:spcPct val="100000"/>
              </a:lnSpc>
            </a:pPr>
            <a:r>
              <a:rPr lang="en-US" sz="1200" b="1" i="0" dirty="0">
                <a:solidFill>
                  <a:srgbClr val="0070C0"/>
                </a:solidFill>
                <a:latin typeface="Times New Roman" pitchFamily="34" charset="0"/>
                <a:ea typeface="Calibri (正文)" pitchFamily="34" charset="-122"/>
                <a:cs typeface="Times New Roman" pitchFamily="34" charset="-120"/>
              </a:rPr>
              <a:t>6</a:t>
            </a:r>
            <a:endParaRPr lang="en-US" sz="1200" dirty="0"/>
          </a:p>
        </p:txBody>
      </p:sp>
      <p:sp>
        <p:nvSpPr>
          <p:cNvPr id="10" name="C_0#auto_editor_catalog_3?lid=a7c1dfb13&amp;cid=a7c1dfb13&amp;vtp=1">
            <a:hlinkClick r:id="rId11" action="ppaction://hlinksldjump"/>
          </p:cNvPr>
          <p:cNvSpPr/>
          <p:nvPr/>
        </p:nvSpPr>
        <p:spPr>
          <a:xfrm>
            <a:off x="3941064" y="6327648"/>
            <a:ext cx="429768" cy="219456"/>
          </a:xfrm>
          <a:prstGeom prst="rect">
            <a:avLst/>
          </a:prstGeom>
          <a:solidFill>
            <a:srgbClr val="DAE3F3"/>
          </a:solidFill>
          <a:ln>
            <a:solidFill>
              <a:srgbClr val="5B9BD5"/>
            </a:solidFill>
          </a:ln>
        </p:spPr>
        <p:txBody>
          <a:bodyPr wrap="square" lIns="127000" tIns="127000" rIns="127000" bIns="127000" rtlCol="0" anchor="ctr"/>
          <a:lstStyle/>
          <a:p>
            <a:pPr marL="0" algn="ctr">
              <a:lnSpc>
                <a:spcPct val="100000"/>
              </a:lnSpc>
            </a:pPr>
            <a:r>
              <a:rPr lang="en-US" sz="1200" b="1" i="0" dirty="0">
                <a:solidFill>
                  <a:srgbClr val="0070C0"/>
                </a:solidFill>
                <a:latin typeface="Times New Roman" pitchFamily="34" charset="0"/>
                <a:ea typeface="Calibri (正文)" pitchFamily="34" charset="-122"/>
                <a:cs typeface="Times New Roman" pitchFamily="34" charset="-120"/>
              </a:rPr>
              <a:t>7</a:t>
            </a:r>
            <a:endParaRPr lang="en-US" sz="1200" dirty="0"/>
          </a:p>
        </p:txBody>
      </p:sp>
      <p:sp>
        <p:nvSpPr>
          <p:cNvPr id="11" name="C_0#auto_editor_catalog_3?lid=e3dd6fd31&amp;cid=e3dd6fd31&amp;vtp=1">
            <a:hlinkClick r:id="rId12" action="ppaction://hlinksldjump"/>
          </p:cNvPr>
          <p:cNvSpPr/>
          <p:nvPr/>
        </p:nvSpPr>
        <p:spPr>
          <a:xfrm>
            <a:off x="4480560" y="6327648"/>
            <a:ext cx="429768" cy="219456"/>
          </a:xfrm>
          <a:prstGeom prst="rect">
            <a:avLst/>
          </a:prstGeom>
          <a:solidFill>
            <a:srgbClr val="DAE3F3"/>
          </a:solidFill>
          <a:ln>
            <a:solidFill>
              <a:srgbClr val="5B9BD5"/>
            </a:solidFill>
          </a:ln>
        </p:spPr>
        <p:txBody>
          <a:bodyPr wrap="square" lIns="127000" tIns="127000" rIns="127000" bIns="127000" rtlCol="0" anchor="ctr"/>
          <a:lstStyle/>
          <a:p>
            <a:pPr marL="0" algn="ctr">
              <a:lnSpc>
                <a:spcPct val="100000"/>
              </a:lnSpc>
            </a:pPr>
            <a:r>
              <a:rPr lang="en-US" sz="1200" b="1" i="0" dirty="0">
                <a:solidFill>
                  <a:srgbClr val="0070C0"/>
                </a:solidFill>
                <a:latin typeface="Times New Roman" pitchFamily="34" charset="0"/>
                <a:ea typeface="Calibri (正文)" pitchFamily="34" charset="-122"/>
                <a:cs typeface="Times New Roman" pitchFamily="34" charset="-120"/>
              </a:rPr>
              <a:t>8</a:t>
            </a:r>
            <a:endParaRPr lang="en-US" sz="1200" dirty="0"/>
          </a:p>
        </p:txBody>
      </p:sp>
      <p:sp>
        <p:nvSpPr>
          <p:cNvPr id="12" name="C_0#auto_editor_catalog_3?lid=a49e77181&amp;cid=a49e77181&amp;vtp=1">
            <a:hlinkClick r:id="rId13" action="ppaction://hlinksldjump"/>
          </p:cNvPr>
          <p:cNvSpPr/>
          <p:nvPr/>
        </p:nvSpPr>
        <p:spPr>
          <a:xfrm>
            <a:off x="5020056" y="6327648"/>
            <a:ext cx="429768" cy="219456"/>
          </a:xfrm>
          <a:prstGeom prst="rect">
            <a:avLst/>
          </a:prstGeom>
          <a:solidFill>
            <a:srgbClr val="DAE3F3"/>
          </a:solidFill>
          <a:ln>
            <a:solidFill>
              <a:srgbClr val="5B9BD5"/>
            </a:solidFill>
          </a:ln>
        </p:spPr>
        <p:txBody>
          <a:bodyPr wrap="square" lIns="127000" tIns="127000" rIns="127000" bIns="127000" rtlCol="0" anchor="ctr"/>
          <a:lstStyle/>
          <a:p>
            <a:pPr marL="0" algn="ctr">
              <a:lnSpc>
                <a:spcPct val="100000"/>
              </a:lnSpc>
            </a:pPr>
            <a:r>
              <a:rPr lang="en-US" sz="1200" b="1" i="0" dirty="0">
                <a:solidFill>
                  <a:srgbClr val="0070C0"/>
                </a:solidFill>
                <a:latin typeface="Times New Roman" pitchFamily="34" charset="0"/>
                <a:ea typeface="Calibri (正文)" pitchFamily="34" charset="-122"/>
                <a:cs typeface="Times New Roman" pitchFamily="34" charset="-120"/>
              </a:rPr>
              <a:t>9</a:t>
            </a:r>
            <a:endParaRPr lang="en-US" sz="1200" dirty="0"/>
          </a:p>
        </p:txBody>
      </p:sp>
      <p:sp>
        <p:nvSpPr>
          <p:cNvPr id="13" name="C_0#auto_editor_catalog_3?lid=d33c88ba0&amp;cid=d33c88ba0&amp;vtp=1">
            <a:hlinkClick r:id="rId14" action="ppaction://hlinksldjump"/>
          </p:cNvPr>
          <p:cNvSpPr/>
          <p:nvPr/>
        </p:nvSpPr>
        <p:spPr>
          <a:xfrm>
            <a:off x="5559552" y="6327648"/>
            <a:ext cx="429768" cy="219456"/>
          </a:xfrm>
          <a:prstGeom prst="rect">
            <a:avLst/>
          </a:prstGeom>
          <a:solidFill>
            <a:srgbClr val="DAE3F3"/>
          </a:solidFill>
          <a:ln>
            <a:solidFill>
              <a:srgbClr val="5B9BD5"/>
            </a:solidFill>
          </a:ln>
        </p:spPr>
        <p:txBody>
          <a:bodyPr wrap="square" lIns="127000" tIns="127000" rIns="127000" bIns="127000" rtlCol="0" anchor="ctr"/>
          <a:lstStyle/>
          <a:p>
            <a:pPr marL="0" algn="ctr">
              <a:lnSpc>
                <a:spcPct val="100000"/>
              </a:lnSpc>
            </a:pPr>
            <a:r>
              <a:rPr lang="en-US" sz="1200" b="1" i="0" dirty="0">
                <a:solidFill>
                  <a:srgbClr val="0070C0"/>
                </a:solidFill>
                <a:latin typeface="Times New Roman" pitchFamily="34" charset="0"/>
                <a:ea typeface="Calibri (正文)" pitchFamily="34" charset="-122"/>
                <a:cs typeface="Times New Roman" pitchFamily="34" charset="-120"/>
              </a:rPr>
              <a:t>10</a:t>
            </a:r>
            <a:endParaRPr lang="en-US" sz="1200" dirty="0"/>
          </a:p>
        </p:txBody>
      </p:sp>
      <p:sp>
        <p:nvSpPr>
          <p:cNvPr id="14" name="C_0#auto_editor_catalog_3?lid=5e6384e39&amp;cid=5e6384e39&amp;vtp=1">
            <a:hlinkClick r:id="rId15" action="ppaction://hlinksldjump"/>
          </p:cNvPr>
          <p:cNvSpPr/>
          <p:nvPr/>
        </p:nvSpPr>
        <p:spPr>
          <a:xfrm>
            <a:off x="6108192" y="6327648"/>
            <a:ext cx="429768" cy="219456"/>
          </a:xfrm>
          <a:prstGeom prst="rect">
            <a:avLst/>
          </a:prstGeom>
          <a:solidFill>
            <a:srgbClr val="DAE3F3"/>
          </a:solidFill>
          <a:ln>
            <a:solidFill>
              <a:srgbClr val="5B9BD5"/>
            </a:solidFill>
          </a:ln>
        </p:spPr>
        <p:txBody>
          <a:bodyPr wrap="square" lIns="127000" tIns="127000" rIns="127000" bIns="127000" rtlCol="0" anchor="ctr"/>
          <a:lstStyle/>
          <a:p>
            <a:pPr marL="0" algn="ctr">
              <a:lnSpc>
                <a:spcPct val="100000"/>
              </a:lnSpc>
            </a:pPr>
            <a:r>
              <a:rPr lang="en-US" sz="1200" b="1" i="0" dirty="0">
                <a:solidFill>
                  <a:srgbClr val="0070C0"/>
                </a:solidFill>
                <a:latin typeface="Times New Roman" pitchFamily="34" charset="0"/>
                <a:ea typeface="Calibri (正文)" pitchFamily="34" charset="-122"/>
                <a:cs typeface="Times New Roman" pitchFamily="34" charset="-120"/>
              </a:rPr>
              <a:t>11</a:t>
            </a:r>
            <a:endParaRPr lang="en-US" sz="1200" dirty="0"/>
          </a:p>
        </p:txBody>
      </p:sp>
      <p:sp>
        <p:nvSpPr>
          <p:cNvPr id="15" name="C_0#auto_editor_catalog_3?lid=140331a11&amp;cid=140331a11&amp;vtp=1">
            <a:hlinkClick r:id="rId16" action="ppaction://hlinksldjump"/>
          </p:cNvPr>
          <p:cNvSpPr/>
          <p:nvPr/>
        </p:nvSpPr>
        <p:spPr>
          <a:xfrm>
            <a:off x="6647688" y="6327648"/>
            <a:ext cx="429768" cy="219456"/>
          </a:xfrm>
          <a:prstGeom prst="rect">
            <a:avLst/>
          </a:prstGeom>
          <a:solidFill>
            <a:srgbClr val="DAE3F3"/>
          </a:solidFill>
          <a:ln>
            <a:solidFill>
              <a:srgbClr val="5B9BD5"/>
            </a:solidFill>
          </a:ln>
        </p:spPr>
        <p:txBody>
          <a:bodyPr wrap="square" lIns="127000" tIns="127000" rIns="127000" bIns="127000" rtlCol="0" anchor="ctr"/>
          <a:lstStyle/>
          <a:p>
            <a:pPr marL="0" algn="ctr">
              <a:lnSpc>
                <a:spcPct val="100000"/>
              </a:lnSpc>
            </a:pPr>
            <a:r>
              <a:rPr lang="en-US" sz="1200" b="1" i="0" dirty="0">
                <a:solidFill>
                  <a:srgbClr val="0070C0"/>
                </a:solidFill>
                <a:latin typeface="Times New Roman" pitchFamily="34" charset="0"/>
                <a:ea typeface="Calibri (正文)" pitchFamily="34" charset="-122"/>
                <a:cs typeface="Times New Roman" pitchFamily="34" charset="-120"/>
              </a:rPr>
              <a:t>12</a:t>
            </a:r>
            <a:endParaRPr lang="en-US" sz="1200" dirty="0"/>
          </a:p>
        </p:txBody>
      </p:sp>
      <p:sp>
        <p:nvSpPr>
          <p:cNvPr id="16" name="C_0#auto_editor_catalog_3?lid=931a4c560&amp;cid=931a4c560&amp;vtp=1">
            <a:hlinkClick r:id="rId17" action="ppaction://hlinksldjump"/>
          </p:cNvPr>
          <p:cNvSpPr/>
          <p:nvPr/>
        </p:nvSpPr>
        <p:spPr>
          <a:xfrm>
            <a:off x="7187184" y="6327648"/>
            <a:ext cx="429768" cy="219456"/>
          </a:xfrm>
          <a:prstGeom prst="rect">
            <a:avLst/>
          </a:prstGeom>
          <a:solidFill>
            <a:srgbClr val="DAE3F3"/>
          </a:solidFill>
          <a:ln>
            <a:solidFill>
              <a:srgbClr val="5B9BD5"/>
            </a:solidFill>
          </a:ln>
        </p:spPr>
        <p:txBody>
          <a:bodyPr wrap="square" lIns="127000" tIns="127000" rIns="127000" bIns="127000" rtlCol="0" anchor="ctr"/>
          <a:lstStyle/>
          <a:p>
            <a:pPr marL="0" algn="ctr">
              <a:lnSpc>
                <a:spcPct val="100000"/>
              </a:lnSpc>
            </a:pPr>
            <a:r>
              <a:rPr lang="en-US" sz="1200" b="1" i="0" dirty="0">
                <a:solidFill>
                  <a:srgbClr val="0070C0"/>
                </a:solidFill>
                <a:latin typeface="Times New Roman" pitchFamily="34" charset="0"/>
                <a:ea typeface="Calibri (正文)" pitchFamily="34" charset="-122"/>
                <a:cs typeface="Times New Roman" pitchFamily="34" charset="-120"/>
              </a:rPr>
              <a:t>13</a:t>
            </a:r>
            <a:endParaRPr lang="en-US" sz="1200" dirty="0"/>
          </a:p>
        </p:txBody>
      </p:sp>
      <p:sp>
        <p:nvSpPr>
          <p:cNvPr id="17" name="C_0#auto_editor_catalog_3?lid=5691dc805&amp;cid=5691dc805&amp;vtp=1">
            <a:hlinkClick r:id="rId18" action="ppaction://hlinksldjump"/>
          </p:cNvPr>
          <p:cNvSpPr/>
          <p:nvPr/>
        </p:nvSpPr>
        <p:spPr>
          <a:xfrm>
            <a:off x="7726680" y="6327648"/>
            <a:ext cx="429768" cy="219456"/>
          </a:xfrm>
          <a:prstGeom prst="rect">
            <a:avLst/>
          </a:prstGeom>
          <a:solidFill>
            <a:srgbClr val="DAE3F3"/>
          </a:solidFill>
          <a:ln>
            <a:solidFill>
              <a:srgbClr val="5B9BD5"/>
            </a:solidFill>
          </a:ln>
        </p:spPr>
        <p:txBody>
          <a:bodyPr wrap="square" lIns="127000" tIns="127000" rIns="127000" bIns="127000" rtlCol="0" anchor="ctr"/>
          <a:lstStyle/>
          <a:p>
            <a:pPr marL="0" algn="ctr">
              <a:lnSpc>
                <a:spcPct val="100000"/>
              </a:lnSpc>
            </a:pPr>
            <a:r>
              <a:rPr lang="en-US" sz="1200" b="1" i="0" dirty="0">
                <a:solidFill>
                  <a:srgbClr val="0070C0"/>
                </a:solidFill>
                <a:latin typeface="Times New Roman" pitchFamily="34" charset="0"/>
                <a:ea typeface="Calibri (正文)" pitchFamily="34" charset="-122"/>
                <a:cs typeface="Times New Roman" pitchFamily="34" charset="-120"/>
              </a:rPr>
              <a:t>14</a:t>
            </a:r>
            <a:endParaRPr lang="en-US" sz="1200" dirty="0"/>
          </a:p>
        </p:txBody>
      </p:sp>
      <p:sp>
        <p:nvSpPr>
          <p:cNvPr id="18" name="C_0#auto_editor_catalog_3?lid=a29814659&amp;cid=a29814659&amp;vtp=1">
            <a:hlinkClick r:id="rId19" action="ppaction://hlinksldjump"/>
          </p:cNvPr>
          <p:cNvSpPr/>
          <p:nvPr/>
        </p:nvSpPr>
        <p:spPr>
          <a:xfrm>
            <a:off x="8266176" y="6327648"/>
            <a:ext cx="429768" cy="219456"/>
          </a:xfrm>
          <a:prstGeom prst="rect">
            <a:avLst/>
          </a:prstGeom>
          <a:solidFill>
            <a:srgbClr val="DAE3F3"/>
          </a:solidFill>
          <a:ln>
            <a:solidFill>
              <a:srgbClr val="5B9BD5"/>
            </a:solidFill>
          </a:ln>
        </p:spPr>
        <p:txBody>
          <a:bodyPr wrap="square" lIns="127000" tIns="127000" rIns="127000" bIns="127000" rtlCol="0" anchor="ctr"/>
          <a:lstStyle/>
          <a:p>
            <a:pPr marL="0" algn="ctr">
              <a:lnSpc>
                <a:spcPct val="100000"/>
              </a:lnSpc>
            </a:pPr>
            <a:r>
              <a:rPr lang="en-US" sz="1200" b="1" i="0" dirty="0">
                <a:solidFill>
                  <a:srgbClr val="0070C0"/>
                </a:solidFill>
                <a:latin typeface="Times New Roman" pitchFamily="34" charset="0"/>
                <a:ea typeface="Calibri (正文)" pitchFamily="34" charset="-122"/>
                <a:cs typeface="Times New Roman" pitchFamily="34" charset="-120"/>
              </a:rPr>
              <a:t>15</a:t>
            </a:r>
            <a:endParaRPr lang="en-US" sz="1200" dirty="0"/>
          </a:p>
        </p:txBody>
      </p:sp>
      <p:sp>
        <p:nvSpPr>
          <p:cNvPr id="19" name="C_0#auto_editor_catalog_3?lid=5eca664c4&amp;cid=5eca664c4&amp;vtp=1">
            <a:hlinkClick r:id="rId20" action="ppaction://hlinksldjump"/>
          </p:cNvPr>
          <p:cNvSpPr/>
          <p:nvPr/>
        </p:nvSpPr>
        <p:spPr>
          <a:xfrm>
            <a:off x="8805672" y="6327648"/>
            <a:ext cx="429768" cy="219456"/>
          </a:xfrm>
          <a:prstGeom prst="rect">
            <a:avLst/>
          </a:prstGeom>
          <a:solidFill>
            <a:srgbClr val="DAE3F3"/>
          </a:solidFill>
          <a:ln>
            <a:solidFill>
              <a:srgbClr val="5B9BD5"/>
            </a:solidFill>
          </a:ln>
        </p:spPr>
        <p:txBody>
          <a:bodyPr wrap="square" lIns="127000" tIns="127000" rIns="127000" bIns="127000" rtlCol="0" anchor="ctr"/>
          <a:lstStyle/>
          <a:p>
            <a:pPr marL="0" algn="ctr">
              <a:lnSpc>
                <a:spcPct val="100000"/>
              </a:lnSpc>
            </a:pPr>
            <a:r>
              <a:rPr lang="en-US" sz="1200" b="1" i="0" dirty="0">
                <a:solidFill>
                  <a:srgbClr val="0070C0"/>
                </a:solidFill>
                <a:latin typeface="Times New Roman" pitchFamily="34" charset="0"/>
                <a:ea typeface="Calibri (正文)" pitchFamily="34" charset="-122"/>
                <a:cs typeface="Times New Roman" pitchFamily="34" charset="-120"/>
              </a:rPr>
              <a:t>16</a:t>
            </a:r>
            <a:endParaRPr lang="en-US" sz="1200" dirty="0"/>
          </a:p>
        </p:txBody>
      </p:sp>
      <p:sp>
        <p:nvSpPr>
          <p:cNvPr id="20" name="C_0#auto_editor_catalog_3?lid=c67626cff&amp;cid=c67626cff&amp;vtp=1">
            <a:hlinkClick r:id="rId21" action="ppaction://hlinksldjump"/>
          </p:cNvPr>
          <p:cNvSpPr/>
          <p:nvPr/>
        </p:nvSpPr>
        <p:spPr>
          <a:xfrm>
            <a:off x="9345168" y="6327648"/>
            <a:ext cx="429768" cy="219456"/>
          </a:xfrm>
          <a:prstGeom prst="rect">
            <a:avLst/>
          </a:prstGeom>
          <a:solidFill>
            <a:srgbClr val="DAE3F3"/>
          </a:solidFill>
          <a:ln>
            <a:solidFill>
              <a:srgbClr val="5B9BD5"/>
            </a:solidFill>
          </a:ln>
        </p:spPr>
        <p:txBody>
          <a:bodyPr wrap="square" lIns="127000" tIns="127000" rIns="127000" bIns="127000" rtlCol="0" anchor="ctr"/>
          <a:lstStyle/>
          <a:p>
            <a:pPr marL="0" algn="ctr">
              <a:lnSpc>
                <a:spcPct val="100000"/>
              </a:lnSpc>
            </a:pPr>
            <a:r>
              <a:rPr lang="en-US" sz="1200" b="1" i="0" dirty="0">
                <a:solidFill>
                  <a:srgbClr val="0070C0"/>
                </a:solidFill>
                <a:latin typeface="Times New Roman" pitchFamily="34" charset="0"/>
                <a:ea typeface="Calibri (正文)" pitchFamily="34" charset="-122"/>
                <a:cs typeface="Times New Roman" pitchFamily="34" charset="-120"/>
              </a:rPr>
              <a:t>17</a:t>
            </a:r>
            <a:endParaRPr lang="en-US" sz="1200" dirty="0"/>
          </a:p>
        </p:txBody>
      </p:sp>
      <p:sp>
        <p:nvSpPr>
          <p:cNvPr id="21" name="C_0#auto_editor_catalog_3?lid=bfb561ed6&amp;cid=bfb561ed6&amp;vtp=1">
            <a:hlinkClick r:id="rId22" action="ppaction://hlinksldjump"/>
          </p:cNvPr>
          <p:cNvSpPr/>
          <p:nvPr/>
        </p:nvSpPr>
        <p:spPr>
          <a:xfrm>
            <a:off x="9884664" y="6327648"/>
            <a:ext cx="429768" cy="219456"/>
          </a:xfrm>
          <a:prstGeom prst="rect">
            <a:avLst/>
          </a:prstGeom>
          <a:solidFill>
            <a:srgbClr val="DAE3F3"/>
          </a:solidFill>
          <a:ln>
            <a:solidFill>
              <a:srgbClr val="5B9BD5"/>
            </a:solidFill>
          </a:ln>
        </p:spPr>
        <p:txBody>
          <a:bodyPr wrap="square" lIns="127000" tIns="127000" rIns="127000" bIns="127000" rtlCol="0" anchor="ctr"/>
          <a:lstStyle/>
          <a:p>
            <a:pPr marL="0" algn="ctr">
              <a:lnSpc>
                <a:spcPct val="100000"/>
              </a:lnSpc>
            </a:pPr>
            <a:r>
              <a:rPr lang="en-US" sz="1200" b="1" i="0" dirty="0">
                <a:solidFill>
                  <a:srgbClr val="0070C0"/>
                </a:solidFill>
                <a:latin typeface="Times New Roman" pitchFamily="34" charset="0"/>
                <a:ea typeface="Calibri (正文)" pitchFamily="34" charset="-122"/>
                <a:cs typeface="Times New Roman" pitchFamily="34" charset="-120"/>
              </a:rPr>
              <a:t>18</a:t>
            </a:r>
            <a:endParaRPr lang="en-US" sz="1200" dirty="0"/>
          </a:p>
        </p:txBody>
      </p:sp>
      <p:sp>
        <p:nvSpPr>
          <p:cNvPr id="22" name="C_0#auto_editor_catalog_3?lid=2ea08c6f5&amp;cid=2ea08c6f5&amp;vtp=1">
            <a:hlinkClick r:id="rId23" action="ppaction://hlinksldjump"/>
          </p:cNvPr>
          <p:cNvSpPr/>
          <p:nvPr/>
        </p:nvSpPr>
        <p:spPr>
          <a:xfrm>
            <a:off x="10424160" y="6327648"/>
            <a:ext cx="429768" cy="219456"/>
          </a:xfrm>
          <a:prstGeom prst="rect">
            <a:avLst/>
          </a:prstGeom>
          <a:solidFill>
            <a:srgbClr val="DAE3F3"/>
          </a:solidFill>
          <a:ln>
            <a:solidFill>
              <a:srgbClr val="5B9BD5"/>
            </a:solidFill>
          </a:ln>
        </p:spPr>
        <p:txBody>
          <a:bodyPr wrap="square" lIns="127000" tIns="127000" rIns="127000" bIns="127000" rtlCol="0" anchor="ctr"/>
          <a:lstStyle/>
          <a:p>
            <a:pPr marL="0" algn="ctr">
              <a:lnSpc>
                <a:spcPct val="100000"/>
              </a:lnSpc>
            </a:pPr>
            <a:r>
              <a:rPr lang="en-US" sz="1200" b="1" i="0" dirty="0">
                <a:solidFill>
                  <a:srgbClr val="0070C0"/>
                </a:solidFill>
                <a:latin typeface="Times New Roman" pitchFamily="34" charset="0"/>
                <a:ea typeface="Calibri (正文)" pitchFamily="34" charset="-122"/>
                <a:cs typeface="Times New Roman" pitchFamily="34" charset="-120"/>
              </a:rPr>
              <a:t>19</a:t>
            </a:r>
            <a:endParaRPr lang="en-US" sz="1200" dirty="0"/>
          </a:p>
        </p:txBody>
      </p:sp>
      <p:sp>
        <p:nvSpPr>
          <p:cNvPr id="23" name="C_0#auto_editor_catalog_3?lid=d9e8d2a6c&amp;cid=d9e8d2a6c&amp;vtp=1">
            <a:hlinkClick r:id="rId24" action="ppaction://hlinksldjump"/>
          </p:cNvPr>
          <p:cNvSpPr/>
          <p:nvPr/>
        </p:nvSpPr>
        <p:spPr>
          <a:xfrm>
            <a:off x="10963656" y="6327648"/>
            <a:ext cx="429768" cy="219456"/>
          </a:xfrm>
          <a:prstGeom prst="rect">
            <a:avLst/>
          </a:prstGeom>
          <a:solidFill>
            <a:srgbClr val="DAE3F3"/>
          </a:solidFill>
          <a:ln>
            <a:solidFill>
              <a:srgbClr val="5B9BD5"/>
            </a:solidFill>
          </a:ln>
        </p:spPr>
        <p:txBody>
          <a:bodyPr wrap="square" lIns="127000" tIns="127000" rIns="127000" bIns="127000" rtlCol="0" anchor="ctr"/>
          <a:lstStyle/>
          <a:p>
            <a:pPr marL="0" algn="ctr">
              <a:lnSpc>
                <a:spcPct val="100000"/>
              </a:lnSpc>
            </a:pPr>
            <a:r>
              <a:rPr lang="en-US" sz="1200" b="1" i="0" dirty="0">
                <a:solidFill>
                  <a:srgbClr val="0070C0"/>
                </a:solidFill>
                <a:latin typeface="Times New Roman" pitchFamily="34" charset="0"/>
                <a:ea typeface="Calibri (正文)" pitchFamily="34" charset="-122"/>
                <a:cs typeface="Times New Roman" pitchFamily="34" charset="-120"/>
              </a:rPr>
              <a:t>20</a:t>
            </a:r>
            <a:endParaRPr lang="en-US" sz="1200" dirty="0"/>
          </a:p>
        </p:txBody>
      </p:sp>
      <p:sp>
        <p:nvSpPr>
          <p:cNvPr id="24" name="C_0#auto_editor_catalog_3?lid=1f271d013&amp;cid=1f271d013&amp;vtp=1">
            <a:hlinkClick r:id="rId25" action="ppaction://hlinksldjump"/>
          </p:cNvPr>
          <p:cNvSpPr/>
          <p:nvPr/>
        </p:nvSpPr>
        <p:spPr>
          <a:xfrm>
            <a:off x="5020056" y="6574536"/>
            <a:ext cx="429768" cy="219456"/>
          </a:xfrm>
          <a:prstGeom prst="rect">
            <a:avLst/>
          </a:prstGeom>
          <a:solidFill>
            <a:srgbClr val="DAE3F3"/>
          </a:solidFill>
          <a:ln>
            <a:solidFill>
              <a:srgbClr val="5B9BD5"/>
            </a:solidFill>
          </a:ln>
        </p:spPr>
        <p:txBody>
          <a:bodyPr wrap="square" lIns="127000" tIns="127000" rIns="127000" bIns="127000" rtlCol="0" anchor="ctr"/>
          <a:lstStyle/>
          <a:p>
            <a:pPr marL="0" algn="ctr">
              <a:lnSpc>
                <a:spcPct val="100000"/>
              </a:lnSpc>
            </a:pPr>
            <a:r>
              <a:rPr lang="en-US" sz="1200" b="1" i="0" dirty="0">
                <a:solidFill>
                  <a:srgbClr val="0070C0"/>
                </a:solidFill>
                <a:latin typeface="Times New Roman" pitchFamily="34" charset="0"/>
                <a:ea typeface="Calibri (正文)" pitchFamily="34" charset="-122"/>
                <a:cs typeface="Times New Roman" pitchFamily="34" charset="-120"/>
              </a:rPr>
              <a:t>21</a:t>
            </a:r>
            <a:endParaRPr lang="en-US" sz="1200" dirty="0"/>
          </a:p>
        </p:txBody>
      </p:sp>
      <p:sp>
        <p:nvSpPr>
          <p:cNvPr id="25" name="C_0#auto_editor_catalog_3?lid=62700a132&amp;cid=62700a132&amp;vtp=1">
            <a:hlinkClick r:id="rId26" action="ppaction://hlinksldjump"/>
          </p:cNvPr>
          <p:cNvSpPr/>
          <p:nvPr/>
        </p:nvSpPr>
        <p:spPr>
          <a:xfrm>
            <a:off x="5559552" y="6574536"/>
            <a:ext cx="429768" cy="219456"/>
          </a:xfrm>
          <a:prstGeom prst="rect">
            <a:avLst/>
          </a:prstGeom>
          <a:solidFill>
            <a:srgbClr val="DAE3F3"/>
          </a:solidFill>
          <a:ln>
            <a:solidFill>
              <a:srgbClr val="5B9BD5"/>
            </a:solidFill>
          </a:ln>
        </p:spPr>
        <p:txBody>
          <a:bodyPr wrap="square" lIns="127000" tIns="127000" rIns="127000" bIns="127000" rtlCol="0" anchor="ctr"/>
          <a:lstStyle/>
          <a:p>
            <a:pPr marL="0" algn="ctr">
              <a:lnSpc>
                <a:spcPct val="100000"/>
              </a:lnSpc>
            </a:pPr>
            <a:r>
              <a:rPr lang="en-US" sz="1200" b="1" i="0" dirty="0">
                <a:solidFill>
                  <a:srgbClr val="0070C0"/>
                </a:solidFill>
                <a:latin typeface="Times New Roman" pitchFamily="34" charset="0"/>
                <a:ea typeface="Calibri (正文)" pitchFamily="34" charset="-122"/>
                <a:cs typeface="Times New Roman" pitchFamily="34" charset="-120"/>
              </a:rPr>
              <a:t>22</a:t>
            </a:r>
            <a:endParaRPr lang="en-US" sz="1200" dirty="0"/>
          </a:p>
        </p:txBody>
      </p:sp>
      <p:sp>
        <p:nvSpPr>
          <p:cNvPr id="26" name="C_0#auto_editor_catalog_3?lid=1f4f5edb4&amp;cid=1f4f5edb4&amp;vtp=1">
            <a:hlinkClick r:id="rId27" action="ppaction://hlinksldjump"/>
          </p:cNvPr>
          <p:cNvSpPr/>
          <p:nvPr/>
        </p:nvSpPr>
        <p:spPr>
          <a:xfrm>
            <a:off x="6108192" y="6574536"/>
            <a:ext cx="429768" cy="219456"/>
          </a:xfrm>
          <a:prstGeom prst="rect">
            <a:avLst/>
          </a:prstGeom>
          <a:solidFill>
            <a:srgbClr val="DAE3F3"/>
          </a:solidFill>
          <a:ln>
            <a:solidFill>
              <a:srgbClr val="5B9BD5"/>
            </a:solidFill>
          </a:ln>
        </p:spPr>
        <p:txBody>
          <a:bodyPr wrap="square" lIns="127000" tIns="127000" rIns="127000" bIns="127000" rtlCol="0" anchor="ctr"/>
          <a:lstStyle/>
          <a:p>
            <a:pPr marL="0" algn="ctr">
              <a:lnSpc>
                <a:spcPct val="100000"/>
              </a:lnSpc>
            </a:pPr>
            <a:r>
              <a:rPr lang="en-US" sz="1200" b="1" i="0" dirty="0">
                <a:solidFill>
                  <a:srgbClr val="0070C0"/>
                </a:solidFill>
                <a:latin typeface="Times New Roman" pitchFamily="34" charset="0"/>
                <a:ea typeface="Calibri (正文)" pitchFamily="34" charset="-122"/>
                <a:cs typeface="Times New Roman" pitchFamily="34" charset="-120"/>
              </a:rPr>
              <a:t>23</a:t>
            </a:r>
            <a:endParaRPr lang="en-US" sz="1200" dirty="0"/>
          </a:p>
        </p:txBody>
      </p:sp>
      <p:sp>
        <p:nvSpPr>
          <p:cNvPr id="27" name="C_0#auto_editor_catalog_3?lid=312dc6af3&amp;cid=312dc6af3&amp;vtp=1">
            <a:hlinkClick r:id="rId28" action="ppaction://hlinksldjump"/>
          </p:cNvPr>
          <p:cNvSpPr/>
          <p:nvPr/>
        </p:nvSpPr>
        <p:spPr>
          <a:xfrm>
            <a:off x="6647688" y="6574536"/>
            <a:ext cx="429768" cy="219456"/>
          </a:xfrm>
          <a:prstGeom prst="rect">
            <a:avLst/>
          </a:prstGeom>
          <a:solidFill>
            <a:srgbClr val="DAE3F3"/>
          </a:solidFill>
          <a:ln>
            <a:solidFill>
              <a:srgbClr val="5B9BD5"/>
            </a:solidFill>
          </a:ln>
        </p:spPr>
        <p:txBody>
          <a:bodyPr wrap="square" lIns="127000" tIns="127000" rIns="127000" bIns="127000" rtlCol="0" anchor="ctr"/>
          <a:lstStyle/>
          <a:p>
            <a:pPr marL="0" algn="ctr">
              <a:lnSpc>
                <a:spcPct val="100000"/>
              </a:lnSpc>
            </a:pPr>
            <a:r>
              <a:rPr lang="en-US" sz="1200" b="1" i="0" dirty="0">
                <a:solidFill>
                  <a:srgbClr val="0070C0"/>
                </a:solidFill>
                <a:latin typeface="Times New Roman" pitchFamily="34" charset="0"/>
                <a:ea typeface="Calibri (正文)" pitchFamily="34" charset="-122"/>
                <a:cs typeface="Times New Roman" pitchFamily="34" charset="-120"/>
              </a:rPr>
              <a:t>24</a:t>
            </a:r>
            <a:endParaRPr lang="en-US" sz="12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biology#pid=6825bb6ec5376e7fa6a14b6a#tid=682ad0ea8371890009bd59ce#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9308592" y="5157216"/>
            <a:ext cx="2386584" cy="649224"/>
          </a:xfrm>
          <a:prstGeom prst="rect">
            <a:avLst/>
          </a:prstGeom>
          <a:noFill/>
          <a:ln/>
        </p:spPr>
        <p:txBody>
          <a:bodyPr wrap="square" lIns="0" tIns="0" rIns="0" bIns="0" rtlCol="0" anchor="ctr"/>
          <a:lstStyle/>
          <a:p>
            <a:pPr algn="ctr"/>
            <a:r>
              <a:rPr lang="en-US" sz="3200" b="1" i="0" dirty="0">
                <a:solidFill>
                  <a:srgbClr val="FFFFFF"/>
                </a:solidFill>
                <a:latin typeface="微软雅黑" pitchFamily="34" charset="0"/>
                <a:ea typeface="微软雅黑" pitchFamily="34" charset="-122"/>
                <a:cs typeface="微软雅黑" pitchFamily="34" charset="-120"/>
              </a:rPr>
              <a:t>生  物 学</a:t>
            </a:r>
            <a:endParaRPr lang="en-US" sz="3200" dirty="0"/>
          </a:p>
        </p:txBody>
      </p:sp>
      <p:sp>
        <p:nvSpPr>
          <p:cNvPr id="4" name="MasterShapeName"/>
          <p:cNvSpPr/>
          <p:nvPr/>
        </p:nvSpPr>
        <p:spPr>
          <a:xfrm>
            <a:off x="8942832" y="5806440"/>
            <a:ext cx="3118104" cy="411480"/>
          </a:xfrm>
          <a:prstGeom prst="rect">
            <a:avLst/>
          </a:prstGeom>
          <a:noFill/>
          <a:ln/>
        </p:spPr>
        <p:txBody>
          <a:bodyPr wrap="square" lIns="0" tIns="0" rIns="0" bIns="0" rtlCol="0" anchor="ctr"/>
          <a:lstStyle/>
          <a:p>
            <a:pPr algn="ctr">
              <a:lnSpc>
                <a:spcPct val="100000"/>
              </a:lnSpc>
            </a:pPr>
            <a:r>
              <a:rPr lang="en-US" sz="2000" b="1" i="0" dirty="0">
                <a:solidFill>
                  <a:srgbClr val="000000"/>
                </a:solidFill>
                <a:latin typeface="微软雅黑" pitchFamily="34" charset="0"/>
                <a:ea typeface="微软雅黑" pitchFamily="34" charset="-122"/>
                <a:cs typeface="微软雅黑" pitchFamily="34" charset="-120"/>
              </a:rPr>
              <a:t>七年级上册 人教版</a:t>
            </a:r>
            <a:endParaRPr lang="en-US" sz="20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Cover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over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1234440" y="1508760"/>
            <a:ext cx="9555480" cy="1289304"/>
          </a:xfrm>
          <a:prstGeom prst="rect">
            <a:avLst/>
          </a:prstGeom>
        </p:spPr>
      </p:pic>
      <p:pic>
        <p:nvPicPr>
          <p:cNvPr id="4" name="MasterShapeName" descr="preencoded.png"/>
          <p:cNvPicPr>
            <a:picLocks noChangeAspect="1"/>
          </p:cNvPicPr>
          <p:nvPr/>
        </p:nvPicPr>
        <p:blipFill>
          <a:blip r:embed="rId4"/>
          <a:stretch>
            <a:fillRect/>
          </a:stretch>
        </p:blipFill>
        <p:spPr>
          <a:xfrm>
            <a:off x="3026664" y="1673352"/>
            <a:ext cx="7534656" cy="950976"/>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目录">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4663440" y="1042416"/>
            <a:ext cx="2862072" cy="950976"/>
          </a:xfrm>
          <a:prstGeom prst="rect">
            <a:avLst/>
          </a:prstGeom>
          <a:noFill/>
          <a:ln/>
        </p:spPr>
        <p:txBody>
          <a:bodyPr wrap="square" lIns="0" tIns="0" rIns="0" bIns="0" rtlCol="0" anchor="ctr"/>
          <a:lstStyle/>
          <a:p>
            <a:pPr algn="ctr">
              <a:lnSpc>
                <a:spcPct val="100000"/>
              </a:lnSpc>
            </a:pPr>
            <a:r>
              <a:rPr lang="en-US" sz="6000" b="1" i="0" dirty="0">
                <a:solidFill>
                  <a:srgbClr val="009C8D"/>
                </a:solidFill>
                <a:latin typeface="微软雅黑" pitchFamily="34" charset="0"/>
                <a:ea typeface="微软雅黑" pitchFamily="34" charset="-122"/>
                <a:cs typeface="微软雅黑" pitchFamily="34" charset="-120"/>
              </a:rPr>
              <a:t>目  录</a:t>
            </a:r>
            <a:endParaRPr lang="en-US" sz="6000" dirty="0"/>
          </a:p>
        </p:txBody>
      </p:sp>
      <p:sp>
        <p:nvSpPr>
          <p:cNvPr id="4" name="MasterShapeName"/>
          <p:cNvSpPr/>
          <p:nvPr/>
        </p:nvSpPr>
        <p:spPr>
          <a:xfrm>
            <a:off x="4059936" y="6300216"/>
            <a:ext cx="4059936" cy="274320"/>
          </a:xfrm>
          <a:prstGeom prst="rect">
            <a:avLst/>
          </a:prstGeom>
          <a:noFill/>
          <a:ln/>
        </p:spPr>
        <p:txBody>
          <a:bodyPr wrap="square" lIns="0" tIns="0" rIns="0" bIns="0" rtlCol="0" anchor="ctr"/>
          <a:lstStyle/>
          <a:p>
            <a:pPr algn="ctr"/>
            <a:r>
              <a:rPr lang="en-US" sz="1200" b="1" i="0" dirty="0">
                <a:solidFill>
                  <a:srgbClr val="FF0000"/>
                </a:solidFill>
                <a:latin typeface="KaiTi" pitchFamily="34" charset="0"/>
                <a:ea typeface="KaiTi" pitchFamily="34" charset="-122"/>
                <a:cs typeface="KaiTi" pitchFamily="34" charset="-120"/>
              </a:rPr>
              <a:t>鼠标轻轻一点，内容立即呈现</a:t>
            </a:r>
            <a:endParaRPr lang="en-US" sz="12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linknodeid=back_to_first_catalog" descr="preencoded.png">
            <a:hlinkClick r:id="rId3" action="ppaction://hlinksldjump"/>
          </p:cNvPr>
          <p:cNvPicPr>
            <a:picLocks noChangeAspect="1"/>
          </p:cNvPicPr>
          <p:nvPr/>
        </p:nvPicPr>
        <p:blipFill>
          <a:blip r:embed="rId4"/>
          <a:stretch>
            <a:fillRect/>
          </a:stretch>
        </p:blipFill>
        <p:spPr>
          <a:xfrm>
            <a:off x="9491472" y="73152"/>
            <a:ext cx="2286000" cy="484632"/>
          </a:xfrm>
          <a:prstGeom prst="rect">
            <a:avLst/>
          </a:prstGeom>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2.xml"/><Relationship Id="rId1" Type="http://schemas.openxmlformats.org/officeDocument/2006/relationships/slideLayout" Target="../slideLayouts/slideLayout10.xml"/><Relationship Id="rId4" Type="http://schemas.openxmlformats.org/officeDocument/2006/relationships/image" Target="../media/image15.png"/></Relationships>
</file>

<file path=ppt/slides/_rels/slide1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3.xml"/><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4.xml"/><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3" Type="http://schemas.openxmlformats.org/officeDocument/2006/relationships/image" Target="../media/image18.png"/><Relationship Id="rId7" Type="http://schemas.openxmlformats.org/officeDocument/2006/relationships/image" Target="../media/image22.png"/><Relationship Id="rId2" Type="http://schemas.openxmlformats.org/officeDocument/2006/relationships/notesSlide" Target="../notesSlides/notesSlide15.xml"/><Relationship Id="rId1" Type="http://schemas.openxmlformats.org/officeDocument/2006/relationships/slideLayout" Target="../slideLayouts/slideLayout10.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png"/></Relationships>
</file>

<file path=ppt/slides/_rels/slide1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6.xml"/><Relationship Id="rId1" Type="http://schemas.openxmlformats.org/officeDocument/2006/relationships/slideLayout" Target="../slideLayouts/slideLayout10.xml"/><Relationship Id="rId4" Type="http://schemas.openxmlformats.org/officeDocument/2006/relationships/image" Target="../media/image24.png"/></Relationships>
</file>

<file path=ppt/slides/_rels/slide17.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7.xml"/><Relationship Id="rId1" Type="http://schemas.openxmlformats.org/officeDocument/2006/relationships/slideLayout" Target="../slideLayouts/slideLayout10.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0.xml"/></Relationships>
</file>

<file path=ppt/slides/_rels/slide1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9.xml"/><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27.png"/><Relationship Id="rId7" Type="http://schemas.openxmlformats.org/officeDocument/2006/relationships/image" Target="../media/image31.png"/><Relationship Id="rId2" Type="http://schemas.openxmlformats.org/officeDocument/2006/relationships/notesSlide" Target="../notesSlides/notesSlide20.xml"/><Relationship Id="rId1" Type="http://schemas.openxmlformats.org/officeDocument/2006/relationships/slideLayout" Target="../slideLayouts/slideLayout10.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28.png"/></Relationships>
</file>

<file path=ppt/slides/_rels/slide21.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21.xml"/><Relationship Id="rId1" Type="http://schemas.openxmlformats.org/officeDocument/2006/relationships/slideLayout" Target="../slideLayouts/slideLayout10.xml"/></Relationships>
</file>

<file path=ppt/slides/_rels/slide22.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22.xml"/><Relationship Id="rId1" Type="http://schemas.openxmlformats.org/officeDocument/2006/relationships/slideLayout" Target="../slideLayouts/slideLayout10.xml"/><Relationship Id="rId6" Type="http://schemas.openxmlformats.org/officeDocument/2006/relationships/image" Target="../media/image36.png"/><Relationship Id="rId5" Type="http://schemas.openxmlformats.org/officeDocument/2006/relationships/image" Target="../media/image35.png"/><Relationship Id="rId4" Type="http://schemas.openxmlformats.org/officeDocument/2006/relationships/image" Target="../media/image34.png"/></Relationships>
</file>

<file path=ppt/slides/_rels/slide23.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23.xml"/><Relationship Id="rId1" Type="http://schemas.openxmlformats.org/officeDocument/2006/relationships/slideLayout" Target="../slideLayouts/slideLayout10.xml"/><Relationship Id="rId6" Type="http://schemas.openxmlformats.org/officeDocument/2006/relationships/image" Target="../media/image40.png"/><Relationship Id="rId5" Type="http://schemas.openxmlformats.org/officeDocument/2006/relationships/image" Target="../media/image39.png"/><Relationship Id="rId4" Type="http://schemas.openxmlformats.org/officeDocument/2006/relationships/image" Target="../media/image38.png"/></Relationships>
</file>

<file path=ppt/slides/_rels/slide24.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24.xml"/><Relationship Id="rId1" Type="http://schemas.openxmlformats.org/officeDocument/2006/relationships/slideLayout" Target="../slideLayouts/slideLayout10.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0.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0.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0.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0.xml"/></Relationships>
</file>

<file path=ppt/slides/_rels/slide29.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29.xml"/><Relationship Id="rId1" Type="http://schemas.openxmlformats.org/officeDocument/2006/relationships/slideLayout" Target="../slideLayouts/slideLayout10.xml"/><Relationship Id="rId5" Type="http://schemas.openxmlformats.org/officeDocument/2006/relationships/image" Target="../media/image44.png"/><Relationship Id="rId4" Type="http://schemas.openxmlformats.org/officeDocument/2006/relationships/image" Target="../media/image43.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0.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0.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0.xml"/></Relationships>
</file>

<file path=ppt/slides/_rels/slide33.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33.xml"/><Relationship Id="rId1" Type="http://schemas.openxmlformats.org/officeDocument/2006/relationships/slideLayout" Target="../slideLayouts/slideLayout10.xml"/></Relationships>
</file>

<file path=ppt/slides/_rels/slide34.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34.xml"/><Relationship Id="rId1" Type="http://schemas.openxmlformats.org/officeDocument/2006/relationships/slideLayout" Target="../slideLayouts/slideLayout10.xml"/></Relationships>
</file>

<file path=ppt/slides/_rels/slide35.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35.xml"/><Relationship Id="rId1" Type="http://schemas.openxmlformats.org/officeDocument/2006/relationships/slideLayout" Target="../slideLayouts/slideLayout10.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0.xml"/></Relationships>
</file>

<file path=ppt/slides/_rels/slide37.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37.xml"/><Relationship Id="rId1" Type="http://schemas.openxmlformats.org/officeDocument/2006/relationships/slideLayout" Target="../slideLayouts/slideLayout10.xml"/><Relationship Id="rId4" Type="http://schemas.openxmlformats.org/officeDocument/2006/relationships/image" Target="../media/image49.png"/></Relationships>
</file>

<file path=ppt/slides/_rels/slide38.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38.xml"/><Relationship Id="rId1" Type="http://schemas.openxmlformats.org/officeDocument/2006/relationships/slideLayout" Target="../slideLayouts/slideLayout10.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0.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0.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0.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0.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0.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0.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0.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10.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10.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3" Type="http://schemas.openxmlformats.org/officeDocument/2006/relationships/slide" Target="slide6.xml"/><Relationship Id="rId2" Type="http://schemas.openxmlformats.org/officeDocument/2006/relationships/notesSlide" Target="../notesSlides/notesSlide5.xml"/><Relationship Id="rId1" Type="http://schemas.openxmlformats.org/officeDocument/2006/relationships/slideLayout" Target="../slideLayouts/slideLayout7.xml"/><Relationship Id="rId5" Type="http://schemas.openxmlformats.org/officeDocument/2006/relationships/slide" Target="slide35.xml"/><Relationship Id="rId4" Type="http://schemas.openxmlformats.org/officeDocument/2006/relationships/image" Target="../media/image9.png"/></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10.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10.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name="Slide 1&amp;si=1">
    <p:spTree>
      <p:nvGrpSpPr>
        <p:cNvPr id="1" name=""/>
        <p:cNvGrpSpPr/>
        <p:nvPr/>
      </p:nvGrpSpPr>
      <p:grpSpPr>
        <a:xfrm>
          <a:off x="0" y="0"/>
          <a:ext cx="0" cy="0"/>
          <a:chOff x="0" y="0"/>
          <a:chExt cx="0" cy="0"/>
        </a:xfrm>
      </p:grpSpPr>
    </p:spTree>
  </p:cSld>
  <p:clrMapOvr>
    <a:masterClrMapping/>
  </p:clrMapOvr>
  <p:transition>
    <p:split dir="in"/>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name="Slide 10&amp;si=10">
    <p:spTree>
      <p:nvGrpSpPr>
        <p:cNvPr id="1" name=""/>
        <p:cNvGrpSpPr/>
        <p:nvPr/>
      </p:nvGrpSpPr>
      <p:grpSpPr>
        <a:xfrm>
          <a:off x="0" y="0"/>
          <a:ext cx="0" cy="0"/>
          <a:chOff x="0" y="0"/>
          <a:chExt cx="0" cy="0"/>
        </a:xfrm>
      </p:grpSpPr>
      <p:sp>
        <p:nvSpPr>
          <p:cNvPr id="2" name="QC_4_BD.11_1#0e09fdede?vop=1&amp;pid=c0bf47d5b&amp;color=0,0,0&amp;vtp=1&amp;bt=1&amp;bbb=1"/>
          <p:cNvSpPr/>
          <p:nvPr/>
        </p:nvSpPr>
        <p:spPr>
          <a:xfrm>
            <a:off x="649224" y="859536"/>
            <a:ext cx="10899648" cy="533400"/>
          </a:xfrm>
          <a:prstGeom prst="rect">
            <a:avLst/>
          </a:prstGeom>
          <a:noFill/>
          <a:ln/>
        </p:spPr>
        <p:txBody>
          <a:bodyPr wrap="none" lIns="0" tIns="0" rIns="0" bIns="0" rtlCol="0" anchor="t"/>
          <a:lstStyle/>
          <a:p>
            <a:pPr algn="l" latinLnBrk="1">
              <a:lnSpc>
                <a:spcPts val="4200"/>
              </a:lnSpc>
            </a:pPr>
            <a:r>
              <a:rPr lang="en-US" altLang="zh-CN" sz="2400" b="1" i="0" dirty="0">
                <a:solidFill>
                  <a:srgbClr val="C00000"/>
                </a:solidFill>
                <a:latin typeface="Times New Roman" pitchFamily="34" charset="0"/>
                <a:ea typeface="SimSun" pitchFamily="34" charset="-122"/>
                <a:cs typeface="Times New Roman" pitchFamily="34" charset="-120"/>
              </a:rPr>
              <a:t>4.</a:t>
            </a:r>
            <a:r>
              <a:rPr lang="en-US" altLang="zh-CN" sz="2400" b="0" i="0" dirty="0">
                <a:solidFill>
                  <a:srgbClr val="000000"/>
                </a:solidFill>
                <a:latin typeface="仿宋" pitchFamily="34" charset="0"/>
                <a:ea typeface="仿宋" pitchFamily="34" charset="-122"/>
                <a:cs typeface="仿宋" pitchFamily="34" charset="-120"/>
              </a:rPr>
              <a:t>［2025山东临沂质检］</a:t>
            </a:r>
            <a:r>
              <a:rPr lang="en-US" altLang="zh-CN" sz="2400" b="0" i="0">
                <a:solidFill>
                  <a:srgbClr val="000000"/>
                </a:solidFill>
                <a:latin typeface="Times New Roman" pitchFamily="34" charset="0"/>
                <a:ea typeface="SimSun" pitchFamily="34" charset="-122"/>
                <a:cs typeface="Times New Roman" pitchFamily="34" charset="-120"/>
              </a:rPr>
              <a:t>下面所述的实例与生物特征不相符的是</a:t>
            </a:r>
            <a:r>
              <a:rPr lang="en-US" altLang="zh-CN" sz="2400" b="0" i="0" smtClean="0">
                <a:solidFill>
                  <a:srgbClr val="000000"/>
                </a:solidFill>
                <a:latin typeface="Times New Roman" pitchFamily="34" charset="0"/>
                <a:ea typeface="SimSun" pitchFamily="34" charset="-122"/>
                <a:cs typeface="Times New Roman" pitchFamily="34" charset="-120"/>
              </a:rPr>
              <a:t>(</a:t>
            </a:r>
            <a:r>
              <a:rPr lang="en-US" altLang="zh-CN" sz="2400" b="0" i="0" smtClean="0">
                <a:solidFill>
                  <a:srgbClr val="000000"/>
                </a:solidFill>
                <a:latin typeface="SimSun" pitchFamily="34" charset="0"/>
                <a:ea typeface="SimSun" pitchFamily="34" charset="-122"/>
                <a:cs typeface="SimSun" pitchFamily="34" charset="-120"/>
              </a:rPr>
              <a:t>     </a:t>
            </a:r>
            <a:r>
              <a:rPr lang="en-US" altLang="zh-CN" sz="2400" b="0" i="0" smtClean="0">
                <a:solidFill>
                  <a:srgbClr val="000000"/>
                </a:solidFill>
                <a:latin typeface="Times New Roman" pitchFamily="34" charset="0"/>
                <a:ea typeface="SimSun" pitchFamily="34" charset="-122"/>
                <a:cs typeface="Times New Roman" pitchFamily="34" charset="-120"/>
              </a:rPr>
              <a:t>)</a:t>
            </a:r>
            <a:endParaRPr lang="en-US" altLang="zh-CN" sz="2400" dirty="0"/>
          </a:p>
        </p:txBody>
      </p:sp>
      <p:sp>
        <p:nvSpPr>
          <p:cNvPr id="3" name="QC_4_AN.12_1#0e09fdede.bracket?vop=1&amp;pid=c0bf47d5b&amp;color=0,0,0&amp;vpa=4&amp;vtp=1"/>
          <p:cNvSpPr/>
          <p:nvPr/>
        </p:nvSpPr>
        <p:spPr>
          <a:xfrm>
            <a:off x="9352693" y="859536"/>
            <a:ext cx="423863" cy="533400"/>
          </a:xfrm>
          <a:prstGeom prst="rect">
            <a:avLst/>
          </a:prstGeom>
          <a:noFill/>
          <a:ln/>
        </p:spPr>
        <p:txBody>
          <a:bodyPr wrap="none" lIns="0" tIns="0" rIns="0" bIns="0" rtlCol="0" anchor="t"/>
          <a:lstStyle/>
          <a:p>
            <a:pPr algn="ctr" latinLnBrk="1">
              <a:lnSpc>
                <a:spcPts val="4200"/>
              </a:lnSpc>
            </a:pPr>
            <a:r>
              <a:rPr lang="en-US" altLang="zh-CN" sz="2400" b="0" i="0" dirty="0">
                <a:solidFill>
                  <a:srgbClr val="FF0000"/>
                </a:solidFill>
                <a:latin typeface="Times New Roman" pitchFamily="34" charset="0"/>
                <a:ea typeface="SimSun" pitchFamily="34" charset="-122"/>
                <a:cs typeface="Times New Roman" pitchFamily="34" charset="-120"/>
              </a:rPr>
              <a:t>C</a:t>
            </a:r>
            <a:endParaRPr lang="en-US" altLang="zh-CN" sz="2400" dirty="0"/>
          </a:p>
        </p:txBody>
      </p:sp>
      <p:sp>
        <p:nvSpPr>
          <p:cNvPr id="4" name="QC_4_BD.11_2#0e09fdede.choices?vop=1&amp;pid=c0bf47d5b&amp;color=0,0,0&amp;vtp=1&amp;bbb=1"/>
          <p:cNvSpPr/>
          <p:nvPr/>
        </p:nvSpPr>
        <p:spPr>
          <a:xfrm>
            <a:off x="649224" y="1381433"/>
            <a:ext cx="10899648" cy="1117600"/>
          </a:xfrm>
          <a:prstGeom prst="rect">
            <a:avLst/>
          </a:prstGeom>
          <a:noFill/>
          <a:ln/>
        </p:spPr>
        <p:txBody>
          <a:bodyPr wrap="none" lIns="0" tIns="0" rIns="0" bIns="0" rtlCol="0" anchor="t"/>
          <a:lstStyle/>
          <a:p>
            <a:pPr marL="0" marR="0" lvl="0" indent="0" defTabSz="914400" eaLnBrk="1" fontAlgn="auto" latinLnBrk="1" hangingPunct="1">
              <a:lnSpc>
                <a:spcPts val="4400"/>
              </a:lnSpc>
              <a:spcBef>
                <a:spcPts val="0"/>
              </a:spcBef>
              <a:spcAft>
                <a:spcPts val="0"/>
              </a:spcAft>
              <a:buClrTx/>
              <a:buSzTx/>
              <a:buNone/>
              <a:tabLst>
                <a:tab pos="5555956" algn="l"/>
              </a:tabLst>
              <a:defRPr/>
            </a:pPr>
            <a:r>
              <a:rPr lang="en-US" altLang="zh-CN" sz="2400" b="0" i="0" dirty="0">
                <a:solidFill>
                  <a:srgbClr val="000000"/>
                </a:solidFill>
                <a:latin typeface="Times New Roman" pitchFamily="34" charset="0"/>
                <a:ea typeface="SimSun" pitchFamily="34" charset="-122"/>
                <a:cs typeface="Times New Roman" pitchFamily="34" charset="-120"/>
              </a:rPr>
              <a:t>A.桃树结果</a:t>
            </a:r>
            <a:r>
              <a:rPr lang="en-US" altLang="zh-CN" sz="2400" b="0" i="0">
                <a:solidFill>
                  <a:srgbClr val="000000"/>
                </a:solidFill>
                <a:latin typeface="Times New Roman" pitchFamily="34" charset="0"/>
                <a:ea typeface="SimSun" pitchFamily="34" charset="-122"/>
                <a:cs typeface="Times New Roman" pitchFamily="34" charset="-120"/>
              </a:rPr>
              <a:t>——</a:t>
            </a:r>
            <a:r>
              <a:rPr lang="en-US" altLang="zh-CN" sz="2400" b="0" i="0" smtClean="0">
                <a:solidFill>
                  <a:srgbClr val="000000"/>
                </a:solidFill>
                <a:latin typeface="Times New Roman" pitchFamily="34" charset="0"/>
                <a:ea typeface="SimSun" pitchFamily="34" charset="-122"/>
                <a:cs typeface="Times New Roman" pitchFamily="34" charset="-120"/>
              </a:rPr>
              <a:t>繁殖</a:t>
            </a:r>
            <a:r>
              <a:rPr lang="en-US" altLang="zh-CN" sz="2400" b="0" i="0" spc="-10300" smtClean="0">
                <a:solidFill>
                  <a:srgbClr val="000000"/>
                </a:solidFill>
                <a:latin typeface="SimSun" pitchFamily="34" charset="0"/>
                <a:ea typeface="SimSun" pitchFamily="34" charset="-122"/>
                <a:cs typeface="SimSun" pitchFamily="34" charset="-120"/>
              </a:rPr>
              <a:t>	</a:t>
            </a:r>
            <a:r>
              <a:rPr lang="en-US" altLang="zh-CN" sz="2400" b="0" i="0" smtClean="0">
                <a:solidFill>
                  <a:srgbClr val="000000"/>
                </a:solidFill>
                <a:latin typeface="Times New Roman" pitchFamily="34" charset="0"/>
                <a:ea typeface="SimSun" pitchFamily="34" charset="-122"/>
                <a:cs typeface="Times New Roman" pitchFamily="34" charset="-120"/>
              </a:rPr>
              <a:t>B</a:t>
            </a:r>
            <a:r>
              <a:rPr lang="en-US" altLang="zh-CN" sz="2400" b="0" i="0" dirty="0">
                <a:solidFill>
                  <a:srgbClr val="000000"/>
                </a:solidFill>
                <a:latin typeface="Times New Roman" pitchFamily="34" charset="0"/>
                <a:ea typeface="SimSun" pitchFamily="34" charset="-122"/>
                <a:cs typeface="Times New Roman" pitchFamily="34" charset="-120"/>
              </a:rPr>
              <a:t>.惊弓之鸟——对外界刺激作出反应</a:t>
            </a:r>
            <a:endParaRPr lang="en-US" altLang="zh-CN" sz="2400" dirty="0"/>
          </a:p>
          <a:p>
            <a:pPr marL="0" marR="0" lvl="0" indent="0" defTabSz="914400" eaLnBrk="1" fontAlgn="auto" latinLnBrk="1" hangingPunct="1">
              <a:lnSpc>
                <a:spcPts val="4400"/>
              </a:lnSpc>
              <a:spcBef>
                <a:spcPts val="0"/>
              </a:spcBef>
              <a:spcAft>
                <a:spcPts val="0"/>
              </a:spcAft>
              <a:buClrTx/>
              <a:buSzTx/>
              <a:buNone/>
              <a:tabLst>
                <a:tab pos="5555956" algn="l"/>
              </a:tabLst>
              <a:defRPr/>
            </a:pPr>
            <a:r>
              <a:rPr lang="en-US" altLang="zh-CN" sz="2400" b="0" i="0" smtClean="0">
                <a:solidFill>
                  <a:srgbClr val="000000"/>
                </a:solidFill>
                <a:latin typeface="Times New Roman" pitchFamily="34" charset="0"/>
                <a:ea typeface="SimSun" pitchFamily="34" charset="-122"/>
                <a:cs typeface="Times New Roman" pitchFamily="34" charset="-120"/>
              </a:rPr>
              <a:t>C</a:t>
            </a:r>
            <a:r>
              <a:rPr lang="en-US" altLang="zh-CN" sz="2400" b="0" i="0" dirty="0">
                <a:solidFill>
                  <a:srgbClr val="000000"/>
                </a:solidFill>
                <a:latin typeface="Times New Roman" pitchFamily="34" charset="0"/>
                <a:ea typeface="SimSun" pitchFamily="34" charset="-122"/>
                <a:cs typeface="Times New Roman" pitchFamily="34" charset="-120"/>
              </a:rPr>
              <a:t>.蜻蜓点水</a:t>
            </a:r>
            <a:r>
              <a:rPr lang="en-US" altLang="zh-CN" sz="2400" b="0" i="0">
                <a:solidFill>
                  <a:srgbClr val="000000"/>
                </a:solidFill>
                <a:latin typeface="Times New Roman" pitchFamily="34" charset="0"/>
                <a:ea typeface="SimSun" pitchFamily="34" charset="-122"/>
                <a:cs typeface="Times New Roman" pitchFamily="34" charset="-120"/>
              </a:rPr>
              <a:t>——</a:t>
            </a:r>
            <a:r>
              <a:rPr lang="en-US" altLang="zh-CN" sz="2400" b="0" i="0" smtClean="0">
                <a:solidFill>
                  <a:srgbClr val="000000"/>
                </a:solidFill>
                <a:latin typeface="Times New Roman" pitchFamily="34" charset="0"/>
                <a:ea typeface="SimSun" pitchFamily="34" charset="-122"/>
                <a:cs typeface="Times New Roman" pitchFamily="34" charset="-120"/>
              </a:rPr>
              <a:t>生长</a:t>
            </a:r>
            <a:r>
              <a:rPr lang="en-US" altLang="zh-CN" sz="2400" b="0" i="0" spc="-10300" smtClean="0">
                <a:solidFill>
                  <a:srgbClr val="000000"/>
                </a:solidFill>
                <a:latin typeface="SimSun" pitchFamily="34" charset="0"/>
                <a:ea typeface="SimSun" pitchFamily="34" charset="-122"/>
                <a:cs typeface="SimSun" pitchFamily="34" charset="-120"/>
              </a:rPr>
              <a:t>	</a:t>
            </a:r>
            <a:r>
              <a:rPr lang="en-US" altLang="zh-CN" sz="2400" b="0" i="0" smtClean="0">
                <a:solidFill>
                  <a:srgbClr val="000000"/>
                </a:solidFill>
                <a:latin typeface="Times New Roman" pitchFamily="34" charset="0"/>
                <a:ea typeface="SimSun" pitchFamily="34" charset="-122"/>
                <a:cs typeface="Times New Roman" pitchFamily="34" charset="-120"/>
              </a:rPr>
              <a:t>D</a:t>
            </a:r>
            <a:r>
              <a:rPr lang="en-US" altLang="zh-CN" sz="2400" b="0" i="0" dirty="0">
                <a:solidFill>
                  <a:srgbClr val="000000"/>
                </a:solidFill>
                <a:latin typeface="Times New Roman" pitchFamily="34" charset="0"/>
                <a:ea typeface="SimSun" pitchFamily="34" charset="-122"/>
                <a:cs typeface="Times New Roman" pitchFamily="34" charset="-120"/>
              </a:rPr>
              <a:t>.树木落叶——排出体内产生的废物</a:t>
            </a:r>
            <a:endParaRPr lang="en-US" altLang="zh-CN" sz="2400" dirty="0"/>
          </a:p>
        </p:txBody>
      </p:sp>
      <p:sp>
        <p:nvSpPr>
          <p:cNvPr id="5" name="QC_4_AS.13_1#0e09fdede?vop=1&amp;pid=c0bf47d5b&amp;color=0,0,0&amp;vtp=1&amp;bbb=1"/>
          <p:cNvSpPr/>
          <p:nvPr/>
        </p:nvSpPr>
        <p:spPr>
          <a:xfrm>
            <a:off x="649224" y="2537133"/>
            <a:ext cx="10899648" cy="533400"/>
          </a:xfrm>
          <a:prstGeom prst="rect">
            <a:avLst/>
          </a:prstGeom>
          <a:noFill/>
          <a:ln/>
        </p:spPr>
        <p:txBody>
          <a:bodyPr wrap="none" lIns="0" tIns="0" rIns="0" bIns="0" rtlCol="0" anchor="t"/>
          <a:lstStyle/>
          <a:p>
            <a:pPr algn="l" latinLnBrk="1">
              <a:lnSpc>
                <a:spcPts val="4200"/>
              </a:lnSpc>
            </a:pPr>
            <a:r>
              <a:rPr lang="en-US" altLang="zh-CN" sz="2400" b="0" i="0" dirty="0">
                <a:solidFill>
                  <a:srgbClr val="FF0000"/>
                </a:solidFill>
                <a:latin typeface="Times New Roman" pitchFamily="34" charset="0"/>
                <a:ea typeface="SimHei" pitchFamily="34" charset="-122"/>
                <a:cs typeface="Times New Roman" pitchFamily="34" charset="-120"/>
              </a:rPr>
              <a:t>【解析】</a:t>
            </a:r>
            <a:r>
              <a:rPr lang="en-US" altLang="zh-CN" sz="2400" b="0" i="0" dirty="0">
                <a:solidFill>
                  <a:srgbClr val="FF0000"/>
                </a:solidFill>
                <a:latin typeface="Times New Roman" pitchFamily="34" charset="0"/>
                <a:ea typeface="SimSun" pitchFamily="34" charset="-122"/>
                <a:cs typeface="Times New Roman" pitchFamily="34" charset="-120"/>
              </a:rPr>
              <a:t>“蜻蜓点水”是蜻蜓在产卵，说明生物能够繁殖而非生长。故选C。</a:t>
            </a:r>
            <a:endParaRPr lang="en-US" altLang="zh-CN" sz="24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3">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3">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499"/>
                                          </p:stCondLst>
                                        </p:cTn>
                                        <p:tgtEl>
                                          <p:spTgt spid="5">
                                            <p:bg/>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499"/>
                                          </p:stCondLst>
                                        </p:cTn>
                                        <p:tgtEl>
                                          <p:spTgt spid="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11.xml><?xml version="1.0" encoding="utf-8"?>
<p:sld xmlns:a="http://schemas.openxmlformats.org/drawingml/2006/main" xmlns:r="http://schemas.openxmlformats.org/officeDocument/2006/relationships" xmlns:p="http://schemas.openxmlformats.org/presentationml/2006/main">
  <p:cSld name="Slide 11&amp;si=11">
    <p:spTree>
      <p:nvGrpSpPr>
        <p:cNvPr id="1" name=""/>
        <p:cNvGrpSpPr/>
        <p:nvPr/>
      </p:nvGrpSpPr>
      <p:grpSpPr>
        <a:xfrm>
          <a:off x="0" y="0"/>
          <a:ext cx="0" cy="0"/>
          <a:chOff x="0" y="0"/>
          <a:chExt cx="0" cy="0"/>
        </a:xfrm>
      </p:grpSpPr>
      <p:sp>
        <p:nvSpPr>
          <p:cNvPr id="2" name="QC_4_BD.14_1#1acbdd21d?vop=1&amp;pid=c0bf47d5b&amp;color=0,0,0&amp;vtp=1&amp;bt=1&amp;bbb=1&amp;hb=1"/>
          <p:cNvSpPr/>
          <p:nvPr/>
        </p:nvSpPr>
        <p:spPr>
          <a:xfrm>
            <a:off x="649224" y="864000"/>
            <a:ext cx="10899648" cy="1117600"/>
          </a:xfrm>
          <a:prstGeom prst="rect">
            <a:avLst/>
          </a:prstGeom>
          <a:noFill/>
          <a:ln/>
        </p:spPr>
        <p:txBody>
          <a:bodyPr wrap="none" lIns="0" tIns="0" rIns="0" bIns="0" rtlCol="0" anchor="t"/>
          <a:lstStyle/>
          <a:p>
            <a:pPr algn="l" latinLnBrk="1">
              <a:lnSpc>
                <a:spcPts val="4400"/>
              </a:lnSpc>
            </a:pPr>
            <a:r>
              <a:rPr lang="en-US" altLang="zh-CN" sz="2400" b="1" i="0" dirty="0">
                <a:solidFill>
                  <a:srgbClr val="C00000"/>
                </a:solidFill>
                <a:latin typeface="Times New Roman" pitchFamily="34" charset="0"/>
                <a:ea typeface="SimSun" pitchFamily="34" charset="-122"/>
                <a:cs typeface="Times New Roman" pitchFamily="34" charset="-120"/>
              </a:rPr>
              <a:t>5.</a:t>
            </a:r>
            <a:r>
              <a:rPr lang="en-US" altLang="zh-CN" sz="2400" b="0" i="0" dirty="0">
                <a:solidFill>
                  <a:srgbClr val="000000"/>
                </a:solidFill>
                <a:latin typeface="仿宋" pitchFamily="34" charset="0"/>
                <a:ea typeface="仿宋" pitchFamily="34" charset="-122"/>
                <a:cs typeface="仿宋" pitchFamily="34" charset="-120"/>
              </a:rPr>
              <a:t>［2025河南郑州月考］</a:t>
            </a:r>
            <a:r>
              <a:rPr lang="en-US" altLang="zh-CN" sz="2400" b="0" i="0" dirty="0">
                <a:solidFill>
                  <a:srgbClr val="000000"/>
                </a:solidFill>
                <a:latin typeface="Times New Roman" pitchFamily="34" charset="0"/>
                <a:ea typeface="SimSun" pitchFamily="34" charset="-122"/>
                <a:cs typeface="Times New Roman" pitchFamily="34" charset="-120"/>
              </a:rPr>
              <a:t>原鸡是家鸡的祖先，家鸡和原鸡有很多相似的特征</a:t>
            </a:r>
            <a:r>
              <a:rPr lang="en-US" altLang="zh-CN" sz="2400" b="0" i="0">
                <a:solidFill>
                  <a:srgbClr val="000000"/>
                </a:solidFill>
                <a:latin typeface="Times New Roman" pitchFamily="34" charset="0"/>
                <a:ea typeface="SimSun" pitchFamily="34" charset="-122"/>
                <a:cs typeface="Times New Roman" pitchFamily="34" charset="-120"/>
              </a:rPr>
              <a:t>，</a:t>
            </a:r>
            <a:r>
              <a:rPr lang="en-US" altLang="zh-CN" sz="2400" b="0" i="0" smtClean="0">
                <a:solidFill>
                  <a:srgbClr val="000000"/>
                </a:solidFill>
                <a:latin typeface="Times New Roman" pitchFamily="34" charset="0"/>
                <a:ea typeface="SimSun" pitchFamily="34" charset="-122"/>
                <a:cs typeface="Times New Roman" pitchFamily="34" charset="-120"/>
              </a:rPr>
              <a:t>但家</a:t>
            </a:r>
          </a:p>
          <a:p>
            <a:pPr latinLnBrk="1">
              <a:lnSpc>
                <a:spcPts val="4400"/>
              </a:lnSpc>
            </a:pPr>
            <a:r>
              <a:rPr lang="en-US" altLang="zh-CN" sz="2400" b="0" i="0" smtClean="0">
                <a:solidFill>
                  <a:srgbClr val="000000"/>
                </a:solidFill>
                <a:latin typeface="Times New Roman" pitchFamily="34" charset="0"/>
                <a:ea typeface="SimSun" pitchFamily="34" charset="-122"/>
                <a:cs typeface="Times New Roman" pitchFamily="34" charset="-120"/>
              </a:rPr>
              <a:t>鸡的产蛋量高</a:t>
            </a:r>
            <a:r>
              <a:rPr lang="en-US" altLang="zh-CN" sz="2400" b="0" i="0" dirty="0">
                <a:solidFill>
                  <a:srgbClr val="000000"/>
                </a:solidFill>
                <a:latin typeface="Times New Roman" pitchFamily="34" charset="0"/>
                <a:ea typeface="SimSun" pitchFamily="34" charset="-122"/>
                <a:cs typeface="Times New Roman" pitchFamily="34" charset="-120"/>
              </a:rPr>
              <a:t>。人们能把原鸡驯化成产蛋量高的家鸡，</a:t>
            </a:r>
            <a:r>
              <a:rPr lang="en-US" altLang="zh-CN" sz="2400" b="0" i="0">
                <a:solidFill>
                  <a:srgbClr val="000000"/>
                </a:solidFill>
                <a:latin typeface="Times New Roman" pitchFamily="34" charset="0"/>
                <a:ea typeface="SimSun" pitchFamily="34" charset="-122"/>
                <a:cs typeface="Times New Roman" pitchFamily="34" charset="-120"/>
              </a:rPr>
              <a:t>主要是利用生物</a:t>
            </a:r>
            <a:r>
              <a:rPr lang="en-US" altLang="zh-CN" sz="2400" b="0" i="0" smtClean="0">
                <a:solidFill>
                  <a:srgbClr val="000000"/>
                </a:solidFill>
                <a:latin typeface="Times New Roman" pitchFamily="34" charset="0"/>
                <a:ea typeface="SimSun" pitchFamily="34" charset="-122"/>
                <a:cs typeface="Times New Roman" pitchFamily="34" charset="-120"/>
              </a:rPr>
              <a:t>(</a:t>
            </a:r>
            <a:r>
              <a:rPr lang="en-US" altLang="zh-CN" sz="2400" b="0" i="0" smtClean="0">
                <a:solidFill>
                  <a:srgbClr val="000000"/>
                </a:solidFill>
                <a:latin typeface="SimSun" pitchFamily="34" charset="0"/>
                <a:ea typeface="SimSun" pitchFamily="34" charset="-122"/>
                <a:cs typeface="SimSun" pitchFamily="34" charset="-120"/>
              </a:rPr>
              <a:t>     </a:t>
            </a:r>
            <a:r>
              <a:rPr lang="en-US" altLang="zh-CN" sz="2400" b="0" i="0" smtClean="0">
                <a:solidFill>
                  <a:srgbClr val="000000"/>
                </a:solidFill>
                <a:latin typeface="Times New Roman" pitchFamily="34" charset="0"/>
                <a:ea typeface="SimSun" pitchFamily="34" charset="-122"/>
                <a:cs typeface="Times New Roman" pitchFamily="34" charset="-120"/>
              </a:rPr>
              <a:t>)</a:t>
            </a:r>
            <a:endParaRPr lang="en-US" altLang="zh-CN" sz="2400" dirty="0"/>
          </a:p>
        </p:txBody>
      </p:sp>
      <p:sp>
        <p:nvSpPr>
          <p:cNvPr id="3" name="QC_4_AN.15_1#1acbdd21d.bracket?vop=1&amp;pid=c0bf47d5b&amp;color=0,0,0&amp;vpa=5&amp;vtp=1"/>
          <p:cNvSpPr/>
          <p:nvPr/>
        </p:nvSpPr>
        <p:spPr>
          <a:xfrm>
            <a:off x="10343293" y="1432960"/>
            <a:ext cx="423863" cy="558800"/>
          </a:xfrm>
          <a:prstGeom prst="rect">
            <a:avLst/>
          </a:prstGeom>
          <a:noFill/>
          <a:ln/>
        </p:spPr>
        <p:txBody>
          <a:bodyPr wrap="none" lIns="0" tIns="0" rIns="0" bIns="0" rtlCol="0" anchor="t"/>
          <a:lstStyle/>
          <a:p>
            <a:pPr algn="ctr" latinLnBrk="1">
              <a:lnSpc>
                <a:spcPts val="4400"/>
              </a:lnSpc>
            </a:pPr>
            <a:r>
              <a:rPr lang="en-US" altLang="zh-CN" sz="2400" b="0" i="0" dirty="0">
                <a:solidFill>
                  <a:srgbClr val="FF0000"/>
                </a:solidFill>
                <a:latin typeface="Times New Roman" pitchFamily="34" charset="0"/>
                <a:ea typeface="SimSun" pitchFamily="34" charset="-122"/>
                <a:cs typeface="Times New Roman" pitchFamily="34" charset="-120"/>
              </a:rPr>
              <a:t>C</a:t>
            </a:r>
            <a:endParaRPr lang="en-US" altLang="zh-CN" sz="2400" dirty="0"/>
          </a:p>
        </p:txBody>
      </p:sp>
      <p:sp>
        <p:nvSpPr>
          <p:cNvPr id="4" name="QC_4_BD.14_2#1acbdd21d.choices?vop=1&amp;pid=c0bf47d5b&amp;color=0,0,0&amp;vtp=1&amp;bbb=1"/>
          <p:cNvSpPr/>
          <p:nvPr/>
        </p:nvSpPr>
        <p:spPr>
          <a:xfrm>
            <a:off x="649224" y="2007054"/>
            <a:ext cx="10899648" cy="1117600"/>
          </a:xfrm>
          <a:prstGeom prst="rect">
            <a:avLst/>
          </a:prstGeom>
          <a:noFill/>
          <a:ln/>
        </p:spPr>
        <p:txBody>
          <a:bodyPr wrap="none" lIns="0" tIns="0" rIns="0" bIns="0" rtlCol="0" anchor="t"/>
          <a:lstStyle/>
          <a:p>
            <a:pPr marL="0" marR="0" lvl="0" indent="0" defTabSz="914400" eaLnBrk="1" fontAlgn="auto" latinLnBrk="1" hangingPunct="1">
              <a:lnSpc>
                <a:spcPts val="4400"/>
              </a:lnSpc>
              <a:spcBef>
                <a:spcPts val="0"/>
              </a:spcBef>
              <a:spcAft>
                <a:spcPts val="0"/>
              </a:spcAft>
              <a:buClrTx/>
              <a:buSzTx/>
              <a:buNone/>
              <a:tabLst>
                <a:tab pos="5555956" algn="l"/>
              </a:tabLst>
              <a:defRPr/>
            </a:pPr>
            <a:r>
              <a:rPr lang="en-US" altLang="zh-CN" sz="2400" b="0" i="0" dirty="0">
                <a:solidFill>
                  <a:srgbClr val="000000"/>
                </a:solidFill>
                <a:latin typeface="Times New Roman" pitchFamily="34" charset="0"/>
                <a:ea typeface="SimSun" pitchFamily="34" charset="-122"/>
                <a:cs typeface="Times New Roman" pitchFamily="34" charset="-120"/>
              </a:rPr>
              <a:t>A</a:t>
            </a:r>
            <a:r>
              <a:rPr lang="en-US" altLang="zh-CN" sz="2400" b="0" i="0">
                <a:solidFill>
                  <a:srgbClr val="000000"/>
                </a:solidFill>
                <a:latin typeface="Times New Roman" pitchFamily="34" charset="0"/>
                <a:ea typeface="SimSun" pitchFamily="34" charset="-122"/>
                <a:cs typeface="Times New Roman" pitchFamily="34" charset="-120"/>
              </a:rPr>
              <a:t>.</a:t>
            </a:r>
            <a:r>
              <a:rPr lang="en-US" altLang="zh-CN" sz="2400" b="0" i="0" smtClean="0">
                <a:solidFill>
                  <a:srgbClr val="000000"/>
                </a:solidFill>
                <a:latin typeface="Times New Roman" pitchFamily="34" charset="0"/>
                <a:ea typeface="SimSun" pitchFamily="34" charset="-122"/>
                <a:cs typeface="Times New Roman" pitchFamily="34" charset="-120"/>
              </a:rPr>
              <a:t>能排出体内废物的特征</a:t>
            </a:r>
            <a:r>
              <a:rPr lang="en-US" altLang="zh-CN" sz="2400" b="0" i="0" spc="-10300" smtClean="0">
                <a:solidFill>
                  <a:srgbClr val="000000"/>
                </a:solidFill>
                <a:latin typeface="SimSun" pitchFamily="34" charset="0"/>
                <a:ea typeface="SimSun" pitchFamily="34" charset="-122"/>
                <a:cs typeface="SimSun" pitchFamily="34" charset="-120"/>
              </a:rPr>
              <a:t>	</a:t>
            </a:r>
            <a:r>
              <a:rPr lang="en-US" altLang="zh-CN" sz="2400" b="0" i="0" smtClean="0">
                <a:solidFill>
                  <a:srgbClr val="000000"/>
                </a:solidFill>
                <a:latin typeface="Times New Roman" pitchFamily="34" charset="0"/>
                <a:ea typeface="SimSun" pitchFamily="34" charset="-122"/>
                <a:cs typeface="Times New Roman" pitchFamily="34" charset="-120"/>
              </a:rPr>
              <a:t>B</a:t>
            </a:r>
            <a:r>
              <a:rPr lang="en-US" altLang="zh-CN" sz="2400" b="0" i="0" dirty="0">
                <a:solidFill>
                  <a:srgbClr val="000000"/>
                </a:solidFill>
                <a:latin typeface="Times New Roman" pitchFamily="34" charset="0"/>
                <a:ea typeface="SimSun" pitchFamily="34" charset="-122"/>
                <a:cs typeface="Times New Roman" pitchFamily="34" charset="-120"/>
              </a:rPr>
              <a:t>.需要营养的特征</a:t>
            </a:r>
            <a:endParaRPr lang="en-US" altLang="zh-CN" sz="2400" dirty="0"/>
          </a:p>
          <a:p>
            <a:pPr marL="0" marR="0" lvl="0" indent="0" defTabSz="914400" eaLnBrk="1" fontAlgn="auto" latinLnBrk="1" hangingPunct="1">
              <a:lnSpc>
                <a:spcPts val="4400"/>
              </a:lnSpc>
              <a:spcBef>
                <a:spcPts val="0"/>
              </a:spcBef>
              <a:spcAft>
                <a:spcPts val="0"/>
              </a:spcAft>
              <a:buClrTx/>
              <a:buSzTx/>
              <a:buNone/>
              <a:tabLst>
                <a:tab pos="5555956" algn="l"/>
              </a:tabLst>
              <a:defRPr/>
            </a:pPr>
            <a:r>
              <a:rPr lang="en-US" altLang="zh-CN" sz="2400" b="0" i="0" smtClean="0">
                <a:solidFill>
                  <a:srgbClr val="000000"/>
                </a:solidFill>
                <a:latin typeface="Times New Roman" pitchFamily="34" charset="0"/>
                <a:ea typeface="SimSun" pitchFamily="34" charset="-122"/>
                <a:cs typeface="Times New Roman" pitchFamily="34" charset="-120"/>
              </a:rPr>
              <a:t>C</a:t>
            </a:r>
            <a:r>
              <a:rPr lang="en-US" altLang="zh-CN" sz="2400" b="0" i="0">
                <a:solidFill>
                  <a:srgbClr val="000000"/>
                </a:solidFill>
                <a:latin typeface="Times New Roman" pitchFamily="34" charset="0"/>
                <a:ea typeface="SimSun" pitchFamily="34" charset="-122"/>
                <a:cs typeface="Times New Roman" pitchFamily="34" charset="-120"/>
              </a:rPr>
              <a:t>.</a:t>
            </a:r>
            <a:r>
              <a:rPr lang="en-US" altLang="zh-CN" sz="2400" b="0" i="0" smtClean="0">
                <a:solidFill>
                  <a:srgbClr val="000000"/>
                </a:solidFill>
                <a:latin typeface="Times New Roman" pitchFamily="34" charset="0"/>
                <a:ea typeface="SimSun" pitchFamily="34" charset="-122"/>
                <a:cs typeface="Times New Roman" pitchFamily="34" charset="-120"/>
              </a:rPr>
              <a:t>遗传和变异的特征</a:t>
            </a:r>
            <a:r>
              <a:rPr lang="en-US" altLang="zh-CN" sz="2400" b="0" i="0" spc="-10300" smtClean="0">
                <a:solidFill>
                  <a:srgbClr val="000000"/>
                </a:solidFill>
                <a:latin typeface="SimSun" pitchFamily="34" charset="0"/>
                <a:ea typeface="SimSun" pitchFamily="34" charset="-122"/>
                <a:cs typeface="SimSun" pitchFamily="34" charset="-120"/>
              </a:rPr>
              <a:t>	</a:t>
            </a:r>
            <a:r>
              <a:rPr lang="en-US" altLang="zh-CN" sz="2400" b="0" i="0" smtClean="0">
                <a:solidFill>
                  <a:srgbClr val="000000"/>
                </a:solidFill>
                <a:latin typeface="Times New Roman" pitchFamily="34" charset="0"/>
                <a:ea typeface="SimSun" pitchFamily="34" charset="-122"/>
                <a:cs typeface="Times New Roman" pitchFamily="34" charset="-120"/>
              </a:rPr>
              <a:t>D</a:t>
            </a:r>
            <a:r>
              <a:rPr lang="en-US" altLang="zh-CN" sz="2400" b="0" i="0" dirty="0">
                <a:solidFill>
                  <a:srgbClr val="000000"/>
                </a:solidFill>
                <a:latin typeface="Times New Roman" pitchFamily="34" charset="0"/>
                <a:ea typeface="SimSun" pitchFamily="34" charset="-122"/>
                <a:cs typeface="Times New Roman" pitchFamily="34" charset="-120"/>
              </a:rPr>
              <a:t>.能进行呼吸的特征</a:t>
            </a:r>
            <a:endParaRPr lang="en-US" altLang="zh-CN" sz="2400" dirty="0"/>
          </a:p>
        </p:txBody>
      </p:sp>
      <p:sp>
        <p:nvSpPr>
          <p:cNvPr id="5" name="QC_4_AS.16_1#1acbdd21d?vop=1&amp;pid=c0bf47d5b&amp;color=0,0,0&amp;vtp=1&amp;bbb=1&amp;hb=1"/>
          <p:cNvSpPr/>
          <p:nvPr/>
        </p:nvSpPr>
        <p:spPr>
          <a:xfrm>
            <a:off x="649224" y="3162754"/>
            <a:ext cx="10899648" cy="2235200"/>
          </a:xfrm>
          <a:prstGeom prst="rect">
            <a:avLst/>
          </a:prstGeom>
          <a:noFill/>
          <a:ln/>
        </p:spPr>
        <p:txBody>
          <a:bodyPr wrap="none" lIns="0" tIns="0" rIns="0" bIns="0" rtlCol="0" anchor="t"/>
          <a:lstStyle/>
          <a:p>
            <a:pPr algn="l" latinLnBrk="1">
              <a:lnSpc>
                <a:spcPts val="4400"/>
              </a:lnSpc>
            </a:pPr>
            <a:r>
              <a:rPr lang="en-US" altLang="zh-CN" sz="2400" b="0" i="0" dirty="0">
                <a:solidFill>
                  <a:srgbClr val="FF0000"/>
                </a:solidFill>
                <a:latin typeface="Times New Roman" pitchFamily="34" charset="0"/>
                <a:ea typeface="SimHei" pitchFamily="34" charset="-122"/>
                <a:cs typeface="Times New Roman" pitchFamily="34" charset="-120"/>
              </a:rPr>
              <a:t>【解析】</a:t>
            </a:r>
            <a:r>
              <a:rPr lang="en-US" altLang="zh-CN" sz="2400" b="0" i="0" dirty="0">
                <a:solidFill>
                  <a:srgbClr val="FF0000"/>
                </a:solidFill>
                <a:latin typeface="Times New Roman" pitchFamily="34" charset="0"/>
                <a:ea typeface="SimSun" pitchFamily="34" charset="-122"/>
                <a:cs typeface="Times New Roman" pitchFamily="34" charset="-120"/>
              </a:rPr>
              <a:t>原鸡在繁殖过程中出现了不同的个体，</a:t>
            </a:r>
            <a:r>
              <a:rPr lang="en-US" altLang="zh-CN" sz="2400" b="0" i="0">
                <a:solidFill>
                  <a:srgbClr val="FF0000"/>
                </a:solidFill>
                <a:latin typeface="Times New Roman" pitchFamily="34" charset="0"/>
                <a:ea typeface="SimSun" pitchFamily="34" charset="-122"/>
                <a:cs typeface="Times New Roman" pitchFamily="34" charset="-120"/>
              </a:rPr>
              <a:t>如产蛋多的个体与产蛋少的个体</a:t>
            </a:r>
            <a:r>
              <a:rPr lang="en-US" altLang="zh-CN" sz="2400" b="0" i="0" smtClean="0">
                <a:solidFill>
                  <a:srgbClr val="FF0000"/>
                </a:solidFill>
                <a:latin typeface="Times New Roman" pitchFamily="34" charset="0"/>
                <a:ea typeface="SimSun" pitchFamily="34" charset="-122"/>
                <a:cs typeface="Times New Roman" pitchFamily="34" charset="-120"/>
              </a:rPr>
              <a:t>，</a:t>
            </a:r>
          </a:p>
          <a:p>
            <a:pPr latinLnBrk="1">
              <a:lnSpc>
                <a:spcPts val="4400"/>
              </a:lnSpc>
            </a:pPr>
            <a:r>
              <a:rPr lang="en-US" altLang="zh-CN" sz="2400" b="0" i="0" smtClean="0">
                <a:solidFill>
                  <a:srgbClr val="FF0000"/>
                </a:solidFill>
                <a:latin typeface="Times New Roman" pitchFamily="34" charset="0"/>
                <a:ea typeface="SimSun" pitchFamily="34" charset="-122"/>
                <a:cs typeface="Times New Roman" pitchFamily="34" charset="-120"/>
              </a:rPr>
              <a:t>这体现了生物有变异的特征</a:t>
            </a:r>
            <a:r>
              <a:rPr lang="en-US" altLang="zh-CN" sz="2400" b="0" i="0" dirty="0">
                <a:solidFill>
                  <a:srgbClr val="FF0000"/>
                </a:solidFill>
                <a:latin typeface="Times New Roman" pitchFamily="34" charset="0"/>
                <a:ea typeface="SimSun" pitchFamily="34" charset="-122"/>
                <a:cs typeface="Times New Roman" pitchFamily="34" charset="-120"/>
              </a:rPr>
              <a:t>。人们专门饲养产蛋多的鸡</a:t>
            </a:r>
            <a:r>
              <a:rPr lang="en-US" altLang="zh-CN" sz="2400" b="0" i="0">
                <a:solidFill>
                  <a:srgbClr val="FF0000"/>
                </a:solidFill>
                <a:latin typeface="Times New Roman" pitchFamily="34" charset="0"/>
                <a:ea typeface="SimSun" pitchFamily="34" charset="-122"/>
                <a:cs typeface="Times New Roman" pitchFamily="34" charset="-120"/>
              </a:rPr>
              <a:t>，</a:t>
            </a:r>
            <a:r>
              <a:rPr lang="en-US" altLang="zh-CN" sz="2400" b="0" i="0" smtClean="0">
                <a:solidFill>
                  <a:srgbClr val="FF0000"/>
                </a:solidFill>
                <a:latin typeface="Times New Roman" pitchFamily="34" charset="0"/>
                <a:ea typeface="SimSun" pitchFamily="34" charset="-122"/>
                <a:cs typeface="Times New Roman" pitchFamily="34" charset="-120"/>
              </a:rPr>
              <a:t>在这个过程中产蛋多的</a:t>
            </a:r>
          </a:p>
          <a:p>
            <a:pPr latinLnBrk="1">
              <a:lnSpc>
                <a:spcPts val="4400"/>
              </a:lnSpc>
            </a:pPr>
            <a:r>
              <a:rPr lang="en-US" altLang="zh-CN" sz="2400" b="0" i="0" smtClean="0">
                <a:solidFill>
                  <a:srgbClr val="FF0000"/>
                </a:solidFill>
                <a:latin typeface="Times New Roman" pitchFamily="34" charset="0"/>
                <a:ea typeface="SimSun" pitchFamily="34" charset="-122"/>
                <a:cs typeface="Times New Roman" pitchFamily="34" charset="-120"/>
              </a:rPr>
              <a:t>变异逐代积累并得到加强</a:t>
            </a:r>
            <a:r>
              <a:rPr lang="en-US" altLang="zh-CN" sz="2400" b="0" i="0" dirty="0">
                <a:solidFill>
                  <a:srgbClr val="FF0000"/>
                </a:solidFill>
                <a:latin typeface="Times New Roman" pitchFamily="34" charset="0"/>
                <a:ea typeface="SimSun" pitchFamily="34" charset="-122"/>
                <a:cs typeface="Times New Roman" pitchFamily="34" charset="-120"/>
              </a:rPr>
              <a:t>，形成现在产蛋量高的家鸡</a:t>
            </a:r>
            <a:r>
              <a:rPr lang="en-US" altLang="zh-CN" sz="2400" b="0" i="0">
                <a:solidFill>
                  <a:srgbClr val="FF0000"/>
                </a:solidFill>
                <a:latin typeface="Times New Roman" pitchFamily="34" charset="0"/>
                <a:ea typeface="SimSun" pitchFamily="34" charset="-122"/>
                <a:cs typeface="Times New Roman" pitchFamily="34" charset="-120"/>
              </a:rPr>
              <a:t>，</a:t>
            </a:r>
            <a:r>
              <a:rPr lang="en-US" altLang="zh-CN" sz="2400" b="0" i="0" smtClean="0">
                <a:solidFill>
                  <a:srgbClr val="FF0000"/>
                </a:solidFill>
                <a:latin typeface="Times New Roman" pitchFamily="34" charset="0"/>
                <a:ea typeface="SimSun" pitchFamily="34" charset="-122"/>
                <a:cs typeface="Times New Roman" pitchFamily="34" charset="-120"/>
              </a:rPr>
              <a:t>这体现了生物有遗传的特</a:t>
            </a:r>
          </a:p>
          <a:p>
            <a:pPr latinLnBrk="1">
              <a:lnSpc>
                <a:spcPts val="4400"/>
              </a:lnSpc>
            </a:pPr>
            <a:r>
              <a:rPr lang="en-US" altLang="zh-CN" sz="2400" b="0" i="0" smtClean="0">
                <a:solidFill>
                  <a:srgbClr val="FF0000"/>
                </a:solidFill>
                <a:latin typeface="Times New Roman" pitchFamily="34" charset="0"/>
                <a:ea typeface="SimSun" pitchFamily="34" charset="-122"/>
                <a:cs typeface="Times New Roman" pitchFamily="34" charset="-120"/>
              </a:rPr>
              <a:t>征</a:t>
            </a:r>
            <a:r>
              <a:rPr lang="en-US" altLang="zh-CN" sz="2400" b="0" i="0" dirty="0">
                <a:solidFill>
                  <a:srgbClr val="FF0000"/>
                </a:solidFill>
                <a:latin typeface="Times New Roman" pitchFamily="34" charset="0"/>
                <a:ea typeface="SimSun" pitchFamily="34" charset="-122"/>
                <a:cs typeface="Times New Roman" pitchFamily="34" charset="-120"/>
              </a:rPr>
              <a:t>。故选C。</a:t>
            </a:r>
            <a:endParaRPr lang="en-US" altLang="zh-CN" sz="24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3">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3">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499"/>
                                          </p:stCondLst>
                                        </p:cTn>
                                        <p:tgtEl>
                                          <p:spTgt spid="5">
                                            <p:bg/>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499"/>
                                          </p:stCondLst>
                                        </p:cTn>
                                        <p:tgtEl>
                                          <p:spTgt spid="5">
                                            <p:txEl>
                                              <p:pRg st="0" end="0"/>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499"/>
                                          </p:stCondLst>
                                        </p:cTn>
                                        <p:tgtEl>
                                          <p:spTgt spid="5">
                                            <p:txEl>
                                              <p:pRg st="1" end="1"/>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499"/>
                                          </p:stCondLst>
                                        </p:cTn>
                                        <p:tgtEl>
                                          <p:spTgt spid="5">
                                            <p:txEl>
                                              <p:pRg st="2" end="2"/>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499"/>
                                          </p:stCondLst>
                                        </p:cTn>
                                        <p:tgtEl>
                                          <p:spTgt spid="5">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12.xml><?xml version="1.0" encoding="utf-8"?>
<p:sld xmlns:a="http://schemas.openxmlformats.org/drawingml/2006/main" xmlns:r="http://schemas.openxmlformats.org/officeDocument/2006/relationships" xmlns:p="http://schemas.openxmlformats.org/presentationml/2006/main">
  <p:cSld name="Slide 12&amp;si=12">
    <p:spTree>
      <p:nvGrpSpPr>
        <p:cNvPr id="1" name=""/>
        <p:cNvGrpSpPr/>
        <p:nvPr/>
      </p:nvGrpSpPr>
      <p:grpSpPr>
        <a:xfrm>
          <a:off x="0" y="0"/>
          <a:ext cx="0" cy="0"/>
          <a:chOff x="0" y="0"/>
          <a:chExt cx="0" cy="0"/>
        </a:xfrm>
      </p:grpSpPr>
      <p:sp>
        <p:nvSpPr>
          <p:cNvPr id="2" name="QC_4_BD.17_1#412450a93?sp=1&amp;vop=1&amp;pid=c0bf47d5b&amp;color=0,0,0&amp;vtp=1&amp;bt=1&amp;bbb=1&amp;hb=1"/>
          <p:cNvSpPr/>
          <p:nvPr/>
        </p:nvSpPr>
        <p:spPr>
          <a:xfrm>
            <a:off x="649224" y="864000"/>
            <a:ext cx="10899648" cy="1117600"/>
          </a:xfrm>
          <a:prstGeom prst="rect">
            <a:avLst/>
          </a:prstGeom>
          <a:noFill/>
          <a:ln/>
        </p:spPr>
        <p:txBody>
          <a:bodyPr wrap="none" lIns="0" tIns="0" rIns="0" bIns="0" rtlCol="0" anchor="t"/>
          <a:lstStyle/>
          <a:p>
            <a:pPr algn="l" latinLnBrk="1">
              <a:lnSpc>
                <a:spcPts val="4400"/>
              </a:lnSpc>
            </a:pPr>
            <a:r>
              <a:rPr lang="en-US" altLang="zh-CN" sz="2400" b="1" i="0" dirty="0">
                <a:solidFill>
                  <a:srgbClr val="C00000"/>
                </a:solidFill>
                <a:latin typeface="Times New Roman" pitchFamily="34" charset="0"/>
                <a:ea typeface="SimSun" pitchFamily="34" charset="-122"/>
                <a:cs typeface="Times New Roman" pitchFamily="34" charset="-120"/>
              </a:rPr>
              <a:t>6.</a:t>
            </a:r>
            <a:r>
              <a:rPr lang="en-US" altLang="zh-CN" sz="2400" b="0" i="0" dirty="0">
                <a:solidFill>
                  <a:srgbClr val="000000"/>
                </a:solidFill>
                <a:latin typeface="仿宋" pitchFamily="34" charset="0"/>
                <a:ea typeface="仿宋" pitchFamily="34" charset="-122"/>
                <a:cs typeface="仿宋" pitchFamily="34" charset="-120"/>
              </a:rPr>
              <a:t>［2025江西南昌二十八中期中</a:t>
            </a:r>
            <a:r>
              <a:rPr lang="en-US" altLang="zh-CN" sz="2400" b="0" i="0">
                <a:solidFill>
                  <a:srgbClr val="000000"/>
                </a:solidFill>
                <a:latin typeface="仿宋" pitchFamily="34" charset="0"/>
                <a:ea typeface="仿宋" pitchFamily="34" charset="-122"/>
                <a:cs typeface="仿宋" pitchFamily="34" charset="-120"/>
              </a:rPr>
              <a:t>］</a:t>
            </a:r>
            <a:r>
              <a:rPr lang="en-US" altLang="zh-CN" sz="2400" b="0" i="0" smtClean="0">
                <a:solidFill>
                  <a:srgbClr val="000000"/>
                </a:solidFill>
                <a:latin typeface="Times New Roman" pitchFamily="34" charset="0"/>
                <a:ea typeface="SimSun" pitchFamily="34" charset="-122"/>
                <a:cs typeface="Times New Roman" pitchFamily="34" charset="-120"/>
              </a:rPr>
              <a:t>选项中是某同学在学习了双目显微镜后所做的笔</a:t>
            </a:r>
          </a:p>
          <a:p>
            <a:pPr latinLnBrk="1">
              <a:lnSpc>
                <a:spcPts val="4400"/>
              </a:lnSpc>
            </a:pPr>
            <a:r>
              <a:rPr lang="en-US" altLang="zh-CN" sz="2400" b="0" i="0" smtClean="0">
                <a:solidFill>
                  <a:srgbClr val="000000"/>
                </a:solidFill>
                <a:latin typeface="Times New Roman" pitchFamily="34" charset="0"/>
                <a:ea typeface="SimSun" pitchFamily="34" charset="-122"/>
                <a:cs typeface="Times New Roman" pitchFamily="34" charset="-120"/>
              </a:rPr>
              <a:t>记</a:t>
            </a:r>
            <a:r>
              <a:rPr lang="en-US" altLang="zh-CN" sz="2400" b="0" i="0" dirty="0">
                <a:solidFill>
                  <a:srgbClr val="000000"/>
                </a:solidFill>
                <a:latin typeface="Times New Roman" pitchFamily="34" charset="0"/>
                <a:ea typeface="SimSun" pitchFamily="34" charset="-122"/>
                <a:cs typeface="Times New Roman" pitchFamily="34" charset="-120"/>
              </a:rPr>
              <a:t>，</a:t>
            </a:r>
            <a:r>
              <a:rPr lang="en-US" altLang="zh-CN" sz="2400" b="0" i="0">
                <a:solidFill>
                  <a:srgbClr val="000000"/>
                </a:solidFill>
                <a:latin typeface="Times New Roman" pitchFamily="34" charset="0"/>
                <a:ea typeface="SimSun" pitchFamily="34" charset="-122"/>
                <a:cs typeface="Times New Roman" pitchFamily="34" charset="-120"/>
              </a:rPr>
              <a:t>其中记录错误的是</a:t>
            </a:r>
            <a:r>
              <a:rPr lang="en-US" altLang="zh-CN" sz="2400" b="0" i="0" smtClean="0">
                <a:solidFill>
                  <a:srgbClr val="000000"/>
                </a:solidFill>
                <a:latin typeface="Times New Roman" pitchFamily="34" charset="0"/>
                <a:ea typeface="SimSun" pitchFamily="34" charset="-122"/>
                <a:cs typeface="Times New Roman" pitchFamily="34" charset="-120"/>
              </a:rPr>
              <a:t>(</a:t>
            </a:r>
            <a:r>
              <a:rPr lang="en-US" altLang="zh-CN" sz="2400" b="0" i="0" smtClean="0">
                <a:solidFill>
                  <a:srgbClr val="000000"/>
                </a:solidFill>
                <a:latin typeface="SimSun" pitchFamily="34" charset="0"/>
                <a:ea typeface="SimSun" pitchFamily="34" charset="-122"/>
                <a:cs typeface="SimSun" pitchFamily="34" charset="-120"/>
              </a:rPr>
              <a:t>     </a:t>
            </a:r>
            <a:r>
              <a:rPr lang="en-US" altLang="zh-CN" sz="2400" b="0" i="0" smtClean="0">
                <a:solidFill>
                  <a:srgbClr val="000000"/>
                </a:solidFill>
                <a:latin typeface="Times New Roman" pitchFamily="34" charset="0"/>
                <a:ea typeface="SimSun" pitchFamily="34" charset="-122"/>
                <a:cs typeface="Times New Roman" pitchFamily="34" charset="-120"/>
              </a:rPr>
              <a:t>)</a:t>
            </a:r>
            <a:endParaRPr lang="en-US" altLang="zh-CN" sz="2400" dirty="0"/>
          </a:p>
        </p:txBody>
      </p:sp>
      <p:sp>
        <p:nvSpPr>
          <p:cNvPr id="3" name="QC_4_AN.18_1#412450a93.bracket?vop=1&amp;pid=c0bf47d5b&amp;color=0,0,0&amp;vpa=6&amp;vtp=1"/>
          <p:cNvSpPr/>
          <p:nvPr/>
        </p:nvSpPr>
        <p:spPr>
          <a:xfrm>
            <a:off x="3929792" y="1432960"/>
            <a:ext cx="441325" cy="558800"/>
          </a:xfrm>
          <a:prstGeom prst="rect">
            <a:avLst/>
          </a:prstGeom>
          <a:noFill/>
          <a:ln/>
        </p:spPr>
        <p:txBody>
          <a:bodyPr wrap="none" lIns="0" tIns="0" rIns="0" bIns="0" rtlCol="0" anchor="t"/>
          <a:lstStyle/>
          <a:p>
            <a:pPr algn="ctr" latinLnBrk="1">
              <a:lnSpc>
                <a:spcPts val="4400"/>
              </a:lnSpc>
            </a:pPr>
            <a:r>
              <a:rPr lang="en-US" altLang="zh-CN" sz="2400" b="0" i="0" dirty="0">
                <a:solidFill>
                  <a:srgbClr val="FF0000"/>
                </a:solidFill>
                <a:latin typeface="Times New Roman" pitchFamily="34" charset="0"/>
                <a:ea typeface="SimSun" pitchFamily="34" charset="-122"/>
                <a:cs typeface="Times New Roman" pitchFamily="34" charset="-120"/>
              </a:rPr>
              <a:t>D</a:t>
            </a:r>
            <a:endParaRPr lang="en-US" altLang="zh-CN" sz="2400" dirty="0"/>
          </a:p>
        </p:txBody>
      </p:sp>
      <p:pic>
        <p:nvPicPr>
          <p:cNvPr id="4" name="QC_4_BD.17_2#412450a93?htil=1&amp;vop=1&amp;pid=c0bf47d5b&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8527491" y="2088280"/>
            <a:ext cx="2496312" cy="1856232"/>
          </a:xfrm>
          <a:prstGeom prst="rect">
            <a:avLst/>
          </a:prstGeom>
          <a:noFill/>
          <a:extLst>
            <a:ext uri="{909E8E84-426E-40DD-AFC4-6F175D3DCCD1}">
              <a14:hiddenFill xmlns:a14="http://schemas.microsoft.com/office/drawing/2010/main">
                <a:solidFill>
                  <a:scrgbClr r="0" g="0" b="0">
                    <a:alpha val="0"/>
                  </a:scrgbClr>
                </a:solidFill>
              </a14:hiddenFill>
            </a:ext>
          </a:extLst>
        </p:spPr>
      </p:pic>
      <mc:AlternateContent xmlns:mc="http://schemas.openxmlformats.org/markup-compatibility/2006">
        <mc:Choice xmlns:a14="http://schemas.microsoft.com/office/drawing/2010/main" Requires="a14">
          <p:sp>
            <p:nvSpPr>
              <p:cNvPr id="5" name="QC_4_BD.17_3#412450a93.choices?htil=1&amp;vop=1&amp;pid=c0bf47d5b&amp;color=0,0,0&amp;vtp=1&amp;bbb=1"/>
              <p:cNvSpPr/>
              <p:nvPr/>
            </p:nvSpPr>
            <p:spPr>
              <a:xfrm>
                <a:off x="649224" y="2007054"/>
                <a:ext cx="8302752" cy="2235200"/>
              </a:xfrm>
              <a:prstGeom prst="rect">
                <a:avLst/>
              </a:prstGeom>
              <a:noFill/>
              <a:ln/>
            </p:spPr>
            <p:txBody>
              <a:bodyPr wrap="none" lIns="0" tIns="0" rIns="0" bIns="0" rtlCol="0" anchor="t"/>
              <a:lstStyle/>
              <a:p>
                <a:pPr algn="l" latinLnBrk="1">
                  <a:lnSpc>
                    <a:spcPts val="4400"/>
                  </a:lnSpc>
                </a:pPr>
                <a:r>
                  <a:rPr lang="en-US" altLang="zh-CN" sz="2400" b="0" i="0" dirty="0">
                    <a:solidFill>
                      <a:srgbClr val="000000"/>
                    </a:solidFill>
                    <a:latin typeface="Times New Roman" pitchFamily="34" charset="0"/>
                    <a:ea typeface="SimSun" pitchFamily="34" charset="-122"/>
                    <a:cs typeface="Times New Roman" pitchFamily="34" charset="-120"/>
                  </a:rPr>
                  <a:t>A.该显微镜中能放大物像的结构有③和④</a:t>
                </a:r>
                <a:endParaRPr lang="en-US" altLang="zh-CN" sz="2400" dirty="0"/>
              </a:p>
              <a:p>
                <a:pPr latinLnBrk="1">
                  <a:lnSpc>
                    <a:spcPts val="4400"/>
                  </a:lnSpc>
                </a:pPr>
                <a:r>
                  <a:rPr lang="en-US" altLang="zh-CN" sz="2400" b="0" i="0" smtClean="0">
                    <a:solidFill>
                      <a:srgbClr val="000000"/>
                    </a:solidFill>
                    <a:latin typeface="Times New Roman" pitchFamily="34" charset="0"/>
                    <a:ea typeface="SimSun" pitchFamily="34" charset="-122"/>
                    <a:cs typeface="Times New Roman" pitchFamily="34" charset="-120"/>
                  </a:rPr>
                  <a:t>B</a:t>
                </a:r>
                <a:r>
                  <a:rPr lang="en-US" altLang="zh-CN" sz="2400" b="0" i="0" dirty="0">
                    <a:solidFill>
                      <a:srgbClr val="000000"/>
                    </a:solidFill>
                    <a:latin typeface="Times New Roman" pitchFamily="34" charset="0"/>
                    <a:ea typeface="SimSun" pitchFamily="34" charset="-122"/>
                    <a:cs typeface="Times New Roman" pitchFamily="34" charset="-120"/>
                  </a:rPr>
                  <a:t>.转换高倍镜后可通过调节光源调节旋钮增加视野亮度</a:t>
                </a:r>
                <a:endParaRPr lang="en-US" altLang="zh-CN" sz="2400" dirty="0"/>
              </a:p>
              <a:p>
                <a:pPr latinLnBrk="1">
                  <a:lnSpc>
                    <a:spcPts val="4400"/>
                  </a:lnSpc>
                </a:pPr>
                <a:r>
                  <a:rPr lang="en-US" altLang="zh-CN" sz="2400" b="0" i="0" smtClean="0">
                    <a:solidFill>
                      <a:srgbClr val="000000"/>
                    </a:solidFill>
                    <a:latin typeface="Times New Roman" pitchFamily="34" charset="0"/>
                    <a:ea typeface="SimSun" pitchFamily="34" charset="-122"/>
                    <a:cs typeface="Times New Roman" pitchFamily="34" charset="-120"/>
                  </a:rPr>
                  <a:t>C</a:t>
                </a:r>
                <a:r>
                  <a:rPr lang="en-US" altLang="zh-CN" sz="2400" b="0" i="0" dirty="0">
                    <a:solidFill>
                      <a:srgbClr val="000000"/>
                    </a:solidFill>
                    <a:latin typeface="Times New Roman" pitchFamily="34" charset="0"/>
                    <a:ea typeface="SimSun" pitchFamily="34" charset="-122"/>
                    <a:cs typeface="Times New Roman" pitchFamily="34" charset="-120"/>
                  </a:rPr>
                  <a:t>.观察写有“</a:t>
                </a:r>
                <a14:m>
                  <m:oMath xmlns:m="http://schemas.openxmlformats.org/officeDocument/2006/math">
                    <m:r>
                      <m:rPr>
                        <m:sty m:val="p"/>
                      </m:rPr>
                      <a:rPr lang="en-US" altLang="zh-CN" sz="2400" b="0" i="0" dirty="0">
                        <a:solidFill>
                          <a:srgbClr val="000000"/>
                        </a:solidFill>
                        <a:latin typeface="Cambria Math" panose="02040503050406030204" pitchFamily="18" charset="0"/>
                        <a:ea typeface="SimSun" pitchFamily="34" charset="-122"/>
                        <a:cs typeface="Times New Roman" pitchFamily="34" charset="-120"/>
                      </a:rPr>
                      <m:t>b</m:t>
                    </m:r>
                  </m:oMath>
                </a14:m>
                <a:r>
                  <a:rPr lang="en-US" altLang="zh-CN" sz="2400" b="0" i="0" dirty="0">
                    <a:solidFill>
                      <a:srgbClr val="000000"/>
                    </a:solidFill>
                    <a:latin typeface="Times New Roman" pitchFamily="34" charset="0"/>
                    <a:ea typeface="SimSun" pitchFamily="34" charset="-122"/>
                    <a:cs typeface="Times New Roman" pitchFamily="34" charset="-120"/>
                  </a:rPr>
                  <a:t>”的玻片时，目镜内看到的物像是“</a:t>
                </a:r>
                <a14:m>
                  <m:oMath xmlns:m="http://schemas.openxmlformats.org/officeDocument/2006/math">
                    <m:r>
                      <m:rPr>
                        <m:sty m:val="p"/>
                      </m:rPr>
                      <a:rPr lang="en-US" altLang="zh-CN" sz="2400" b="0" i="0" dirty="0">
                        <a:solidFill>
                          <a:srgbClr val="000000"/>
                        </a:solidFill>
                        <a:latin typeface="Cambria Math" panose="02040503050406030204" pitchFamily="18" charset="0"/>
                        <a:ea typeface="SimSun" pitchFamily="34" charset="-122"/>
                        <a:cs typeface="Times New Roman" pitchFamily="34" charset="-120"/>
                      </a:rPr>
                      <m:t>b</m:t>
                    </m:r>
                  </m:oMath>
                </a14:m>
                <a:r>
                  <a:rPr lang="en-US" altLang="zh-CN" sz="100" b="0" i="0" kern="0" spc="-99900" dirty="0" smtClean="0">
                    <a:solidFill>
                      <a:srgbClr val="FFFFFF"/>
                    </a:solidFill>
                    <a:latin typeface="Times New Roman" pitchFamily="34" charset="0"/>
                    <a:ea typeface="SimSun" pitchFamily="34" charset="-122"/>
                    <a:cs typeface="Times New Roman" pitchFamily="34" charset="-120"/>
                  </a:rPr>
                  <a:t> </a:t>
                </a:r>
                <a:r>
                  <a:rPr lang="en-US" altLang="zh-CN" sz="2400" b="0" i="0" dirty="0">
                    <a:solidFill>
                      <a:srgbClr val="000000"/>
                    </a:solidFill>
                    <a:latin typeface="Times New Roman" pitchFamily="34" charset="0"/>
                    <a:ea typeface="SimSun" pitchFamily="34" charset="-122"/>
                    <a:cs typeface="Times New Roman" pitchFamily="34" charset="-120"/>
                  </a:rPr>
                  <a:t>”</a:t>
                </a:r>
                <a:endParaRPr lang="en-US" altLang="zh-CN" sz="2400" dirty="0"/>
              </a:p>
              <a:p>
                <a:pPr latinLnBrk="1">
                  <a:lnSpc>
                    <a:spcPts val="4400"/>
                  </a:lnSpc>
                </a:pPr>
                <a:r>
                  <a:rPr lang="en-US" altLang="zh-CN" sz="2400" b="0" i="0" smtClean="0">
                    <a:solidFill>
                      <a:srgbClr val="000000"/>
                    </a:solidFill>
                    <a:latin typeface="Times New Roman" pitchFamily="34" charset="0"/>
                    <a:ea typeface="SimSun" pitchFamily="34" charset="-122"/>
                    <a:cs typeface="Times New Roman" pitchFamily="34" charset="-120"/>
                  </a:rPr>
                  <a:t>D</a:t>
                </a:r>
                <a:r>
                  <a:rPr lang="en-US" altLang="zh-CN" sz="2400" b="0" i="0" dirty="0">
                    <a:solidFill>
                      <a:srgbClr val="000000"/>
                    </a:solidFill>
                    <a:latin typeface="Times New Roman" pitchFamily="34" charset="0"/>
                    <a:ea typeface="SimSun" pitchFamily="34" charset="-122"/>
                    <a:cs typeface="Times New Roman" pitchFamily="34" charset="-120"/>
                  </a:rPr>
                  <a:t>.调焦观察时，调节载物台的顺序是先下降后上升</a:t>
                </a:r>
                <a:endParaRPr lang="en-US" altLang="zh-CN" sz="2400" dirty="0"/>
              </a:p>
            </p:txBody>
          </p:sp>
        </mc:Choice>
        <mc:Fallback>
          <p:sp>
            <p:nvSpPr>
              <p:cNvPr id="5" name="QC_4_BD.17_3#412450a93.choices?htil=1&amp;vop=1&amp;pid=c0bf47d5b&amp;color=0,0,0&amp;vtp=1&amp;bbb=1"/>
              <p:cNvSpPr>
                <a:spLocks noRot="1" noChangeAspect="1" noMove="1" noResize="1" noEditPoints="1" noAdjustHandles="1" noChangeArrowheads="1" noChangeShapeType="1" noTextEdit="1"/>
              </p:cNvSpPr>
              <p:nvPr/>
            </p:nvSpPr>
            <p:spPr>
              <a:xfrm>
                <a:off x="649224" y="2007054"/>
                <a:ext cx="8302752" cy="2235200"/>
              </a:xfrm>
              <a:prstGeom prst="rect">
                <a:avLst/>
              </a:prstGeom>
              <a:blipFill>
                <a:blip r:embed="rId4"/>
                <a:stretch>
                  <a:fillRect l="-2276" b="-5450"/>
                </a:stretch>
              </a:blipFill>
              <a:ln/>
            </p:spPr>
            <p:txBody>
              <a:bodyPr/>
              <a:lstStyle/>
              <a:p>
                <a:r>
                  <a:rPr lang="zh-CN" altLang="en-US">
                    <a:noFill/>
                  </a:rPr>
                  <a:t> </a:t>
                </a:r>
              </a:p>
            </p:txBody>
          </p:sp>
        </mc:Fallback>
      </mc:AlternateContent>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3">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3.xml><?xml version="1.0" encoding="utf-8"?>
<p:sld xmlns:a="http://schemas.openxmlformats.org/drawingml/2006/main" xmlns:r="http://schemas.openxmlformats.org/officeDocument/2006/relationships" xmlns:p="http://schemas.openxmlformats.org/presentationml/2006/main">
  <p:cSld name="Slide 13&amp;si=13">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AS.19_1#412450a93?vop=1&amp;pid=c0bf47d5b&amp;color=0,0,0&amp;vtp=1&amp;bt=1&amp;bbb=1&amp;hb=1"/>
              <p:cNvSpPr/>
              <p:nvPr/>
            </p:nvSpPr>
            <p:spPr>
              <a:xfrm>
                <a:off x="649224" y="864000"/>
                <a:ext cx="10899648" cy="3352800"/>
              </a:xfrm>
              <a:prstGeom prst="rect">
                <a:avLst/>
              </a:prstGeom>
              <a:noFill/>
              <a:ln/>
            </p:spPr>
            <p:txBody>
              <a:bodyPr wrap="none" lIns="0" tIns="0" rIns="0" bIns="0" rtlCol="0" anchor="t"/>
              <a:lstStyle/>
              <a:p>
                <a:pPr algn="l" latinLnBrk="1">
                  <a:lnSpc>
                    <a:spcPts val="4400"/>
                  </a:lnSpc>
                </a:pPr>
                <a:r>
                  <a:rPr lang="en-US" altLang="zh-CN" sz="2400" b="0" i="0" dirty="0">
                    <a:solidFill>
                      <a:srgbClr val="FF0000"/>
                    </a:solidFill>
                    <a:latin typeface="Times New Roman" pitchFamily="34" charset="0"/>
                    <a:ea typeface="SimHei" pitchFamily="34" charset="-122"/>
                    <a:cs typeface="Times New Roman" pitchFamily="34" charset="-120"/>
                  </a:rPr>
                  <a:t>【解析】</a:t>
                </a:r>
                <a:r>
                  <a:rPr lang="en-US" altLang="zh-CN" sz="2400" b="0" i="0" dirty="0">
                    <a:solidFill>
                      <a:srgbClr val="FF0000"/>
                    </a:solidFill>
                    <a:latin typeface="Times New Roman" pitchFamily="34" charset="0"/>
                    <a:ea typeface="SimSun" pitchFamily="34" charset="-122"/>
                    <a:cs typeface="Times New Roman" pitchFamily="34" charset="-120"/>
                  </a:rPr>
                  <a:t>显微镜的放大倍数</a:t>
                </a:r>
                <a14:m>
                  <m:oMath xmlns:m="http://schemas.openxmlformats.org/officeDocument/2006/math">
                    <m:r>
                      <a:rPr lang="en-US" altLang="zh-CN" sz="2400" b="0" i="0" dirty="0">
                        <a:solidFill>
                          <a:srgbClr val="FF0000"/>
                        </a:solidFill>
                        <a:latin typeface="Cambria Math" panose="02040503050406030204" pitchFamily="18" charset="0"/>
                        <a:ea typeface="SimSun" pitchFamily="34" charset="-122"/>
                        <a:cs typeface="Times New Roman" pitchFamily="34" charset="-120"/>
                      </a:rPr>
                      <m:t>=</m:t>
                    </m:r>
                  </m:oMath>
                </a14:m>
                <a:r>
                  <a:rPr lang="en-US" altLang="zh-CN" sz="100" b="0" i="0" kern="0" spc="-99900" dirty="0" smtClean="0">
                    <a:solidFill>
                      <a:srgbClr val="FFFFFF"/>
                    </a:solidFill>
                    <a:latin typeface="Times New Roman" pitchFamily="34" charset="0"/>
                    <a:ea typeface="SimSun" pitchFamily="34" charset="-122"/>
                    <a:cs typeface="Times New Roman" pitchFamily="34" charset="-120"/>
                  </a:rPr>
                  <a:t> </a:t>
                </a:r>
                <a:r>
                  <a:rPr lang="en-US" altLang="zh-CN" sz="2400" b="0" i="0" dirty="0">
                    <a:solidFill>
                      <a:srgbClr val="FF0000"/>
                    </a:solidFill>
                    <a:latin typeface="Times New Roman" pitchFamily="34" charset="0"/>
                    <a:ea typeface="SimSun" pitchFamily="34" charset="-122"/>
                    <a:cs typeface="Times New Roman" pitchFamily="34" charset="-120"/>
                  </a:rPr>
                  <a:t>物镜放大倍数×目镜放大倍数。因此</a:t>
                </a:r>
                <a:r>
                  <a:rPr lang="en-US" altLang="zh-CN" sz="2400" b="0" i="0">
                    <a:solidFill>
                      <a:srgbClr val="FF0000"/>
                    </a:solidFill>
                    <a:latin typeface="Times New Roman" pitchFamily="34" charset="0"/>
                    <a:ea typeface="SimSun" pitchFamily="34" charset="-122"/>
                    <a:cs typeface="Times New Roman" pitchFamily="34" charset="-120"/>
                  </a:rPr>
                  <a:t>，</a:t>
                </a:r>
                <a:r>
                  <a:rPr lang="en-US" altLang="zh-CN" sz="2400" b="0" i="0" smtClean="0">
                    <a:solidFill>
                      <a:srgbClr val="FF0000"/>
                    </a:solidFill>
                    <a:latin typeface="Times New Roman" pitchFamily="34" charset="0"/>
                    <a:ea typeface="SimSun" pitchFamily="34" charset="-122"/>
                    <a:cs typeface="Times New Roman" pitchFamily="34" charset="-120"/>
                  </a:rPr>
                  <a:t>该显微镜中能</a:t>
                </a:r>
              </a:p>
              <a:p>
                <a:pPr latinLnBrk="1">
                  <a:lnSpc>
                    <a:spcPts val="4400"/>
                  </a:lnSpc>
                </a:pPr>
                <a:r>
                  <a:rPr lang="en-US" altLang="zh-CN" sz="2400" b="0" i="0" smtClean="0">
                    <a:solidFill>
                      <a:srgbClr val="FF0000"/>
                    </a:solidFill>
                    <a:latin typeface="Times New Roman" pitchFamily="34" charset="0"/>
                    <a:ea typeface="SimSun" pitchFamily="34" charset="-122"/>
                    <a:cs typeface="Times New Roman" pitchFamily="34" charset="-120"/>
                  </a:rPr>
                  <a:t>放大物像的结构是</a:t>
                </a:r>
                <a:r>
                  <a:rPr lang="en-US" altLang="zh-CN" sz="2400" b="0" i="0" dirty="0">
                    <a:solidFill>
                      <a:srgbClr val="FF0000"/>
                    </a:solidFill>
                    <a:latin typeface="Times New Roman" pitchFamily="34" charset="0"/>
                    <a:ea typeface="SimSun" pitchFamily="34" charset="-122"/>
                    <a:cs typeface="Times New Roman" pitchFamily="34" charset="-120"/>
                  </a:rPr>
                  <a:t>③目镜和④物镜，A正确。当从低倍镜转换到高倍镜时</a:t>
                </a:r>
                <a:r>
                  <a:rPr lang="en-US" altLang="zh-CN" sz="2400" b="0" i="0">
                    <a:solidFill>
                      <a:srgbClr val="FF0000"/>
                    </a:solidFill>
                    <a:latin typeface="Times New Roman" pitchFamily="34" charset="0"/>
                    <a:ea typeface="SimSun" pitchFamily="34" charset="-122"/>
                    <a:cs typeface="Times New Roman" pitchFamily="34" charset="-120"/>
                  </a:rPr>
                  <a:t>，</a:t>
                </a:r>
                <a:r>
                  <a:rPr lang="en-US" altLang="zh-CN" sz="2400" b="0" i="0" smtClean="0">
                    <a:solidFill>
                      <a:srgbClr val="FF0000"/>
                    </a:solidFill>
                    <a:latin typeface="Times New Roman" pitchFamily="34" charset="0"/>
                    <a:ea typeface="SimSun" pitchFamily="34" charset="-122"/>
                    <a:cs typeface="Times New Roman" pitchFamily="34" charset="-120"/>
                  </a:rPr>
                  <a:t>视野会</a:t>
                </a:r>
              </a:p>
              <a:p>
                <a:pPr latinLnBrk="1">
                  <a:lnSpc>
                    <a:spcPts val="4400"/>
                  </a:lnSpc>
                </a:pPr>
                <a:r>
                  <a:rPr lang="en-US" altLang="zh-CN" sz="2400" b="0" i="0" smtClean="0">
                    <a:solidFill>
                      <a:srgbClr val="FF0000"/>
                    </a:solidFill>
                    <a:latin typeface="Times New Roman" pitchFamily="34" charset="0"/>
                    <a:ea typeface="SimSun" pitchFamily="34" charset="-122"/>
                    <a:cs typeface="Times New Roman" pitchFamily="34" charset="-120"/>
                  </a:rPr>
                  <a:t>变暗</a:t>
                </a:r>
                <a:r>
                  <a:rPr lang="en-US" altLang="zh-CN" sz="2400" b="0" i="0" dirty="0">
                    <a:solidFill>
                      <a:srgbClr val="FF0000"/>
                    </a:solidFill>
                    <a:latin typeface="Times New Roman" pitchFamily="34" charset="0"/>
                    <a:ea typeface="SimSun" pitchFamily="34" charset="-122"/>
                    <a:cs typeface="Times New Roman" pitchFamily="34" charset="-120"/>
                  </a:rPr>
                  <a:t>，此时，可以通过调节光源调节旋钮来增加视野的亮度，使视野更明亮，</a:t>
                </a:r>
                <a:r>
                  <a:rPr lang="en-US" altLang="zh-CN" sz="2400" b="0" i="0">
                    <a:solidFill>
                      <a:srgbClr val="FF0000"/>
                    </a:solidFill>
                    <a:latin typeface="Times New Roman" pitchFamily="34" charset="0"/>
                    <a:ea typeface="SimSun" pitchFamily="34" charset="-122"/>
                    <a:cs typeface="Times New Roman" pitchFamily="34" charset="-120"/>
                  </a:rPr>
                  <a:t>B</a:t>
                </a:r>
                <a:r>
                  <a:rPr lang="en-US" altLang="zh-CN" sz="2400" b="0" i="0" smtClean="0">
                    <a:solidFill>
                      <a:srgbClr val="FF0000"/>
                    </a:solidFill>
                    <a:latin typeface="Times New Roman" pitchFamily="34" charset="0"/>
                    <a:ea typeface="SimSun" pitchFamily="34" charset="-122"/>
                    <a:cs typeface="Times New Roman" pitchFamily="34" charset="-120"/>
                  </a:rPr>
                  <a:t>正</a:t>
                </a:r>
              </a:p>
              <a:p>
                <a:pPr latinLnBrk="1">
                  <a:lnSpc>
                    <a:spcPts val="4400"/>
                  </a:lnSpc>
                </a:pPr>
                <a:r>
                  <a:rPr lang="en-US" altLang="zh-CN" sz="2400" b="0" i="0" smtClean="0">
                    <a:solidFill>
                      <a:srgbClr val="FF0000"/>
                    </a:solidFill>
                    <a:latin typeface="Times New Roman" pitchFamily="34" charset="0"/>
                    <a:ea typeface="SimSun" pitchFamily="34" charset="-122"/>
                    <a:cs typeface="Times New Roman" pitchFamily="34" charset="-120"/>
                  </a:rPr>
                  <a:t>确</a:t>
                </a:r>
                <a:r>
                  <a:rPr lang="en-US" altLang="zh-CN" sz="2400" b="0" i="0" dirty="0">
                    <a:solidFill>
                      <a:srgbClr val="FF0000"/>
                    </a:solidFill>
                    <a:latin typeface="Times New Roman" pitchFamily="34" charset="0"/>
                    <a:ea typeface="SimSun" pitchFamily="34" charset="-122"/>
                    <a:cs typeface="Times New Roman" pitchFamily="34" charset="-120"/>
                  </a:rPr>
                  <a:t>。显微镜成上下、左右颠倒的像，观察写有“</a:t>
                </a:r>
                <a14:m>
                  <m:oMath xmlns:m="http://schemas.openxmlformats.org/officeDocument/2006/math">
                    <m:r>
                      <m:rPr>
                        <m:sty m:val="p"/>
                      </m:rPr>
                      <a:rPr lang="en-US" altLang="zh-CN" sz="2400" b="0" i="0" dirty="0">
                        <a:solidFill>
                          <a:srgbClr val="FF0000"/>
                        </a:solidFill>
                        <a:latin typeface="Cambria Math" panose="02040503050406030204" pitchFamily="18" charset="0"/>
                        <a:ea typeface="SimSun" pitchFamily="34" charset="-122"/>
                        <a:cs typeface="Times New Roman" pitchFamily="34" charset="-120"/>
                      </a:rPr>
                      <m:t>b</m:t>
                    </m:r>
                  </m:oMath>
                </a14:m>
                <a:r>
                  <a:rPr lang="en-US" altLang="zh-CN" sz="100" b="0" i="0" kern="0" spc="-99900" dirty="0" smtClean="0">
                    <a:solidFill>
                      <a:srgbClr val="FFFFFF"/>
                    </a:solidFill>
                    <a:latin typeface="Times New Roman" pitchFamily="34" charset="0"/>
                    <a:ea typeface="SimSun" pitchFamily="34" charset="-122"/>
                    <a:cs typeface="Times New Roman" pitchFamily="34" charset="-120"/>
                  </a:rPr>
                  <a:t> </a:t>
                </a:r>
                <a:r>
                  <a:rPr lang="en-US" altLang="zh-CN" sz="2400" b="0" i="0" dirty="0">
                    <a:solidFill>
                      <a:srgbClr val="FF0000"/>
                    </a:solidFill>
                    <a:latin typeface="Times New Roman" pitchFamily="34" charset="0"/>
                    <a:ea typeface="SimSun" pitchFamily="34" charset="-122"/>
                    <a:cs typeface="Times New Roman" pitchFamily="34" charset="-120"/>
                  </a:rPr>
                  <a:t>”的玻片时</a:t>
                </a:r>
                <a:r>
                  <a:rPr lang="en-US" altLang="zh-CN" sz="2400" b="0" i="0">
                    <a:solidFill>
                      <a:srgbClr val="FF0000"/>
                    </a:solidFill>
                    <a:latin typeface="Times New Roman" pitchFamily="34" charset="0"/>
                    <a:ea typeface="SimSun" pitchFamily="34" charset="-122"/>
                    <a:cs typeface="Times New Roman" pitchFamily="34" charset="-120"/>
                  </a:rPr>
                  <a:t>，</a:t>
                </a:r>
                <a:r>
                  <a:rPr lang="en-US" altLang="zh-CN" sz="2400" b="0" i="0" smtClean="0">
                    <a:solidFill>
                      <a:srgbClr val="FF0000"/>
                    </a:solidFill>
                    <a:latin typeface="Times New Roman" pitchFamily="34" charset="0"/>
                    <a:ea typeface="SimSun" pitchFamily="34" charset="-122"/>
                    <a:cs typeface="Times New Roman" pitchFamily="34" charset="-120"/>
                  </a:rPr>
                  <a:t>目镜内看到的物像是</a:t>
                </a:r>
              </a:p>
              <a:p>
                <a:pPr latinLnBrk="1">
                  <a:lnSpc>
                    <a:spcPts val="4400"/>
                  </a:lnSpc>
                </a:pPr>
                <a:r>
                  <a:rPr lang="en-US" altLang="zh-CN" sz="2400" b="0" i="0" smtClean="0">
                    <a:solidFill>
                      <a:srgbClr val="FF0000"/>
                    </a:solidFill>
                    <a:latin typeface="Times New Roman" pitchFamily="34" charset="0"/>
                    <a:ea typeface="SimSun" pitchFamily="34" charset="-122"/>
                    <a:cs typeface="Times New Roman" pitchFamily="34" charset="-120"/>
                  </a:rPr>
                  <a:t>“</a:t>
                </a:r>
                <a14:m>
                  <m:oMath xmlns:m="http://schemas.openxmlformats.org/officeDocument/2006/math">
                    <m:r>
                      <m:rPr>
                        <m:sty m:val="p"/>
                      </m:rPr>
                      <a:rPr lang="en-US" altLang="zh-CN" sz="2400" b="0" i="0" dirty="0">
                        <a:solidFill>
                          <a:srgbClr val="FF0000"/>
                        </a:solidFill>
                        <a:latin typeface="Cambria Math" panose="02040503050406030204" pitchFamily="18" charset="0"/>
                        <a:ea typeface="SimSun" pitchFamily="34" charset="-122"/>
                        <a:cs typeface="Times New Roman" pitchFamily="34" charset="-120"/>
                      </a:rPr>
                      <m:t>b</m:t>
                    </m:r>
                  </m:oMath>
                </a14:m>
                <a:r>
                  <a:rPr lang="en-US" altLang="zh-CN" sz="100" b="0" i="0" kern="0" spc="-99900" dirty="0" smtClean="0">
                    <a:solidFill>
                      <a:srgbClr val="FFFFFF"/>
                    </a:solidFill>
                    <a:latin typeface="Times New Roman" pitchFamily="34" charset="0"/>
                    <a:ea typeface="SimSun" pitchFamily="34" charset="-122"/>
                    <a:cs typeface="Times New Roman" pitchFamily="34" charset="-120"/>
                  </a:rPr>
                  <a:t> </a:t>
                </a:r>
                <a:r>
                  <a:rPr lang="en-US" altLang="zh-CN" sz="2400" b="0" i="0" dirty="0">
                    <a:solidFill>
                      <a:srgbClr val="FF0000"/>
                    </a:solidFill>
                    <a:latin typeface="Times New Roman" pitchFamily="34" charset="0"/>
                    <a:ea typeface="SimSun" pitchFamily="34" charset="-122"/>
                    <a:cs typeface="Times New Roman" pitchFamily="34" charset="-120"/>
                  </a:rPr>
                  <a:t>”，C正确。使用双目显微镜进行调焦观察时</a:t>
                </a:r>
                <a:r>
                  <a:rPr lang="en-US" altLang="zh-CN" sz="2400" b="0" i="0">
                    <a:solidFill>
                      <a:srgbClr val="FF0000"/>
                    </a:solidFill>
                    <a:latin typeface="Times New Roman" pitchFamily="34" charset="0"/>
                    <a:ea typeface="SimSun" pitchFamily="34" charset="-122"/>
                    <a:cs typeface="Times New Roman" pitchFamily="34" charset="-120"/>
                  </a:rPr>
                  <a:t>，</a:t>
                </a:r>
                <a:r>
                  <a:rPr lang="en-US" altLang="zh-CN" sz="2400" b="0" i="0" smtClean="0">
                    <a:solidFill>
                      <a:srgbClr val="FF0000"/>
                    </a:solidFill>
                    <a:latin typeface="Times New Roman" pitchFamily="34" charset="0"/>
                    <a:ea typeface="SimSun" pitchFamily="34" charset="-122"/>
                    <a:cs typeface="Times New Roman" pitchFamily="34" charset="-120"/>
                  </a:rPr>
                  <a:t>调节载物台的正确顺序是先上升</a:t>
                </a:r>
              </a:p>
              <a:p>
                <a:pPr latinLnBrk="1">
                  <a:lnSpc>
                    <a:spcPts val="4400"/>
                  </a:lnSpc>
                </a:pPr>
                <a:r>
                  <a:rPr lang="en-US" altLang="zh-CN" sz="2400" b="0" i="0" smtClean="0">
                    <a:solidFill>
                      <a:srgbClr val="FF0000"/>
                    </a:solidFill>
                    <a:latin typeface="Times New Roman" pitchFamily="34" charset="0"/>
                    <a:ea typeface="SimSun" pitchFamily="34" charset="-122"/>
                    <a:cs typeface="Times New Roman" pitchFamily="34" charset="-120"/>
                  </a:rPr>
                  <a:t>后下降</a:t>
                </a:r>
                <a:r>
                  <a:rPr lang="en-US" altLang="zh-CN" sz="2400" b="0" i="0" dirty="0">
                    <a:solidFill>
                      <a:srgbClr val="FF0000"/>
                    </a:solidFill>
                    <a:latin typeface="Times New Roman" pitchFamily="34" charset="0"/>
                    <a:ea typeface="SimSun" pitchFamily="34" charset="-122"/>
                    <a:cs typeface="Times New Roman" pitchFamily="34" charset="-120"/>
                  </a:rPr>
                  <a:t>，D错误。</a:t>
                </a:r>
                <a:endParaRPr lang="en-US" altLang="zh-CN" sz="2400" dirty="0"/>
              </a:p>
            </p:txBody>
          </p:sp>
        </mc:Choice>
        <mc:Fallback>
          <p:sp>
            <p:nvSpPr>
              <p:cNvPr id="2" name="QC_4_AS.19_1#412450a93?vop=1&amp;pid=c0bf47d5b&amp;color=0,0,0&amp;vtp=1&amp;bt=1&amp;bbb=1&amp;hb=1"/>
              <p:cNvSpPr>
                <a:spLocks noRot="1" noChangeAspect="1" noMove="1" noResize="1" noEditPoints="1" noAdjustHandles="1" noChangeArrowheads="1" noChangeShapeType="1" noTextEdit="1"/>
              </p:cNvSpPr>
              <p:nvPr/>
            </p:nvSpPr>
            <p:spPr>
              <a:xfrm>
                <a:off x="649224" y="864000"/>
                <a:ext cx="10899648" cy="3352800"/>
              </a:xfrm>
              <a:prstGeom prst="rect">
                <a:avLst/>
              </a:prstGeom>
              <a:blipFill>
                <a:blip r:embed="rId3"/>
                <a:stretch>
                  <a:fillRect l="-1734" r="-1622" b="-3455"/>
                </a:stretch>
              </a:blipFill>
              <a:ln/>
            </p:spPr>
            <p:txBody>
              <a:bodyPr/>
              <a:lstStyle/>
              <a:p>
                <a:r>
                  <a:rPr lang="zh-CN" altLang="en-US">
                    <a:noFill/>
                  </a:rPr>
                  <a:t> </a:t>
                </a:r>
              </a:p>
            </p:txBody>
          </p:sp>
        </mc:Fallback>
      </mc:AlternateContent>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499"/>
                                          </p:stCondLst>
                                        </p:cTn>
                                        <p:tgtEl>
                                          <p:spTgt spid="2">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2">
                                            <p:txEl>
                                              <p:pRg st="0" end="0"/>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499"/>
                                          </p:stCondLst>
                                        </p:cTn>
                                        <p:tgtEl>
                                          <p:spTgt spid="2">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499"/>
                                          </p:stCondLst>
                                        </p:cTn>
                                        <p:tgtEl>
                                          <p:spTgt spid="2">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499"/>
                                          </p:stCondLst>
                                        </p:cTn>
                                        <p:tgtEl>
                                          <p:spTgt spid="2">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499"/>
                                          </p:stCondLst>
                                        </p:cTn>
                                        <p:tgtEl>
                                          <p:spTgt spid="2">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499"/>
                                          </p:stCondLst>
                                        </p:cTn>
                                        <p:tgtEl>
                                          <p:spTgt spid="2">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4.xml><?xml version="1.0" encoding="utf-8"?>
<p:sld xmlns:a="http://schemas.openxmlformats.org/drawingml/2006/main" xmlns:r="http://schemas.openxmlformats.org/officeDocument/2006/relationships" xmlns:p="http://schemas.openxmlformats.org/presentationml/2006/main">
  <p:cSld name="Slide 14&amp;si=14">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EX.20_1#412450a93?vop=1&amp;pid=c0bf47d5b&amp;color=0,0,0&amp;vtp=1&amp;bt=1&amp;bbb=1&amp;hb=1"/>
              <p:cNvSpPr/>
              <p:nvPr/>
            </p:nvSpPr>
            <p:spPr>
              <a:xfrm>
                <a:off x="649224" y="864000"/>
                <a:ext cx="10899648" cy="2235200"/>
              </a:xfrm>
              <a:prstGeom prst="rect">
                <a:avLst/>
              </a:prstGeom>
              <a:noFill/>
              <a:ln/>
            </p:spPr>
            <p:txBody>
              <a:bodyPr wrap="none" lIns="0" tIns="0" rIns="0" bIns="0" rtlCol="0" anchor="t"/>
              <a:lstStyle/>
              <a:p>
                <a:pPr algn="l" latinLnBrk="1">
                  <a:lnSpc>
                    <a:spcPts val="4400"/>
                  </a:lnSpc>
                </a:pPr>
                <a:r>
                  <a:rPr lang="en-US" altLang="zh-CN" sz="2400" b="1" i="0" dirty="0">
                    <a:solidFill>
                      <a:srgbClr val="FF0000"/>
                    </a:solidFill>
                    <a:latin typeface="Times New Roman" pitchFamily="34" charset="0"/>
                    <a:ea typeface="SimSun" pitchFamily="34" charset="-122"/>
                    <a:cs typeface="Times New Roman" pitchFamily="34" charset="-120"/>
                  </a:rPr>
                  <a:t>上分点拨</a:t>
                </a:r>
                <a:endParaRPr lang="en-US" altLang="zh-CN" sz="2400" dirty="0"/>
              </a:p>
              <a:p>
                <a:pPr algn="ctr" latinLnBrk="1">
                  <a:lnSpc>
                    <a:spcPts val="4400"/>
                  </a:lnSpc>
                </a:pPr>
                <a:r>
                  <a:rPr lang="en-US" altLang="zh-CN" sz="2400" b="1" i="0" smtClean="0">
                    <a:solidFill>
                      <a:srgbClr val="FF0000"/>
                    </a:solidFill>
                    <a:latin typeface="Times New Roman" pitchFamily="34" charset="0"/>
                    <a:ea typeface="SimSun" pitchFamily="34" charset="-122"/>
                    <a:cs typeface="Times New Roman" pitchFamily="34" charset="-120"/>
                  </a:rPr>
                  <a:t>确定显微镜下看到的物像的方法</a:t>
                </a:r>
                <a:endParaRPr lang="en-US" altLang="zh-CN" sz="2400" dirty="0"/>
              </a:p>
              <a:p>
                <a:pPr latinLnBrk="1">
                  <a:lnSpc>
                    <a:spcPts val="4400"/>
                  </a:lnSpc>
                </a:pPr>
                <a:r>
                  <a:rPr lang="en-US" altLang="zh-CN" sz="2400" b="0" i="0" smtClean="0">
                    <a:solidFill>
                      <a:srgbClr val="FF0000"/>
                    </a:solidFill>
                    <a:latin typeface="Times New Roman" pitchFamily="34" charset="0"/>
                    <a:ea typeface="SimSun" pitchFamily="34" charset="-122"/>
                    <a:cs typeface="Times New Roman" pitchFamily="34" charset="-120"/>
                  </a:rPr>
                  <a:t>把要用显微镜观察的内容画到一张纸上</a:t>
                </a:r>
                <a:r>
                  <a:rPr lang="en-US" altLang="zh-CN" sz="2400" b="0" i="0">
                    <a:solidFill>
                      <a:srgbClr val="FF0000"/>
                    </a:solidFill>
                    <a:latin typeface="Times New Roman" pitchFamily="34" charset="0"/>
                    <a:ea typeface="SimSun" pitchFamily="34" charset="-122"/>
                    <a:cs typeface="Times New Roman" pitchFamily="34" charset="-120"/>
                  </a:rPr>
                  <a:t>，</a:t>
                </a:r>
                <a:r>
                  <a:rPr lang="en-US" altLang="zh-CN" sz="2400" b="0" i="0" smtClean="0">
                    <a:solidFill>
                      <a:srgbClr val="FF0000"/>
                    </a:solidFill>
                    <a:latin typeface="Times New Roman" pitchFamily="34" charset="0"/>
                    <a:ea typeface="SimSun" pitchFamily="34" charset="-122"/>
                    <a:cs typeface="Times New Roman" pitchFamily="34" charset="-120"/>
                  </a:rPr>
                  <a:t>然后把这张纸旋转</a:t>
                </a:r>
                <a14:m>
                  <m:oMath xmlns:m="http://schemas.openxmlformats.org/officeDocument/2006/math">
                    <m:sSup>
                      <m:sSupPr>
                        <m:ctrlPr>
                          <a:rPr lang="en-US" altLang="zh-CN" sz="2400" b="0" i="1" dirty="0">
                            <a:solidFill>
                              <a:srgbClr val="FF0000"/>
                            </a:solidFill>
                            <a:latin typeface="Cambria Math" panose="02040503050406030204" pitchFamily="18" charset="0"/>
                            <a:ea typeface="SimSun" pitchFamily="34" charset="-122"/>
                            <a:cs typeface="Times New Roman" pitchFamily="34" charset="-120"/>
                          </a:rPr>
                        </m:ctrlPr>
                      </m:sSupPr>
                      <m:e>
                        <m:r>
                          <a:rPr lang="en-US" altLang="zh-CN" sz="2400" b="0" i="0" dirty="0">
                            <a:solidFill>
                              <a:srgbClr val="FF0000"/>
                            </a:solidFill>
                            <a:latin typeface="Cambria Math" panose="02040503050406030204" pitchFamily="18" charset="0"/>
                            <a:ea typeface="SimSun" pitchFamily="34" charset="-122"/>
                            <a:cs typeface="Times New Roman" pitchFamily="34" charset="-120"/>
                          </a:rPr>
                          <m:t>180</m:t>
                        </m:r>
                      </m:e>
                      <m:sup>
                        <m:r>
                          <a:rPr lang="en-US" altLang="zh-CN" sz="2400" b="0" i="0" dirty="0">
                            <a:solidFill>
                              <a:srgbClr val="FF0000"/>
                            </a:solidFill>
                            <a:latin typeface="Cambria Math" panose="02040503050406030204" pitchFamily="18" charset="0"/>
                            <a:ea typeface="SimSun" pitchFamily="34" charset="-122"/>
                            <a:cs typeface="Times New Roman" pitchFamily="34" charset="-120"/>
                          </a:rPr>
                          <m:t>∘</m:t>
                        </m:r>
                      </m:sup>
                    </m:sSup>
                  </m:oMath>
                </a14:m>
                <a:r>
                  <a:rPr lang="en-US" altLang="zh-CN" sz="100" b="0" i="0" kern="0" spc="-99900" dirty="0">
                    <a:solidFill>
                      <a:srgbClr val="FFFFFF"/>
                    </a:solidFill>
                    <a:latin typeface="Times New Roman" pitchFamily="34" charset="0"/>
                    <a:ea typeface="SimSun" pitchFamily="34" charset="-122"/>
                    <a:cs typeface="Times New Roman" pitchFamily="34" charset="-120"/>
                  </a:rPr>
                  <a:t> </a:t>
                </a:r>
                <a:r>
                  <a:rPr lang="en-US" altLang="zh-CN" sz="2400" b="0" i="0" dirty="0">
                    <a:solidFill>
                      <a:srgbClr val="FF0000"/>
                    </a:solidFill>
                    <a:latin typeface="SimSun" pitchFamily="34" charset="0"/>
                    <a:ea typeface="SimSun" pitchFamily="34" charset="-122"/>
                    <a:cs typeface="SimSun" pitchFamily="34" charset="-120"/>
                  </a:rPr>
                  <a:t> </a:t>
                </a:r>
                <a:r>
                  <a:rPr lang="en-US" altLang="zh-CN" sz="2400" b="0" i="0">
                    <a:solidFill>
                      <a:srgbClr val="FF0000"/>
                    </a:solidFill>
                    <a:latin typeface="Times New Roman" pitchFamily="34" charset="0"/>
                    <a:ea typeface="SimSun" pitchFamily="34" charset="-122"/>
                    <a:cs typeface="Times New Roman" pitchFamily="34" charset="-120"/>
                  </a:rPr>
                  <a:t>，</a:t>
                </a:r>
                <a:r>
                  <a:rPr lang="en-US" altLang="zh-CN" sz="2400" b="0" i="0" smtClean="0">
                    <a:solidFill>
                      <a:srgbClr val="FF0000"/>
                    </a:solidFill>
                    <a:latin typeface="Times New Roman" pitchFamily="34" charset="0"/>
                    <a:ea typeface="SimSun" pitchFamily="34" charset="-122"/>
                    <a:cs typeface="Times New Roman" pitchFamily="34" charset="-120"/>
                  </a:rPr>
                  <a:t>会看到左右相</a:t>
                </a:r>
              </a:p>
              <a:p>
                <a:pPr latinLnBrk="1">
                  <a:lnSpc>
                    <a:spcPts val="4400"/>
                  </a:lnSpc>
                </a:pPr>
                <a:r>
                  <a:rPr lang="en-US" altLang="zh-CN" sz="2400" b="0" i="0" smtClean="0">
                    <a:solidFill>
                      <a:srgbClr val="FF0000"/>
                    </a:solidFill>
                    <a:latin typeface="Times New Roman" pitchFamily="34" charset="0"/>
                    <a:ea typeface="SimSun" pitchFamily="34" charset="-122"/>
                    <a:cs typeface="Times New Roman" pitchFamily="34" charset="-120"/>
                  </a:rPr>
                  <a:t>反</a:t>
                </a:r>
                <a:r>
                  <a:rPr lang="en-US" altLang="zh-CN" sz="2400" b="0" i="0" dirty="0">
                    <a:solidFill>
                      <a:srgbClr val="FF0000"/>
                    </a:solidFill>
                    <a:latin typeface="Times New Roman" pitchFamily="34" charset="0"/>
                    <a:ea typeface="SimSun" pitchFamily="34" charset="-122"/>
                    <a:cs typeface="Times New Roman" pitchFamily="34" charset="-120"/>
                  </a:rPr>
                  <a:t>、上下颠倒的图像，即在显微镜下看到的物像。</a:t>
                </a:r>
                <a:endParaRPr lang="en-US" altLang="zh-CN" sz="2400" dirty="0"/>
              </a:p>
            </p:txBody>
          </p:sp>
        </mc:Choice>
        <mc:Fallback>
          <p:sp>
            <p:nvSpPr>
              <p:cNvPr id="2" name="QC_4_EX.20_1#412450a93?vop=1&amp;pid=c0bf47d5b&amp;color=0,0,0&amp;vtp=1&amp;bt=1&amp;bbb=1&amp;hb=1"/>
              <p:cNvSpPr>
                <a:spLocks noRot="1" noChangeAspect="1" noMove="1" noResize="1" noEditPoints="1" noAdjustHandles="1" noChangeArrowheads="1" noChangeShapeType="1" noTextEdit="1"/>
              </p:cNvSpPr>
              <p:nvPr/>
            </p:nvSpPr>
            <p:spPr>
              <a:xfrm>
                <a:off x="649224" y="864000"/>
                <a:ext cx="10899648" cy="2235200"/>
              </a:xfrm>
              <a:prstGeom prst="rect">
                <a:avLst/>
              </a:prstGeom>
              <a:blipFill>
                <a:blip r:embed="rId3"/>
                <a:stretch>
                  <a:fillRect l="-1734" r="-1007" b="-4372"/>
                </a:stretch>
              </a:blipFill>
              <a:ln/>
            </p:spPr>
            <p:txBody>
              <a:bodyPr/>
              <a:lstStyle/>
              <a:p>
                <a:r>
                  <a:rPr lang="zh-CN" altLang="en-US">
                    <a:noFill/>
                  </a:rPr>
                  <a:t> </a:t>
                </a:r>
              </a:p>
            </p:txBody>
          </p:sp>
        </mc:Fallback>
      </mc:AlternateContent>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499"/>
                                          </p:stCondLst>
                                        </p:cTn>
                                        <p:tgtEl>
                                          <p:spTgt spid="2">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2">
                                            <p:txEl>
                                              <p:pRg st="0" end="0"/>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499"/>
                                          </p:stCondLst>
                                        </p:cTn>
                                        <p:tgtEl>
                                          <p:spTgt spid="2">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499"/>
                                          </p:stCondLst>
                                        </p:cTn>
                                        <p:tgtEl>
                                          <p:spTgt spid="2">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499"/>
                                          </p:stCondLst>
                                        </p:cTn>
                                        <p:tgtEl>
                                          <p:spTgt spid="2">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5.xml><?xml version="1.0" encoding="utf-8"?>
<p:sld xmlns:a="http://schemas.openxmlformats.org/drawingml/2006/main" xmlns:r="http://schemas.openxmlformats.org/officeDocument/2006/relationships" xmlns:p="http://schemas.openxmlformats.org/presentationml/2006/main">
  <p:cSld name="Slide 15&amp;si=15">
    <p:spTree>
      <p:nvGrpSpPr>
        <p:cNvPr id="1" name=""/>
        <p:cNvGrpSpPr/>
        <p:nvPr/>
      </p:nvGrpSpPr>
      <p:grpSpPr>
        <a:xfrm>
          <a:off x="0" y="0"/>
          <a:ext cx="0" cy="0"/>
          <a:chOff x="0" y="0"/>
          <a:chExt cx="0" cy="0"/>
        </a:xfrm>
      </p:grpSpPr>
      <p:sp>
        <p:nvSpPr>
          <p:cNvPr id="2" name="QC_4_BD.21_1#a7c1dfb13?sp=1&amp;vop=1&amp;pid=c0bf47d5b&amp;color=0,0,0&amp;vtp=1&amp;bt=1&amp;bbb=1&amp;hb=1"/>
          <p:cNvSpPr/>
          <p:nvPr/>
        </p:nvSpPr>
        <p:spPr>
          <a:xfrm>
            <a:off x="649224" y="864000"/>
            <a:ext cx="10899648" cy="1117600"/>
          </a:xfrm>
          <a:prstGeom prst="rect">
            <a:avLst/>
          </a:prstGeom>
          <a:noFill/>
          <a:ln/>
        </p:spPr>
        <p:txBody>
          <a:bodyPr wrap="none" lIns="0" tIns="0" rIns="0" bIns="0" rtlCol="0" anchor="t"/>
          <a:lstStyle/>
          <a:p>
            <a:pPr algn="l" latinLnBrk="1">
              <a:lnSpc>
                <a:spcPts val="4400"/>
              </a:lnSpc>
            </a:pPr>
            <a:r>
              <a:rPr lang="en-US" altLang="zh-CN" sz="2400" b="1" i="0" dirty="0">
                <a:solidFill>
                  <a:srgbClr val="C00000"/>
                </a:solidFill>
                <a:latin typeface="Times New Roman" pitchFamily="34" charset="0"/>
                <a:ea typeface="SimSun" pitchFamily="34" charset="-122"/>
                <a:cs typeface="Times New Roman" pitchFamily="34" charset="-120"/>
              </a:rPr>
              <a:t>7.</a:t>
            </a:r>
            <a:r>
              <a:rPr lang="en-US" altLang="zh-CN" sz="2400" b="0" i="0" dirty="0">
                <a:solidFill>
                  <a:srgbClr val="000000"/>
                </a:solidFill>
                <a:latin typeface="仿宋" pitchFamily="34" charset="0"/>
                <a:ea typeface="仿宋" pitchFamily="34" charset="-122"/>
                <a:cs typeface="仿宋" pitchFamily="34" charset="-120"/>
              </a:rPr>
              <a:t>［2025山东济南期末］</a:t>
            </a:r>
            <a:r>
              <a:rPr lang="en-US" altLang="zh-CN" sz="2400" b="0" i="0">
                <a:solidFill>
                  <a:srgbClr val="000000"/>
                </a:solidFill>
                <a:latin typeface="Times New Roman" pitchFamily="34" charset="0"/>
                <a:ea typeface="SimSun" pitchFamily="34" charset="-122"/>
                <a:cs typeface="Times New Roman" pitchFamily="34" charset="-120"/>
              </a:rPr>
              <a:t>如图是在显微镜下观察到的某植物细胞细胞质的流动情况</a:t>
            </a:r>
            <a:r>
              <a:rPr lang="en-US" altLang="zh-CN" sz="2400" b="0" i="0" smtClean="0">
                <a:solidFill>
                  <a:srgbClr val="000000"/>
                </a:solidFill>
                <a:latin typeface="Times New Roman" pitchFamily="34" charset="0"/>
                <a:ea typeface="SimSun" pitchFamily="34" charset="-122"/>
                <a:cs typeface="Times New Roman" pitchFamily="34" charset="-120"/>
              </a:rPr>
              <a:t>，</a:t>
            </a:r>
          </a:p>
          <a:p>
            <a:pPr latinLnBrk="1">
              <a:lnSpc>
                <a:spcPts val="4400"/>
              </a:lnSpc>
            </a:pPr>
            <a:r>
              <a:rPr lang="en-US" altLang="zh-CN" sz="2400" b="0" i="0" smtClean="0">
                <a:solidFill>
                  <a:srgbClr val="000000"/>
                </a:solidFill>
                <a:latin typeface="Times New Roman" pitchFamily="34" charset="0"/>
                <a:ea typeface="SimSun" pitchFamily="34" charset="-122"/>
                <a:cs typeface="Times New Roman" pitchFamily="34" charset="-120"/>
              </a:rPr>
              <a:t>则该植物细胞细胞质的实际流动方向是(</a:t>
            </a:r>
            <a:r>
              <a:rPr lang="en-US" altLang="zh-CN" sz="2400" b="0" i="0" smtClean="0">
                <a:solidFill>
                  <a:srgbClr val="000000"/>
                </a:solidFill>
                <a:latin typeface="SimSun" pitchFamily="34" charset="0"/>
                <a:ea typeface="SimSun" pitchFamily="34" charset="-122"/>
                <a:cs typeface="SimSun" pitchFamily="34" charset="-120"/>
              </a:rPr>
              <a:t>     </a:t>
            </a:r>
            <a:r>
              <a:rPr lang="en-US" altLang="zh-CN" sz="2400" b="0" i="0" smtClean="0">
                <a:solidFill>
                  <a:srgbClr val="000000"/>
                </a:solidFill>
                <a:latin typeface="Times New Roman" pitchFamily="34" charset="0"/>
                <a:ea typeface="SimSun" pitchFamily="34" charset="-122"/>
                <a:cs typeface="Times New Roman" pitchFamily="34" charset="-120"/>
              </a:rPr>
              <a:t>)</a:t>
            </a:r>
            <a:endParaRPr lang="en-US" altLang="zh-CN" sz="2400" dirty="0"/>
          </a:p>
        </p:txBody>
      </p:sp>
      <p:sp>
        <p:nvSpPr>
          <p:cNvPr id="3" name="QC_4_AN.22_1#a7c1dfb13.bracket?vop=1&amp;pid=c0bf47d5b&amp;color=0,0,0&amp;vpa=7&amp;vtp=1"/>
          <p:cNvSpPr/>
          <p:nvPr/>
        </p:nvSpPr>
        <p:spPr>
          <a:xfrm>
            <a:off x="6076092" y="1432960"/>
            <a:ext cx="423863" cy="558800"/>
          </a:xfrm>
          <a:prstGeom prst="rect">
            <a:avLst/>
          </a:prstGeom>
          <a:noFill/>
          <a:ln/>
        </p:spPr>
        <p:txBody>
          <a:bodyPr wrap="none" lIns="0" tIns="0" rIns="0" bIns="0" rtlCol="0" anchor="t"/>
          <a:lstStyle/>
          <a:p>
            <a:pPr algn="ctr" latinLnBrk="1">
              <a:lnSpc>
                <a:spcPts val="4400"/>
              </a:lnSpc>
            </a:pPr>
            <a:r>
              <a:rPr lang="en-US" altLang="zh-CN" sz="2400" b="0" i="0" dirty="0">
                <a:solidFill>
                  <a:srgbClr val="FF0000"/>
                </a:solidFill>
                <a:latin typeface="Times New Roman" pitchFamily="34" charset="0"/>
                <a:ea typeface="SimSun" pitchFamily="34" charset="-122"/>
                <a:cs typeface="Times New Roman" pitchFamily="34" charset="-120"/>
              </a:rPr>
              <a:t>C</a:t>
            </a:r>
            <a:endParaRPr lang="en-US" altLang="zh-CN" sz="2400" dirty="0"/>
          </a:p>
        </p:txBody>
      </p:sp>
      <p:pic>
        <p:nvPicPr>
          <p:cNvPr id="4" name="QC_4_BD.21_2#a7c1dfb13?vop=1&amp;pid=c0bf47d5b&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4910328" y="2088280"/>
            <a:ext cx="2368296" cy="1444752"/>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5" name="QC_4_BD.21_3#a7c1dfb13.choices?vop=1&amp;pid=c0bf47d5b&amp;color=0,0,0&amp;vtp=1&amp;bbb=1"/>
          <p:cNvSpPr/>
          <p:nvPr/>
        </p:nvSpPr>
        <p:spPr>
          <a:xfrm>
            <a:off x="649224" y="3663080"/>
            <a:ext cx="10894782" cy="1358900"/>
          </a:xfrm>
          <a:prstGeom prst="rect">
            <a:avLst/>
          </a:prstGeom>
          <a:noFill/>
          <a:ln/>
        </p:spPr>
        <p:txBody>
          <a:bodyPr wrap="none" lIns="0" tIns="0" rIns="0" bIns="0" rtlCol="0" anchor="t"/>
          <a:lstStyle/>
          <a:p>
            <a:pPr marL="0" marR="0" lvl="0" indent="0" defTabSz="914400" eaLnBrk="1" fontAlgn="auto" latinLnBrk="1" hangingPunct="1">
              <a:lnSpc>
                <a:spcPts val="10700"/>
              </a:lnSpc>
              <a:spcBef>
                <a:spcPts val="0"/>
              </a:spcBef>
              <a:spcAft>
                <a:spcPts val="0"/>
              </a:spcAft>
              <a:buClrTx/>
              <a:buSzTx/>
              <a:buNone/>
              <a:tabLst>
                <a:tab pos="2764971" algn="l"/>
                <a:tab pos="5504541" algn="l"/>
                <a:tab pos="8294912" algn="l"/>
              </a:tabLst>
              <a:defRPr/>
            </a:pPr>
            <a:r>
              <a:rPr lang="en-US" altLang="zh-CN" sz="2400" b="0" i="0">
                <a:solidFill>
                  <a:srgbClr val="000000"/>
                </a:solidFill>
                <a:latin typeface="Times New Roman" pitchFamily="34" charset="0"/>
                <a:ea typeface="SimSun" pitchFamily="34" charset="-122"/>
                <a:cs typeface="Times New Roman" pitchFamily="34" charset="-120"/>
              </a:rPr>
              <a:t>A</a:t>
            </a:r>
            <a:r>
              <a:rPr lang="en-US" altLang="zh-CN" sz="2400" b="0" i="0" smtClean="0">
                <a:solidFill>
                  <a:srgbClr val="000000"/>
                </a:solidFill>
                <a:latin typeface="Times New Roman" pitchFamily="34" charset="0"/>
                <a:ea typeface="SimSun" pitchFamily="34" charset="-122"/>
                <a:cs typeface="Times New Roman" pitchFamily="34" charset="-120"/>
              </a:rPr>
              <a:t>.</a:t>
            </a:r>
            <a:r>
              <a:rPr lang="en-US" altLang="zh-CN" sz="5300" b="0" i="0" kern="0" spc="-99900" smtClean="0">
                <a:solidFill>
                  <a:srgbClr val="FFFFFF"/>
                </a:solidFill>
                <a:latin typeface="Times New Roman" pitchFamily="34" charset="0"/>
                <a:ea typeface="SimSun" pitchFamily="34" charset="-122"/>
                <a:cs typeface="Times New Roman" pitchFamily="34" charset="-120"/>
              </a:rPr>
              <a:t> </a:t>
            </a:r>
            <a:r>
              <a:rPr lang="en-US" altLang="zh-CN" sz="900" b="0" i="0" kern="0" smtClean="0">
                <a:solidFill>
                  <a:srgbClr val="FFFFFF"/>
                </a:solidFill>
                <a:latin typeface="SimSun" panose="02010600030101010101" pitchFamily="2" charset="-122"/>
                <a:ea typeface="SimSun" pitchFamily="34" charset="-122"/>
                <a:cs typeface="Times New Roman" pitchFamily="34" charset="-120"/>
              </a:rPr>
              <a:t>                      </a:t>
            </a:r>
            <a:r>
              <a:rPr lang="en-US" altLang="zh-CN" sz="2400" b="0" i="0" spc="-10300" smtClean="0">
                <a:solidFill>
                  <a:srgbClr val="000000"/>
                </a:solidFill>
                <a:latin typeface="SimSun" pitchFamily="34" charset="0"/>
                <a:ea typeface="SimSun" pitchFamily="34" charset="-122"/>
                <a:cs typeface="SimSun" pitchFamily="34" charset="-120"/>
              </a:rPr>
              <a:t>	</a:t>
            </a:r>
            <a:r>
              <a:rPr lang="en-US" altLang="zh-CN" sz="2400" b="0" i="0" smtClean="0">
                <a:solidFill>
                  <a:srgbClr val="000000"/>
                </a:solidFill>
                <a:latin typeface="Times New Roman" pitchFamily="34" charset="0"/>
                <a:ea typeface="SimSun" pitchFamily="34" charset="-122"/>
                <a:cs typeface="Times New Roman" pitchFamily="34" charset="-120"/>
              </a:rPr>
              <a:t>B.</a:t>
            </a:r>
            <a:r>
              <a:rPr lang="en-US" altLang="zh-CN" sz="2400" b="0" i="0" kern="0" spc="-99900" smtClean="0">
                <a:solidFill>
                  <a:srgbClr val="FFFFFF"/>
                </a:solidFill>
                <a:latin typeface="Times New Roman" pitchFamily="34" charset="0"/>
                <a:ea typeface="SimSun" pitchFamily="34" charset="-122"/>
                <a:cs typeface="Times New Roman" pitchFamily="34" charset="-120"/>
              </a:rPr>
              <a:t> </a:t>
            </a:r>
            <a:r>
              <a:rPr lang="en-US" altLang="zh-CN" sz="900" b="0" i="0" kern="0" smtClean="0">
                <a:solidFill>
                  <a:srgbClr val="FFFFFF"/>
                </a:solidFill>
                <a:latin typeface="SimSun" panose="02010600030101010101" pitchFamily="2" charset="-122"/>
                <a:ea typeface="SimSun" pitchFamily="34" charset="-122"/>
                <a:cs typeface="Times New Roman" pitchFamily="34" charset="-120"/>
              </a:rPr>
              <a:t>                      </a:t>
            </a:r>
            <a:r>
              <a:rPr lang="en-US" altLang="zh-CN" sz="2400" b="0" i="0" spc="-10300" smtClean="0">
                <a:solidFill>
                  <a:srgbClr val="000000"/>
                </a:solidFill>
                <a:latin typeface="SimSun" pitchFamily="34" charset="0"/>
                <a:ea typeface="SimSun" pitchFamily="34" charset="-122"/>
                <a:cs typeface="SimSun" pitchFamily="34" charset="-120"/>
              </a:rPr>
              <a:t>	</a:t>
            </a:r>
            <a:r>
              <a:rPr lang="en-US" altLang="zh-CN" sz="2400" b="0" i="0" smtClean="0">
                <a:solidFill>
                  <a:srgbClr val="000000"/>
                </a:solidFill>
                <a:latin typeface="Times New Roman" pitchFamily="34" charset="0"/>
                <a:ea typeface="SimSun" pitchFamily="34" charset="-122"/>
                <a:cs typeface="Times New Roman" pitchFamily="34" charset="-120"/>
              </a:rPr>
              <a:t>C.</a:t>
            </a:r>
            <a:r>
              <a:rPr lang="en-US" altLang="zh-CN" sz="2400" b="0" i="0" kern="0" spc="-99900" smtClean="0">
                <a:solidFill>
                  <a:srgbClr val="FFFFFF"/>
                </a:solidFill>
                <a:latin typeface="Times New Roman" pitchFamily="34" charset="0"/>
                <a:ea typeface="SimSun" pitchFamily="34" charset="-122"/>
                <a:cs typeface="Times New Roman" pitchFamily="34" charset="-120"/>
              </a:rPr>
              <a:t> </a:t>
            </a:r>
            <a:r>
              <a:rPr lang="en-US" altLang="zh-CN" sz="900" b="0" i="0" kern="0" smtClean="0">
                <a:solidFill>
                  <a:srgbClr val="FFFFFF"/>
                </a:solidFill>
                <a:latin typeface="SimSun" panose="02010600030101010101" pitchFamily="2" charset="-122"/>
                <a:ea typeface="SimSun" pitchFamily="34" charset="-122"/>
                <a:cs typeface="Times New Roman" pitchFamily="34" charset="-120"/>
              </a:rPr>
              <a:t>                       </a:t>
            </a:r>
            <a:r>
              <a:rPr lang="en-US" altLang="zh-CN" sz="2400" b="0" i="0" spc="-10300" smtClean="0">
                <a:solidFill>
                  <a:srgbClr val="000000"/>
                </a:solidFill>
                <a:latin typeface="SimSun" pitchFamily="34" charset="0"/>
                <a:ea typeface="SimSun" pitchFamily="34" charset="-122"/>
                <a:cs typeface="SimSun" pitchFamily="34" charset="-120"/>
              </a:rPr>
              <a:t>	</a:t>
            </a:r>
            <a:r>
              <a:rPr lang="en-US" altLang="zh-CN" sz="2400" b="0" i="0" smtClean="0">
                <a:solidFill>
                  <a:srgbClr val="000000"/>
                </a:solidFill>
                <a:latin typeface="Times New Roman" pitchFamily="34" charset="0"/>
                <a:ea typeface="SimSun" pitchFamily="34" charset="-122"/>
                <a:cs typeface="Times New Roman" pitchFamily="34" charset="-120"/>
              </a:rPr>
              <a:t>D.</a:t>
            </a:r>
            <a:r>
              <a:rPr lang="en-US" altLang="zh-CN" sz="6050" b="0" i="0" kern="0" spc="-99900" smtClean="0">
                <a:solidFill>
                  <a:srgbClr val="FFFFFF"/>
                </a:solidFill>
                <a:latin typeface="Times New Roman" pitchFamily="34" charset="0"/>
                <a:ea typeface="SimSun" pitchFamily="34" charset="-122"/>
                <a:cs typeface="Times New Roman" pitchFamily="34" charset="-120"/>
              </a:rPr>
              <a:t> </a:t>
            </a:r>
            <a:r>
              <a:rPr lang="en-US" altLang="zh-CN" sz="900" b="0" i="0" kern="0" smtClean="0">
                <a:solidFill>
                  <a:srgbClr val="FFFFFF"/>
                </a:solidFill>
                <a:latin typeface="SimSun" panose="02010600030101010101" pitchFamily="2" charset="-122"/>
                <a:ea typeface="SimSun" pitchFamily="34" charset="-122"/>
                <a:cs typeface="Times New Roman" pitchFamily="34" charset="-120"/>
              </a:rPr>
              <a:t>                       </a:t>
            </a:r>
            <a:endParaRPr lang="en-US" altLang="zh-CN" sz="900" dirty="0">
              <a:latin typeface="SimSun" panose="02010600030101010101" pitchFamily="2" charset="-122"/>
            </a:endParaRPr>
          </a:p>
        </p:txBody>
      </p:sp>
      <p:pic>
        <p:nvPicPr>
          <p:cNvPr id="6" name="QC_4_BD.21_3#a7c1dfb13.choice_image?vop=1&amp;pid=c0bf47d5b&amp;color=0,0,0&amp;tib=255,255,255&amp;iip=4&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948405" y="3829958"/>
            <a:ext cx="1252728" cy="1216152"/>
          </a:xfrm>
          <a:prstGeom prst="rect">
            <a:avLst/>
          </a:prstGeom>
          <a:noFill/>
          <a:extLst>
            <a:ext uri="{909E8E84-426E-40DD-AFC4-6F175D3DCCD1}">
              <a14:hiddenFill xmlns:a14="http://schemas.microsoft.com/office/drawing/2010/main">
                <a:solidFill>
                  <a:scrgbClr r="0" g="0" b="0">
                    <a:alpha val="0"/>
                  </a:scrgbClr>
                </a:solidFill>
              </a14:hiddenFill>
            </a:ext>
          </a:extLst>
        </p:spPr>
      </p:pic>
      <p:pic>
        <p:nvPicPr>
          <p:cNvPr id="7" name="QC_4_BD.21_3#a7c1dfb13.choice_image?vop=1&amp;pid=c0bf47d5b&amp;color=0,0,0&amp;tib=255,255,255&amp;iip=5&amp;vtp=1" descr="preencoded.png"/>
          <p:cNvPicPr>
            <a:picLocks noChangeAspect="1"/>
          </p:cNvPicPr>
          <p:nvPr/>
        </p:nvPicPr>
        <p:blipFill>
          <a:blip r:embed="rId5">
            <a:clrChange>
              <a:clrFrom>
                <a:srgbClr val="FFFFFF"/>
              </a:clrFrom>
              <a:clrTo>
                <a:srgbClr val="FFFFFF">
                  <a:alpha val="0"/>
                </a:srgbClr>
              </a:clrTo>
            </a:clrChange>
          </a:blip>
          <a:stretch>
            <a:fillRect/>
          </a:stretch>
        </p:blipFill>
        <p:spPr>
          <a:xfrm>
            <a:off x="3695732" y="3829958"/>
            <a:ext cx="1252728" cy="1216152"/>
          </a:xfrm>
          <a:prstGeom prst="rect">
            <a:avLst/>
          </a:prstGeom>
          <a:noFill/>
          <a:extLst>
            <a:ext uri="{909E8E84-426E-40DD-AFC4-6F175D3DCCD1}">
              <a14:hiddenFill xmlns:a14="http://schemas.microsoft.com/office/drawing/2010/main">
                <a:solidFill>
                  <a:scrgbClr r="0" g="0" b="0">
                    <a:alpha val="0"/>
                  </a:scrgbClr>
                </a:solidFill>
              </a14:hiddenFill>
            </a:ext>
          </a:extLst>
        </p:spPr>
      </p:pic>
      <p:pic>
        <p:nvPicPr>
          <p:cNvPr id="8" name="QC_4_BD.21_3#a7c1dfb13.choice_image?vop=1&amp;pid=c0bf47d5b&amp;color=0,0,0&amp;tib=255,255,255&amp;iip=6&amp;vtp=1" descr="preencoded.png"/>
          <p:cNvPicPr>
            <a:picLocks noChangeAspect="1"/>
          </p:cNvPicPr>
          <p:nvPr/>
        </p:nvPicPr>
        <p:blipFill>
          <a:blip r:embed="rId6">
            <a:clrChange>
              <a:clrFrom>
                <a:srgbClr val="FFFFFF"/>
              </a:clrFrom>
              <a:clrTo>
                <a:srgbClr val="FFFFFF">
                  <a:alpha val="0"/>
                </a:srgbClr>
              </a:clrTo>
            </a:clrChange>
          </a:blip>
          <a:stretch>
            <a:fillRect/>
          </a:stretch>
        </p:blipFill>
        <p:spPr>
          <a:xfrm>
            <a:off x="6459760" y="3829958"/>
            <a:ext cx="1261872" cy="1216152"/>
          </a:xfrm>
          <a:prstGeom prst="rect">
            <a:avLst/>
          </a:prstGeom>
          <a:noFill/>
          <a:extLst>
            <a:ext uri="{909E8E84-426E-40DD-AFC4-6F175D3DCCD1}">
              <a14:hiddenFill xmlns:a14="http://schemas.microsoft.com/office/drawing/2010/main">
                <a:solidFill>
                  <a:scrgbClr r="0" g="0" b="0">
                    <a:alpha val="0"/>
                  </a:scrgbClr>
                </a:solidFill>
              </a14:hiddenFill>
            </a:ext>
          </a:extLst>
        </p:spPr>
      </p:pic>
      <p:pic>
        <p:nvPicPr>
          <p:cNvPr id="9" name="QC_4_BD.21_3#a7c1dfb13.choice_image?vop=1&amp;pid=c0bf47d5b&amp;color=0,0,0&amp;tib=255,255,255&amp;iip=7&amp;vtp=1" descr="preencoded.png"/>
          <p:cNvPicPr>
            <a:picLocks noChangeAspect="1"/>
          </p:cNvPicPr>
          <p:nvPr/>
        </p:nvPicPr>
        <p:blipFill>
          <a:blip r:embed="rId7">
            <a:clrChange>
              <a:clrFrom>
                <a:srgbClr val="FFFFFF"/>
              </a:clrFrom>
              <a:clrTo>
                <a:srgbClr val="FFFFFF">
                  <a:alpha val="0"/>
                </a:srgbClr>
              </a:clrTo>
            </a:clrChange>
          </a:blip>
          <a:stretch>
            <a:fillRect/>
          </a:stretch>
        </p:blipFill>
        <p:spPr>
          <a:xfrm>
            <a:off x="9267413" y="3829958"/>
            <a:ext cx="1261872" cy="1216152"/>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10" name="QC_4_AS.23_1#a7c1dfb13?vop=1&amp;pid=c0bf47d5b&amp;color=0,0,0&amp;vtp=1&amp;bbb=1&amp;hb=1"/>
          <p:cNvSpPr/>
          <p:nvPr/>
        </p:nvSpPr>
        <p:spPr>
          <a:xfrm>
            <a:off x="649224" y="5110880"/>
            <a:ext cx="10899648" cy="1117600"/>
          </a:xfrm>
          <a:prstGeom prst="rect">
            <a:avLst/>
          </a:prstGeom>
          <a:noFill/>
          <a:ln/>
        </p:spPr>
        <p:txBody>
          <a:bodyPr wrap="none" lIns="0" tIns="0" rIns="0" bIns="0" rtlCol="0" anchor="t"/>
          <a:lstStyle/>
          <a:p>
            <a:pPr algn="l" latinLnBrk="1">
              <a:lnSpc>
                <a:spcPts val="4400"/>
              </a:lnSpc>
            </a:pPr>
            <a:r>
              <a:rPr lang="en-US" altLang="zh-CN" sz="2400" b="0" i="0" dirty="0">
                <a:solidFill>
                  <a:srgbClr val="FF0000"/>
                </a:solidFill>
                <a:latin typeface="Times New Roman" pitchFamily="34" charset="0"/>
                <a:ea typeface="SimHei" pitchFamily="34" charset="-122"/>
                <a:cs typeface="Times New Roman" pitchFamily="34" charset="-120"/>
              </a:rPr>
              <a:t>【解析】</a:t>
            </a:r>
            <a:r>
              <a:rPr lang="en-US" altLang="zh-CN" sz="2400" b="0" i="0" dirty="0">
                <a:solidFill>
                  <a:srgbClr val="FF0000"/>
                </a:solidFill>
                <a:latin typeface="Times New Roman" pitchFamily="34" charset="0"/>
                <a:ea typeface="SimSun" pitchFamily="34" charset="-122"/>
                <a:cs typeface="Times New Roman" pitchFamily="34" charset="-120"/>
              </a:rPr>
              <a:t>我们在显微镜下看到的物像是上下、左右均颠倒的像</a:t>
            </a:r>
            <a:r>
              <a:rPr lang="en-US" altLang="zh-CN" sz="2400" b="0" i="0">
                <a:solidFill>
                  <a:srgbClr val="FF0000"/>
                </a:solidFill>
                <a:latin typeface="Times New Roman" pitchFamily="34" charset="0"/>
                <a:ea typeface="SimSun" pitchFamily="34" charset="-122"/>
                <a:cs typeface="Times New Roman" pitchFamily="34" charset="-120"/>
              </a:rPr>
              <a:t>，</a:t>
            </a:r>
            <a:r>
              <a:rPr lang="en-US" altLang="zh-CN" sz="2400" b="0" i="0" smtClean="0">
                <a:solidFill>
                  <a:srgbClr val="FF0000"/>
                </a:solidFill>
                <a:latin typeface="Times New Roman" pitchFamily="34" charset="0"/>
                <a:ea typeface="SimSun" pitchFamily="34" charset="-122"/>
                <a:cs typeface="Times New Roman" pitchFamily="34" charset="-120"/>
              </a:rPr>
              <a:t>但是细胞质的流</a:t>
            </a:r>
          </a:p>
          <a:p>
            <a:pPr latinLnBrk="1">
              <a:lnSpc>
                <a:spcPts val="4400"/>
              </a:lnSpc>
            </a:pPr>
            <a:r>
              <a:rPr lang="en-US" altLang="zh-CN" sz="2400" b="0" i="0" smtClean="0">
                <a:solidFill>
                  <a:srgbClr val="FF0000"/>
                </a:solidFill>
                <a:latin typeface="Times New Roman" pitchFamily="34" charset="0"/>
                <a:ea typeface="SimSun" pitchFamily="34" charset="-122"/>
                <a:cs typeface="Times New Roman" pitchFamily="34" charset="-120"/>
              </a:rPr>
              <a:t>动方向不变</a:t>
            </a:r>
            <a:r>
              <a:rPr lang="en-US" altLang="zh-CN" sz="2400" b="0" i="0" dirty="0">
                <a:solidFill>
                  <a:srgbClr val="FF0000"/>
                </a:solidFill>
                <a:latin typeface="Times New Roman" pitchFamily="34" charset="0"/>
                <a:ea typeface="SimSun" pitchFamily="34" charset="-122"/>
                <a:cs typeface="Times New Roman" pitchFamily="34" charset="-120"/>
              </a:rPr>
              <a:t>。故选C。</a:t>
            </a:r>
            <a:endParaRPr lang="en-US" altLang="zh-CN" sz="24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3">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3">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499"/>
                                          </p:stCondLst>
                                        </p:cTn>
                                        <p:tgtEl>
                                          <p:spTgt spid="10">
                                            <p:bg/>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499"/>
                                          </p:stCondLst>
                                        </p:cTn>
                                        <p:tgtEl>
                                          <p:spTgt spid="10">
                                            <p:txEl>
                                              <p:pRg st="0" end="0"/>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499"/>
                                          </p:stCondLst>
                                        </p:cTn>
                                        <p:tgtEl>
                                          <p:spTgt spid="10">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10" grpId="0" build="p" animBg="1"/>
    </p:bldLst>
  </p:timing>
</p:sld>
</file>

<file path=ppt/slides/slide16.xml><?xml version="1.0" encoding="utf-8"?>
<p:sld xmlns:a="http://schemas.openxmlformats.org/drawingml/2006/main" xmlns:r="http://schemas.openxmlformats.org/officeDocument/2006/relationships" xmlns:p="http://schemas.openxmlformats.org/presentationml/2006/main">
  <p:cSld name="Slide 16&amp;si=16">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BD.24_1#e3dd6fd31?vop=1&amp;pid=c0bf47d5b&amp;color=0,0,0&amp;vtp=1&amp;bt=1&amp;bbb=1&amp;hb=1"/>
              <p:cNvSpPr/>
              <p:nvPr/>
            </p:nvSpPr>
            <p:spPr>
              <a:xfrm>
                <a:off x="649224" y="864000"/>
                <a:ext cx="10899648" cy="1676400"/>
              </a:xfrm>
              <a:prstGeom prst="rect">
                <a:avLst/>
              </a:prstGeom>
              <a:noFill/>
              <a:ln/>
            </p:spPr>
            <p:txBody>
              <a:bodyPr wrap="none" lIns="0" tIns="0" rIns="0" bIns="0" rtlCol="0" anchor="t"/>
              <a:lstStyle/>
              <a:p>
                <a:pPr algn="l" latinLnBrk="1">
                  <a:lnSpc>
                    <a:spcPts val="4400"/>
                  </a:lnSpc>
                </a:pPr>
                <a:r>
                  <a:rPr lang="en-US" altLang="zh-CN" sz="2400" b="1" i="0" dirty="0">
                    <a:solidFill>
                      <a:srgbClr val="C00000"/>
                    </a:solidFill>
                    <a:latin typeface="Times New Roman" pitchFamily="34" charset="0"/>
                    <a:ea typeface="SimSun" pitchFamily="34" charset="-122"/>
                    <a:cs typeface="Times New Roman" pitchFamily="34" charset="-120"/>
                  </a:rPr>
                  <a:t>8.</a:t>
                </a:r>
                <a:r>
                  <a:rPr lang="en-US" altLang="zh-CN" sz="2400" b="0" i="0" dirty="0">
                    <a:solidFill>
                      <a:srgbClr val="000000"/>
                    </a:solidFill>
                    <a:latin typeface="仿宋" pitchFamily="34" charset="0"/>
                    <a:ea typeface="仿宋" pitchFamily="34" charset="-122"/>
                    <a:cs typeface="仿宋" pitchFamily="34" charset="-120"/>
                  </a:rPr>
                  <a:t>［2025湖南怀化月考］</a:t>
                </a:r>
                <a:r>
                  <a:rPr lang="en-US" altLang="zh-CN" sz="2400" b="0" i="0" dirty="0">
                    <a:solidFill>
                      <a:srgbClr val="000000"/>
                    </a:solidFill>
                    <a:latin typeface="Times New Roman" pitchFamily="34" charset="0"/>
                    <a:ea typeface="SimSun" pitchFamily="34" charset="-122"/>
                    <a:cs typeface="Times New Roman" pitchFamily="34" charset="-120"/>
                  </a:rPr>
                  <a:t>当显微镜的目镜为</a:t>
                </a:r>
                <a14:m>
                  <m:oMath xmlns:m="http://schemas.openxmlformats.org/officeDocument/2006/math">
                    <m:r>
                      <a:rPr lang="en-US" altLang="zh-CN" sz="2400" b="0" i="0" dirty="0">
                        <a:solidFill>
                          <a:srgbClr val="000000"/>
                        </a:solidFill>
                        <a:latin typeface="Cambria Math" panose="02040503050406030204" pitchFamily="18" charset="0"/>
                        <a:ea typeface="SimSun" pitchFamily="34" charset="-122"/>
                        <a:cs typeface="Times New Roman" pitchFamily="34" charset="-120"/>
                      </a:rPr>
                      <m:t>10×</m:t>
                    </m:r>
                  </m:oMath>
                </a14:m>
                <a:r>
                  <a:rPr lang="en-US" altLang="zh-CN" sz="2400" b="0" i="0" dirty="0">
                    <a:solidFill>
                      <a:srgbClr val="000000"/>
                    </a:solidFill>
                    <a:latin typeface="SimSun" pitchFamily="34" charset="0"/>
                    <a:ea typeface="SimSun" pitchFamily="34" charset="-122"/>
                    <a:cs typeface="SimSun" pitchFamily="34" charset="-120"/>
                  </a:rPr>
                  <a:t> </a:t>
                </a:r>
                <a:r>
                  <a:rPr lang="en-US" altLang="zh-CN" sz="2400" b="0" i="0" dirty="0">
                    <a:solidFill>
                      <a:srgbClr val="000000"/>
                    </a:solidFill>
                    <a:latin typeface="Times New Roman" pitchFamily="34" charset="0"/>
                    <a:ea typeface="SimSun" pitchFamily="34" charset="-122"/>
                    <a:cs typeface="Times New Roman" pitchFamily="34" charset="-120"/>
                  </a:rPr>
                  <a:t>、物镜为</a:t>
                </a:r>
                <a14:m>
                  <m:oMath xmlns:m="http://schemas.openxmlformats.org/officeDocument/2006/math">
                    <m:r>
                      <a:rPr lang="en-US" altLang="zh-CN" sz="2400" b="0" i="0" dirty="0">
                        <a:solidFill>
                          <a:srgbClr val="000000"/>
                        </a:solidFill>
                        <a:latin typeface="Cambria Math" panose="02040503050406030204" pitchFamily="18" charset="0"/>
                        <a:ea typeface="SimSun" pitchFamily="34" charset="-122"/>
                        <a:cs typeface="Times New Roman" pitchFamily="34" charset="-120"/>
                      </a:rPr>
                      <m:t>10×</m:t>
                    </m:r>
                  </m:oMath>
                </a14:m>
                <a:r>
                  <a:rPr lang="en-US" altLang="zh-CN" sz="100" b="0" i="0" kern="0" spc="-99900" dirty="0" smtClean="0">
                    <a:solidFill>
                      <a:srgbClr val="FFFFFF"/>
                    </a:solidFill>
                    <a:latin typeface="Times New Roman" pitchFamily="34" charset="0"/>
                    <a:ea typeface="SimSun" pitchFamily="34" charset="-122"/>
                    <a:cs typeface="Times New Roman" pitchFamily="34" charset="-120"/>
                  </a:rPr>
                  <a:t> </a:t>
                </a:r>
                <a:r>
                  <a:rPr lang="en-US" altLang="zh-CN" sz="2400" b="0" i="0" dirty="0">
                    <a:solidFill>
                      <a:srgbClr val="000000"/>
                    </a:solidFill>
                    <a:latin typeface="SimSun" pitchFamily="34" charset="0"/>
                    <a:ea typeface="SimSun" pitchFamily="34" charset="-122"/>
                    <a:cs typeface="SimSun" pitchFamily="34" charset="-120"/>
                  </a:rPr>
                  <a:t> </a:t>
                </a:r>
                <a:r>
                  <a:rPr lang="en-US" altLang="zh-CN" sz="2400" b="0" i="0" dirty="0">
                    <a:solidFill>
                      <a:srgbClr val="000000"/>
                    </a:solidFill>
                    <a:latin typeface="Times New Roman" pitchFamily="34" charset="0"/>
                    <a:ea typeface="SimSun" pitchFamily="34" charset="-122"/>
                    <a:cs typeface="Times New Roman" pitchFamily="34" charset="-120"/>
                  </a:rPr>
                  <a:t>时</a:t>
                </a:r>
                <a:r>
                  <a:rPr lang="en-US" altLang="zh-CN" sz="2400" b="0" i="0">
                    <a:solidFill>
                      <a:srgbClr val="000000"/>
                    </a:solidFill>
                    <a:latin typeface="Times New Roman" pitchFamily="34" charset="0"/>
                    <a:ea typeface="SimSun" pitchFamily="34" charset="-122"/>
                    <a:cs typeface="Times New Roman" pitchFamily="34" charset="-120"/>
                  </a:rPr>
                  <a:t>，</a:t>
                </a:r>
                <a:r>
                  <a:rPr lang="en-US" altLang="zh-CN" sz="2400" b="0" i="0" smtClean="0">
                    <a:solidFill>
                      <a:srgbClr val="000000"/>
                    </a:solidFill>
                    <a:latin typeface="Times New Roman" pitchFamily="34" charset="0"/>
                    <a:ea typeface="SimSun" pitchFamily="34" charset="-122"/>
                    <a:cs typeface="Times New Roman" pitchFamily="34" charset="-120"/>
                  </a:rPr>
                  <a:t>在视野范围</a:t>
                </a:r>
              </a:p>
              <a:p>
                <a:pPr latinLnBrk="1">
                  <a:lnSpc>
                    <a:spcPts val="4400"/>
                  </a:lnSpc>
                </a:pPr>
                <a:r>
                  <a:rPr lang="en-US" altLang="zh-CN" sz="2400" b="0" i="0" smtClean="0">
                    <a:solidFill>
                      <a:srgbClr val="000000"/>
                    </a:solidFill>
                    <a:latin typeface="Times New Roman" pitchFamily="34" charset="0"/>
                    <a:ea typeface="SimSun" pitchFamily="34" charset="-122"/>
                    <a:cs typeface="Times New Roman" pitchFamily="34" charset="-120"/>
                  </a:rPr>
                  <a:t>内看到</a:t>
                </a:r>
                <a:r>
                  <a:rPr lang="en-US" altLang="zh-CN" sz="2400" b="0" i="0" dirty="0">
                    <a:solidFill>
                      <a:srgbClr val="000000"/>
                    </a:solidFill>
                    <a:latin typeface="Times New Roman" pitchFamily="34" charset="0"/>
                    <a:ea typeface="SimSun" pitchFamily="34" charset="-122"/>
                    <a:cs typeface="Times New Roman" pitchFamily="34" charset="-120"/>
                  </a:rPr>
                  <a:t>128个细胞均匀分布。若目镜不变，物镜换成</a:t>
                </a:r>
                <a14:m>
                  <m:oMath xmlns:m="http://schemas.openxmlformats.org/officeDocument/2006/math">
                    <m:r>
                      <a:rPr lang="en-US" altLang="zh-CN" sz="2400" b="0" i="0" dirty="0">
                        <a:solidFill>
                          <a:srgbClr val="000000"/>
                        </a:solidFill>
                        <a:latin typeface="Cambria Math" panose="02040503050406030204" pitchFamily="18" charset="0"/>
                        <a:ea typeface="SimSun" pitchFamily="34" charset="-122"/>
                        <a:cs typeface="Times New Roman" pitchFamily="34" charset="-120"/>
                      </a:rPr>
                      <m:t>40×</m:t>
                    </m:r>
                  </m:oMath>
                </a14:m>
                <a:r>
                  <a:rPr lang="en-US" altLang="zh-CN" sz="100" b="0" i="0" kern="0" spc="-99900" dirty="0" smtClean="0">
                    <a:solidFill>
                      <a:srgbClr val="FFFFFF"/>
                    </a:solidFill>
                    <a:latin typeface="Times New Roman" pitchFamily="34" charset="0"/>
                    <a:ea typeface="SimSun" pitchFamily="34" charset="-122"/>
                    <a:cs typeface="Times New Roman" pitchFamily="34" charset="-120"/>
                  </a:rPr>
                  <a:t> </a:t>
                </a:r>
                <a:r>
                  <a:rPr lang="en-US" altLang="zh-CN" sz="2400" b="0" i="0" dirty="0">
                    <a:solidFill>
                      <a:srgbClr val="000000"/>
                    </a:solidFill>
                    <a:latin typeface="SimSun" pitchFamily="34" charset="0"/>
                    <a:ea typeface="SimSun" pitchFamily="34" charset="-122"/>
                    <a:cs typeface="SimSun" pitchFamily="34" charset="-120"/>
                  </a:rPr>
                  <a:t> </a:t>
                </a:r>
                <a:r>
                  <a:rPr lang="en-US" altLang="zh-CN" sz="2400" b="0" i="0" dirty="0">
                    <a:solidFill>
                      <a:srgbClr val="000000"/>
                    </a:solidFill>
                    <a:latin typeface="Times New Roman" pitchFamily="34" charset="0"/>
                    <a:ea typeface="SimSun" pitchFamily="34" charset="-122"/>
                    <a:cs typeface="Times New Roman" pitchFamily="34" charset="-120"/>
                  </a:rPr>
                  <a:t>时</a:t>
                </a:r>
                <a:r>
                  <a:rPr lang="en-US" altLang="zh-CN" sz="2400" b="0" i="0">
                    <a:solidFill>
                      <a:srgbClr val="000000"/>
                    </a:solidFill>
                    <a:latin typeface="Times New Roman" pitchFamily="34" charset="0"/>
                    <a:ea typeface="SimSun" pitchFamily="34" charset="-122"/>
                    <a:cs typeface="Times New Roman" pitchFamily="34" charset="-120"/>
                  </a:rPr>
                  <a:t>，</a:t>
                </a:r>
                <a:r>
                  <a:rPr lang="en-US" altLang="zh-CN" sz="2400" b="0" i="0" smtClean="0">
                    <a:solidFill>
                      <a:srgbClr val="000000"/>
                    </a:solidFill>
                    <a:latin typeface="Times New Roman" pitchFamily="34" charset="0"/>
                    <a:ea typeface="SimSun" pitchFamily="34" charset="-122"/>
                    <a:cs typeface="Times New Roman" pitchFamily="34" charset="-120"/>
                  </a:rPr>
                  <a:t>看到的细胞个数为</a:t>
                </a:r>
              </a:p>
              <a:p>
                <a:pPr latinLnBrk="1">
                  <a:lnSpc>
                    <a:spcPts val="4400"/>
                  </a:lnSpc>
                </a:pPr>
                <a:r>
                  <a:rPr lang="en-US" altLang="zh-CN" sz="2400" b="0" i="0" smtClean="0">
                    <a:solidFill>
                      <a:srgbClr val="000000"/>
                    </a:solidFill>
                    <a:latin typeface="Times New Roman" pitchFamily="34" charset="0"/>
                    <a:ea typeface="SimSun" pitchFamily="34" charset="-122"/>
                    <a:cs typeface="Times New Roman" pitchFamily="34" charset="-120"/>
                  </a:rPr>
                  <a:t>(</a:t>
                </a:r>
                <a:r>
                  <a:rPr lang="en-US" altLang="zh-CN" sz="2400" b="0" i="0" smtClean="0">
                    <a:solidFill>
                      <a:srgbClr val="000000"/>
                    </a:solidFill>
                    <a:latin typeface="SimSun" pitchFamily="34" charset="0"/>
                    <a:ea typeface="SimSun" pitchFamily="34" charset="-122"/>
                    <a:cs typeface="SimSun" pitchFamily="34" charset="-120"/>
                  </a:rPr>
                  <a:t>     </a:t>
                </a:r>
                <a:r>
                  <a:rPr lang="en-US" altLang="zh-CN" sz="2400" b="0" i="0" smtClean="0">
                    <a:solidFill>
                      <a:srgbClr val="000000"/>
                    </a:solidFill>
                    <a:latin typeface="Times New Roman" pitchFamily="34" charset="0"/>
                    <a:ea typeface="SimSun" pitchFamily="34" charset="-122"/>
                    <a:cs typeface="Times New Roman" pitchFamily="34" charset="-120"/>
                  </a:rPr>
                  <a:t>)</a:t>
                </a:r>
                <a:endParaRPr lang="en-US" altLang="zh-CN" sz="2400" dirty="0"/>
              </a:p>
            </p:txBody>
          </p:sp>
        </mc:Choice>
        <mc:Fallback>
          <p:sp>
            <p:nvSpPr>
              <p:cNvPr id="2" name="QC_4_BD.24_1#e3dd6fd31?vop=1&amp;pid=c0bf47d5b&amp;color=0,0,0&amp;vtp=1&amp;bt=1&amp;bbb=1&amp;hb=1"/>
              <p:cNvSpPr>
                <a:spLocks noRot="1" noChangeAspect="1" noMove="1" noResize="1" noEditPoints="1" noAdjustHandles="1" noChangeArrowheads="1" noChangeShapeType="1" noTextEdit="1"/>
              </p:cNvSpPr>
              <p:nvPr/>
            </p:nvSpPr>
            <p:spPr>
              <a:xfrm>
                <a:off x="649224" y="864000"/>
                <a:ext cx="10899648" cy="1676400"/>
              </a:xfrm>
              <a:prstGeom prst="rect">
                <a:avLst/>
              </a:prstGeom>
              <a:blipFill>
                <a:blip r:embed="rId3"/>
                <a:stretch>
                  <a:fillRect l="-1734" b="-6909"/>
                </a:stretch>
              </a:blipFill>
              <a:ln/>
            </p:spPr>
            <p:txBody>
              <a:bodyPr/>
              <a:lstStyle/>
              <a:p>
                <a:r>
                  <a:rPr lang="zh-CN" altLang="en-US">
                    <a:noFill/>
                  </a:rPr>
                  <a:t> </a:t>
                </a:r>
              </a:p>
            </p:txBody>
          </p:sp>
        </mc:Fallback>
      </mc:AlternateContent>
      <p:sp>
        <p:nvSpPr>
          <p:cNvPr id="3" name="QC_4_AN.25_1#e3dd6fd31.bracket?vop=1&amp;pid=c0bf47d5b&amp;color=0,0,0&amp;vpa=8&amp;vtp=1"/>
          <p:cNvSpPr/>
          <p:nvPr/>
        </p:nvSpPr>
        <p:spPr>
          <a:xfrm>
            <a:off x="894493" y="1991760"/>
            <a:ext cx="423863" cy="558800"/>
          </a:xfrm>
          <a:prstGeom prst="rect">
            <a:avLst/>
          </a:prstGeom>
          <a:noFill/>
          <a:ln/>
        </p:spPr>
        <p:txBody>
          <a:bodyPr wrap="none" lIns="0" tIns="0" rIns="0" bIns="0" rtlCol="0" anchor="t"/>
          <a:lstStyle/>
          <a:p>
            <a:pPr algn="ctr" latinLnBrk="1">
              <a:lnSpc>
                <a:spcPts val="4400"/>
              </a:lnSpc>
            </a:pPr>
            <a:r>
              <a:rPr lang="en-US" altLang="zh-CN" sz="2400" b="0" i="0" dirty="0">
                <a:solidFill>
                  <a:srgbClr val="FF0000"/>
                </a:solidFill>
                <a:latin typeface="Times New Roman" pitchFamily="34" charset="0"/>
                <a:ea typeface="SimSun" pitchFamily="34" charset="-122"/>
                <a:cs typeface="Times New Roman" pitchFamily="34" charset="-120"/>
              </a:rPr>
              <a:t>B</a:t>
            </a:r>
            <a:endParaRPr lang="en-US" altLang="zh-CN" sz="2400" dirty="0"/>
          </a:p>
        </p:txBody>
      </p:sp>
      <p:sp>
        <p:nvSpPr>
          <p:cNvPr id="4" name="QC_4_BD.24_2#e3dd6fd31.choices?vop=1&amp;pid=c0bf47d5b&amp;color=0,0,0&amp;vtp=1&amp;bbb=1"/>
          <p:cNvSpPr/>
          <p:nvPr/>
        </p:nvSpPr>
        <p:spPr>
          <a:xfrm>
            <a:off x="649224" y="2565854"/>
            <a:ext cx="10899648" cy="533400"/>
          </a:xfrm>
          <a:prstGeom prst="rect">
            <a:avLst/>
          </a:prstGeom>
          <a:noFill/>
          <a:ln/>
        </p:spPr>
        <p:txBody>
          <a:bodyPr wrap="none" lIns="0" tIns="0" rIns="0" bIns="0" rtlCol="0" anchor="t"/>
          <a:lstStyle/>
          <a:p>
            <a:pPr marL="0" marR="0" lvl="0" indent="0" defTabSz="914400" eaLnBrk="1" fontAlgn="auto" latinLnBrk="1" hangingPunct="1">
              <a:lnSpc>
                <a:spcPts val="4200"/>
              </a:lnSpc>
              <a:spcBef>
                <a:spcPts val="0"/>
              </a:spcBef>
              <a:spcAft>
                <a:spcPts val="0"/>
              </a:spcAft>
              <a:buClrTx/>
              <a:buSzTx/>
              <a:buNone/>
              <a:tabLst>
                <a:tab pos="2714478" algn="l"/>
                <a:tab pos="5403556" algn="l"/>
                <a:tab pos="8245035" algn="l"/>
              </a:tabLst>
              <a:defRPr/>
            </a:pPr>
            <a:r>
              <a:rPr lang="en-US" altLang="zh-CN" sz="2400" b="0" i="0">
                <a:solidFill>
                  <a:srgbClr val="000000"/>
                </a:solidFill>
                <a:latin typeface="Times New Roman" pitchFamily="34" charset="0"/>
                <a:ea typeface="SimSun" pitchFamily="34" charset="-122"/>
                <a:cs typeface="Times New Roman" pitchFamily="34" charset="-120"/>
              </a:rPr>
              <a:t>A.4</a:t>
            </a:r>
            <a:r>
              <a:rPr lang="en-US" altLang="zh-CN" sz="2400" b="0" i="0" smtClean="0">
                <a:solidFill>
                  <a:srgbClr val="000000"/>
                </a:solidFill>
                <a:latin typeface="Times New Roman" pitchFamily="34" charset="0"/>
                <a:ea typeface="SimSun" pitchFamily="34" charset="-122"/>
                <a:cs typeface="Times New Roman" pitchFamily="34" charset="-120"/>
              </a:rPr>
              <a:t>个</a:t>
            </a:r>
            <a:r>
              <a:rPr lang="en-US" altLang="zh-CN" sz="2400" b="0" i="0" spc="-10300" smtClean="0">
                <a:solidFill>
                  <a:srgbClr val="000000"/>
                </a:solidFill>
                <a:latin typeface="SimSun" pitchFamily="34" charset="0"/>
                <a:ea typeface="SimSun" pitchFamily="34" charset="-122"/>
                <a:cs typeface="SimSun" pitchFamily="34" charset="-120"/>
              </a:rPr>
              <a:t>	</a:t>
            </a:r>
            <a:r>
              <a:rPr lang="en-US" altLang="zh-CN" sz="2400" b="0" i="0" smtClean="0">
                <a:solidFill>
                  <a:srgbClr val="000000"/>
                </a:solidFill>
                <a:latin typeface="Times New Roman" pitchFamily="34" charset="0"/>
                <a:ea typeface="SimSun" pitchFamily="34" charset="-122"/>
                <a:cs typeface="Times New Roman" pitchFamily="34" charset="-120"/>
              </a:rPr>
              <a:t>B.8个</a:t>
            </a:r>
            <a:r>
              <a:rPr lang="en-US" altLang="zh-CN" sz="2400" b="0" i="0" spc="-10300" smtClean="0">
                <a:solidFill>
                  <a:srgbClr val="000000"/>
                </a:solidFill>
                <a:latin typeface="SimSun" pitchFamily="34" charset="0"/>
                <a:ea typeface="SimSun" pitchFamily="34" charset="-122"/>
                <a:cs typeface="SimSun" pitchFamily="34" charset="-120"/>
              </a:rPr>
              <a:t>	</a:t>
            </a:r>
            <a:r>
              <a:rPr lang="en-US" altLang="zh-CN" sz="2400" b="0" i="0" smtClean="0">
                <a:solidFill>
                  <a:srgbClr val="000000"/>
                </a:solidFill>
                <a:latin typeface="Times New Roman" pitchFamily="34" charset="0"/>
                <a:ea typeface="SimSun" pitchFamily="34" charset="-122"/>
                <a:cs typeface="Times New Roman" pitchFamily="34" charset="-120"/>
              </a:rPr>
              <a:t>C.32个</a:t>
            </a:r>
            <a:r>
              <a:rPr lang="en-US" altLang="zh-CN" sz="2400" b="0" i="0" spc="-10300" smtClean="0">
                <a:solidFill>
                  <a:srgbClr val="000000"/>
                </a:solidFill>
                <a:latin typeface="SimSun" pitchFamily="34" charset="0"/>
                <a:ea typeface="SimSun" pitchFamily="34" charset="-122"/>
                <a:cs typeface="SimSun" pitchFamily="34" charset="-120"/>
              </a:rPr>
              <a:t>	</a:t>
            </a:r>
            <a:r>
              <a:rPr lang="en-US" altLang="zh-CN" sz="2400" b="0" i="0" smtClean="0">
                <a:solidFill>
                  <a:srgbClr val="000000"/>
                </a:solidFill>
                <a:latin typeface="Times New Roman" pitchFamily="34" charset="0"/>
                <a:ea typeface="SimSun" pitchFamily="34" charset="-122"/>
                <a:cs typeface="Times New Roman" pitchFamily="34" charset="-120"/>
              </a:rPr>
              <a:t>D.64</a:t>
            </a:r>
            <a:r>
              <a:rPr lang="en-US" altLang="zh-CN" sz="2400" b="0" i="0" dirty="0">
                <a:solidFill>
                  <a:srgbClr val="000000"/>
                </a:solidFill>
                <a:latin typeface="Times New Roman" pitchFamily="34" charset="0"/>
                <a:ea typeface="SimSun" pitchFamily="34" charset="-122"/>
                <a:cs typeface="Times New Roman" pitchFamily="34" charset="-120"/>
              </a:rPr>
              <a:t>个</a:t>
            </a:r>
            <a:endParaRPr lang="en-US" altLang="zh-CN" sz="2400" dirty="0"/>
          </a:p>
        </p:txBody>
      </p:sp>
      <mc:AlternateContent xmlns:mc="http://schemas.openxmlformats.org/markup-compatibility/2006">
        <mc:Choice xmlns:a14="http://schemas.microsoft.com/office/drawing/2010/main" Requires="a14">
          <p:sp>
            <p:nvSpPr>
              <p:cNvPr id="5" name="QC_4_AS.26_1#e3dd6fd31?vop=1&amp;pid=c0bf47d5b&amp;color=0,0,0&amp;vtp=1&amp;bbb=1&amp;hb=1"/>
              <p:cNvSpPr/>
              <p:nvPr/>
            </p:nvSpPr>
            <p:spPr>
              <a:xfrm>
                <a:off x="649224" y="3088713"/>
                <a:ext cx="10899648" cy="1676400"/>
              </a:xfrm>
              <a:prstGeom prst="rect">
                <a:avLst/>
              </a:prstGeom>
              <a:noFill/>
              <a:ln/>
            </p:spPr>
            <p:txBody>
              <a:bodyPr wrap="none" lIns="0" tIns="0" rIns="0" bIns="0" rtlCol="0" anchor="t"/>
              <a:lstStyle/>
              <a:p>
                <a:pPr algn="l" latinLnBrk="1">
                  <a:lnSpc>
                    <a:spcPts val="4400"/>
                  </a:lnSpc>
                </a:pPr>
                <a:r>
                  <a:rPr lang="en-US" altLang="zh-CN" sz="2400" b="0" i="0" dirty="0">
                    <a:solidFill>
                      <a:srgbClr val="FF0000"/>
                    </a:solidFill>
                    <a:latin typeface="Times New Roman" pitchFamily="34" charset="0"/>
                    <a:ea typeface="SimHei" pitchFamily="34" charset="-122"/>
                    <a:cs typeface="Times New Roman" pitchFamily="34" charset="-120"/>
                  </a:rPr>
                  <a:t>【解析】</a:t>
                </a:r>
                <a:r>
                  <a:rPr lang="en-US" altLang="zh-CN" sz="2400" b="0" i="0" dirty="0">
                    <a:solidFill>
                      <a:srgbClr val="FF0000"/>
                    </a:solidFill>
                    <a:latin typeface="Times New Roman" pitchFamily="34" charset="0"/>
                    <a:ea typeface="SimSun" pitchFamily="34" charset="-122"/>
                    <a:cs typeface="Times New Roman" pitchFamily="34" charset="-120"/>
                  </a:rPr>
                  <a:t>若此显微镜目镜不变，物镜换成</a:t>
                </a:r>
                <a14:m>
                  <m:oMath xmlns:m="http://schemas.openxmlformats.org/officeDocument/2006/math">
                    <m:r>
                      <a:rPr lang="en-US" altLang="zh-CN" sz="2400" b="0" i="0" dirty="0">
                        <a:solidFill>
                          <a:srgbClr val="FF0000"/>
                        </a:solidFill>
                        <a:latin typeface="Cambria Math" panose="02040503050406030204" pitchFamily="18" charset="0"/>
                        <a:ea typeface="SimSun" pitchFamily="34" charset="-122"/>
                        <a:cs typeface="Times New Roman" pitchFamily="34" charset="-120"/>
                      </a:rPr>
                      <m:t>40×</m:t>
                    </m:r>
                  </m:oMath>
                </a14:m>
                <a:r>
                  <a:rPr lang="en-US" altLang="zh-CN" sz="100" b="0" i="0" kern="0" spc="-99900" dirty="0" smtClean="0">
                    <a:solidFill>
                      <a:srgbClr val="FFFFFF"/>
                    </a:solidFill>
                    <a:latin typeface="Times New Roman" pitchFamily="34" charset="0"/>
                    <a:ea typeface="SimSun" pitchFamily="34" charset="-122"/>
                    <a:cs typeface="Times New Roman" pitchFamily="34" charset="-120"/>
                  </a:rPr>
                  <a:t> </a:t>
                </a:r>
                <a:r>
                  <a:rPr lang="en-US" altLang="zh-CN" sz="2400" b="0" i="0" dirty="0">
                    <a:solidFill>
                      <a:srgbClr val="FF0000"/>
                    </a:solidFill>
                    <a:latin typeface="SimSun" pitchFamily="34" charset="0"/>
                    <a:ea typeface="SimSun" pitchFamily="34" charset="-122"/>
                    <a:cs typeface="SimSun" pitchFamily="34" charset="-120"/>
                  </a:rPr>
                  <a:t> </a:t>
                </a:r>
                <a:r>
                  <a:rPr lang="en-US" altLang="zh-CN" sz="2400" b="0" i="0" dirty="0">
                    <a:solidFill>
                      <a:srgbClr val="FF0000"/>
                    </a:solidFill>
                    <a:latin typeface="Times New Roman" pitchFamily="34" charset="0"/>
                    <a:ea typeface="SimSun" pitchFamily="34" charset="-122"/>
                    <a:cs typeface="Times New Roman" pitchFamily="34" charset="-120"/>
                  </a:rPr>
                  <a:t>，则放大倍数变为原来的4倍</a:t>
                </a:r>
                <a:r>
                  <a:rPr lang="en-US" altLang="zh-CN" sz="2400" b="0" i="0">
                    <a:solidFill>
                      <a:srgbClr val="FF0000"/>
                    </a:solidFill>
                    <a:latin typeface="Times New Roman" pitchFamily="34" charset="0"/>
                    <a:ea typeface="SimSun" pitchFamily="34" charset="-122"/>
                    <a:cs typeface="Times New Roman" pitchFamily="34" charset="-120"/>
                  </a:rPr>
                  <a:t>，</a:t>
                </a:r>
                <a:r>
                  <a:rPr lang="en-US" altLang="zh-CN" sz="2400" b="0" i="0" smtClean="0">
                    <a:solidFill>
                      <a:srgbClr val="FF0000"/>
                    </a:solidFill>
                    <a:latin typeface="Times New Roman" pitchFamily="34" charset="0"/>
                    <a:ea typeface="SimSun" pitchFamily="34" charset="-122"/>
                    <a:cs typeface="Times New Roman" pitchFamily="34" charset="-120"/>
                  </a:rPr>
                  <a:t>看</a:t>
                </a:r>
              </a:p>
              <a:p>
                <a:pPr latinLnBrk="1">
                  <a:lnSpc>
                    <a:spcPts val="4400"/>
                  </a:lnSpc>
                </a:pPr>
                <a:r>
                  <a:rPr lang="en-US" altLang="zh-CN" sz="2400" b="0" i="0" smtClean="0">
                    <a:solidFill>
                      <a:srgbClr val="FF0000"/>
                    </a:solidFill>
                    <a:latin typeface="Times New Roman" pitchFamily="34" charset="0"/>
                    <a:ea typeface="SimSun" pitchFamily="34" charset="-122"/>
                    <a:cs typeface="Times New Roman" pitchFamily="34" charset="-120"/>
                  </a:rPr>
                  <a:t>到的圆形视野的实际半径变为原来的</a:t>
                </a:r>
                <a14:m>
                  <m:oMath xmlns:m="http://schemas.openxmlformats.org/officeDocument/2006/math">
                    <m:f>
                      <m:fPr>
                        <m:ctrlPr>
                          <a:rPr lang="en-US" altLang="zh-CN" sz="2400" b="0" i="1" dirty="0">
                            <a:solidFill>
                              <a:srgbClr val="FF0000"/>
                            </a:solidFill>
                            <a:latin typeface="Cambria Math" panose="02040503050406030204" pitchFamily="18" charset="0"/>
                            <a:ea typeface="SimSun" pitchFamily="34" charset="-122"/>
                            <a:cs typeface="Times New Roman" pitchFamily="34" charset="-120"/>
                          </a:rPr>
                        </m:ctrlPr>
                      </m:fPr>
                      <m:num>
                        <m:r>
                          <a:rPr lang="en-US" altLang="zh-CN" sz="2400" b="0" i="0" dirty="0">
                            <a:solidFill>
                              <a:srgbClr val="FF0000"/>
                            </a:solidFill>
                            <a:latin typeface="Cambria Math" panose="02040503050406030204" pitchFamily="18" charset="0"/>
                            <a:ea typeface="SimSun" pitchFamily="34" charset="-122"/>
                            <a:cs typeface="Times New Roman" pitchFamily="34" charset="-120"/>
                          </a:rPr>
                          <m:t>1</m:t>
                        </m:r>
                      </m:num>
                      <m:den>
                        <m:r>
                          <a:rPr lang="en-US" altLang="zh-CN" sz="2400" b="0" i="0" dirty="0">
                            <a:solidFill>
                              <a:srgbClr val="FF0000"/>
                            </a:solidFill>
                            <a:latin typeface="Cambria Math" panose="02040503050406030204" pitchFamily="18" charset="0"/>
                            <a:ea typeface="SimSun" pitchFamily="34" charset="-122"/>
                            <a:cs typeface="Times New Roman" pitchFamily="34" charset="-120"/>
                          </a:rPr>
                          <m:t>4</m:t>
                        </m:r>
                      </m:den>
                    </m:f>
                  </m:oMath>
                </a14:m>
                <a:r>
                  <a:rPr lang="en-US" altLang="zh-CN" sz="2400" b="0" i="0" smtClean="0">
                    <a:solidFill>
                      <a:srgbClr val="FF0000"/>
                    </a:solidFill>
                    <a:latin typeface="Times New Roman" pitchFamily="34" charset="0"/>
                    <a:ea typeface="SimSun" pitchFamily="34" charset="-122"/>
                    <a:cs typeface="Times New Roman" pitchFamily="34" charset="-120"/>
                  </a:rPr>
                  <a:t>，而面积变为原来的</a:t>
                </a:r>
                <a14:m>
                  <m:oMath xmlns:m="http://schemas.openxmlformats.org/officeDocument/2006/math">
                    <m:f>
                      <m:fPr>
                        <m:ctrlPr>
                          <a:rPr lang="en-US" altLang="zh-CN" sz="2400" b="0" i="1" dirty="0">
                            <a:solidFill>
                              <a:srgbClr val="FF0000"/>
                            </a:solidFill>
                            <a:latin typeface="Cambria Math" panose="02040503050406030204" pitchFamily="18" charset="0"/>
                            <a:ea typeface="SimSun" pitchFamily="34" charset="-122"/>
                            <a:cs typeface="Times New Roman" pitchFamily="34" charset="-120"/>
                          </a:rPr>
                        </m:ctrlPr>
                      </m:fPr>
                      <m:num>
                        <m:r>
                          <a:rPr lang="en-US" altLang="zh-CN" sz="2400" b="0" i="0" dirty="0">
                            <a:solidFill>
                              <a:srgbClr val="FF0000"/>
                            </a:solidFill>
                            <a:latin typeface="Cambria Math" panose="02040503050406030204" pitchFamily="18" charset="0"/>
                            <a:ea typeface="SimSun" pitchFamily="34" charset="-122"/>
                            <a:cs typeface="Times New Roman" pitchFamily="34" charset="-120"/>
                          </a:rPr>
                          <m:t>1</m:t>
                        </m:r>
                      </m:num>
                      <m:den>
                        <m:r>
                          <a:rPr lang="en-US" altLang="zh-CN" sz="2400" b="0" i="0" dirty="0">
                            <a:solidFill>
                              <a:srgbClr val="FF0000"/>
                            </a:solidFill>
                            <a:latin typeface="Cambria Math" panose="02040503050406030204" pitchFamily="18" charset="0"/>
                            <a:ea typeface="SimSun" pitchFamily="34" charset="-122"/>
                            <a:cs typeface="Times New Roman" pitchFamily="34" charset="-120"/>
                          </a:rPr>
                          <m:t>16</m:t>
                        </m:r>
                      </m:den>
                    </m:f>
                  </m:oMath>
                </a14:m>
                <a:r>
                  <a:rPr lang="en-US" altLang="zh-CN" sz="100" b="0" i="0" kern="0" spc="-99900" dirty="0" smtClean="0">
                    <a:solidFill>
                      <a:srgbClr val="FFFFFF"/>
                    </a:solidFill>
                    <a:latin typeface="Times New Roman" pitchFamily="34" charset="0"/>
                    <a:ea typeface="SimSun" pitchFamily="34" charset="-122"/>
                    <a:cs typeface="Times New Roman" pitchFamily="34" charset="-120"/>
                  </a:rPr>
                  <a:t> </a:t>
                </a:r>
                <a:r>
                  <a:rPr lang="en-US" altLang="zh-CN" sz="2400" b="0" i="0" smtClean="0">
                    <a:solidFill>
                      <a:srgbClr val="FF0000"/>
                    </a:solidFill>
                    <a:latin typeface="Times New Roman" pitchFamily="34" charset="0"/>
                    <a:ea typeface="SimSun" pitchFamily="34" charset="-122"/>
                    <a:cs typeface="Times New Roman" pitchFamily="34" charset="-120"/>
                  </a:rPr>
                  <a:t>，所以看到的细胞数</a:t>
                </a:r>
              </a:p>
              <a:p>
                <a:pPr latinLnBrk="1">
                  <a:lnSpc>
                    <a:spcPts val="4400"/>
                  </a:lnSpc>
                </a:pPr>
                <a:r>
                  <a:rPr lang="en-US" altLang="zh-CN" sz="2400" b="0" i="0" smtClean="0">
                    <a:solidFill>
                      <a:srgbClr val="FF0000"/>
                    </a:solidFill>
                    <a:latin typeface="Times New Roman" pitchFamily="34" charset="0"/>
                    <a:ea typeface="SimSun" pitchFamily="34" charset="-122"/>
                    <a:cs typeface="Times New Roman" pitchFamily="34" charset="-120"/>
                  </a:rPr>
                  <a:t>目是</a:t>
                </a:r>
                <a:r>
                  <a:rPr lang="en-US" altLang="zh-CN" sz="2400" b="0" i="0" dirty="0">
                    <a:solidFill>
                      <a:srgbClr val="FF0000"/>
                    </a:solidFill>
                    <a:latin typeface="Times New Roman" pitchFamily="34" charset="0"/>
                    <a:ea typeface="SimSun" pitchFamily="34" charset="-122"/>
                    <a:cs typeface="Times New Roman" pitchFamily="34" charset="-120"/>
                  </a:rPr>
                  <a:t>128个</a:t>
                </a:r>
                <a14:m>
                  <m:oMath xmlns:m="http://schemas.openxmlformats.org/officeDocument/2006/math">
                    <m:r>
                      <a:rPr lang="en-US" altLang="zh-CN" sz="2400" b="0" i="0" dirty="0">
                        <a:solidFill>
                          <a:srgbClr val="FF0000"/>
                        </a:solidFill>
                        <a:latin typeface="Cambria Math" panose="02040503050406030204" pitchFamily="18" charset="0"/>
                        <a:ea typeface="SimSun" pitchFamily="34" charset="-122"/>
                        <a:cs typeface="Times New Roman" pitchFamily="34" charset="-120"/>
                      </a:rPr>
                      <m:t>×</m:t>
                    </m:r>
                    <m:f>
                      <m:fPr>
                        <m:ctrlPr>
                          <a:rPr lang="en-US" altLang="zh-CN" sz="2400" b="0" i="1" dirty="0">
                            <a:solidFill>
                              <a:srgbClr val="FF0000"/>
                            </a:solidFill>
                            <a:latin typeface="Cambria Math" panose="02040503050406030204" pitchFamily="18" charset="0"/>
                            <a:ea typeface="SimSun" pitchFamily="34" charset="-122"/>
                            <a:cs typeface="Times New Roman" pitchFamily="34" charset="-120"/>
                          </a:rPr>
                        </m:ctrlPr>
                      </m:fPr>
                      <m:num>
                        <m:r>
                          <a:rPr lang="en-US" altLang="zh-CN" sz="2400" b="0" i="0" dirty="0">
                            <a:solidFill>
                              <a:srgbClr val="FF0000"/>
                            </a:solidFill>
                            <a:latin typeface="Cambria Math" panose="02040503050406030204" pitchFamily="18" charset="0"/>
                            <a:ea typeface="SimSun" pitchFamily="34" charset="-122"/>
                            <a:cs typeface="Times New Roman" pitchFamily="34" charset="-120"/>
                          </a:rPr>
                          <m:t>1</m:t>
                        </m:r>
                      </m:num>
                      <m:den>
                        <m:r>
                          <a:rPr lang="en-US" altLang="zh-CN" sz="2400" b="0" i="0" dirty="0">
                            <a:solidFill>
                              <a:srgbClr val="FF0000"/>
                            </a:solidFill>
                            <a:latin typeface="Cambria Math" panose="02040503050406030204" pitchFamily="18" charset="0"/>
                            <a:ea typeface="SimSun" pitchFamily="34" charset="-122"/>
                            <a:cs typeface="Times New Roman" pitchFamily="34" charset="-120"/>
                          </a:rPr>
                          <m:t>16</m:t>
                        </m:r>
                      </m:den>
                    </m:f>
                    <m:r>
                      <a:rPr lang="en-US" altLang="zh-CN" sz="2400" b="0" i="0" dirty="0">
                        <a:solidFill>
                          <a:srgbClr val="FF0000"/>
                        </a:solidFill>
                        <a:latin typeface="Cambria Math" panose="02040503050406030204" pitchFamily="18" charset="0"/>
                        <a:ea typeface="SimSun" pitchFamily="34" charset="-122"/>
                        <a:cs typeface="Times New Roman" pitchFamily="34" charset="-120"/>
                      </a:rPr>
                      <m:t>=8</m:t>
                    </m:r>
                  </m:oMath>
                </a14:m>
                <a:r>
                  <a:rPr lang="en-US" altLang="zh-CN" sz="100" b="0" i="0" kern="0" spc="-99900" dirty="0" smtClean="0">
                    <a:solidFill>
                      <a:srgbClr val="FFFFFF"/>
                    </a:solidFill>
                    <a:latin typeface="Times New Roman" pitchFamily="34" charset="0"/>
                    <a:ea typeface="SimSun" pitchFamily="34" charset="-122"/>
                    <a:cs typeface="Times New Roman" pitchFamily="34" charset="-120"/>
                  </a:rPr>
                  <a:t> </a:t>
                </a:r>
                <a:r>
                  <a:rPr lang="en-US" altLang="zh-CN" sz="2400" b="0" i="0" dirty="0">
                    <a:solidFill>
                      <a:srgbClr val="FF0000"/>
                    </a:solidFill>
                    <a:latin typeface="Times New Roman" pitchFamily="34" charset="0"/>
                    <a:ea typeface="SimSun" pitchFamily="34" charset="-122"/>
                    <a:cs typeface="Times New Roman" pitchFamily="34" charset="-120"/>
                  </a:rPr>
                  <a:t>个。故选B。</a:t>
                </a:r>
                <a:endParaRPr lang="en-US" altLang="zh-CN" sz="2400" dirty="0"/>
              </a:p>
            </p:txBody>
          </p:sp>
        </mc:Choice>
        <mc:Fallback>
          <p:sp>
            <p:nvSpPr>
              <p:cNvPr id="5" name="QC_4_AS.26_1#e3dd6fd31?vop=1&amp;pid=c0bf47d5b&amp;color=0,0,0&amp;vtp=1&amp;bbb=1&amp;hb=1"/>
              <p:cNvSpPr>
                <a:spLocks noRot="1" noChangeAspect="1" noMove="1" noResize="1" noEditPoints="1" noAdjustHandles="1" noChangeArrowheads="1" noChangeShapeType="1" noTextEdit="1"/>
              </p:cNvSpPr>
              <p:nvPr/>
            </p:nvSpPr>
            <p:spPr>
              <a:xfrm>
                <a:off x="649224" y="3088713"/>
                <a:ext cx="10899648" cy="1676400"/>
              </a:xfrm>
              <a:prstGeom prst="rect">
                <a:avLst/>
              </a:prstGeom>
              <a:blipFill>
                <a:blip r:embed="rId4"/>
                <a:stretch>
                  <a:fillRect l="-1734" r="-280" b="-5818"/>
                </a:stretch>
              </a:blipFill>
              <a:ln/>
            </p:spPr>
            <p:txBody>
              <a:bodyPr/>
              <a:lstStyle/>
              <a:p>
                <a:r>
                  <a:rPr lang="zh-CN" altLang="en-US">
                    <a:noFill/>
                  </a:rPr>
                  <a:t> </a:t>
                </a:r>
              </a:p>
            </p:txBody>
          </p:sp>
        </mc:Fallback>
      </mc:AlternateContent>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3">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3">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499"/>
                                          </p:stCondLst>
                                        </p:cTn>
                                        <p:tgtEl>
                                          <p:spTgt spid="5">
                                            <p:bg/>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499"/>
                                          </p:stCondLst>
                                        </p:cTn>
                                        <p:tgtEl>
                                          <p:spTgt spid="5">
                                            <p:txEl>
                                              <p:pRg st="0" end="0"/>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499"/>
                                          </p:stCondLst>
                                        </p:cTn>
                                        <p:tgtEl>
                                          <p:spTgt spid="5">
                                            <p:txEl>
                                              <p:pRg st="1" end="1"/>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499"/>
                                          </p:stCondLst>
                                        </p:cTn>
                                        <p:tgtEl>
                                          <p:spTgt spid="5">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17.xml><?xml version="1.0" encoding="utf-8"?>
<p:sld xmlns:a="http://schemas.openxmlformats.org/drawingml/2006/main" xmlns:r="http://schemas.openxmlformats.org/officeDocument/2006/relationships" xmlns:p="http://schemas.openxmlformats.org/presentationml/2006/main">
  <p:cSld name="Slide 17&amp;si=17">
    <p:spTree>
      <p:nvGrpSpPr>
        <p:cNvPr id="1" name=""/>
        <p:cNvGrpSpPr/>
        <p:nvPr/>
      </p:nvGrpSpPr>
      <p:grpSpPr>
        <a:xfrm>
          <a:off x="0" y="0"/>
          <a:ext cx="0" cy="0"/>
          <a:chOff x="0" y="0"/>
          <a:chExt cx="0" cy="0"/>
        </a:xfrm>
      </p:grpSpPr>
      <p:sp>
        <p:nvSpPr>
          <p:cNvPr id="2" name="QC_4_BD.27_1#a49e77181?sp=1&amp;vop=1&amp;pid=c0bf47d5b&amp;color=0,0,0&amp;vtp=1&amp;bt=1&amp;bbb=1&amp;hb=1"/>
          <p:cNvSpPr/>
          <p:nvPr/>
        </p:nvSpPr>
        <p:spPr>
          <a:xfrm>
            <a:off x="649224" y="864000"/>
            <a:ext cx="10899648" cy="1066800"/>
          </a:xfrm>
          <a:prstGeom prst="rect">
            <a:avLst/>
          </a:prstGeom>
          <a:noFill/>
          <a:ln/>
        </p:spPr>
        <p:txBody>
          <a:bodyPr wrap="none" lIns="0" tIns="0" rIns="0" bIns="0" rtlCol="0" anchor="t"/>
          <a:lstStyle/>
          <a:p>
            <a:pPr algn="l" latinLnBrk="1">
              <a:lnSpc>
                <a:spcPts val="4200"/>
              </a:lnSpc>
            </a:pPr>
            <a:r>
              <a:rPr lang="en-US" altLang="zh-CN" sz="2400" b="1" i="0" dirty="0">
                <a:solidFill>
                  <a:srgbClr val="C00000"/>
                </a:solidFill>
                <a:latin typeface="Times New Roman" pitchFamily="34" charset="0"/>
                <a:ea typeface="SimSun" pitchFamily="34" charset="-122"/>
                <a:cs typeface="Times New Roman" pitchFamily="34" charset="-120"/>
              </a:rPr>
              <a:t>9.</a:t>
            </a:r>
            <a:r>
              <a:rPr lang="en-US" altLang="zh-CN" sz="2400" b="0" i="0" dirty="0">
                <a:solidFill>
                  <a:srgbClr val="000000"/>
                </a:solidFill>
                <a:latin typeface="仿宋" pitchFamily="34" charset="0"/>
                <a:ea typeface="仿宋" pitchFamily="34" charset="-122"/>
                <a:cs typeface="仿宋" pitchFamily="34" charset="-120"/>
              </a:rPr>
              <a:t>［2025广东广州期中］</a:t>
            </a:r>
            <a:r>
              <a:rPr lang="en-US" altLang="zh-CN" sz="2400" b="0" i="0" dirty="0">
                <a:solidFill>
                  <a:srgbClr val="000000"/>
                </a:solidFill>
                <a:latin typeface="Times New Roman" pitchFamily="34" charset="0"/>
                <a:ea typeface="SimSun" pitchFamily="34" charset="-122"/>
                <a:cs typeface="Times New Roman" pitchFamily="34" charset="-120"/>
              </a:rPr>
              <a:t>使用显微镜时，可参照图示步骤快速判断“污物”</a:t>
            </a:r>
            <a:r>
              <a:rPr lang="en-US" altLang="zh-CN" sz="2400" b="0" i="0">
                <a:solidFill>
                  <a:srgbClr val="000000"/>
                </a:solidFill>
                <a:latin typeface="Times New Roman" pitchFamily="34" charset="0"/>
                <a:ea typeface="SimSun" pitchFamily="34" charset="-122"/>
                <a:cs typeface="Times New Roman" pitchFamily="34" charset="-120"/>
              </a:rPr>
              <a:t>的位置</a:t>
            </a:r>
            <a:r>
              <a:rPr lang="en-US" altLang="zh-CN" sz="2400" b="0" i="0" smtClean="0">
                <a:solidFill>
                  <a:srgbClr val="000000"/>
                </a:solidFill>
                <a:latin typeface="Times New Roman" pitchFamily="34" charset="0"/>
                <a:ea typeface="SimSun" pitchFamily="34" charset="-122"/>
                <a:cs typeface="Times New Roman" pitchFamily="34" charset="-120"/>
              </a:rPr>
              <a:t>，</a:t>
            </a:r>
          </a:p>
          <a:p>
            <a:pPr latinLnBrk="1">
              <a:lnSpc>
                <a:spcPts val="4200"/>
              </a:lnSpc>
            </a:pPr>
            <a:r>
              <a:rPr lang="en-US" altLang="zh-CN" sz="2400" b="0" i="0" smtClean="0">
                <a:solidFill>
                  <a:srgbClr val="000000"/>
                </a:solidFill>
                <a:latin typeface="Times New Roman" pitchFamily="34" charset="0"/>
                <a:ea typeface="SimSun" pitchFamily="34" charset="-122"/>
                <a:cs typeface="Times New Roman" pitchFamily="34" charset="-120"/>
              </a:rPr>
              <a:t>图中</a:t>
            </a:r>
            <a:r>
              <a:rPr lang="en-US" altLang="zh-CN" sz="2400" b="0" i="0" dirty="0">
                <a:solidFill>
                  <a:srgbClr val="000000"/>
                </a:solidFill>
                <a:latin typeface="Times New Roman" pitchFamily="34" charset="0"/>
                <a:ea typeface="SimSun" pitchFamily="34" charset="-122"/>
                <a:cs typeface="Times New Roman" pitchFamily="34" charset="-120"/>
              </a:rPr>
              <a:t>①②③</a:t>
            </a:r>
            <a:r>
              <a:rPr lang="en-US" altLang="zh-CN" sz="2400" b="0" i="0">
                <a:solidFill>
                  <a:srgbClr val="000000"/>
                </a:solidFill>
                <a:latin typeface="Times New Roman" pitchFamily="34" charset="0"/>
                <a:ea typeface="SimSun" pitchFamily="34" charset="-122"/>
                <a:cs typeface="Times New Roman" pitchFamily="34" charset="-120"/>
              </a:rPr>
              <a:t>分别为</a:t>
            </a:r>
            <a:r>
              <a:rPr lang="en-US" altLang="zh-CN" sz="2400" b="0" i="0" smtClean="0">
                <a:solidFill>
                  <a:srgbClr val="000000"/>
                </a:solidFill>
                <a:latin typeface="Times New Roman" pitchFamily="34" charset="0"/>
                <a:ea typeface="SimSun" pitchFamily="34" charset="-122"/>
                <a:cs typeface="Times New Roman" pitchFamily="34" charset="-120"/>
              </a:rPr>
              <a:t>(</a:t>
            </a:r>
            <a:r>
              <a:rPr lang="en-US" altLang="zh-CN" sz="2400" b="0" i="0" smtClean="0">
                <a:solidFill>
                  <a:srgbClr val="000000"/>
                </a:solidFill>
                <a:latin typeface="SimSun" pitchFamily="34" charset="0"/>
                <a:ea typeface="SimSun" pitchFamily="34" charset="-122"/>
                <a:cs typeface="SimSun" pitchFamily="34" charset="-120"/>
              </a:rPr>
              <a:t>     </a:t>
            </a:r>
            <a:r>
              <a:rPr lang="en-US" altLang="zh-CN" sz="2400" b="0" i="0" smtClean="0">
                <a:solidFill>
                  <a:srgbClr val="000000"/>
                </a:solidFill>
                <a:latin typeface="Times New Roman" pitchFamily="34" charset="0"/>
                <a:ea typeface="SimSun" pitchFamily="34" charset="-122"/>
                <a:cs typeface="Times New Roman" pitchFamily="34" charset="-120"/>
              </a:rPr>
              <a:t>)</a:t>
            </a:r>
            <a:endParaRPr lang="en-US" altLang="zh-CN" sz="2400" dirty="0"/>
          </a:p>
        </p:txBody>
      </p:sp>
      <p:pic>
        <p:nvPicPr>
          <p:cNvPr id="3" name="QC_4_BD.27_2#a49e77181?vop=1&amp;pid=c0bf47d5b&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2560320" y="2037480"/>
            <a:ext cx="7077456" cy="1316736"/>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4" name="QC_4_AN.28_1#a49e77181.bracket?vop=1&amp;pid=c0bf47d5b&amp;color=0,0,0&amp;vpa=9&amp;vtp=1"/>
          <p:cNvSpPr/>
          <p:nvPr/>
        </p:nvSpPr>
        <p:spPr>
          <a:xfrm>
            <a:off x="3320192" y="1407751"/>
            <a:ext cx="441325" cy="533400"/>
          </a:xfrm>
          <a:prstGeom prst="rect">
            <a:avLst/>
          </a:prstGeom>
          <a:noFill/>
          <a:ln/>
        </p:spPr>
        <p:txBody>
          <a:bodyPr wrap="none" lIns="0" tIns="0" rIns="0" bIns="0" rtlCol="0" anchor="t"/>
          <a:lstStyle/>
          <a:p>
            <a:pPr algn="ctr" latinLnBrk="1">
              <a:lnSpc>
                <a:spcPts val="4200"/>
              </a:lnSpc>
            </a:pPr>
            <a:r>
              <a:rPr lang="en-US" altLang="zh-CN" sz="2400" b="0" i="0" dirty="0">
                <a:solidFill>
                  <a:srgbClr val="FF0000"/>
                </a:solidFill>
                <a:latin typeface="Times New Roman" pitchFamily="34" charset="0"/>
                <a:ea typeface="SimSun" pitchFamily="34" charset="-122"/>
                <a:cs typeface="Times New Roman" pitchFamily="34" charset="-120"/>
              </a:rPr>
              <a:t>A</a:t>
            </a:r>
            <a:endParaRPr lang="en-US" altLang="zh-CN" sz="2400" dirty="0"/>
          </a:p>
        </p:txBody>
      </p:sp>
      <p:sp>
        <p:nvSpPr>
          <p:cNvPr id="5" name="QC_4_BD.27_3#a49e77181.choices?vop=1&amp;pid=c0bf47d5b&amp;color=0,0,0&amp;vtp=1&amp;bbb=1"/>
          <p:cNvSpPr/>
          <p:nvPr/>
        </p:nvSpPr>
        <p:spPr>
          <a:xfrm>
            <a:off x="649224" y="3485280"/>
            <a:ext cx="10899648" cy="1066800"/>
          </a:xfrm>
          <a:prstGeom prst="rect">
            <a:avLst/>
          </a:prstGeom>
          <a:noFill/>
          <a:ln/>
        </p:spPr>
        <p:txBody>
          <a:bodyPr wrap="none" lIns="0" tIns="0" rIns="0" bIns="0" rtlCol="0" anchor="t"/>
          <a:lstStyle/>
          <a:p>
            <a:pPr marL="0" marR="0" lvl="0" indent="0" defTabSz="914400" eaLnBrk="1" fontAlgn="auto" latinLnBrk="1" hangingPunct="1">
              <a:lnSpc>
                <a:spcPts val="4200"/>
              </a:lnSpc>
              <a:spcBef>
                <a:spcPts val="0"/>
              </a:spcBef>
              <a:spcAft>
                <a:spcPts val="0"/>
              </a:spcAft>
              <a:buClrTx/>
              <a:buSzTx/>
              <a:buNone/>
              <a:tabLst>
                <a:tab pos="5555956" algn="l"/>
              </a:tabLst>
              <a:defRPr/>
            </a:pPr>
            <a:r>
              <a:rPr lang="en-US" altLang="zh-CN" sz="2400" b="0" i="0" dirty="0">
                <a:solidFill>
                  <a:srgbClr val="000000"/>
                </a:solidFill>
                <a:latin typeface="Times New Roman" pitchFamily="34" charset="0"/>
                <a:ea typeface="SimSun" pitchFamily="34" charset="-122"/>
                <a:cs typeface="Times New Roman" pitchFamily="34" charset="-120"/>
              </a:rPr>
              <a:t>A.装片、目镜</a:t>
            </a:r>
            <a:r>
              <a:rPr lang="en-US" altLang="zh-CN" sz="2400" b="0" i="0">
                <a:solidFill>
                  <a:srgbClr val="000000"/>
                </a:solidFill>
                <a:latin typeface="Times New Roman" pitchFamily="34" charset="0"/>
                <a:ea typeface="SimSun" pitchFamily="34" charset="-122"/>
                <a:cs typeface="Times New Roman" pitchFamily="34" charset="-120"/>
              </a:rPr>
              <a:t>、</a:t>
            </a:r>
            <a:r>
              <a:rPr lang="en-US" altLang="zh-CN" sz="2400" b="0" i="0" smtClean="0">
                <a:solidFill>
                  <a:srgbClr val="000000"/>
                </a:solidFill>
                <a:latin typeface="Times New Roman" pitchFamily="34" charset="0"/>
                <a:ea typeface="SimSun" pitchFamily="34" charset="-122"/>
                <a:cs typeface="Times New Roman" pitchFamily="34" charset="-120"/>
              </a:rPr>
              <a:t>物镜</a:t>
            </a:r>
            <a:r>
              <a:rPr lang="en-US" altLang="zh-CN" sz="2400" b="0" i="0" spc="-10300" smtClean="0">
                <a:solidFill>
                  <a:srgbClr val="000000"/>
                </a:solidFill>
                <a:latin typeface="SimSun" pitchFamily="34" charset="0"/>
                <a:ea typeface="SimSun" pitchFamily="34" charset="-122"/>
                <a:cs typeface="SimSun" pitchFamily="34" charset="-120"/>
              </a:rPr>
              <a:t>	</a:t>
            </a:r>
            <a:r>
              <a:rPr lang="en-US" altLang="zh-CN" sz="2400" b="0" i="0" smtClean="0">
                <a:solidFill>
                  <a:srgbClr val="000000"/>
                </a:solidFill>
                <a:latin typeface="Times New Roman" pitchFamily="34" charset="0"/>
                <a:ea typeface="SimSun" pitchFamily="34" charset="-122"/>
                <a:cs typeface="Times New Roman" pitchFamily="34" charset="-120"/>
              </a:rPr>
              <a:t>B</a:t>
            </a:r>
            <a:r>
              <a:rPr lang="en-US" altLang="zh-CN" sz="2400" b="0" i="0" dirty="0">
                <a:solidFill>
                  <a:srgbClr val="000000"/>
                </a:solidFill>
                <a:latin typeface="Times New Roman" pitchFamily="34" charset="0"/>
                <a:ea typeface="SimSun" pitchFamily="34" charset="-122"/>
                <a:cs typeface="Times New Roman" pitchFamily="34" charset="-120"/>
              </a:rPr>
              <a:t>.装片、物镜、目镜</a:t>
            </a:r>
            <a:endParaRPr lang="en-US" altLang="zh-CN" sz="2400" dirty="0"/>
          </a:p>
          <a:p>
            <a:pPr marL="0" marR="0" lvl="0" indent="0" defTabSz="914400" eaLnBrk="1" fontAlgn="auto" latinLnBrk="1" hangingPunct="1">
              <a:lnSpc>
                <a:spcPts val="4200"/>
              </a:lnSpc>
              <a:spcBef>
                <a:spcPts val="0"/>
              </a:spcBef>
              <a:spcAft>
                <a:spcPts val="0"/>
              </a:spcAft>
              <a:buClrTx/>
              <a:buSzTx/>
              <a:buNone/>
              <a:tabLst>
                <a:tab pos="5555956" algn="l"/>
              </a:tabLst>
              <a:defRPr/>
            </a:pPr>
            <a:r>
              <a:rPr lang="en-US" altLang="zh-CN" sz="2400" b="0" i="0" smtClean="0">
                <a:solidFill>
                  <a:srgbClr val="000000"/>
                </a:solidFill>
                <a:latin typeface="Times New Roman" pitchFamily="34" charset="0"/>
                <a:ea typeface="SimSun" pitchFamily="34" charset="-122"/>
                <a:cs typeface="Times New Roman" pitchFamily="34" charset="-120"/>
              </a:rPr>
              <a:t>C</a:t>
            </a:r>
            <a:r>
              <a:rPr lang="en-US" altLang="zh-CN" sz="2400" b="0" i="0" dirty="0">
                <a:solidFill>
                  <a:srgbClr val="000000"/>
                </a:solidFill>
                <a:latin typeface="Times New Roman" pitchFamily="34" charset="0"/>
                <a:ea typeface="SimSun" pitchFamily="34" charset="-122"/>
                <a:cs typeface="Times New Roman" pitchFamily="34" charset="-120"/>
              </a:rPr>
              <a:t>.目镜、装片</a:t>
            </a:r>
            <a:r>
              <a:rPr lang="en-US" altLang="zh-CN" sz="2400" b="0" i="0">
                <a:solidFill>
                  <a:srgbClr val="000000"/>
                </a:solidFill>
                <a:latin typeface="Times New Roman" pitchFamily="34" charset="0"/>
                <a:ea typeface="SimSun" pitchFamily="34" charset="-122"/>
                <a:cs typeface="Times New Roman" pitchFamily="34" charset="-120"/>
              </a:rPr>
              <a:t>、</a:t>
            </a:r>
            <a:r>
              <a:rPr lang="en-US" altLang="zh-CN" sz="2400" b="0" i="0" smtClean="0">
                <a:solidFill>
                  <a:srgbClr val="000000"/>
                </a:solidFill>
                <a:latin typeface="Times New Roman" pitchFamily="34" charset="0"/>
                <a:ea typeface="SimSun" pitchFamily="34" charset="-122"/>
                <a:cs typeface="Times New Roman" pitchFamily="34" charset="-120"/>
              </a:rPr>
              <a:t>物镜</a:t>
            </a:r>
            <a:r>
              <a:rPr lang="en-US" altLang="zh-CN" sz="2400" b="0" i="0" spc="-10300" smtClean="0">
                <a:solidFill>
                  <a:srgbClr val="000000"/>
                </a:solidFill>
                <a:latin typeface="SimSun" pitchFamily="34" charset="0"/>
                <a:ea typeface="SimSun" pitchFamily="34" charset="-122"/>
                <a:cs typeface="SimSun" pitchFamily="34" charset="-120"/>
              </a:rPr>
              <a:t>	</a:t>
            </a:r>
            <a:r>
              <a:rPr lang="en-US" altLang="zh-CN" sz="2400" b="0" i="0" smtClean="0">
                <a:solidFill>
                  <a:srgbClr val="000000"/>
                </a:solidFill>
                <a:latin typeface="Times New Roman" pitchFamily="34" charset="0"/>
                <a:ea typeface="SimSun" pitchFamily="34" charset="-122"/>
                <a:cs typeface="Times New Roman" pitchFamily="34" charset="-120"/>
              </a:rPr>
              <a:t>D</a:t>
            </a:r>
            <a:r>
              <a:rPr lang="en-US" altLang="zh-CN" sz="2400" b="0" i="0" dirty="0">
                <a:solidFill>
                  <a:srgbClr val="000000"/>
                </a:solidFill>
                <a:latin typeface="Times New Roman" pitchFamily="34" charset="0"/>
                <a:ea typeface="SimSun" pitchFamily="34" charset="-122"/>
                <a:cs typeface="Times New Roman" pitchFamily="34" charset="-120"/>
              </a:rPr>
              <a:t>.物镜、目镜、装片</a:t>
            </a:r>
            <a:endParaRPr lang="en-US" altLang="zh-CN" sz="2400" dirty="0"/>
          </a:p>
        </p:txBody>
      </p:sp>
      <p:sp>
        <p:nvSpPr>
          <p:cNvPr id="6" name="QC_4_AS.29_1#a49e77181?vop=1&amp;pid=c0bf47d5b&amp;color=0,0,0&amp;vtp=1&amp;bbb=1&amp;hb=1"/>
          <p:cNvSpPr/>
          <p:nvPr/>
        </p:nvSpPr>
        <p:spPr>
          <a:xfrm>
            <a:off x="649224" y="4539381"/>
            <a:ext cx="10899648" cy="1600200"/>
          </a:xfrm>
          <a:prstGeom prst="rect">
            <a:avLst/>
          </a:prstGeom>
          <a:noFill/>
          <a:ln/>
        </p:spPr>
        <p:txBody>
          <a:bodyPr wrap="none" lIns="0" tIns="0" rIns="0" bIns="0" rtlCol="0" anchor="t"/>
          <a:lstStyle/>
          <a:p>
            <a:pPr algn="l" latinLnBrk="1">
              <a:lnSpc>
                <a:spcPts val="4200"/>
              </a:lnSpc>
            </a:pPr>
            <a:r>
              <a:rPr lang="en-US" altLang="zh-CN" sz="2400" b="0" i="0" dirty="0">
                <a:solidFill>
                  <a:srgbClr val="FF0000"/>
                </a:solidFill>
                <a:latin typeface="Times New Roman" pitchFamily="34" charset="0"/>
                <a:ea typeface="SimHei" pitchFamily="34" charset="-122"/>
                <a:cs typeface="Times New Roman" pitchFamily="34" charset="-120"/>
              </a:rPr>
              <a:t>【解析】</a:t>
            </a:r>
            <a:r>
              <a:rPr lang="en-US" altLang="zh-CN" sz="2400" b="0" i="0" dirty="0">
                <a:solidFill>
                  <a:srgbClr val="FF0000"/>
                </a:solidFill>
                <a:latin typeface="Times New Roman" pitchFamily="34" charset="0"/>
                <a:ea typeface="SimSun" pitchFamily="34" charset="-122"/>
                <a:cs typeface="Times New Roman" pitchFamily="34" charset="-120"/>
              </a:rPr>
              <a:t>移动装片，若污物移动，说明污物在①装片上；若污物不动</a:t>
            </a:r>
            <a:r>
              <a:rPr lang="en-US" altLang="zh-CN" sz="2400" b="0" i="0">
                <a:solidFill>
                  <a:srgbClr val="FF0000"/>
                </a:solidFill>
                <a:latin typeface="Times New Roman" pitchFamily="34" charset="0"/>
                <a:ea typeface="SimSun" pitchFamily="34" charset="-122"/>
                <a:cs typeface="Times New Roman" pitchFamily="34" charset="-120"/>
              </a:rPr>
              <a:t>，</a:t>
            </a:r>
            <a:r>
              <a:rPr lang="en-US" altLang="zh-CN" sz="2400" b="0" i="0" smtClean="0">
                <a:solidFill>
                  <a:srgbClr val="FF0000"/>
                </a:solidFill>
                <a:latin typeface="Times New Roman" pitchFamily="34" charset="0"/>
                <a:ea typeface="SimSun" pitchFamily="34" charset="-122"/>
                <a:cs typeface="Times New Roman" pitchFamily="34" charset="-120"/>
              </a:rPr>
              <a:t>说明污物</a:t>
            </a:r>
          </a:p>
          <a:p>
            <a:pPr latinLnBrk="1">
              <a:lnSpc>
                <a:spcPts val="4200"/>
              </a:lnSpc>
            </a:pPr>
            <a:r>
              <a:rPr lang="en-US" altLang="zh-CN" sz="2400" b="0" i="0" smtClean="0">
                <a:solidFill>
                  <a:srgbClr val="FF0000"/>
                </a:solidFill>
                <a:latin typeface="Times New Roman" pitchFamily="34" charset="0"/>
                <a:ea typeface="SimSun" pitchFamily="34" charset="-122"/>
                <a:cs typeface="Times New Roman" pitchFamily="34" charset="-120"/>
              </a:rPr>
              <a:t>不在装片上</a:t>
            </a:r>
            <a:r>
              <a:rPr lang="en-US" altLang="zh-CN" sz="2400" b="0" i="0" dirty="0">
                <a:solidFill>
                  <a:srgbClr val="FF0000"/>
                </a:solidFill>
                <a:latin typeface="Times New Roman" pitchFamily="34" charset="0"/>
                <a:ea typeface="SimSun" pitchFamily="34" charset="-122"/>
                <a:cs typeface="Times New Roman" pitchFamily="34" charset="-120"/>
              </a:rPr>
              <a:t>。转动目镜，若污物移动，说明污物在②目镜上；若污物不动</a:t>
            </a:r>
            <a:r>
              <a:rPr lang="en-US" altLang="zh-CN" sz="2400" b="0" i="0">
                <a:solidFill>
                  <a:srgbClr val="FF0000"/>
                </a:solidFill>
                <a:latin typeface="Times New Roman" pitchFamily="34" charset="0"/>
                <a:ea typeface="SimSun" pitchFamily="34" charset="-122"/>
                <a:cs typeface="Times New Roman" pitchFamily="34" charset="-120"/>
              </a:rPr>
              <a:t>，</a:t>
            </a:r>
            <a:r>
              <a:rPr lang="en-US" altLang="zh-CN" sz="2400" b="0" i="0" smtClean="0">
                <a:solidFill>
                  <a:srgbClr val="FF0000"/>
                </a:solidFill>
                <a:latin typeface="Times New Roman" pitchFamily="34" charset="0"/>
                <a:ea typeface="SimSun" pitchFamily="34" charset="-122"/>
                <a:cs typeface="Times New Roman" pitchFamily="34" charset="-120"/>
              </a:rPr>
              <a:t>说明</a:t>
            </a:r>
          </a:p>
          <a:p>
            <a:pPr latinLnBrk="1">
              <a:lnSpc>
                <a:spcPts val="4200"/>
              </a:lnSpc>
            </a:pPr>
            <a:r>
              <a:rPr lang="en-US" altLang="zh-CN" sz="2400" b="0" i="0" smtClean="0">
                <a:solidFill>
                  <a:srgbClr val="FF0000"/>
                </a:solidFill>
                <a:latin typeface="Times New Roman" pitchFamily="34" charset="0"/>
                <a:ea typeface="SimSun" pitchFamily="34" charset="-122"/>
                <a:cs typeface="Times New Roman" pitchFamily="34" charset="-120"/>
              </a:rPr>
              <a:t>污物在</a:t>
            </a:r>
            <a:r>
              <a:rPr lang="en-US" altLang="zh-CN" sz="2400" b="0" i="0" dirty="0">
                <a:solidFill>
                  <a:srgbClr val="FF0000"/>
                </a:solidFill>
                <a:latin typeface="Times New Roman" pitchFamily="34" charset="0"/>
                <a:ea typeface="SimSun" pitchFamily="34" charset="-122"/>
                <a:cs typeface="Times New Roman" pitchFamily="34" charset="-120"/>
              </a:rPr>
              <a:t>③物镜上。故选A。</a:t>
            </a:r>
            <a:endParaRPr lang="en-US" altLang="zh-CN" sz="24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4">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4">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499"/>
                                          </p:stCondLst>
                                        </p:cTn>
                                        <p:tgtEl>
                                          <p:spTgt spid="6">
                                            <p:bg/>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499"/>
                                          </p:stCondLst>
                                        </p:cTn>
                                        <p:tgtEl>
                                          <p:spTgt spid="6">
                                            <p:txEl>
                                              <p:pRg st="0" end="0"/>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499"/>
                                          </p:stCondLst>
                                        </p:cTn>
                                        <p:tgtEl>
                                          <p:spTgt spid="6">
                                            <p:txEl>
                                              <p:pRg st="1" end="1"/>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499"/>
                                          </p:stCondLst>
                                        </p:cTn>
                                        <p:tgtEl>
                                          <p:spTgt spid="6">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6" grpId="0" build="p" animBg="1"/>
    </p:bldLst>
  </p:timing>
</p:sld>
</file>

<file path=ppt/slides/slide18.xml><?xml version="1.0" encoding="utf-8"?>
<p:sld xmlns:a="http://schemas.openxmlformats.org/drawingml/2006/main" xmlns:r="http://schemas.openxmlformats.org/officeDocument/2006/relationships" xmlns:p="http://schemas.openxmlformats.org/presentationml/2006/main">
  <p:cSld name="Slide 18&amp;si=18">
    <p:spTree>
      <p:nvGrpSpPr>
        <p:cNvPr id="1" name=""/>
        <p:cNvGrpSpPr/>
        <p:nvPr/>
      </p:nvGrpSpPr>
      <p:grpSpPr>
        <a:xfrm>
          <a:off x="0" y="0"/>
          <a:ext cx="0" cy="0"/>
          <a:chOff x="0" y="0"/>
          <a:chExt cx="0" cy="0"/>
        </a:xfrm>
      </p:grpSpPr>
      <p:sp>
        <p:nvSpPr>
          <p:cNvPr id="2" name="QC_4_BD.30_1#d33c88ba0?vop=1&amp;pid=c0bf47d5b&amp;color=0,0,0&amp;vtp=1&amp;bt=1&amp;bbb=1&amp;hb=1"/>
          <p:cNvSpPr/>
          <p:nvPr/>
        </p:nvSpPr>
        <p:spPr>
          <a:xfrm>
            <a:off x="649224" y="864000"/>
            <a:ext cx="10899648" cy="1117600"/>
          </a:xfrm>
          <a:prstGeom prst="rect">
            <a:avLst/>
          </a:prstGeom>
          <a:noFill/>
          <a:ln/>
        </p:spPr>
        <p:txBody>
          <a:bodyPr wrap="none" lIns="0" tIns="0" rIns="0" bIns="0" rtlCol="0" anchor="t"/>
          <a:lstStyle/>
          <a:p>
            <a:pPr algn="l" latinLnBrk="1">
              <a:lnSpc>
                <a:spcPts val="4400"/>
              </a:lnSpc>
            </a:pPr>
            <a:r>
              <a:rPr lang="en-US" altLang="zh-CN" sz="2400" b="1" i="0" dirty="0">
                <a:solidFill>
                  <a:srgbClr val="C00000"/>
                </a:solidFill>
                <a:latin typeface="Times New Roman" pitchFamily="34" charset="0"/>
                <a:ea typeface="SimSun" pitchFamily="34" charset="-122"/>
                <a:cs typeface="Times New Roman" pitchFamily="34" charset="-120"/>
              </a:rPr>
              <a:t>10.</a:t>
            </a:r>
            <a:r>
              <a:rPr lang="en-US" altLang="zh-CN" sz="2400" b="0" i="0" dirty="0">
                <a:solidFill>
                  <a:srgbClr val="000000"/>
                </a:solidFill>
                <a:latin typeface="仿宋" pitchFamily="34" charset="0"/>
                <a:ea typeface="仿宋" pitchFamily="34" charset="-122"/>
                <a:cs typeface="仿宋" pitchFamily="34" charset="-120"/>
              </a:rPr>
              <a:t>［2025云南昆明质检</a:t>
            </a:r>
            <a:r>
              <a:rPr lang="en-US" altLang="zh-CN" sz="2400" b="0" i="0">
                <a:solidFill>
                  <a:srgbClr val="000000"/>
                </a:solidFill>
                <a:latin typeface="仿宋" pitchFamily="34" charset="0"/>
                <a:ea typeface="仿宋" pitchFamily="34" charset="-122"/>
                <a:cs typeface="仿宋" pitchFamily="34" charset="-120"/>
              </a:rPr>
              <a:t>］</a:t>
            </a:r>
            <a:r>
              <a:rPr lang="en-US" altLang="zh-CN" sz="2400" b="0" i="0" smtClean="0">
                <a:solidFill>
                  <a:srgbClr val="000000"/>
                </a:solidFill>
                <a:latin typeface="Times New Roman" pitchFamily="34" charset="0"/>
                <a:ea typeface="SimSun" pitchFamily="34" charset="-122"/>
                <a:cs typeface="Times New Roman" pitchFamily="34" charset="-120"/>
              </a:rPr>
              <a:t>医院化验员将患者血液制成的玻片标本放在显微镜的载</a:t>
            </a:r>
          </a:p>
          <a:p>
            <a:pPr latinLnBrk="1">
              <a:lnSpc>
                <a:spcPts val="4400"/>
              </a:lnSpc>
            </a:pPr>
            <a:r>
              <a:rPr lang="en-US" altLang="zh-CN" sz="2400" b="0" i="0" smtClean="0">
                <a:solidFill>
                  <a:srgbClr val="000000"/>
                </a:solidFill>
                <a:latin typeface="Times New Roman" pitchFamily="34" charset="0"/>
                <a:ea typeface="SimSun" pitchFamily="34" charset="-122"/>
                <a:cs typeface="Times New Roman" pitchFamily="34" charset="-120"/>
              </a:rPr>
              <a:t>物台上进行观察</a:t>
            </a:r>
            <a:r>
              <a:rPr lang="en-US" altLang="zh-CN" sz="2400" b="0" i="0" dirty="0">
                <a:solidFill>
                  <a:srgbClr val="000000"/>
                </a:solidFill>
                <a:latin typeface="Times New Roman" pitchFamily="34" charset="0"/>
                <a:ea typeface="SimSun" pitchFamily="34" charset="-122"/>
                <a:cs typeface="Times New Roman" pitchFamily="34" charset="-120"/>
              </a:rPr>
              <a:t>，</a:t>
            </a:r>
            <a:r>
              <a:rPr lang="en-US" altLang="zh-CN" sz="2400" b="0" i="0">
                <a:solidFill>
                  <a:srgbClr val="000000"/>
                </a:solidFill>
                <a:latin typeface="Times New Roman" pitchFamily="34" charset="0"/>
                <a:ea typeface="SimSun" pitchFamily="34" charset="-122"/>
                <a:cs typeface="Times New Roman" pitchFamily="34" charset="-120"/>
              </a:rPr>
              <a:t>这种玻片标本属于</a:t>
            </a:r>
            <a:r>
              <a:rPr lang="en-US" altLang="zh-CN" sz="2400" b="0" i="0" smtClean="0">
                <a:solidFill>
                  <a:srgbClr val="000000"/>
                </a:solidFill>
                <a:latin typeface="Times New Roman" pitchFamily="34" charset="0"/>
                <a:ea typeface="SimSun" pitchFamily="34" charset="-122"/>
                <a:cs typeface="Times New Roman" pitchFamily="34" charset="-120"/>
              </a:rPr>
              <a:t>(</a:t>
            </a:r>
            <a:r>
              <a:rPr lang="en-US" altLang="zh-CN" sz="2400" b="0" i="0" smtClean="0">
                <a:solidFill>
                  <a:srgbClr val="000000"/>
                </a:solidFill>
                <a:latin typeface="SimSun" pitchFamily="34" charset="0"/>
                <a:ea typeface="SimSun" pitchFamily="34" charset="-122"/>
                <a:cs typeface="SimSun" pitchFamily="34" charset="-120"/>
              </a:rPr>
              <a:t>     </a:t>
            </a:r>
            <a:r>
              <a:rPr lang="en-US" altLang="zh-CN" sz="2400" b="0" i="0" smtClean="0">
                <a:solidFill>
                  <a:srgbClr val="000000"/>
                </a:solidFill>
                <a:latin typeface="Times New Roman" pitchFamily="34" charset="0"/>
                <a:ea typeface="SimSun" pitchFamily="34" charset="-122"/>
                <a:cs typeface="Times New Roman" pitchFamily="34" charset="-120"/>
              </a:rPr>
              <a:t>)</a:t>
            </a:r>
            <a:endParaRPr lang="en-US" altLang="zh-CN" sz="2400" dirty="0"/>
          </a:p>
        </p:txBody>
      </p:sp>
      <p:sp>
        <p:nvSpPr>
          <p:cNvPr id="3" name="QC_4_AN.31_1#d33c88ba0.bracket?vop=1&amp;pid=c0bf47d5b&amp;color=0,0,0&amp;vpa=10&amp;vtp=1"/>
          <p:cNvSpPr/>
          <p:nvPr/>
        </p:nvSpPr>
        <p:spPr>
          <a:xfrm>
            <a:off x="5758592" y="1432960"/>
            <a:ext cx="441325" cy="558800"/>
          </a:xfrm>
          <a:prstGeom prst="rect">
            <a:avLst/>
          </a:prstGeom>
          <a:noFill/>
          <a:ln/>
        </p:spPr>
        <p:txBody>
          <a:bodyPr wrap="none" lIns="0" tIns="0" rIns="0" bIns="0" rtlCol="0" anchor="t"/>
          <a:lstStyle/>
          <a:p>
            <a:pPr algn="ctr" latinLnBrk="1">
              <a:lnSpc>
                <a:spcPts val="4400"/>
              </a:lnSpc>
            </a:pPr>
            <a:r>
              <a:rPr lang="en-US" altLang="zh-CN" sz="2400" b="0" i="0" dirty="0">
                <a:solidFill>
                  <a:srgbClr val="FF0000"/>
                </a:solidFill>
                <a:latin typeface="Times New Roman" pitchFamily="34" charset="0"/>
                <a:ea typeface="SimSun" pitchFamily="34" charset="-122"/>
                <a:cs typeface="Times New Roman" pitchFamily="34" charset="-120"/>
              </a:rPr>
              <a:t>D</a:t>
            </a:r>
            <a:endParaRPr lang="en-US" altLang="zh-CN" sz="2400" dirty="0"/>
          </a:p>
        </p:txBody>
      </p:sp>
      <p:sp>
        <p:nvSpPr>
          <p:cNvPr id="4" name="QC_4_BD.30_2#d33c88ba0.choices?vop=1&amp;pid=c0bf47d5b&amp;color=0,0,0&amp;vtp=1&amp;bbb=1"/>
          <p:cNvSpPr/>
          <p:nvPr/>
        </p:nvSpPr>
        <p:spPr>
          <a:xfrm>
            <a:off x="649224" y="2007054"/>
            <a:ext cx="10899648" cy="533400"/>
          </a:xfrm>
          <a:prstGeom prst="rect">
            <a:avLst/>
          </a:prstGeom>
          <a:noFill/>
          <a:ln/>
        </p:spPr>
        <p:txBody>
          <a:bodyPr wrap="none" lIns="0" tIns="0" rIns="0" bIns="0" rtlCol="0" anchor="t"/>
          <a:lstStyle/>
          <a:p>
            <a:pPr marL="0" marR="0" lvl="0" indent="0" defTabSz="914400" eaLnBrk="1" fontAlgn="auto" latinLnBrk="1" hangingPunct="1">
              <a:lnSpc>
                <a:spcPts val="4200"/>
              </a:lnSpc>
              <a:spcBef>
                <a:spcPts val="0"/>
              </a:spcBef>
              <a:spcAft>
                <a:spcPts val="0"/>
              </a:spcAft>
              <a:buClrTx/>
              <a:buSzTx/>
              <a:buNone/>
              <a:tabLst>
                <a:tab pos="2790678" algn="l"/>
                <a:tab pos="5555956" algn="l"/>
                <a:tab pos="8321235" algn="l"/>
              </a:tabLst>
              <a:defRPr/>
            </a:pPr>
            <a:r>
              <a:rPr lang="en-US" altLang="zh-CN" sz="2400" b="0" i="0" dirty="0">
                <a:solidFill>
                  <a:srgbClr val="000000"/>
                </a:solidFill>
                <a:latin typeface="Times New Roman" pitchFamily="34" charset="0"/>
                <a:ea typeface="SimSun" pitchFamily="34" charset="-122"/>
                <a:cs typeface="Times New Roman" pitchFamily="34" charset="-120"/>
              </a:rPr>
              <a:t>A</a:t>
            </a:r>
            <a:r>
              <a:rPr lang="en-US" altLang="zh-CN" sz="2400" b="0" i="0">
                <a:solidFill>
                  <a:srgbClr val="000000"/>
                </a:solidFill>
                <a:latin typeface="Times New Roman" pitchFamily="34" charset="0"/>
                <a:ea typeface="SimSun" pitchFamily="34" charset="-122"/>
                <a:cs typeface="Times New Roman" pitchFamily="34" charset="-120"/>
              </a:rPr>
              <a:t>.</a:t>
            </a:r>
            <a:r>
              <a:rPr lang="en-US" altLang="zh-CN" sz="2400" b="0" i="0" smtClean="0">
                <a:solidFill>
                  <a:srgbClr val="000000"/>
                </a:solidFill>
                <a:latin typeface="Times New Roman" pitchFamily="34" charset="0"/>
                <a:ea typeface="SimSun" pitchFamily="34" charset="-122"/>
                <a:cs typeface="Times New Roman" pitchFamily="34" charset="-120"/>
              </a:rPr>
              <a:t>切片</a:t>
            </a:r>
            <a:r>
              <a:rPr lang="en-US" altLang="zh-CN" sz="2400" b="0" i="0" spc="-10300" smtClean="0">
                <a:solidFill>
                  <a:srgbClr val="000000"/>
                </a:solidFill>
                <a:latin typeface="SimSun" pitchFamily="34" charset="0"/>
                <a:ea typeface="SimSun" pitchFamily="34" charset="-122"/>
                <a:cs typeface="SimSun" pitchFamily="34" charset="-120"/>
              </a:rPr>
              <a:t>	</a:t>
            </a:r>
            <a:r>
              <a:rPr lang="en-US" altLang="zh-CN" sz="2400" b="0" i="0" smtClean="0">
                <a:solidFill>
                  <a:srgbClr val="000000"/>
                </a:solidFill>
                <a:latin typeface="Times New Roman" pitchFamily="34" charset="0"/>
                <a:ea typeface="SimSun" pitchFamily="34" charset="-122"/>
                <a:cs typeface="Times New Roman" pitchFamily="34" charset="-120"/>
              </a:rPr>
              <a:t>B</a:t>
            </a:r>
            <a:r>
              <a:rPr lang="en-US" altLang="zh-CN" sz="2400" b="0" i="0">
                <a:solidFill>
                  <a:srgbClr val="000000"/>
                </a:solidFill>
                <a:latin typeface="Times New Roman" pitchFamily="34" charset="0"/>
                <a:ea typeface="SimSun" pitchFamily="34" charset="-122"/>
                <a:cs typeface="Times New Roman" pitchFamily="34" charset="-120"/>
              </a:rPr>
              <a:t>.</a:t>
            </a:r>
            <a:r>
              <a:rPr lang="en-US" altLang="zh-CN" sz="2400" b="0" i="0" smtClean="0">
                <a:solidFill>
                  <a:srgbClr val="000000"/>
                </a:solidFill>
                <a:latin typeface="Times New Roman" pitchFamily="34" charset="0"/>
                <a:ea typeface="SimSun" pitchFamily="34" charset="-122"/>
                <a:cs typeface="Times New Roman" pitchFamily="34" charset="-120"/>
              </a:rPr>
              <a:t>磨片</a:t>
            </a:r>
            <a:r>
              <a:rPr lang="en-US" altLang="zh-CN" sz="2400" b="0" i="0" spc="-10300" smtClean="0">
                <a:solidFill>
                  <a:srgbClr val="000000"/>
                </a:solidFill>
                <a:latin typeface="SimSun" pitchFamily="34" charset="0"/>
                <a:ea typeface="SimSun" pitchFamily="34" charset="-122"/>
                <a:cs typeface="SimSun" pitchFamily="34" charset="-120"/>
              </a:rPr>
              <a:t>	</a:t>
            </a:r>
            <a:r>
              <a:rPr lang="en-US" altLang="zh-CN" sz="2400" b="0" i="0" smtClean="0">
                <a:solidFill>
                  <a:srgbClr val="000000"/>
                </a:solidFill>
                <a:latin typeface="Times New Roman" pitchFamily="34" charset="0"/>
                <a:ea typeface="SimSun" pitchFamily="34" charset="-122"/>
                <a:cs typeface="Times New Roman" pitchFamily="34" charset="-120"/>
              </a:rPr>
              <a:t>C</a:t>
            </a:r>
            <a:r>
              <a:rPr lang="en-US" altLang="zh-CN" sz="2400" b="0" i="0">
                <a:solidFill>
                  <a:srgbClr val="000000"/>
                </a:solidFill>
                <a:latin typeface="Times New Roman" pitchFamily="34" charset="0"/>
                <a:ea typeface="SimSun" pitchFamily="34" charset="-122"/>
                <a:cs typeface="Times New Roman" pitchFamily="34" charset="-120"/>
              </a:rPr>
              <a:t>.</a:t>
            </a:r>
            <a:r>
              <a:rPr lang="en-US" altLang="zh-CN" sz="2400" b="0" i="0" smtClean="0">
                <a:solidFill>
                  <a:srgbClr val="000000"/>
                </a:solidFill>
                <a:latin typeface="Times New Roman" pitchFamily="34" charset="0"/>
                <a:ea typeface="SimSun" pitchFamily="34" charset="-122"/>
                <a:cs typeface="Times New Roman" pitchFamily="34" charset="-120"/>
              </a:rPr>
              <a:t>装片</a:t>
            </a:r>
            <a:r>
              <a:rPr lang="en-US" altLang="zh-CN" sz="2400" b="0" i="0" spc="-10300" smtClean="0">
                <a:solidFill>
                  <a:srgbClr val="000000"/>
                </a:solidFill>
                <a:latin typeface="SimSun" pitchFamily="34" charset="0"/>
                <a:ea typeface="SimSun" pitchFamily="34" charset="-122"/>
                <a:cs typeface="SimSun" pitchFamily="34" charset="-120"/>
              </a:rPr>
              <a:t>	</a:t>
            </a:r>
            <a:r>
              <a:rPr lang="en-US" altLang="zh-CN" sz="2400" b="0" i="0" smtClean="0">
                <a:solidFill>
                  <a:srgbClr val="000000"/>
                </a:solidFill>
                <a:latin typeface="Times New Roman" pitchFamily="34" charset="0"/>
                <a:ea typeface="SimSun" pitchFamily="34" charset="-122"/>
                <a:cs typeface="Times New Roman" pitchFamily="34" charset="-120"/>
              </a:rPr>
              <a:t>D</a:t>
            </a:r>
            <a:r>
              <a:rPr lang="en-US" altLang="zh-CN" sz="2400" b="0" i="0" dirty="0">
                <a:solidFill>
                  <a:srgbClr val="000000"/>
                </a:solidFill>
                <a:latin typeface="Times New Roman" pitchFamily="34" charset="0"/>
                <a:ea typeface="SimSun" pitchFamily="34" charset="-122"/>
                <a:cs typeface="Times New Roman" pitchFamily="34" charset="-120"/>
              </a:rPr>
              <a:t>.涂片</a:t>
            </a:r>
            <a:endParaRPr lang="en-US" altLang="zh-CN" sz="2400" dirty="0"/>
          </a:p>
        </p:txBody>
      </p:sp>
      <p:sp>
        <p:nvSpPr>
          <p:cNvPr id="5" name="QC_4_AS.32_1#d33c88ba0?vop=1&amp;pid=c0bf47d5b&amp;color=0,0,0&amp;vtp=1&amp;bbb=1"/>
          <p:cNvSpPr/>
          <p:nvPr/>
        </p:nvSpPr>
        <p:spPr>
          <a:xfrm>
            <a:off x="649224" y="2529913"/>
            <a:ext cx="10899648" cy="533400"/>
          </a:xfrm>
          <a:prstGeom prst="rect">
            <a:avLst/>
          </a:prstGeom>
          <a:noFill/>
          <a:ln/>
        </p:spPr>
        <p:txBody>
          <a:bodyPr wrap="none" lIns="0" tIns="0" rIns="0" bIns="0" rtlCol="0" anchor="t"/>
          <a:lstStyle/>
          <a:p>
            <a:pPr algn="l" latinLnBrk="1">
              <a:lnSpc>
                <a:spcPts val="4200"/>
              </a:lnSpc>
            </a:pPr>
            <a:r>
              <a:rPr lang="en-US" altLang="zh-CN" sz="2400" b="0" i="0" dirty="0">
                <a:solidFill>
                  <a:srgbClr val="FF0000"/>
                </a:solidFill>
                <a:latin typeface="Times New Roman" pitchFamily="34" charset="0"/>
                <a:ea typeface="SimHei" pitchFamily="34" charset="-122"/>
                <a:cs typeface="Times New Roman" pitchFamily="34" charset="-120"/>
              </a:rPr>
              <a:t>【解析】</a:t>
            </a:r>
            <a:r>
              <a:rPr lang="en-US" altLang="zh-CN" sz="2400" b="0" i="0" dirty="0">
                <a:solidFill>
                  <a:srgbClr val="FF0000"/>
                </a:solidFill>
                <a:latin typeface="Times New Roman" pitchFamily="34" charset="0"/>
                <a:ea typeface="SimSun" pitchFamily="34" charset="-122"/>
                <a:cs typeface="Times New Roman" pitchFamily="34" charset="-120"/>
              </a:rPr>
              <a:t>涂片指用液体的生物材料涂抹制成的玻片标本，D符合题意。</a:t>
            </a:r>
            <a:endParaRPr lang="en-US" altLang="zh-CN" sz="24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3">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3">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499"/>
                                          </p:stCondLst>
                                        </p:cTn>
                                        <p:tgtEl>
                                          <p:spTgt spid="5">
                                            <p:bg/>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499"/>
                                          </p:stCondLst>
                                        </p:cTn>
                                        <p:tgtEl>
                                          <p:spTgt spid="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19.xml><?xml version="1.0" encoding="utf-8"?>
<p:sld xmlns:a="http://schemas.openxmlformats.org/drawingml/2006/main" xmlns:r="http://schemas.openxmlformats.org/officeDocument/2006/relationships" xmlns:p="http://schemas.openxmlformats.org/presentationml/2006/main">
  <p:cSld name="Slide 19&amp;si=19">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M_4_BD.33_1#e22d226bc?vop=1&amp;pid=c0bf47d5b&amp;color=0,0,0&amp;vtp=1&amp;bt=1&amp;bbb=1&amp;hb=1"/>
              <p:cNvSpPr/>
              <p:nvPr/>
            </p:nvSpPr>
            <p:spPr>
              <a:xfrm>
                <a:off x="649224" y="864000"/>
                <a:ext cx="10899648" cy="1117600"/>
              </a:xfrm>
              <a:prstGeom prst="rect">
                <a:avLst/>
              </a:prstGeom>
              <a:noFill/>
              <a:ln/>
            </p:spPr>
            <p:txBody>
              <a:bodyPr wrap="none" lIns="0" tIns="0" rIns="0" bIns="0" rtlCol="0" anchor="t"/>
              <a:lstStyle/>
              <a:p>
                <a:pPr algn="l" latinLnBrk="1">
                  <a:lnSpc>
                    <a:spcPts val="4400"/>
                  </a:lnSpc>
                </a:pPr>
                <a:r>
                  <a:rPr lang="en-US" altLang="zh-CN" sz="2400" b="0" i="0" dirty="0">
                    <a:solidFill>
                      <a:srgbClr val="000000"/>
                    </a:solidFill>
                    <a:latin typeface="SimSun" pitchFamily="34" charset="0"/>
                    <a:ea typeface="SimSun" pitchFamily="34" charset="-122"/>
                    <a:cs typeface="SimSun" pitchFamily="34" charset="-120"/>
                  </a:rPr>
                  <a:t>    </a:t>
                </a:r>
                <a:r>
                  <a:rPr lang="en-US" altLang="zh-CN" sz="2400" b="0" i="0" dirty="0">
                    <a:solidFill>
                      <a:srgbClr val="000000"/>
                    </a:solidFill>
                    <a:latin typeface="Times New Roman" pitchFamily="34" charset="0"/>
                    <a:ea typeface="KaiTi" pitchFamily="34" charset="-122"/>
                    <a:cs typeface="Times New Roman" pitchFamily="34" charset="-120"/>
                  </a:rPr>
                  <a:t>某同学制作了洋葱鳞片叶内表皮细胞临时装片，</a:t>
                </a:r>
                <a:r>
                  <a:rPr lang="en-US" altLang="zh-CN" sz="2400" b="0" i="0">
                    <a:solidFill>
                      <a:srgbClr val="000000"/>
                    </a:solidFill>
                    <a:latin typeface="Times New Roman" pitchFamily="34" charset="0"/>
                    <a:ea typeface="KaiTi" pitchFamily="34" charset="-122"/>
                    <a:cs typeface="Times New Roman" pitchFamily="34" charset="-120"/>
                  </a:rPr>
                  <a:t>并用显微镜观察细胞的结构</a:t>
                </a:r>
                <a:r>
                  <a:rPr lang="en-US" altLang="zh-CN" sz="2400" b="0" i="0" smtClean="0">
                    <a:solidFill>
                      <a:srgbClr val="000000"/>
                    </a:solidFill>
                    <a:latin typeface="Times New Roman" pitchFamily="34" charset="0"/>
                    <a:ea typeface="KaiTi" pitchFamily="34" charset="-122"/>
                    <a:cs typeface="Times New Roman" pitchFamily="34" charset="-120"/>
                  </a:rPr>
                  <a:t>。</a:t>
                </a:r>
              </a:p>
              <a:p>
                <a:pPr latinLnBrk="1">
                  <a:lnSpc>
                    <a:spcPts val="4400"/>
                  </a:lnSpc>
                </a:pPr>
                <a:r>
                  <a:rPr lang="en-US" altLang="zh-CN" sz="2400" b="0" i="0" smtClean="0">
                    <a:solidFill>
                      <a:srgbClr val="000000"/>
                    </a:solidFill>
                    <a:latin typeface="Times New Roman" pitchFamily="34" charset="0"/>
                    <a:ea typeface="KaiTi" pitchFamily="34" charset="-122"/>
                    <a:cs typeface="Times New Roman" pitchFamily="34" charset="-120"/>
                  </a:rPr>
                  <a:t>据此回答</a:t>
                </a:r>
                <a14:m>
                  <m:oMath xmlns:m="http://schemas.openxmlformats.org/officeDocument/2006/math">
                    <m:r>
                      <a:rPr lang="en-US" altLang="zh-CN" sz="2400" b="0" i="0" dirty="0">
                        <a:solidFill>
                          <a:srgbClr val="000000"/>
                        </a:solidFill>
                        <a:latin typeface="Cambria Math" panose="02040503050406030204" pitchFamily="18" charset="0"/>
                        <a:ea typeface="KaiTi" pitchFamily="34" charset="-122"/>
                        <a:cs typeface="Times New Roman" pitchFamily="34" charset="-120"/>
                      </a:rPr>
                      <m:t>11∼13</m:t>
                    </m:r>
                  </m:oMath>
                </a14:m>
                <a:r>
                  <a:rPr lang="en-US" altLang="zh-CN" sz="100" b="0" i="0" kern="0" spc="-99900" dirty="0" smtClean="0">
                    <a:solidFill>
                      <a:srgbClr val="FFFFFF"/>
                    </a:solidFill>
                    <a:latin typeface="Times New Roman" pitchFamily="34" charset="0"/>
                    <a:ea typeface="KaiTi" pitchFamily="34" charset="-122"/>
                    <a:cs typeface="Times New Roman" pitchFamily="34" charset="-120"/>
                  </a:rPr>
                  <a:t> </a:t>
                </a:r>
                <a:r>
                  <a:rPr lang="en-US" altLang="zh-CN" sz="2400" b="0" i="0" dirty="0">
                    <a:solidFill>
                      <a:srgbClr val="000000"/>
                    </a:solidFill>
                    <a:latin typeface="Times New Roman" pitchFamily="34" charset="0"/>
                    <a:ea typeface="KaiTi" pitchFamily="34" charset="-122"/>
                    <a:cs typeface="Times New Roman" pitchFamily="34" charset="-120"/>
                  </a:rPr>
                  <a:t>题。</a:t>
                </a:r>
                <a:endParaRPr lang="en-US" altLang="zh-CN" sz="2400" dirty="0"/>
              </a:p>
            </p:txBody>
          </p:sp>
        </mc:Choice>
        <mc:Fallback>
          <p:sp>
            <p:nvSpPr>
              <p:cNvPr id="2" name="QM_4_BD.33_1#e22d226bc?vop=1&amp;pid=c0bf47d5b&amp;color=0,0,0&amp;vtp=1&amp;bt=1&amp;bbb=1&amp;hb=1"/>
              <p:cNvSpPr>
                <a:spLocks noRot="1" noChangeAspect="1" noMove="1" noResize="1" noEditPoints="1" noAdjustHandles="1" noChangeArrowheads="1" noChangeShapeType="1" noTextEdit="1"/>
              </p:cNvSpPr>
              <p:nvPr/>
            </p:nvSpPr>
            <p:spPr>
              <a:xfrm>
                <a:off x="649224" y="864000"/>
                <a:ext cx="10899648" cy="1117600"/>
              </a:xfrm>
              <a:prstGeom prst="rect">
                <a:avLst/>
              </a:prstGeom>
              <a:blipFill>
                <a:blip r:embed="rId3"/>
                <a:stretch>
                  <a:fillRect l="-1734" r="-2349" b="-8197"/>
                </a:stretch>
              </a:blipFill>
              <a:ln/>
            </p:spPr>
            <p:txBody>
              <a:bodyPr/>
              <a:lstStyle/>
              <a:p>
                <a:r>
                  <a:rPr lang="zh-CN" altLang="en-US">
                    <a:noFill/>
                  </a:rPr>
                  <a:t> </a:t>
                </a:r>
              </a:p>
            </p:txBody>
          </p:sp>
        </mc:Fallback>
      </mc:AlternateContent>
    </p:spTree>
  </p:cSld>
  <p:clrMapOvr>
    <a:masterClrMapping/>
  </p:clrMapOvr>
  <p:transition>
    <p:split dir="in"/>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name="Slide 2&amp;si=2">
    <p:spTree>
      <p:nvGrpSpPr>
        <p:cNvPr id="1" name=""/>
        <p:cNvGrpSpPr/>
        <p:nvPr/>
      </p:nvGrpSpPr>
      <p:grpSpPr>
        <a:xfrm>
          <a:off x="0" y="0"/>
          <a:ext cx="0" cy="0"/>
          <a:chOff x="0" y="0"/>
          <a:chExt cx="0" cy="0"/>
        </a:xfrm>
      </p:grpSpPr>
    </p:spTree>
  </p:cSld>
  <p:clrMapOvr>
    <a:masterClrMapping/>
  </p:clrMapOvr>
  <p:transition>
    <p:split dir="in"/>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name="Slide 20&amp;si=20">
    <p:spTree>
      <p:nvGrpSpPr>
        <p:cNvPr id="1" name=""/>
        <p:cNvGrpSpPr/>
        <p:nvPr/>
      </p:nvGrpSpPr>
      <p:grpSpPr>
        <a:xfrm>
          <a:off x="0" y="0"/>
          <a:ext cx="0" cy="0"/>
          <a:chOff x="0" y="0"/>
          <a:chExt cx="0" cy="0"/>
        </a:xfrm>
      </p:grpSpPr>
      <p:sp>
        <p:nvSpPr>
          <p:cNvPr id="2" name="QC_5_BD.34_1#5e6384e39?sp=1&amp;vop=1&amp;pid=e22d226bc&amp;color=0,0,0&amp;vtp=1&amp;bt=1&amp;bbb=1"/>
          <p:cNvSpPr/>
          <p:nvPr/>
        </p:nvSpPr>
        <p:spPr>
          <a:xfrm>
            <a:off x="649224" y="859536"/>
            <a:ext cx="10899648" cy="533400"/>
          </a:xfrm>
          <a:prstGeom prst="rect">
            <a:avLst/>
          </a:prstGeom>
          <a:noFill/>
          <a:ln/>
        </p:spPr>
        <p:txBody>
          <a:bodyPr wrap="none" lIns="0" tIns="0" rIns="0" bIns="0" rtlCol="0" anchor="t"/>
          <a:lstStyle/>
          <a:p>
            <a:pPr algn="l" latinLnBrk="1">
              <a:lnSpc>
                <a:spcPts val="4200"/>
              </a:lnSpc>
            </a:pPr>
            <a:r>
              <a:rPr lang="en-US" altLang="zh-CN" sz="2400" b="1" i="0" dirty="0">
                <a:solidFill>
                  <a:srgbClr val="C00000"/>
                </a:solidFill>
                <a:latin typeface="Times New Roman" pitchFamily="34" charset="0"/>
                <a:ea typeface="SimSun" pitchFamily="34" charset="-122"/>
                <a:cs typeface="Times New Roman" pitchFamily="34" charset="-120"/>
              </a:rPr>
              <a:t>11.</a:t>
            </a:r>
            <a:r>
              <a:rPr lang="en-US" altLang="zh-CN" sz="2400" b="0" i="0" dirty="0">
                <a:solidFill>
                  <a:srgbClr val="000000"/>
                </a:solidFill>
                <a:latin typeface="仿宋" pitchFamily="34" charset="0"/>
                <a:ea typeface="仿宋" pitchFamily="34" charset="-122"/>
                <a:cs typeface="仿宋" pitchFamily="34" charset="-120"/>
              </a:rPr>
              <a:t>［2025福建厦门期中］</a:t>
            </a:r>
            <a:r>
              <a:rPr lang="en-US" altLang="zh-CN" sz="2400" b="0" i="0" dirty="0">
                <a:solidFill>
                  <a:srgbClr val="000000"/>
                </a:solidFill>
                <a:latin typeface="Times New Roman" pitchFamily="34" charset="0"/>
                <a:ea typeface="SimSun" pitchFamily="34" charset="-122"/>
                <a:cs typeface="Times New Roman" pitchFamily="34" charset="-120"/>
              </a:rPr>
              <a:t>如图是部分实验操作步骤，</a:t>
            </a:r>
            <a:r>
              <a:rPr lang="en-US" altLang="zh-CN" sz="2400" b="0" i="0">
                <a:solidFill>
                  <a:srgbClr val="000000"/>
                </a:solidFill>
                <a:latin typeface="Times New Roman" pitchFamily="34" charset="0"/>
                <a:ea typeface="SimSun" pitchFamily="34" charset="-122"/>
                <a:cs typeface="Times New Roman" pitchFamily="34" charset="-120"/>
              </a:rPr>
              <a:t>相关叙述不正确的是</a:t>
            </a:r>
            <a:r>
              <a:rPr lang="en-US" altLang="zh-CN" sz="2400" b="0" i="0" smtClean="0">
                <a:solidFill>
                  <a:srgbClr val="000000"/>
                </a:solidFill>
                <a:latin typeface="Times New Roman" pitchFamily="34" charset="0"/>
                <a:ea typeface="SimSun" pitchFamily="34" charset="-122"/>
                <a:cs typeface="Times New Roman" pitchFamily="34" charset="-120"/>
              </a:rPr>
              <a:t>(</a:t>
            </a:r>
            <a:r>
              <a:rPr lang="en-US" altLang="zh-CN" sz="2400" b="0" i="0" smtClean="0">
                <a:solidFill>
                  <a:srgbClr val="000000"/>
                </a:solidFill>
                <a:latin typeface="SimSun" pitchFamily="34" charset="0"/>
                <a:ea typeface="SimSun" pitchFamily="34" charset="-122"/>
                <a:cs typeface="SimSun" pitchFamily="34" charset="-120"/>
              </a:rPr>
              <a:t>     </a:t>
            </a:r>
            <a:r>
              <a:rPr lang="en-US" altLang="zh-CN" sz="2400" b="0" i="0" smtClean="0">
                <a:solidFill>
                  <a:srgbClr val="000000"/>
                </a:solidFill>
                <a:latin typeface="Times New Roman" pitchFamily="34" charset="0"/>
                <a:ea typeface="SimSun" pitchFamily="34" charset="-122"/>
                <a:cs typeface="Times New Roman" pitchFamily="34" charset="-120"/>
              </a:rPr>
              <a:t>)</a:t>
            </a:r>
            <a:endParaRPr lang="en-US" altLang="zh-CN" sz="2400" dirty="0"/>
          </a:p>
        </p:txBody>
      </p:sp>
      <p:sp>
        <p:nvSpPr>
          <p:cNvPr id="3" name="QC_5_AN.35_1#5e6384e39.bracket?vop=1&amp;pid=e22d226bc&amp;color=0,0,0&amp;vpa=11&amp;vtp=1"/>
          <p:cNvSpPr/>
          <p:nvPr/>
        </p:nvSpPr>
        <p:spPr>
          <a:xfrm>
            <a:off x="10694766" y="859536"/>
            <a:ext cx="441325" cy="533400"/>
          </a:xfrm>
          <a:prstGeom prst="rect">
            <a:avLst/>
          </a:prstGeom>
          <a:noFill/>
          <a:ln/>
        </p:spPr>
        <p:txBody>
          <a:bodyPr wrap="none" lIns="0" tIns="0" rIns="0" bIns="0" rtlCol="0" anchor="t"/>
          <a:lstStyle/>
          <a:p>
            <a:pPr algn="ctr" latinLnBrk="1">
              <a:lnSpc>
                <a:spcPts val="4200"/>
              </a:lnSpc>
            </a:pPr>
            <a:r>
              <a:rPr lang="en-US" altLang="zh-CN" sz="2400" b="0" i="0" dirty="0">
                <a:solidFill>
                  <a:srgbClr val="FF0000"/>
                </a:solidFill>
                <a:latin typeface="Times New Roman" pitchFamily="34" charset="0"/>
                <a:ea typeface="SimSun" pitchFamily="34" charset="-122"/>
                <a:cs typeface="Times New Roman" pitchFamily="34" charset="-120"/>
              </a:rPr>
              <a:t>A</a:t>
            </a:r>
            <a:endParaRPr lang="en-US" altLang="zh-CN" sz="2400" dirty="0"/>
          </a:p>
        </p:txBody>
      </p:sp>
      <p:pic>
        <p:nvPicPr>
          <p:cNvPr id="4" name="QC_5_BD.34_3#5e6384e39?iti=1&amp;htil=1&amp;vop=1&amp;pid=e22d226bc&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978408" y="1755267"/>
            <a:ext cx="1527048" cy="886968"/>
          </a:xfrm>
          <a:prstGeom prst="rect">
            <a:avLst/>
          </a:prstGeom>
          <a:noFill/>
          <a:extLst>
            <a:ext uri="{909E8E84-426E-40DD-AFC4-6F175D3DCCD1}">
              <a14:hiddenFill xmlns:a14="http://schemas.microsoft.com/office/drawing/2010/main">
                <a:solidFill>
                  <a:scrgbClr r="0" g="0" b="0">
                    <a:alpha val="0"/>
                  </a:scrgbClr>
                </a:solidFill>
              </a14:hiddenFill>
            </a:ext>
          </a:extLst>
        </p:spPr>
      </p:pic>
      <p:pic>
        <p:nvPicPr>
          <p:cNvPr id="5" name="QC_5_BD.34_4#5e6384e39?iti=2&amp;htil=1&amp;vop=1&amp;pid=e22d226bc&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3364992" y="1590675"/>
            <a:ext cx="1106424" cy="1051560"/>
          </a:xfrm>
          <a:prstGeom prst="rect">
            <a:avLst/>
          </a:prstGeom>
          <a:noFill/>
          <a:extLst>
            <a:ext uri="{909E8E84-426E-40DD-AFC4-6F175D3DCCD1}">
              <a14:hiddenFill xmlns:a14="http://schemas.microsoft.com/office/drawing/2010/main">
                <a:solidFill>
                  <a:scrgbClr r="0" g="0" b="0">
                    <a:alpha val="0"/>
                  </a:scrgbClr>
                </a:solidFill>
              </a14:hiddenFill>
            </a:ext>
          </a:extLst>
        </p:spPr>
      </p:pic>
      <p:pic>
        <p:nvPicPr>
          <p:cNvPr id="6" name="QC_5_BD.34_5#5e6384e39?iti=3&amp;htil=1&amp;vop=1&amp;pid=e22d226bc&amp;color=0,0,0&amp;tib=255,255,255&amp;vtp=1" descr="preencoded.png"/>
          <p:cNvPicPr>
            <a:picLocks noChangeAspect="1"/>
          </p:cNvPicPr>
          <p:nvPr/>
        </p:nvPicPr>
        <p:blipFill>
          <a:blip r:embed="rId5">
            <a:clrChange>
              <a:clrFrom>
                <a:srgbClr val="FFFFFF"/>
              </a:clrFrom>
              <a:clrTo>
                <a:srgbClr val="FFFFFF">
                  <a:alpha val="0"/>
                </a:srgbClr>
              </a:clrTo>
            </a:clrChange>
          </a:blip>
          <a:stretch>
            <a:fillRect/>
          </a:stretch>
        </p:blipFill>
        <p:spPr>
          <a:xfrm>
            <a:off x="5285232" y="1462659"/>
            <a:ext cx="1618488" cy="1179576"/>
          </a:xfrm>
          <a:prstGeom prst="rect">
            <a:avLst/>
          </a:prstGeom>
          <a:noFill/>
          <a:extLst>
            <a:ext uri="{909E8E84-426E-40DD-AFC4-6F175D3DCCD1}">
              <a14:hiddenFill xmlns:a14="http://schemas.microsoft.com/office/drawing/2010/main">
                <a:solidFill>
                  <a:scrgbClr r="0" g="0" b="0">
                    <a:alpha val="0"/>
                  </a:scrgbClr>
                </a:solidFill>
              </a14:hiddenFill>
            </a:ext>
          </a:extLst>
        </p:spPr>
      </p:pic>
      <p:pic>
        <p:nvPicPr>
          <p:cNvPr id="7" name="QC_5_BD.34_6#5e6384e39?iti=4&amp;htil=1&amp;vop=1&amp;pid=e22d226bc&amp;color=0,0,0&amp;tib=255,255,255&amp;vtp=1" descr="preencoded.png"/>
          <p:cNvPicPr>
            <a:picLocks noChangeAspect="1"/>
          </p:cNvPicPr>
          <p:nvPr/>
        </p:nvPicPr>
        <p:blipFill>
          <a:blip r:embed="rId6">
            <a:clrChange>
              <a:clrFrom>
                <a:srgbClr val="FFFFFF"/>
              </a:clrFrom>
              <a:clrTo>
                <a:srgbClr val="FFFFFF">
                  <a:alpha val="0"/>
                </a:srgbClr>
              </a:clrTo>
            </a:clrChange>
          </a:blip>
          <a:stretch>
            <a:fillRect/>
          </a:stretch>
        </p:blipFill>
        <p:spPr>
          <a:xfrm>
            <a:off x="7671816" y="1663827"/>
            <a:ext cx="1197864" cy="978408"/>
          </a:xfrm>
          <a:prstGeom prst="rect">
            <a:avLst/>
          </a:prstGeom>
          <a:noFill/>
          <a:extLst>
            <a:ext uri="{909E8E84-426E-40DD-AFC4-6F175D3DCCD1}">
              <a14:hiddenFill xmlns:a14="http://schemas.microsoft.com/office/drawing/2010/main">
                <a:solidFill>
                  <a:scrgbClr r="0" g="0" b="0">
                    <a:alpha val="0"/>
                  </a:scrgbClr>
                </a:solidFill>
              </a14:hiddenFill>
            </a:ext>
          </a:extLst>
        </p:spPr>
      </p:pic>
      <p:pic>
        <p:nvPicPr>
          <p:cNvPr id="8" name="QC_5_BD.34_7#5e6384e39?iti=5&amp;htil=1&amp;vop=1&amp;pid=e22d226bc&amp;color=0,0,0&amp;tib=255,255,255&amp;vtp=1" descr="preencoded.png"/>
          <p:cNvPicPr>
            <a:picLocks noChangeAspect="1"/>
          </p:cNvPicPr>
          <p:nvPr/>
        </p:nvPicPr>
        <p:blipFill>
          <a:blip r:embed="rId7">
            <a:clrChange>
              <a:clrFrom>
                <a:srgbClr val="FFFFFF"/>
              </a:clrFrom>
              <a:clrTo>
                <a:srgbClr val="FFFFFF">
                  <a:alpha val="0"/>
                </a:srgbClr>
              </a:clrTo>
            </a:clrChange>
          </a:blip>
          <a:stretch>
            <a:fillRect/>
          </a:stretch>
        </p:blipFill>
        <p:spPr>
          <a:xfrm>
            <a:off x="9683496" y="1883283"/>
            <a:ext cx="1545336" cy="758952"/>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9" name="QC_5_BD.34_8#5e6384e39?iti=1&amp;htil=1&amp;vop=1&amp;pid=e22d226bc&amp;color=0,0,0&amp;vtp=1"/>
          <p:cNvSpPr/>
          <p:nvPr/>
        </p:nvSpPr>
        <p:spPr>
          <a:xfrm>
            <a:off x="1555401" y="2769235"/>
            <a:ext cx="373062" cy="895096"/>
          </a:xfrm>
          <a:prstGeom prst="rect">
            <a:avLst/>
          </a:prstGeom>
          <a:noFill/>
          <a:ln/>
        </p:spPr>
        <p:txBody>
          <a:bodyPr wrap="square" lIns="0" tIns="0" rIns="0" bIns="0" rtlCol="0" anchor="t"/>
          <a:lstStyle/>
          <a:p>
            <a:pPr algn="ctr" latinLnBrk="1">
              <a:lnSpc>
                <a:spcPct val="150000"/>
              </a:lnSpc>
            </a:pPr>
            <a:r>
              <a:rPr lang="en-US" altLang="zh-CN" sz="2400" b="0" i="0" dirty="0">
                <a:solidFill>
                  <a:srgbClr val="000000"/>
                </a:solidFill>
                <a:latin typeface="Times New Roman" pitchFamily="34" charset="0"/>
                <a:ea typeface="SimSun" pitchFamily="34" charset="-122"/>
                <a:cs typeface="Times New Roman" pitchFamily="34" charset="-120"/>
              </a:rPr>
              <a:t>①</a:t>
            </a:r>
            <a:endParaRPr lang="en-US" altLang="zh-CN" sz="2400" dirty="0"/>
          </a:p>
        </p:txBody>
      </p:sp>
      <p:sp>
        <p:nvSpPr>
          <p:cNvPr id="10" name="QC_5_BD.34_9#5e6384e39?iti=2&amp;htil=1&amp;vop=1&amp;pid=e22d226bc&amp;color=0,0,0&amp;vtp=1"/>
          <p:cNvSpPr/>
          <p:nvPr/>
        </p:nvSpPr>
        <p:spPr>
          <a:xfrm>
            <a:off x="3731673" y="2769235"/>
            <a:ext cx="373062" cy="895096"/>
          </a:xfrm>
          <a:prstGeom prst="rect">
            <a:avLst/>
          </a:prstGeom>
          <a:noFill/>
          <a:ln/>
        </p:spPr>
        <p:txBody>
          <a:bodyPr wrap="square" lIns="0" tIns="0" rIns="0" bIns="0" rtlCol="0" anchor="t"/>
          <a:lstStyle/>
          <a:p>
            <a:pPr algn="ctr" latinLnBrk="1">
              <a:lnSpc>
                <a:spcPct val="150000"/>
              </a:lnSpc>
            </a:pPr>
            <a:r>
              <a:rPr lang="en-US" altLang="zh-CN" sz="2400" b="0" i="0" dirty="0">
                <a:solidFill>
                  <a:srgbClr val="000000"/>
                </a:solidFill>
                <a:latin typeface="Times New Roman" pitchFamily="34" charset="0"/>
                <a:ea typeface="SimSun" pitchFamily="34" charset="-122"/>
                <a:cs typeface="Times New Roman" pitchFamily="34" charset="-120"/>
              </a:rPr>
              <a:t>②</a:t>
            </a:r>
            <a:endParaRPr lang="en-US" altLang="zh-CN" sz="2400" dirty="0"/>
          </a:p>
        </p:txBody>
      </p:sp>
      <p:sp>
        <p:nvSpPr>
          <p:cNvPr id="11" name="QC_5_BD.34_10#5e6384e39?iti=3&amp;htil=1&amp;vop=1&amp;pid=e22d226bc&amp;color=0,0,0&amp;vtp=1"/>
          <p:cNvSpPr/>
          <p:nvPr/>
        </p:nvSpPr>
        <p:spPr>
          <a:xfrm>
            <a:off x="5907945" y="2769235"/>
            <a:ext cx="373062" cy="895096"/>
          </a:xfrm>
          <a:prstGeom prst="rect">
            <a:avLst/>
          </a:prstGeom>
          <a:noFill/>
          <a:ln/>
        </p:spPr>
        <p:txBody>
          <a:bodyPr wrap="square" lIns="0" tIns="0" rIns="0" bIns="0" rtlCol="0" anchor="t"/>
          <a:lstStyle/>
          <a:p>
            <a:pPr algn="ctr" latinLnBrk="1">
              <a:lnSpc>
                <a:spcPct val="150000"/>
              </a:lnSpc>
            </a:pPr>
            <a:r>
              <a:rPr lang="en-US" altLang="zh-CN" sz="2400" b="0" i="0" dirty="0">
                <a:solidFill>
                  <a:srgbClr val="000000"/>
                </a:solidFill>
                <a:latin typeface="Times New Roman" pitchFamily="34" charset="0"/>
                <a:ea typeface="SimSun" pitchFamily="34" charset="-122"/>
                <a:cs typeface="Times New Roman" pitchFamily="34" charset="-120"/>
              </a:rPr>
              <a:t>③</a:t>
            </a:r>
            <a:endParaRPr lang="en-US" altLang="zh-CN" sz="2400" dirty="0"/>
          </a:p>
        </p:txBody>
      </p:sp>
      <p:sp>
        <p:nvSpPr>
          <p:cNvPr id="12" name="QC_5_BD.34_11#5e6384e39?iti=4&amp;htil=1&amp;vop=1&amp;pid=e22d226bc&amp;color=0,0,0&amp;vtp=1"/>
          <p:cNvSpPr/>
          <p:nvPr/>
        </p:nvSpPr>
        <p:spPr>
          <a:xfrm>
            <a:off x="8084217" y="2769235"/>
            <a:ext cx="373062" cy="895096"/>
          </a:xfrm>
          <a:prstGeom prst="rect">
            <a:avLst/>
          </a:prstGeom>
          <a:noFill/>
          <a:ln/>
        </p:spPr>
        <p:txBody>
          <a:bodyPr wrap="square" lIns="0" tIns="0" rIns="0" bIns="0" rtlCol="0" anchor="t"/>
          <a:lstStyle/>
          <a:p>
            <a:pPr algn="ctr" latinLnBrk="1">
              <a:lnSpc>
                <a:spcPct val="150000"/>
              </a:lnSpc>
            </a:pPr>
            <a:r>
              <a:rPr lang="en-US" altLang="zh-CN" sz="2400" b="0" i="0" dirty="0">
                <a:solidFill>
                  <a:srgbClr val="000000"/>
                </a:solidFill>
                <a:latin typeface="Times New Roman" pitchFamily="34" charset="0"/>
                <a:ea typeface="SimSun" pitchFamily="34" charset="-122"/>
                <a:cs typeface="Times New Roman" pitchFamily="34" charset="-120"/>
              </a:rPr>
              <a:t>④</a:t>
            </a:r>
            <a:endParaRPr lang="en-US" altLang="zh-CN" sz="2400" dirty="0"/>
          </a:p>
        </p:txBody>
      </p:sp>
      <p:sp>
        <p:nvSpPr>
          <p:cNvPr id="13" name="QC_5_BD.34_12#5e6384e39?iti=5&amp;htil=1&amp;vop=1&amp;pid=e22d226bc&amp;color=0,0,0&amp;vtp=1"/>
          <p:cNvSpPr/>
          <p:nvPr/>
        </p:nvSpPr>
        <p:spPr>
          <a:xfrm>
            <a:off x="10269633" y="2769235"/>
            <a:ext cx="373062" cy="895096"/>
          </a:xfrm>
          <a:prstGeom prst="rect">
            <a:avLst/>
          </a:prstGeom>
          <a:noFill/>
          <a:ln/>
        </p:spPr>
        <p:txBody>
          <a:bodyPr wrap="square" lIns="0" tIns="0" rIns="0" bIns="0" rtlCol="0" anchor="t"/>
          <a:lstStyle/>
          <a:p>
            <a:pPr algn="ctr" latinLnBrk="1">
              <a:lnSpc>
                <a:spcPct val="150000"/>
              </a:lnSpc>
            </a:pPr>
            <a:r>
              <a:rPr lang="en-US" altLang="zh-CN" sz="2400" b="0" i="0" dirty="0">
                <a:solidFill>
                  <a:srgbClr val="000000"/>
                </a:solidFill>
                <a:latin typeface="Times New Roman" pitchFamily="34" charset="0"/>
                <a:ea typeface="SimSun" pitchFamily="34" charset="-122"/>
                <a:cs typeface="Times New Roman" pitchFamily="34" charset="-120"/>
              </a:rPr>
              <a:t>⑤</a:t>
            </a:r>
            <a:endParaRPr lang="en-US" altLang="zh-CN" sz="2400" dirty="0"/>
          </a:p>
        </p:txBody>
      </p:sp>
      <p:sp>
        <p:nvSpPr>
          <p:cNvPr id="14" name="QC_5_BD.34_13#5e6384e39.choices?vop=1&amp;pid=e22d226bc&amp;color=0,0,0&amp;vtp=1&amp;bbb=1"/>
          <p:cNvSpPr/>
          <p:nvPr/>
        </p:nvSpPr>
        <p:spPr>
          <a:xfrm>
            <a:off x="649224" y="3375333"/>
            <a:ext cx="10899648" cy="1117600"/>
          </a:xfrm>
          <a:prstGeom prst="rect">
            <a:avLst/>
          </a:prstGeom>
          <a:noFill/>
          <a:ln/>
        </p:spPr>
        <p:txBody>
          <a:bodyPr wrap="none" lIns="0" tIns="0" rIns="0" bIns="0" rtlCol="0" anchor="t"/>
          <a:lstStyle/>
          <a:p>
            <a:pPr marL="0" marR="0" lvl="0" indent="0" defTabSz="914400" eaLnBrk="1" fontAlgn="auto" latinLnBrk="1" hangingPunct="1">
              <a:lnSpc>
                <a:spcPts val="4400"/>
              </a:lnSpc>
              <a:spcBef>
                <a:spcPts val="0"/>
              </a:spcBef>
              <a:spcAft>
                <a:spcPts val="0"/>
              </a:spcAft>
              <a:buClrTx/>
              <a:buSzTx/>
              <a:buNone/>
              <a:tabLst>
                <a:tab pos="5555956" algn="l"/>
              </a:tabLst>
              <a:defRPr/>
            </a:pPr>
            <a:r>
              <a:rPr lang="en-US" altLang="zh-CN" sz="2400" b="0" i="0" dirty="0">
                <a:solidFill>
                  <a:srgbClr val="000000"/>
                </a:solidFill>
                <a:latin typeface="Times New Roman" pitchFamily="34" charset="0"/>
                <a:ea typeface="SimSun" pitchFamily="34" charset="-122"/>
                <a:cs typeface="Times New Roman" pitchFamily="34" charset="-120"/>
              </a:rPr>
              <a:t>A.</a:t>
            </a:r>
            <a:r>
              <a:rPr lang="en-US" altLang="zh-CN" sz="2400" b="0" i="0">
                <a:solidFill>
                  <a:srgbClr val="000000"/>
                </a:solidFill>
                <a:latin typeface="Times New Roman" pitchFamily="34" charset="0"/>
                <a:ea typeface="SimSun" pitchFamily="34" charset="-122"/>
                <a:cs typeface="Times New Roman" pitchFamily="34" charset="-120"/>
              </a:rPr>
              <a:t>制作该装片的正确顺序为</a:t>
            </a:r>
            <a:r>
              <a:rPr lang="en-US" altLang="zh-CN" sz="2400" b="0" i="0" smtClean="0">
                <a:solidFill>
                  <a:srgbClr val="000000"/>
                </a:solidFill>
                <a:latin typeface="Times New Roman" pitchFamily="34" charset="0"/>
                <a:ea typeface="SimSun" pitchFamily="34" charset="-122"/>
                <a:cs typeface="Times New Roman" pitchFamily="34" charset="-120"/>
              </a:rPr>
              <a:t>①④②③⑤</a:t>
            </a:r>
            <a:r>
              <a:rPr lang="en-US" altLang="zh-CN" sz="2400" b="0" i="0" spc="-10300" smtClean="0">
                <a:solidFill>
                  <a:srgbClr val="000000"/>
                </a:solidFill>
                <a:latin typeface="SimSun" pitchFamily="34" charset="0"/>
                <a:ea typeface="SimSun" pitchFamily="34" charset="-122"/>
                <a:cs typeface="SimSun" pitchFamily="34" charset="-120"/>
              </a:rPr>
              <a:t>	</a:t>
            </a:r>
            <a:r>
              <a:rPr lang="en-US" altLang="zh-CN" sz="2400" b="0" i="0" smtClean="0">
                <a:solidFill>
                  <a:srgbClr val="000000"/>
                </a:solidFill>
                <a:latin typeface="Times New Roman" pitchFamily="34" charset="0"/>
                <a:ea typeface="SimSun" pitchFamily="34" charset="-122"/>
                <a:cs typeface="Times New Roman" pitchFamily="34" charset="-120"/>
              </a:rPr>
              <a:t>B</a:t>
            </a:r>
            <a:r>
              <a:rPr lang="en-US" altLang="zh-CN" sz="2400" b="0" i="0" dirty="0">
                <a:solidFill>
                  <a:srgbClr val="000000"/>
                </a:solidFill>
                <a:latin typeface="Times New Roman" pitchFamily="34" charset="0"/>
                <a:ea typeface="SimSun" pitchFamily="34" charset="-122"/>
                <a:cs typeface="Times New Roman" pitchFamily="34" charset="-120"/>
              </a:rPr>
              <a:t>.步骤⑤的目的是便于观察</a:t>
            </a:r>
            <a:endParaRPr lang="en-US" altLang="zh-CN" sz="2400" dirty="0"/>
          </a:p>
          <a:p>
            <a:pPr marL="0" marR="0" lvl="0" indent="0" defTabSz="914400" eaLnBrk="1" fontAlgn="auto" latinLnBrk="1" hangingPunct="1">
              <a:lnSpc>
                <a:spcPts val="4400"/>
              </a:lnSpc>
              <a:spcBef>
                <a:spcPts val="0"/>
              </a:spcBef>
              <a:spcAft>
                <a:spcPts val="0"/>
              </a:spcAft>
              <a:buClrTx/>
              <a:buSzTx/>
              <a:buNone/>
              <a:tabLst>
                <a:tab pos="5555956" algn="l"/>
              </a:tabLst>
              <a:defRPr/>
            </a:pPr>
            <a:r>
              <a:rPr lang="en-US" altLang="zh-CN" sz="2400" b="0" i="0" smtClean="0">
                <a:solidFill>
                  <a:srgbClr val="000000"/>
                </a:solidFill>
                <a:latin typeface="Times New Roman" pitchFamily="34" charset="0"/>
                <a:ea typeface="SimSun" pitchFamily="34" charset="-122"/>
                <a:cs typeface="Times New Roman" pitchFamily="34" charset="-120"/>
              </a:rPr>
              <a:t>C</a:t>
            </a:r>
            <a:r>
              <a:rPr lang="en-US" altLang="zh-CN" sz="2400" b="0" i="0" dirty="0">
                <a:solidFill>
                  <a:srgbClr val="000000"/>
                </a:solidFill>
                <a:latin typeface="Times New Roman" pitchFamily="34" charset="0"/>
                <a:ea typeface="SimSun" pitchFamily="34" charset="-122"/>
                <a:cs typeface="Times New Roman" pitchFamily="34" charset="-120"/>
              </a:rPr>
              <a:t>.步骤</a:t>
            </a:r>
            <a:r>
              <a:rPr lang="en-US" altLang="zh-CN" sz="2400" b="0" i="0">
                <a:solidFill>
                  <a:srgbClr val="000000"/>
                </a:solidFill>
                <a:latin typeface="Times New Roman" pitchFamily="34" charset="0"/>
                <a:ea typeface="SimSun" pitchFamily="34" charset="-122"/>
                <a:cs typeface="Times New Roman" pitchFamily="34" charset="-120"/>
              </a:rPr>
              <a:t>④</a:t>
            </a:r>
            <a:r>
              <a:rPr lang="en-US" altLang="zh-CN" sz="2400" b="0" i="0" smtClean="0">
                <a:solidFill>
                  <a:srgbClr val="000000"/>
                </a:solidFill>
                <a:latin typeface="Times New Roman" pitchFamily="34" charset="0"/>
                <a:ea typeface="SimSun" pitchFamily="34" charset="-122"/>
                <a:cs typeface="Times New Roman" pitchFamily="34" charset="-120"/>
              </a:rPr>
              <a:t>滴加的液体是清水</a:t>
            </a:r>
            <a:r>
              <a:rPr lang="en-US" altLang="zh-CN" sz="2400" b="0" i="0" spc="-10300" smtClean="0">
                <a:solidFill>
                  <a:srgbClr val="000000"/>
                </a:solidFill>
                <a:latin typeface="SimSun" pitchFamily="34" charset="0"/>
                <a:ea typeface="SimSun" pitchFamily="34" charset="-122"/>
                <a:cs typeface="SimSun" pitchFamily="34" charset="-120"/>
              </a:rPr>
              <a:t>	</a:t>
            </a:r>
            <a:r>
              <a:rPr lang="en-US" altLang="zh-CN" sz="2400" b="0" i="0" smtClean="0">
                <a:solidFill>
                  <a:srgbClr val="000000"/>
                </a:solidFill>
                <a:latin typeface="Times New Roman" pitchFamily="34" charset="0"/>
                <a:ea typeface="SimSun" pitchFamily="34" charset="-122"/>
                <a:cs typeface="Times New Roman" pitchFamily="34" charset="-120"/>
              </a:rPr>
              <a:t>D</a:t>
            </a:r>
            <a:r>
              <a:rPr lang="en-US" altLang="zh-CN" sz="2400" b="0" i="0" dirty="0">
                <a:solidFill>
                  <a:srgbClr val="000000"/>
                </a:solidFill>
                <a:latin typeface="Times New Roman" pitchFamily="34" charset="0"/>
                <a:ea typeface="SimSun" pitchFamily="34" charset="-122"/>
                <a:cs typeface="Times New Roman" pitchFamily="34" charset="-120"/>
              </a:rPr>
              <a:t>.步骤①的目的是防止细胞重叠</a:t>
            </a:r>
            <a:endParaRPr lang="en-US" altLang="zh-CN" sz="24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3">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1.xml><?xml version="1.0" encoding="utf-8"?>
<p:sld xmlns:a="http://schemas.openxmlformats.org/drawingml/2006/main" xmlns:r="http://schemas.openxmlformats.org/officeDocument/2006/relationships" xmlns:p="http://schemas.openxmlformats.org/presentationml/2006/main">
  <p:cSld name="Slide 21&amp;si=21">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36_1#5e6384e39?vop=1&amp;pid=e22d226bc&amp;color=0,0,0&amp;vtp=1&amp;bt=1&amp;bbb=1&amp;hb=1"/>
              <p:cNvSpPr/>
              <p:nvPr/>
            </p:nvSpPr>
            <p:spPr>
              <a:xfrm>
                <a:off x="649224" y="864000"/>
                <a:ext cx="10899648" cy="3352800"/>
              </a:xfrm>
              <a:prstGeom prst="rect">
                <a:avLst/>
              </a:prstGeom>
              <a:noFill/>
              <a:ln/>
            </p:spPr>
            <p:txBody>
              <a:bodyPr wrap="none" lIns="0" tIns="0" rIns="0" bIns="0" rtlCol="0" anchor="t"/>
              <a:lstStyle/>
              <a:p>
                <a:pPr algn="l" latinLnBrk="1">
                  <a:lnSpc>
                    <a:spcPts val="4400"/>
                  </a:lnSpc>
                </a:pPr>
                <a:r>
                  <a:rPr lang="en-US" altLang="zh-CN" sz="2400" b="0" i="0" dirty="0">
                    <a:solidFill>
                      <a:srgbClr val="FF0000"/>
                    </a:solidFill>
                    <a:latin typeface="Times New Roman" pitchFamily="34" charset="0"/>
                    <a:ea typeface="SimHei" pitchFamily="34" charset="-122"/>
                    <a:cs typeface="Times New Roman" pitchFamily="34" charset="-120"/>
                  </a:rPr>
                  <a:t>【解析</a:t>
                </a:r>
                <a:r>
                  <a:rPr lang="en-US" altLang="zh-CN" sz="2400" b="0" i="0">
                    <a:solidFill>
                      <a:srgbClr val="FF0000"/>
                    </a:solidFill>
                    <a:latin typeface="Times New Roman" pitchFamily="34" charset="0"/>
                    <a:ea typeface="SimHei" pitchFamily="34" charset="-122"/>
                    <a:cs typeface="Times New Roman" pitchFamily="34" charset="-120"/>
                  </a:rPr>
                  <a:t>】</a:t>
                </a:r>
                <a:r>
                  <a:rPr lang="en-US" altLang="zh-CN" sz="2400" b="0" i="0" smtClean="0">
                    <a:solidFill>
                      <a:srgbClr val="FF0000"/>
                    </a:solidFill>
                    <a:latin typeface="Times New Roman" pitchFamily="34" charset="0"/>
                    <a:ea typeface="SimSun" pitchFamily="34" charset="-122"/>
                    <a:cs typeface="Times New Roman" pitchFamily="34" charset="-120"/>
                  </a:rPr>
                  <a:t>制作洋葱鳞片叶内表皮细胞临时装片的步骤为擦</a:t>
                </a:r>
                <a14:m>
                  <m:oMath xmlns:m="http://schemas.openxmlformats.org/officeDocument/2006/math">
                    <m:d>
                      <m:dPr>
                        <m:begChr m:val=""/>
                        <m:endChr m:val=""/>
                        <m:ctrlPr>
                          <a:rPr lang="en-US" altLang="zh-CN" sz="2400" b="0" i="1" dirty="0">
                            <a:solidFill>
                              <a:srgbClr val="FF0000"/>
                            </a:solidFill>
                            <a:latin typeface="Cambria Math" panose="02040503050406030204" pitchFamily="18" charset="0"/>
                            <a:ea typeface="SimSun" pitchFamily="34" charset="-122"/>
                            <a:cs typeface="Times New Roman" pitchFamily="34" charset="-120"/>
                          </a:rPr>
                        </m:ctrlPr>
                      </m:dPr>
                      <m:e>
                        <m:r>
                          <a:rPr lang="en-US" altLang="zh-CN" sz="2400" b="0" i="0" dirty="0">
                            <a:solidFill>
                              <a:srgbClr val="FF0000"/>
                            </a:solidFill>
                            <a:latin typeface="Cambria Math" panose="02040503050406030204" pitchFamily="18" charset="0"/>
                            <a:ea typeface="SimSun" pitchFamily="34" charset="-122"/>
                            <a:cs typeface="Times New Roman" pitchFamily="34" charset="-120"/>
                          </a:rPr>
                          <m:t>→</m:t>
                        </m:r>
                        <m:r>
                          <a:rPr lang="en-US" altLang="zh-CN" sz="2400" b="0" i="0" dirty="0">
                            <a:solidFill>
                              <a:srgbClr val="FF0000"/>
                            </a:solidFill>
                            <a:latin typeface="Cambria Math" panose="02040503050406030204" pitchFamily="18" charset="0"/>
                            <a:ea typeface="SimSun" pitchFamily="34" charset="-122"/>
                            <a:cs typeface="Times New Roman" pitchFamily="34" charset="-120"/>
                          </a:rPr>
                          <m:t>④</m:t>
                        </m:r>
                      </m:e>
                    </m:d>
                  </m:oMath>
                </a14:m>
                <a:r>
                  <a:rPr lang="en-US" altLang="zh-CN" sz="2400" b="0" i="0" dirty="0" smtClean="0">
                    <a:solidFill>
                      <a:srgbClr val="FF0000"/>
                    </a:solidFill>
                    <a:latin typeface="Times New Roman" pitchFamily="34" charset="0"/>
                    <a:ea typeface="SimSun" pitchFamily="34" charset="-122"/>
                    <a:cs typeface="Times New Roman" pitchFamily="34" charset="-120"/>
                  </a:rPr>
                  <a:t>滴</a:t>
                </a:r>
                <a14:m>
                  <m:oMath xmlns:m="http://schemas.openxmlformats.org/officeDocument/2006/math">
                    <m:d>
                      <m:dPr>
                        <m:begChr m:val=""/>
                        <m:endChr m:val=""/>
                        <m:ctrlPr>
                          <a:rPr lang="en-US" altLang="zh-CN" sz="2400" b="0" i="1" dirty="0">
                            <a:solidFill>
                              <a:srgbClr val="FF0000"/>
                            </a:solidFill>
                            <a:latin typeface="Cambria Math" panose="02040503050406030204" pitchFamily="18" charset="0"/>
                            <a:ea typeface="SimSun" pitchFamily="34" charset="-122"/>
                            <a:cs typeface="Times New Roman" pitchFamily="34" charset="-120"/>
                          </a:rPr>
                        </m:ctrlPr>
                      </m:dPr>
                      <m:e>
                        <m:r>
                          <a:rPr lang="en-US" altLang="zh-CN" sz="2400" b="0" i="0" dirty="0">
                            <a:solidFill>
                              <a:srgbClr val="FF0000"/>
                            </a:solidFill>
                            <a:latin typeface="Cambria Math" panose="02040503050406030204" pitchFamily="18" charset="0"/>
                            <a:ea typeface="SimSun" pitchFamily="34" charset="-122"/>
                            <a:cs typeface="Times New Roman" pitchFamily="34" charset="-120"/>
                          </a:rPr>
                          <m:t>→</m:t>
                        </m:r>
                        <m:r>
                          <a:rPr lang="en-US" altLang="zh-CN" sz="2400" b="0" i="0" dirty="0">
                            <a:solidFill>
                              <a:srgbClr val="FF0000"/>
                            </a:solidFill>
                            <a:latin typeface="Cambria Math" panose="02040503050406030204" pitchFamily="18" charset="0"/>
                            <a:ea typeface="SimSun" pitchFamily="34" charset="-122"/>
                            <a:cs typeface="Times New Roman" pitchFamily="34" charset="-120"/>
                          </a:rPr>
                          <m:t>②</m:t>
                        </m:r>
                      </m:e>
                    </m:d>
                  </m:oMath>
                </a14:m>
                <a:r>
                  <a:rPr lang="en-US" altLang="zh-CN" sz="2400" b="0" i="0" dirty="0" smtClean="0">
                    <a:solidFill>
                      <a:srgbClr val="FF0000"/>
                    </a:solidFill>
                    <a:latin typeface="Times New Roman" pitchFamily="34" charset="0"/>
                    <a:ea typeface="SimSun" pitchFamily="34" charset="-122"/>
                    <a:cs typeface="Times New Roman" pitchFamily="34" charset="-120"/>
                  </a:rPr>
                  <a:t>撕</a:t>
                </a:r>
                <a14:m>
                  <m:oMath xmlns:m="http://schemas.openxmlformats.org/officeDocument/2006/math">
                    <m:d>
                      <m:dPr>
                        <m:begChr m:val=""/>
                        <m:endChr m:val=""/>
                        <m:ctrlPr>
                          <a:rPr lang="en-US" altLang="zh-CN" sz="2400" b="0" i="1" dirty="0">
                            <a:solidFill>
                              <a:srgbClr val="FF0000"/>
                            </a:solidFill>
                            <a:latin typeface="Cambria Math" panose="02040503050406030204" pitchFamily="18" charset="0"/>
                            <a:ea typeface="SimSun" pitchFamily="34" charset="-122"/>
                            <a:cs typeface="Times New Roman" pitchFamily="34" charset="-120"/>
                          </a:rPr>
                        </m:ctrlPr>
                      </m:dPr>
                      <m:e>
                        <m:r>
                          <a:rPr lang="en-US" altLang="zh-CN" sz="2400" b="0" i="0" dirty="0">
                            <a:solidFill>
                              <a:srgbClr val="FF0000"/>
                            </a:solidFill>
                            <a:latin typeface="Cambria Math" panose="02040503050406030204" pitchFamily="18" charset="0"/>
                            <a:ea typeface="SimSun" pitchFamily="34" charset="-122"/>
                            <a:cs typeface="Times New Roman" pitchFamily="34" charset="-120"/>
                          </a:rPr>
                          <m:t>→</m:t>
                        </m:r>
                        <m:r>
                          <a:rPr lang="en-US" altLang="zh-CN" sz="2400" b="0" i="0" dirty="0">
                            <a:solidFill>
                              <a:srgbClr val="FF0000"/>
                            </a:solidFill>
                            <a:latin typeface="Cambria Math" panose="02040503050406030204" pitchFamily="18" charset="0"/>
                            <a:ea typeface="SimSun" pitchFamily="34" charset="-122"/>
                            <a:cs typeface="Times New Roman" pitchFamily="34" charset="-120"/>
                          </a:rPr>
                          <m:t>①</m:t>
                        </m:r>
                      </m:e>
                    </m:d>
                  </m:oMath>
                </a14:m>
                <a:r>
                  <a:rPr lang="en-US" altLang="zh-CN" sz="100" b="0" i="0" kern="0" spc="-99900" dirty="0" smtClean="0">
                    <a:solidFill>
                      <a:srgbClr val="FFFFFF"/>
                    </a:solidFill>
                    <a:latin typeface="Times New Roman" pitchFamily="34" charset="0"/>
                    <a:ea typeface="SimSun" pitchFamily="34" charset="-122"/>
                    <a:cs typeface="Times New Roman" pitchFamily="34" charset="-120"/>
                  </a:rPr>
                  <a:t> </a:t>
                </a:r>
                <a:r>
                  <a:rPr lang="en-US" altLang="zh-CN" sz="2400" b="0" i="0" smtClean="0">
                    <a:solidFill>
                      <a:srgbClr val="FF0000"/>
                    </a:solidFill>
                    <a:latin typeface="Times New Roman" pitchFamily="34" charset="0"/>
                    <a:ea typeface="SimSun" pitchFamily="34" charset="-122"/>
                    <a:cs typeface="Times New Roman" pitchFamily="34" charset="-120"/>
                  </a:rPr>
                  <a:t>展</a:t>
                </a:r>
              </a:p>
              <a:p>
                <a:pPr latinLnBrk="1">
                  <a:lnSpc>
                    <a:spcPts val="4400"/>
                  </a:lnSpc>
                </a:pPr>
                <a14:m>
                  <m:oMath xmlns:m="http://schemas.openxmlformats.org/officeDocument/2006/math">
                    <m:d>
                      <m:dPr>
                        <m:begChr m:val=""/>
                        <m:endChr m:val=""/>
                        <m:ctrlPr>
                          <a:rPr lang="en-US" altLang="zh-CN" sz="2400" b="0" i="1" dirty="0">
                            <a:solidFill>
                              <a:srgbClr val="FF0000"/>
                            </a:solidFill>
                            <a:latin typeface="Cambria Math" panose="02040503050406030204" pitchFamily="18" charset="0"/>
                            <a:ea typeface="SimSun" pitchFamily="34" charset="-122"/>
                            <a:cs typeface="Times New Roman" pitchFamily="34" charset="-120"/>
                          </a:rPr>
                        </m:ctrlPr>
                      </m:dPr>
                      <m:e>
                        <m:r>
                          <a:rPr lang="en-US" altLang="zh-CN" sz="2400" b="0" i="0" dirty="0">
                            <a:solidFill>
                              <a:srgbClr val="FF0000"/>
                            </a:solidFill>
                            <a:latin typeface="Cambria Math" panose="02040503050406030204" pitchFamily="18" charset="0"/>
                            <a:ea typeface="SimSun" pitchFamily="34" charset="-122"/>
                            <a:cs typeface="Times New Roman" pitchFamily="34" charset="-120"/>
                          </a:rPr>
                          <m:t>→</m:t>
                        </m:r>
                        <m:r>
                          <a:rPr lang="en-US" altLang="zh-CN" sz="2400" b="0" i="0" dirty="0">
                            <a:solidFill>
                              <a:srgbClr val="FF0000"/>
                            </a:solidFill>
                            <a:latin typeface="Cambria Math" panose="02040503050406030204" pitchFamily="18" charset="0"/>
                            <a:ea typeface="SimSun" pitchFamily="34" charset="-122"/>
                            <a:cs typeface="Times New Roman" pitchFamily="34" charset="-120"/>
                          </a:rPr>
                          <m:t>③</m:t>
                        </m:r>
                      </m:e>
                    </m:d>
                  </m:oMath>
                </a14:m>
                <a:r>
                  <a:rPr lang="en-US" altLang="zh-CN" sz="2400" b="0" i="0" dirty="0" smtClean="0">
                    <a:solidFill>
                      <a:srgbClr val="FF0000"/>
                    </a:solidFill>
                    <a:latin typeface="Times New Roman" pitchFamily="34" charset="0"/>
                    <a:ea typeface="SimSun" pitchFamily="34" charset="-122"/>
                    <a:cs typeface="Times New Roman" pitchFamily="34" charset="-120"/>
                  </a:rPr>
                  <a:t>盖</a:t>
                </a:r>
                <a14:m>
                  <m:oMath xmlns:m="http://schemas.openxmlformats.org/officeDocument/2006/math">
                    <m:d>
                      <m:dPr>
                        <m:begChr m:val=""/>
                        <m:endChr m:val=""/>
                        <m:ctrlPr>
                          <a:rPr lang="en-US" altLang="zh-CN" sz="2400" b="0" i="1" dirty="0">
                            <a:solidFill>
                              <a:srgbClr val="FF0000"/>
                            </a:solidFill>
                            <a:latin typeface="Cambria Math" panose="02040503050406030204" pitchFamily="18" charset="0"/>
                            <a:ea typeface="SimSun" pitchFamily="34" charset="-122"/>
                            <a:cs typeface="Times New Roman" pitchFamily="34" charset="-120"/>
                          </a:rPr>
                        </m:ctrlPr>
                      </m:dPr>
                      <m:e>
                        <m:r>
                          <a:rPr lang="en-US" altLang="zh-CN" sz="2400" b="0" i="0" dirty="0">
                            <a:solidFill>
                              <a:srgbClr val="FF0000"/>
                            </a:solidFill>
                            <a:latin typeface="Cambria Math" panose="02040503050406030204" pitchFamily="18" charset="0"/>
                            <a:ea typeface="SimSun" pitchFamily="34" charset="-122"/>
                            <a:cs typeface="Times New Roman" pitchFamily="34" charset="-120"/>
                          </a:rPr>
                          <m:t>→</m:t>
                        </m:r>
                        <m:r>
                          <a:rPr lang="en-US" altLang="zh-CN" sz="2400" b="0" i="0" dirty="0">
                            <a:solidFill>
                              <a:srgbClr val="FF0000"/>
                            </a:solidFill>
                            <a:latin typeface="Cambria Math" panose="02040503050406030204" pitchFamily="18" charset="0"/>
                            <a:ea typeface="SimSun" pitchFamily="34" charset="-122"/>
                            <a:cs typeface="Times New Roman" pitchFamily="34" charset="-120"/>
                          </a:rPr>
                          <m:t>⑤</m:t>
                        </m:r>
                      </m:e>
                    </m:d>
                  </m:oMath>
                </a14:m>
                <a:r>
                  <a:rPr lang="en-US" altLang="zh-CN" sz="100" b="0" i="0" kern="0" spc="-99900" dirty="0" smtClean="0">
                    <a:solidFill>
                      <a:srgbClr val="FFFFFF"/>
                    </a:solidFill>
                    <a:latin typeface="Times New Roman" pitchFamily="34" charset="0"/>
                    <a:ea typeface="SimSun" pitchFamily="34" charset="-122"/>
                    <a:cs typeface="Times New Roman" pitchFamily="34" charset="-120"/>
                  </a:rPr>
                  <a:t> </a:t>
                </a:r>
                <a:r>
                  <a:rPr lang="en-US" altLang="zh-CN" sz="2400" b="0" i="0" dirty="0" smtClean="0">
                    <a:solidFill>
                      <a:srgbClr val="FF0000"/>
                    </a:solidFill>
                    <a:latin typeface="Times New Roman" pitchFamily="34" charset="0"/>
                    <a:ea typeface="SimSun" pitchFamily="34" charset="-122"/>
                    <a:cs typeface="Times New Roman" pitchFamily="34" charset="-120"/>
                  </a:rPr>
                  <a:t>染</a:t>
                </a:r>
                <a:r>
                  <a:rPr lang="en-US" altLang="zh-CN" sz="2400" b="0" i="0" dirty="0">
                    <a:solidFill>
                      <a:srgbClr val="FF0000"/>
                    </a:solidFill>
                    <a:latin typeface="Times New Roman" pitchFamily="34" charset="0"/>
                    <a:ea typeface="SimSun" pitchFamily="34" charset="-122"/>
                    <a:cs typeface="Times New Roman" pitchFamily="34" charset="-120"/>
                  </a:rPr>
                  <a:t>，A错误。碘液是一种常用的细胞染色剂</a:t>
                </a:r>
                <a:r>
                  <a:rPr lang="en-US" altLang="zh-CN" sz="2400" b="0" i="0">
                    <a:solidFill>
                      <a:srgbClr val="FF0000"/>
                    </a:solidFill>
                    <a:latin typeface="Times New Roman" pitchFamily="34" charset="0"/>
                    <a:ea typeface="SimSun" pitchFamily="34" charset="-122"/>
                    <a:cs typeface="Times New Roman" pitchFamily="34" charset="-120"/>
                  </a:rPr>
                  <a:t>，</a:t>
                </a:r>
                <a:r>
                  <a:rPr lang="en-US" altLang="zh-CN" sz="2400" b="0" i="0" smtClean="0">
                    <a:solidFill>
                      <a:srgbClr val="FF0000"/>
                    </a:solidFill>
                    <a:latin typeface="Times New Roman" pitchFamily="34" charset="0"/>
                    <a:ea typeface="SimSun" pitchFamily="34" charset="-122"/>
                    <a:cs typeface="Times New Roman" pitchFamily="34" charset="-120"/>
                  </a:rPr>
                  <a:t>它可以使细胞内的某些</a:t>
                </a:r>
              </a:p>
              <a:p>
                <a:pPr latinLnBrk="1">
                  <a:lnSpc>
                    <a:spcPts val="4400"/>
                  </a:lnSpc>
                </a:pPr>
                <a:r>
                  <a:rPr lang="en-US" altLang="zh-CN" sz="2400" b="0" i="0" smtClean="0">
                    <a:solidFill>
                      <a:srgbClr val="FF0000"/>
                    </a:solidFill>
                    <a:latin typeface="Times New Roman" pitchFamily="34" charset="0"/>
                    <a:ea typeface="SimSun" pitchFamily="34" charset="-122"/>
                    <a:cs typeface="Times New Roman" pitchFamily="34" charset="-120"/>
                  </a:rPr>
                  <a:t>结构着色</a:t>
                </a:r>
                <a:r>
                  <a:rPr lang="en-US" altLang="zh-CN" sz="2400" b="0" i="0" dirty="0">
                    <a:solidFill>
                      <a:srgbClr val="FF0000"/>
                    </a:solidFill>
                    <a:latin typeface="Times New Roman" pitchFamily="34" charset="0"/>
                    <a:ea typeface="SimSun" pitchFamily="34" charset="-122"/>
                    <a:cs typeface="Times New Roman" pitchFamily="34" charset="-120"/>
                  </a:rPr>
                  <a:t>，从而更容易在显微镜下观察，B正确</a:t>
                </a:r>
                <a:r>
                  <a:rPr lang="en-US" altLang="zh-CN" sz="2400" b="0" i="0">
                    <a:solidFill>
                      <a:srgbClr val="FF0000"/>
                    </a:solidFill>
                    <a:latin typeface="Times New Roman" pitchFamily="34" charset="0"/>
                    <a:ea typeface="SimSun" pitchFamily="34" charset="-122"/>
                    <a:cs typeface="Times New Roman" pitchFamily="34" charset="-120"/>
                  </a:rPr>
                  <a:t>。</a:t>
                </a:r>
                <a:r>
                  <a:rPr lang="en-US" altLang="zh-CN" sz="2400" b="0" i="0" smtClean="0">
                    <a:solidFill>
                      <a:srgbClr val="FF0000"/>
                    </a:solidFill>
                    <a:latin typeface="Times New Roman" pitchFamily="34" charset="0"/>
                    <a:ea typeface="SimSun" pitchFamily="34" charset="-122"/>
                    <a:cs typeface="Times New Roman" pitchFamily="34" charset="-120"/>
                  </a:rPr>
                  <a:t>洋葱鳞片叶内表皮细胞具有细胞</a:t>
                </a:r>
              </a:p>
              <a:p>
                <a:pPr latinLnBrk="1">
                  <a:lnSpc>
                    <a:spcPts val="4400"/>
                  </a:lnSpc>
                </a:pPr>
                <a:r>
                  <a:rPr lang="en-US" altLang="zh-CN" sz="2400" b="0" i="0" smtClean="0">
                    <a:solidFill>
                      <a:srgbClr val="FF0000"/>
                    </a:solidFill>
                    <a:latin typeface="Times New Roman" pitchFamily="34" charset="0"/>
                    <a:ea typeface="SimSun" pitchFamily="34" charset="-122"/>
                    <a:cs typeface="Times New Roman" pitchFamily="34" charset="-120"/>
                  </a:rPr>
                  <a:t>壁</a:t>
                </a:r>
                <a:r>
                  <a:rPr lang="en-US" altLang="zh-CN" sz="2400" b="0" i="0" dirty="0">
                    <a:solidFill>
                      <a:srgbClr val="FF0000"/>
                    </a:solidFill>
                    <a:latin typeface="Times New Roman" pitchFamily="34" charset="0"/>
                    <a:ea typeface="SimSun" pitchFamily="34" charset="-122"/>
                    <a:cs typeface="Times New Roman" pitchFamily="34" charset="-120"/>
                  </a:rPr>
                  <a:t>，浸没在清水中既不会因过度吸水而胀破，也不会因失水而皱缩，故步骤</a:t>
                </a:r>
                <a:r>
                  <a:rPr lang="en-US" altLang="zh-CN" sz="2400" b="0" i="0">
                    <a:solidFill>
                      <a:srgbClr val="FF0000"/>
                    </a:solidFill>
                    <a:latin typeface="Times New Roman" pitchFamily="34" charset="0"/>
                    <a:ea typeface="SimSun" pitchFamily="34" charset="-122"/>
                    <a:cs typeface="Times New Roman" pitchFamily="34" charset="-120"/>
                  </a:rPr>
                  <a:t>④</a:t>
                </a:r>
                <a:r>
                  <a:rPr lang="en-US" altLang="zh-CN" sz="2400" b="0" i="0" smtClean="0">
                    <a:solidFill>
                      <a:srgbClr val="FF0000"/>
                    </a:solidFill>
                    <a:latin typeface="Times New Roman" pitchFamily="34" charset="0"/>
                    <a:ea typeface="SimSun" pitchFamily="34" charset="-122"/>
                    <a:cs typeface="Times New Roman" pitchFamily="34" charset="-120"/>
                  </a:rPr>
                  <a:t>中</a:t>
                </a:r>
              </a:p>
              <a:p>
                <a:pPr latinLnBrk="1">
                  <a:lnSpc>
                    <a:spcPts val="4400"/>
                  </a:lnSpc>
                </a:pPr>
                <a:r>
                  <a:rPr lang="en-US" altLang="zh-CN" sz="2400" b="0" i="0" smtClean="0">
                    <a:solidFill>
                      <a:srgbClr val="FF0000"/>
                    </a:solidFill>
                    <a:latin typeface="Times New Roman" pitchFamily="34" charset="0"/>
                    <a:ea typeface="SimSun" pitchFamily="34" charset="-122"/>
                    <a:cs typeface="Times New Roman" pitchFamily="34" charset="-120"/>
                  </a:rPr>
                  <a:t>滴加的液体是清水</a:t>
                </a:r>
                <a:r>
                  <a:rPr lang="en-US" altLang="zh-CN" sz="2400" b="0" i="0" dirty="0">
                    <a:solidFill>
                      <a:srgbClr val="FF0000"/>
                    </a:solidFill>
                    <a:latin typeface="Times New Roman" pitchFamily="34" charset="0"/>
                    <a:ea typeface="SimSun" pitchFamily="34" charset="-122"/>
                    <a:cs typeface="Times New Roman" pitchFamily="34" charset="-120"/>
                  </a:rPr>
                  <a:t>，用于维持细胞正常形态，C正确。步骤①</a:t>
                </a:r>
                <a:r>
                  <a:rPr lang="en-US" altLang="zh-CN" sz="2400" b="0" i="0">
                    <a:solidFill>
                      <a:srgbClr val="FF0000"/>
                    </a:solidFill>
                    <a:latin typeface="Times New Roman" pitchFamily="34" charset="0"/>
                    <a:ea typeface="SimSun" pitchFamily="34" charset="-122"/>
                    <a:cs typeface="Times New Roman" pitchFamily="34" charset="-120"/>
                  </a:rPr>
                  <a:t>的目的是将材料展平</a:t>
                </a:r>
                <a:r>
                  <a:rPr lang="en-US" altLang="zh-CN" sz="2400" b="0" i="0" smtClean="0">
                    <a:solidFill>
                      <a:srgbClr val="FF0000"/>
                    </a:solidFill>
                    <a:latin typeface="Times New Roman" pitchFamily="34" charset="0"/>
                    <a:ea typeface="SimSun" pitchFamily="34" charset="-122"/>
                    <a:cs typeface="Times New Roman" pitchFamily="34" charset="-120"/>
                  </a:rPr>
                  <a:t>，</a:t>
                </a:r>
              </a:p>
              <a:p>
                <a:pPr latinLnBrk="1">
                  <a:lnSpc>
                    <a:spcPts val="4400"/>
                  </a:lnSpc>
                </a:pPr>
                <a:r>
                  <a:rPr lang="en-US" altLang="zh-CN" sz="2400" b="0" i="0" smtClean="0">
                    <a:solidFill>
                      <a:srgbClr val="FF0000"/>
                    </a:solidFill>
                    <a:latin typeface="Times New Roman" pitchFamily="34" charset="0"/>
                    <a:ea typeface="SimSun" pitchFamily="34" charset="-122"/>
                    <a:cs typeface="Times New Roman" pitchFamily="34" charset="-120"/>
                  </a:rPr>
                  <a:t>这样可以防止视野中的细胞出现重叠</a:t>
                </a:r>
                <a:r>
                  <a:rPr lang="en-US" altLang="zh-CN" sz="2400" b="0" i="0" dirty="0">
                    <a:solidFill>
                      <a:srgbClr val="FF0000"/>
                    </a:solidFill>
                    <a:latin typeface="Times New Roman" pitchFamily="34" charset="0"/>
                    <a:ea typeface="SimSun" pitchFamily="34" charset="-122"/>
                    <a:cs typeface="Times New Roman" pitchFamily="34" charset="-120"/>
                  </a:rPr>
                  <a:t>，影响观察，D正确。</a:t>
                </a:r>
                <a:endParaRPr lang="en-US" altLang="zh-CN" sz="2400" dirty="0"/>
              </a:p>
            </p:txBody>
          </p:sp>
        </mc:Choice>
        <mc:Fallback>
          <p:sp>
            <p:nvSpPr>
              <p:cNvPr id="2" name="QC_5_AS.36_1#5e6384e39?vop=1&amp;pid=e22d226bc&amp;color=0,0,0&amp;vtp=1&amp;bt=1&amp;bbb=1&amp;hb=1"/>
              <p:cNvSpPr>
                <a:spLocks noRot="1" noChangeAspect="1" noMove="1" noResize="1" noEditPoints="1" noAdjustHandles="1" noChangeArrowheads="1" noChangeShapeType="1" noTextEdit="1"/>
              </p:cNvSpPr>
              <p:nvPr/>
            </p:nvSpPr>
            <p:spPr>
              <a:xfrm>
                <a:off x="649224" y="864000"/>
                <a:ext cx="10899648" cy="3352800"/>
              </a:xfrm>
              <a:prstGeom prst="rect">
                <a:avLst/>
              </a:prstGeom>
              <a:blipFill>
                <a:blip r:embed="rId3"/>
                <a:stretch>
                  <a:fillRect l="-1734" r="-4195" b="-3455"/>
                </a:stretch>
              </a:blipFill>
              <a:ln/>
            </p:spPr>
            <p:txBody>
              <a:bodyPr/>
              <a:lstStyle/>
              <a:p>
                <a:r>
                  <a:rPr lang="zh-CN" altLang="en-US">
                    <a:noFill/>
                  </a:rPr>
                  <a:t> </a:t>
                </a:r>
              </a:p>
            </p:txBody>
          </p:sp>
        </mc:Fallback>
      </mc:AlternateContent>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499"/>
                                          </p:stCondLst>
                                        </p:cTn>
                                        <p:tgtEl>
                                          <p:spTgt spid="2">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2">
                                            <p:txEl>
                                              <p:pRg st="0" end="0"/>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499"/>
                                          </p:stCondLst>
                                        </p:cTn>
                                        <p:tgtEl>
                                          <p:spTgt spid="2">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499"/>
                                          </p:stCondLst>
                                        </p:cTn>
                                        <p:tgtEl>
                                          <p:spTgt spid="2">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499"/>
                                          </p:stCondLst>
                                        </p:cTn>
                                        <p:tgtEl>
                                          <p:spTgt spid="2">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499"/>
                                          </p:stCondLst>
                                        </p:cTn>
                                        <p:tgtEl>
                                          <p:spTgt spid="2">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499"/>
                                          </p:stCondLst>
                                        </p:cTn>
                                        <p:tgtEl>
                                          <p:spTgt spid="2">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2.xml><?xml version="1.0" encoding="utf-8"?>
<p:sld xmlns:a="http://schemas.openxmlformats.org/drawingml/2006/main" xmlns:r="http://schemas.openxmlformats.org/officeDocument/2006/relationships" xmlns:p="http://schemas.openxmlformats.org/presentationml/2006/main">
  <p:cSld name="Slide 22&amp;si=22">
    <p:spTree>
      <p:nvGrpSpPr>
        <p:cNvPr id="1" name=""/>
        <p:cNvGrpSpPr/>
        <p:nvPr/>
      </p:nvGrpSpPr>
      <p:grpSpPr>
        <a:xfrm>
          <a:off x="0" y="0"/>
          <a:ext cx="0" cy="0"/>
          <a:chOff x="0" y="0"/>
          <a:chExt cx="0" cy="0"/>
        </a:xfrm>
      </p:grpSpPr>
      <p:sp>
        <p:nvSpPr>
          <p:cNvPr id="2" name="QC_5_BD.37_1#140331a11?vop=1&amp;pid=e22d226bc&amp;color=0,0,0&amp;vtp=1&amp;bt=1&amp;bbb=1"/>
          <p:cNvSpPr/>
          <p:nvPr/>
        </p:nvSpPr>
        <p:spPr>
          <a:xfrm>
            <a:off x="649224" y="859536"/>
            <a:ext cx="10899648" cy="533400"/>
          </a:xfrm>
          <a:prstGeom prst="rect">
            <a:avLst/>
          </a:prstGeom>
          <a:noFill/>
          <a:ln/>
        </p:spPr>
        <p:txBody>
          <a:bodyPr wrap="none" lIns="0" tIns="0" rIns="0" bIns="0" rtlCol="0" anchor="t"/>
          <a:lstStyle/>
          <a:p>
            <a:pPr algn="l" latinLnBrk="1">
              <a:lnSpc>
                <a:spcPts val="4200"/>
              </a:lnSpc>
            </a:pPr>
            <a:r>
              <a:rPr lang="en-US" altLang="zh-CN" sz="2400" b="1" i="0" dirty="0">
                <a:solidFill>
                  <a:srgbClr val="C00000"/>
                </a:solidFill>
                <a:latin typeface="Times New Roman" pitchFamily="34" charset="0"/>
                <a:ea typeface="SimSun" pitchFamily="34" charset="-122"/>
                <a:cs typeface="Times New Roman" pitchFamily="34" charset="-120"/>
              </a:rPr>
              <a:t>12.</a:t>
            </a:r>
            <a:r>
              <a:rPr lang="en-US" altLang="zh-CN" sz="2400" b="0" i="0" dirty="0">
                <a:solidFill>
                  <a:srgbClr val="000000"/>
                </a:solidFill>
                <a:latin typeface="仿宋" pitchFamily="34" charset="0"/>
                <a:ea typeface="仿宋" pitchFamily="34" charset="-122"/>
                <a:cs typeface="仿宋" pitchFamily="34" charset="-120"/>
              </a:rPr>
              <a:t>［2025福建厦门期中］</a:t>
            </a:r>
            <a:r>
              <a:rPr lang="en-US" altLang="zh-CN" sz="2400" b="0" i="0" dirty="0">
                <a:solidFill>
                  <a:srgbClr val="000000"/>
                </a:solidFill>
                <a:latin typeface="Times New Roman" pitchFamily="34" charset="0"/>
                <a:ea typeface="SimSun" pitchFamily="34" charset="-122"/>
                <a:cs typeface="Times New Roman" pitchFamily="34" charset="-120"/>
              </a:rPr>
              <a:t>同一目镜观察到清晰物像时，</a:t>
            </a:r>
            <a:r>
              <a:rPr lang="en-US" altLang="zh-CN" sz="2400" b="0" i="0">
                <a:solidFill>
                  <a:srgbClr val="000000"/>
                </a:solidFill>
                <a:latin typeface="Times New Roman" pitchFamily="34" charset="0"/>
                <a:ea typeface="SimSun" pitchFamily="34" charset="-122"/>
                <a:cs typeface="Times New Roman" pitchFamily="34" charset="-120"/>
              </a:rPr>
              <a:t>视野范围最小的是</a:t>
            </a:r>
            <a:r>
              <a:rPr lang="en-US" altLang="zh-CN" sz="2400" b="0" i="0" smtClean="0">
                <a:solidFill>
                  <a:srgbClr val="000000"/>
                </a:solidFill>
                <a:latin typeface="Times New Roman" pitchFamily="34" charset="0"/>
                <a:ea typeface="SimSun" pitchFamily="34" charset="-122"/>
                <a:cs typeface="Times New Roman" pitchFamily="34" charset="-120"/>
              </a:rPr>
              <a:t>(</a:t>
            </a:r>
            <a:r>
              <a:rPr lang="en-US" altLang="zh-CN" sz="2400" b="0" i="0" smtClean="0">
                <a:solidFill>
                  <a:srgbClr val="000000"/>
                </a:solidFill>
                <a:latin typeface="SimSun" pitchFamily="34" charset="0"/>
                <a:ea typeface="SimSun" pitchFamily="34" charset="-122"/>
                <a:cs typeface="SimSun" pitchFamily="34" charset="-120"/>
              </a:rPr>
              <a:t>     </a:t>
            </a:r>
            <a:r>
              <a:rPr lang="en-US" altLang="zh-CN" sz="2400" b="0" i="0" smtClean="0">
                <a:solidFill>
                  <a:srgbClr val="000000"/>
                </a:solidFill>
                <a:latin typeface="Times New Roman" pitchFamily="34" charset="0"/>
                <a:ea typeface="SimSun" pitchFamily="34" charset="-122"/>
                <a:cs typeface="Times New Roman" pitchFamily="34" charset="-120"/>
              </a:rPr>
              <a:t>)</a:t>
            </a:r>
            <a:endParaRPr lang="en-US" altLang="zh-CN" sz="2400" dirty="0"/>
          </a:p>
        </p:txBody>
      </p:sp>
      <p:sp>
        <p:nvSpPr>
          <p:cNvPr id="3" name="QC_5_AN.38_1#140331a11.bracket?vop=1&amp;pid=e22d226bc&amp;color=0,0,0&amp;vpa=12&amp;vtp=1"/>
          <p:cNvSpPr/>
          <p:nvPr/>
        </p:nvSpPr>
        <p:spPr>
          <a:xfrm>
            <a:off x="10724293" y="859536"/>
            <a:ext cx="423863" cy="533400"/>
          </a:xfrm>
          <a:prstGeom prst="rect">
            <a:avLst/>
          </a:prstGeom>
          <a:noFill/>
          <a:ln/>
        </p:spPr>
        <p:txBody>
          <a:bodyPr wrap="none" lIns="0" tIns="0" rIns="0" bIns="0" rtlCol="0" anchor="t"/>
          <a:lstStyle/>
          <a:p>
            <a:pPr algn="ctr" latinLnBrk="1">
              <a:lnSpc>
                <a:spcPts val="4200"/>
              </a:lnSpc>
            </a:pPr>
            <a:r>
              <a:rPr lang="en-US" altLang="zh-CN" sz="2400" b="0" i="0" dirty="0">
                <a:solidFill>
                  <a:srgbClr val="FF0000"/>
                </a:solidFill>
                <a:latin typeface="Times New Roman" pitchFamily="34" charset="0"/>
                <a:ea typeface="SimSun" pitchFamily="34" charset="-122"/>
                <a:cs typeface="Times New Roman" pitchFamily="34" charset="-120"/>
              </a:rPr>
              <a:t>B</a:t>
            </a:r>
            <a:endParaRPr lang="en-US" altLang="zh-CN" sz="2400" dirty="0"/>
          </a:p>
        </p:txBody>
      </p:sp>
      <p:sp>
        <p:nvSpPr>
          <p:cNvPr id="4" name="QC_5_BD.37_2#140331a11.choices?vop=1&amp;pid=e22d226bc&amp;color=0,0,0&amp;vtp=1&amp;bbb=1"/>
          <p:cNvSpPr/>
          <p:nvPr/>
        </p:nvSpPr>
        <p:spPr>
          <a:xfrm>
            <a:off x="649224" y="1335659"/>
            <a:ext cx="10894782" cy="1016000"/>
          </a:xfrm>
          <a:prstGeom prst="rect">
            <a:avLst/>
          </a:prstGeom>
          <a:noFill/>
          <a:ln/>
        </p:spPr>
        <p:txBody>
          <a:bodyPr wrap="none" lIns="0" tIns="0" rIns="0" bIns="0" rtlCol="0" anchor="t"/>
          <a:lstStyle/>
          <a:p>
            <a:pPr marL="0" marR="0" lvl="0" indent="0" defTabSz="914400" eaLnBrk="1" fontAlgn="auto" latinLnBrk="1" hangingPunct="1">
              <a:lnSpc>
                <a:spcPts val="8000"/>
              </a:lnSpc>
              <a:spcBef>
                <a:spcPts val="0"/>
              </a:spcBef>
              <a:spcAft>
                <a:spcPts val="0"/>
              </a:spcAft>
              <a:buClrTx/>
              <a:buSzTx/>
              <a:buNone/>
              <a:tabLst>
                <a:tab pos="2834821" algn="l"/>
                <a:tab pos="5644241" algn="l"/>
                <a:tab pos="8339362" algn="l"/>
              </a:tabLst>
              <a:defRPr/>
            </a:pPr>
            <a:r>
              <a:rPr lang="en-US" altLang="zh-CN" sz="2400" b="0" i="0">
                <a:solidFill>
                  <a:srgbClr val="000000"/>
                </a:solidFill>
                <a:latin typeface="Times New Roman" pitchFamily="34" charset="0"/>
                <a:ea typeface="SimSun" pitchFamily="34" charset="-122"/>
                <a:cs typeface="Times New Roman" pitchFamily="34" charset="-120"/>
              </a:rPr>
              <a:t>A</a:t>
            </a:r>
            <a:r>
              <a:rPr lang="en-US" altLang="zh-CN" sz="2400" b="0" i="0" smtClean="0">
                <a:solidFill>
                  <a:srgbClr val="000000"/>
                </a:solidFill>
                <a:latin typeface="Times New Roman" pitchFamily="34" charset="0"/>
                <a:ea typeface="SimSun" pitchFamily="34" charset="-122"/>
                <a:cs typeface="Times New Roman" pitchFamily="34" charset="-120"/>
              </a:rPr>
              <a:t>.</a:t>
            </a:r>
            <a:r>
              <a:rPr lang="en-US" altLang="zh-CN" sz="3950" b="0" i="0" kern="0" spc="-99900" smtClean="0">
                <a:solidFill>
                  <a:srgbClr val="FFFFFF"/>
                </a:solidFill>
                <a:latin typeface="Times New Roman" pitchFamily="34" charset="0"/>
                <a:ea typeface="SimSun" pitchFamily="34" charset="-122"/>
                <a:cs typeface="Times New Roman" pitchFamily="34" charset="-120"/>
              </a:rPr>
              <a:t> </a:t>
            </a:r>
            <a:r>
              <a:rPr lang="en-US" altLang="zh-CN" sz="900" b="0" i="0" kern="0" smtClean="0">
                <a:solidFill>
                  <a:srgbClr val="FFFFFF"/>
                </a:solidFill>
                <a:latin typeface="SimSun" panose="02010600030101010101" pitchFamily="2" charset="-122"/>
                <a:ea typeface="SimSun" pitchFamily="34" charset="-122"/>
                <a:cs typeface="Times New Roman" pitchFamily="34" charset="-120"/>
              </a:rPr>
              <a:t>                                </a:t>
            </a:r>
            <a:r>
              <a:rPr lang="en-US" altLang="zh-CN" sz="2400" b="0" i="0" spc="-10300" smtClean="0">
                <a:solidFill>
                  <a:srgbClr val="000000"/>
                </a:solidFill>
                <a:latin typeface="SimSun" pitchFamily="34" charset="0"/>
                <a:ea typeface="SimSun" pitchFamily="34" charset="-122"/>
                <a:cs typeface="SimSun" pitchFamily="34" charset="-120"/>
              </a:rPr>
              <a:t>	</a:t>
            </a:r>
            <a:r>
              <a:rPr lang="en-US" altLang="zh-CN" sz="2400" b="0" i="0" smtClean="0">
                <a:solidFill>
                  <a:srgbClr val="000000"/>
                </a:solidFill>
                <a:latin typeface="Times New Roman" pitchFamily="34" charset="0"/>
                <a:ea typeface="SimSun" pitchFamily="34" charset="-122"/>
                <a:cs typeface="Times New Roman" pitchFamily="34" charset="-120"/>
              </a:rPr>
              <a:t>B.</a:t>
            </a:r>
            <a:r>
              <a:rPr lang="en-US" altLang="zh-CN" sz="2400" b="0" i="0" kern="0" spc="-99900" smtClean="0">
                <a:solidFill>
                  <a:srgbClr val="FFFFFF"/>
                </a:solidFill>
                <a:latin typeface="Times New Roman" pitchFamily="34" charset="0"/>
                <a:ea typeface="SimSun" pitchFamily="34" charset="-122"/>
                <a:cs typeface="Times New Roman" pitchFamily="34" charset="-120"/>
              </a:rPr>
              <a:t> </a:t>
            </a:r>
            <a:r>
              <a:rPr lang="en-US" altLang="zh-CN" sz="900" b="0" i="0" kern="0" smtClean="0">
                <a:solidFill>
                  <a:srgbClr val="FFFFFF"/>
                </a:solidFill>
                <a:latin typeface="SimSun" panose="02010600030101010101" pitchFamily="2" charset="-122"/>
                <a:ea typeface="SimSun" pitchFamily="34" charset="-122"/>
                <a:cs typeface="Times New Roman" pitchFamily="34" charset="-120"/>
              </a:rPr>
              <a:t>                                </a:t>
            </a:r>
            <a:r>
              <a:rPr lang="en-US" altLang="zh-CN" sz="2400" b="0" i="0" spc="-10300" smtClean="0">
                <a:solidFill>
                  <a:srgbClr val="000000"/>
                </a:solidFill>
                <a:latin typeface="SimSun" pitchFamily="34" charset="0"/>
                <a:ea typeface="SimSun" pitchFamily="34" charset="-122"/>
                <a:cs typeface="SimSun" pitchFamily="34" charset="-120"/>
              </a:rPr>
              <a:t>	</a:t>
            </a:r>
            <a:r>
              <a:rPr lang="en-US" altLang="zh-CN" sz="2400" b="0" i="0" smtClean="0">
                <a:solidFill>
                  <a:srgbClr val="000000"/>
                </a:solidFill>
                <a:latin typeface="Times New Roman" pitchFamily="34" charset="0"/>
                <a:ea typeface="SimSun" pitchFamily="34" charset="-122"/>
                <a:cs typeface="Times New Roman" pitchFamily="34" charset="-120"/>
              </a:rPr>
              <a:t>C.</a:t>
            </a:r>
            <a:r>
              <a:rPr lang="en-US" altLang="zh-CN" sz="2400" b="0" i="0" kern="0" spc="-99900" smtClean="0">
                <a:solidFill>
                  <a:srgbClr val="FFFFFF"/>
                </a:solidFill>
                <a:latin typeface="Times New Roman" pitchFamily="34" charset="0"/>
                <a:ea typeface="SimSun" pitchFamily="34" charset="-122"/>
                <a:cs typeface="Times New Roman" pitchFamily="34" charset="-120"/>
              </a:rPr>
              <a:t> </a:t>
            </a:r>
            <a:r>
              <a:rPr lang="en-US" altLang="zh-CN" sz="900" b="0" i="0" kern="0" smtClean="0">
                <a:solidFill>
                  <a:srgbClr val="FFFFFF"/>
                </a:solidFill>
                <a:latin typeface="SimSun" panose="02010600030101010101" pitchFamily="2" charset="-122"/>
                <a:ea typeface="SimSun" pitchFamily="34" charset="-122"/>
                <a:cs typeface="Times New Roman" pitchFamily="34" charset="-120"/>
              </a:rPr>
              <a:t>                              </a:t>
            </a:r>
            <a:r>
              <a:rPr lang="en-US" altLang="zh-CN" sz="2400" b="0" i="0" spc="-10300" smtClean="0">
                <a:solidFill>
                  <a:srgbClr val="000000"/>
                </a:solidFill>
                <a:latin typeface="SimSun" pitchFamily="34" charset="0"/>
                <a:ea typeface="SimSun" pitchFamily="34" charset="-122"/>
                <a:cs typeface="SimSun" pitchFamily="34" charset="-120"/>
              </a:rPr>
              <a:t>	</a:t>
            </a:r>
            <a:r>
              <a:rPr lang="en-US" altLang="zh-CN" sz="2400" b="0" i="0" smtClean="0">
                <a:solidFill>
                  <a:srgbClr val="000000"/>
                </a:solidFill>
                <a:latin typeface="Times New Roman" pitchFamily="34" charset="0"/>
                <a:ea typeface="SimSun" pitchFamily="34" charset="-122"/>
                <a:cs typeface="Times New Roman" pitchFamily="34" charset="-120"/>
              </a:rPr>
              <a:t>D.</a:t>
            </a:r>
            <a:r>
              <a:rPr lang="en-US" altLang="zh-CN" sz="4500" b="0" i="0" kern="0" spc="-99900" smtClean="0">
                <a:solidFill>
                  <a:srgbClr val="FFFFFF"/>
                </a:solidFill>
                <a:latin typeface="Times New Roman" pitchFamily="34" charset="0"/>
                <a:ea typeface="SimSun" pitchFamily="34" charset="-122"/>
                <a:cs typeface="Times New Roman" pitchFamily="34" charset="-120"/>
              </a:rPr>
              <a:t> </a:t>
            </a:r>
            <a:r>
              <a:rPr lang="en-US" altLang="zh-CN" sz="900" b="0" i="0" kern="0" smtClean="0">
                <a:solidFill>
                  <a:srgbClr val="FFFFFF"/>
                </a:solidFill>
                <a:latin typeface="SimSun" panose="02010600030101010101" pitchFamily="2" charset="-122"/>
                <a:ea typeface="SimSun" pitchFamily="34" charset="-122"/>
                <a:cs typeface="Times New Roman" pitchFamily="34" charset="-120"/>
              </a:rPr>
              <a:t>                               </a:t>
            </a:r>
            <a:endParaRPr lang="en-US" altLang="zh-CN" sz="900" dirty="0">
              <a:latin typeface="SimSun" panose="02010600030101010101" pitchFamily="2" charset="-122"/>
            </a:endParaRPr>
          </a:p>
        </p:txBody>
      </p:sp>
      <p:pic>
        <p:nvPicPr>
          <p:cNvPr id="5" name="QC_5_BD.37_2#140331a11.choice_image?vop=1&amp;pid=e22d226bc&amp;color=0,0,0&amp;tib=255,255,255&amp;iip=8&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959835" y="1459103"/>
            <a:ext cx="1801368" cy="905256"/>
          </a:xfrm>
          <a:prstGeom prst="rect">
            <a:avLst/>
          </a:prstGeom>
          <a:noFill/>
          <a:extLst>
            <a:ext uri="{909E8E84-426E-40DD-AFC4-6F175D3DCCD1}">
              <a14:hiddenFill xmlns:a14="http://schemas.microsoft.com/office/drawing/2010/main">
                <a:solidFill>
                  <a:scrgbClr r="0" g="0" b="0">
                    <a:alpha val="0"/>
                  </a:scrgbClr>
                </a:solidFill>
              </a14:hiddenFill>
            </a:ext>
          </a:extLst>
        </p:spPr>
      </p:pic>
      <p:pic>
        <p:nvPicPr>
          <p:cNvPr id="6" name="QC_5_BD.37_2#140331a11.choice_image?vop=1&amp;pid=e22d226bc&amp;color=0,0,0&amp;tib=255,255,255&amp;iip=9&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3772440" y="1459103"/>
            <a:ext cx="1810512" cy="905256"/>
          </a:xfrm>
          <a:prstGeom prst="rect">
            <a:avLst/>
          </a:prstGeom>
          <a:noFill/>
          <a:extLst>
            <a:ext uri="{909E8E84-426E-40DD-AFC4-6F175D3DCCD1}">
              <a14:hiddenFill xmlns:a14="http://schemas.microsoft.com/office/drawing/2010/main">
                <a:solidFill>
                  <a:scrgbClr r="0" g="0" b="0">
                    <a:alpha val="0"/>
                  </a:scrgbClr>
                </a:solidFill>
              </a14:hiddenFill>
            </a:ext>
          </a:extLst>
        </p:spPr>
      </p:pic>
      <p:pic>
        <p:nvPicPr>
          <p:cNvPr id="7" name="QC_5_BD.37_2#140331a11.choice_image?vop=1&amp;pid=e22d226bc&amp;color=0,0,0&amp;tib=255,255,255&amp;iip=10&amp;vtp=1" descr="preencoded.png"/>
          <p:cNvPicPr>
            <a:picLocks noChangeAspect="1"/>
          </p:cNvPicPr>
          <p:nvPr/>
        </p:nvPicPr>
        <p:blipFill>
          <a:blip r:embed="rId5">
            <a:clrChange>
              <a:clrFrom>
                <a:srgbClr val="FFFFFF"/>
              </a:clrFrom>
              <a:clrTo>
                <a:srgbClr val="FFFFFF">
                  <a:alpha val="0"/>
                </a:srgbClr>
              </a:clrTo>
            </a:clrChange>
          </a:blip>
          <a:stretch>
            <a:fillRect/>
          </a:stretch>
        </p:blipFill>
        <p:spPr>
          <a:xfrm>
            <a:off x="6584601" y="1459103"/>
            <a:ext cx="1691640" cy="905256"/>
          </a:xfrm>
          <a:prstGeom prst="rect">
            <a:avLst/>
          </a:prstGeom>
          <a:noFill/>
          <a:extLst>
            <a:ext uri="{909E8E84-426E-40DD-AFC4-6F175D3DCCD1}">
              <a14:hiddenFill xmlns:a14="http://schemas.microsoft.com/office/drawing/2010/main">
                <a:solidFill>
                  <a:scrgbClr r="0" g="0" b="0">
                    <a:alpha val="0"/>
                  </a:scrgbClr>
                </a:solidFill>
              </a14:hiddenFill>
            </a:ext>
          </a:extLst>
        </p:spPr>
      </p:pic>
      <p:pic>
        <p:nvPicPr>
          <p:cNvPr id="8" name="QC_5_BD.37_2#140331a11.choice_image?vop=1&amp;pid=e22d226bc&amp;color=0,0,0&amp;tib=255,255,255&amp;iip=11&amp;vtp=1" descr="preencoded.png"/>
          <p:cNvPicPr>
            <a:picLocks noChangeAspect="1"/>
          </p:cNvPicPr>
          <p:nvPr/>
        </p:nvPicPr>
        <p:blipFill>
          <a:blip r:embed="rId6">
            <a:clrChange>
              <a:clrFrom>
                <a:srgbClr val="FFFFFF"/>
              </a:clrFrom>
              <a:clrTo>
                <a:srgbClr val="FFFFFF">
                  <a:alpha val="0"/>
                </a:srgbClr>
              </a:clrTo>
            </a:clrChange>
          </a:blip>
          <a:stretch>
            <a:fillRect/>
          </a:stretch>
        </p:blipFill>
        <p:spPr>
          <a:xfrm>
            <a:off x="9307290" y="1459103"/>
            <a:ext cx="1728216" cy="905256"/>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9" name="QC_5_AS.39_1#140331a11?vop=1&amp;pid=e22d226bc&amp;color=0,0,0&amp;vtp=1&amp;bbb=1&amp;hb=1"/>
          <p:cNvSpPr/>
          <p:nvPr/>
        </p:nvSpPr>
        <p:spPr>
          <a:xfrm>
            <a:off x="649224" y="2427859"/>
            <a:ext cx="10899648" cy="2235200"/>
          </a:xfrm>
          <a:prstGeom prst="rect">
            <a:avLst/>
          </a:prstGeom>
          <a:noFill/>
          <a:ln/>
        </p:spPr>
        <p:txBody>
          <a:bodyPr wrap="none" lIns="0" tIns="0" rIns="0" bIns="0" rtlCol="0" anchor="t"/>
          <a:lstStyle/>
          <a:p>
            <a:pPr algn="l" latinLnBrk="1">
              <a:lnSpc>
                <a:spcPts val="4400"/>
              </a:lnSpc>
            </a:pPr>
            <a:r>
              <a:rPr lang="en-US" altLang="zh-CN" sz="2400" b="0" i="0" dirty="0">
                <a:solidFill>
                  <a:srgbClr val="FF0000"/>
                </a:solidFill>
                <a:latin typeface="Times New Roman" pitchFamily="34" charset="0"/>
                <a:ea typeface="SimHei" pitchFamily="34" charset="-122"/>
                <a:cs typeface="Times New Roman" pitchFamily="34" charset="-120"/>
              </a:rPr>
              <a:t>【解析】</a:t>
            </a:r>
            <a:r>
              <a:rPr lang="en-US" altLang="zh-CN" sz="2400" b="0" i="0" dirty="0">
                <a:solidFill>
                  <a:srgbClr val="FF0000"/>
                </a:solidFill>
                <a:latin typeface="Times New Roman" pitchFamily="34" charset="0"/>
                <a:ea typeface="SimSun" pitchFamily="34" charset="-122"/>
                <a:cs typeface="Times New Roman" pitchFamily="34" charset="-120"/>
              </a:rPr>
              <a:t>物镜的放大倍数越大、镜头越长，离玻片的距离越近</a:t>
            </a:r>
            <a:r>
              <a:rPr lang="en-US" altLang="zh-CN" sz="2400" b="0" i="0">
                <a:solidFill>
                  <a:srgbClr val="FF0000"/>
                </a:solidFill>
                <a:latin typeface="Times New Roman" pitchFamily="34" charset="0"/>
                <a:ea typeface="SimSun" pitchFamily="34" charset="-122"/>
                <a:cs typeface="Times New Roman" pitchFamily="34" charset="-120"/>
              </a:rPr>
              <a:t>；</a:t>
            </a:r>
            <a:r>
              <a:rPr lang="en-US" altLang="zh-CN" sz="2400" b="0" i="0" smtClean="0">
                <a:solidFill>
                  <a:srgbClr val="FF0000"/>
                </a:solidFill>
                <a:latin typeface="Times New Roman" pitchFamily="34" charset="0"/>
                <a:ea typeface="SimSun" pitchFamily="34" charset="-122"/>
                <a:cs typeface="Times New Roman" pitchFamily="34" charset="-120"/>
              </a:rPr>
              <a:t>物镜的放大倍数</a:t>
            </a:r>
          </a:p>
          <a:p>
            <a:pPr latinLnBrk="1">
              <a:lnSpc>
                <a:spcPts val="4400"/>
              </a:lnSpc>
            </a:pPr>
            <a:r>
              <a:rPr lang="en-US" altLang="zh-CN" sz="2400" b="0" i="0" smtClean="0">
                <a:solidFill>
                  <a:srgbClr val="FF0000"/>
                </a:solidFill>
                <a:latin typeface="Times New Roman" pitchFamily="34" charset="0"/>
                <a:ea typeface="SimSun" pitchFamily="34" charset="-122"/>
                <a:cs typeface="Times New Roman" pitchFamily="34" charset="-120"/>
              </a:rPr>
              <a:t>越小</a:t>
            </a:r>
            <a:r>
              <a:rPr lang="en-US" altLang="zh-CN" sz="2400" b="0" i="0" dirty="0">
                <a:solidFill>
                  <a:srgbClr val="FF0000"/>
                </a:solidFill>
                <a:latin typeface="Times New Roman" pitchFamily="34" charset="0"/>
                <a:ea typeface="SimSun" pitchFamily="34" charset="-122"/>
                <a:cs typeface="Times New Roman" pitchFamily="34" charset="-120"/>
              </a:rPr>
              <a:t>、镜头越短，离玻片的距离越远。在目镜不变的条件下</a:t>
            </a:r>
            <a:r>
              <a:rPr lang="en-US" altLang="zh-CN" sz="2400" b="0" i="0">
                <a:solidFill>
                  <a:srgbClr val="FF0000"/>
                </a:solidFill>
                <a:latin typeface="Times New Roman" pitchFamily="34" charset="0"/>
                <a:ea typeface="SimSun" pitchFamily="34" charset="-122"/>
                <a:cs typeface="Times New Roman" pitchFamily="34" charset="-120"/>
              </a:rPr>
              <a:t>，</a:t>
            </a:r>
            <a:r>
              <a:rPr lang="en-US" altLang="zh-CN" sz="2400" b="0" i="0" smtClean="0">
                <a:solidFill>
                  <a:srgbClr val="FF0000"/>
                </a:solidFill>
                <a:latin typeface="Times New Roman" pitchFamily="34" charset="0"/>
                <a:ea typeface="SimSun" pitchFamily="34" charset="-122"/>
                <a:cs typeface="Times New Roman" pitchFamily="34" charset="-120"/>
              </a:rPr>
              <a:t>物镜的镜筒与玻片</a:t>
            </a:r>
          </a:p>
          <a:p>
            <a:pPr latinLnBrk="1">
              <a:lnSpc>
                <a:spcPts val="4400"/>
              </a:lnSpc>
            </a:pPr>
            <a:r>
              <a:rPr lang="en-US" altLang="zh-CN" sz="2400" b="0" i="0" smtClean="0">
                <a:solidFill>
                  <a:srgbClr val="FF0000"/>
                </a:solidFill>
                <a:latin typeface="Times New Roman" pitchFamily="34" charset="0"/>
                <a:ea typeface="SimSun" pitchFamily="34" charset="-122"/>
                <a:cs typeface="Times New Roman" pitchFamily="34" charset="-120"/>
              </a:rPr>
              <a:t>的距离越近</a:t>
            </a:r>
            <a:r>
              <a:rPr lang="en-US" altLang="zh-CN" sz="2400" b="0" i="0" dirty="0">
                <a:solidFill>
                  <a:srgbClr val="FF0000"/>
                </a:solidFill>
                <a:latin typeface="Times New Roman" pitchFamily="34" charset="0"/>
                <a:ea typeface="SimSun" pitchFamily="34" charset="-122"/>
                <a:cs typeface="Times New Roman" pitchFamily="34" charset="-120"/>
              </a:rPr>
              <a:t>、镜头越长，显微镜的放大倍数越大，视野范围越小</a:t>
            </a:r>
            <a:r>
              <a:rPr lang="en-US" altLang="zh-CN" sz="2400" b="0" i="0">
                <a:solidFill>
                  <a:srgbClr val="FF0000"/>
                </a:solidFill>
                <a:latin typeface="Times New Roman" pitchFamily="34" charset="0"/>
                <a:ea typeface="SimSun" pitchFamily="34" charset="-122"/>
                <a:cs typeface="Times New Roman" pitchFamily="34" charset="-120"/>
              </a:rPr>
              <a:t>，</a:t>
            </a:r>
            <a:r>
              <a:rPr lang="en-US" altLang="zh-CN" sz="2400" b="0" i="0" smtClean="0">
                <a:solidFill>
                  <a:srgbClr val="FF0000"/>
                </a:solidFill>
                <a:latin typeface="Times New Roman" pitchFamily="34" charset="0"/>
                <a:ea typeface="SimSun" pitchFamily="34" charset="-122"/>
                <a:cs typeface="Times New Roman" pitchFamily="34" charset="-120"/>
              </a:rPr>
              <a:t>看到的细胞数</a:t>
            </a:r>
          </a:p>
          <a:p>
            <a:pPr latinLnBrk="1">
              <a:lnSpc>
                <a:spcPts val="4400"/>
              </a:lnSpc>
            </a:pPr>
            <a:r>
              <a:rPr lang="en-US" altLang="zh-CN" sz="2400" b="0" i="0" smtClean="0">
                <a:solidFill>
                  <a:srgbClr val="FF0000"/>
                </a:solidFill>
                <a:latin typeface="Times New Roman" pitchFamily="34" charset="0"/>
                <a:ea typeface="SimSun" pitchFamily="34" charset="-122"/>
                <a:cs typeface="Times New Roman" pitchFamily="34" charset="-120"/>
              </a:rPr>
              <a:t>目越少</a:t>
            </a:r>
            <a:r>
              <a:rPr lang="en-US" altLang="zh-CN" sz="2400" b="0" i="0" dirty="0">
                <a:solidFill>
                  <a:srgbClr val="FF0000"/>
                </a:solidFill>
                <a:latin typeface="Times New Roman" pitchFamily="34" charset="0"/>
                <a:ea typeface="SimSun" pitchFamily="34" charset="-122"/>
                <a:cs typeface="Times New Roman" pitchFamily="34" charset="-120"/>
              </a:rPr>
              <a:t>，B正确。</a:t>
            </a:r>
            <a:endParaRPr lang="en-US" altLang="zh-CN" sz="24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3">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3">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499"/>
                                          </p:stCondLst>
                                        </p:cTn>
                                        <p:tgtEl>
                                          <p:spTgt spid="9">
                                            <p:bg/>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499"/>
                                          </p:stCondLst>
                                        </p:cTn>
                                        <p:tgtEl>
                                          <p:spTgt spid="9">
                                            <p:txEl>
                                              <p:pRg st="0" end="0"/>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499"/>
                                          </p:stCondLst>
                                        </p:cTn>
                                        <p:tgtEl>
                                          <p:spTgt spid="9">
                                            <p:txEl>
                                              <p:pRg st="1" end="1"/>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499"/>
                                          </p:stCondLst>
                                        </p:cTn>
                                        <p:tgtEl>
                                          <p:spTgt spid="9">
                                            <p:txEl>
                                              <p:pRg st="2" end="2"/>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499"/>
                                          </p:stCondLst>
                                        </p:cTn>
                                        <p:tgtEl>
                                          <p:spTgt spid="9">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9" grpId="0" build="p" animBg="1"/>
    </p:bldLst>
  </p:timing>
</p:sld>
</file>

<file path=ppt/slides/slide23.xml><?xml version="1.0" encoding="utf-8"?>
<p:sld xmlns:a="http://schemas.openxmlformats.org/drawingml/2006/main" xmlns:r="http://schemas.openxmlformats.org/officeDocument/2006/relationships" xmlns:p="http://schemas.openxmlformats.org/presentationml/2006/main">
  <p:cSld name="Slide 23&amp;si=23">
    <p:spTree>
      <p:nvGrpSpPr>
        <p:cNvPr id="1" name=""/>
        <p:cNvGrpSpPr/>
        <p:nvPr/>
      </p:nvGrpSpPr>
      <p:grpSpPr>
        <a:xfrm>
          <a:off x="0" y="0"/>
          <a:ext cx="0" cy="0"/>
          <a:chOff x="0" y="0"/>
          <a:chExt cx="0" cy="0"/>
        </a:xfrm>
      </p:grpSpPr>
      <p:sp>
        <p:nvSpPr>
          <p:cNvPr id="2" name="QC_5_BD.40_1#931a4c560?sp=1&amp;vop=1&amp;pid=e22d226bc&amp;color=0,0,0&amp;vtp=1&amp;bt=1&amp;bbb=1&amp;hb=1"/>
          <p:cNvSpPr/>
          <p:nvPr/>
        </p:nvSpPr>
        <p:spPr>
          <a:xfrm>
            <a:off x="649224" y="864000"/>
            <a:ext cx="10899648" cy="1041400"/>
          </a:xfrm>
          <a:prstGeom prst="rect">
            <a:avLst/>
          </a:prstGeom>
          <a:noFill/>
          <a:ln/>
        </p:spPr>
        <p:txBody>
          <a:bodyPr wrap="none" lIns="0" tIns="0" rIns="0" bIns="0" rtlCol="0" anchor="t"/>
          <a:lstStyle/>
          <a:p>
            <a:pPr algn="l" latinLnBrk="1">
              <a:lnSpc>
                <a:spcPts val="4100"/>
              </a:lnSpc>
            </a:pPr>
            <a:r>
              <a:rPr lang="en-US" altLang="zh-CN" sz="2400" b="1" i="0" dirty="0">
                <a:solidFill>
                  <a:srgbClr val="C00000"/>
                </a:solidFill>
                <a:latin typeface="Times New Roman" pitchFamily="34" charset="0"/>
                <a:ea typeface="SimSun" pitchFamily="34" charset="-122"/>
                <a:cs typeface="Times New Roman" pitchFamily="34" charset="-120"/>
              </a:rPr>
              <a:t>13.</a:t>
            </a:r>
            <a:r>
              <a:rPr lang="en-US" altLang="zh-CN" sz="2400" b="0" i="0" dirty="0">
                <a:solidFill>
                  <a:srgbClr val="000000"/>
                </a:solidFill>
                <a:latin typeface="仿宋" pitchFamily="34" charset="0"/>
                <a:ea typeface="仿宋" pitchFamily="34" charset="-122"/>
                <a:cs typeface="仿宋" pitchFamily="34" charset="-120"/>
              </a:rPr>
              <a:t>［2025福建厦门期中］</a:t>
            </a:r>
            <a:r>
              <a:rPr lang="en-US" altLang="zh-CN" sz="2400" b="0" i="0" dirty="0">
                <a:solidFill>
                  <a:srgbClr val="000000"/>
                </a:solidFill>
                <a:latin typeface="Times New Roman" pitchFamily="34" charset="0"/>
                <a:ea typeface="SimSun" pitchFamily="34" charset="-122"/>
                <a:cs typeface="Times New Roman" pitchFamily="34" charset="-120"/>
              </a:rPr>
              <a:t>如图是观察某装片时看到的4个视野，下面对这</a:t>
            </a:r>
            <a:r>
              <a:rPr lang="en-US" altLang="zh-CN" sz="2400" b="0" i="0">
                <a:solidFill>
                  <a:srgbClr val="000000"/>
                </a:solidFill>
                <a:latin typeface="Times New Roman" pitchFamily="34" charset="0"/>
                <a:ea typeface="SimSun" pitchFamily="34" charset="-122"/>
                <a:cs typeface="Times New Roman" pitchFamily="34" charset="-120"/>
              </a:rPr>
              <a:t>4</a:t>
            </a:r>
            <a:r>
              <a:rPr lang="en-US" altLang="zh-CN" sz="2400" b="0" i="0" smtClean="0">
                <a:solidFill>
                  <a:srgbClr val="000000"/>
                </a:solidFill>
                <a:latin typeface="Times New Roman" pitchFamily="34" charset="0"/>
                <a:ea typeface="SimSun" pitchFamily="34" charset="-122"/>
                <a:cs typeface="Times New Roman" pitchFamily="34" charset="-120"/>
              </a:rPr>
              <a:t>个视野</a:t>
            </a:r>
          </a:p>
          <a:p>
            <a:pPr latinLnBrk="1">
              <a:lnSpc>
                <a:spcPts val="4100"/>
              </a:lnSpc>
            </a:pPr>
            <a:r>
              <a:rPr lang="en-US" altLang="zh-CN" sz="2400" b="0" i="0" smtClean="0">
                <a:solidFill>
                  <a:srgbClr val="000000"/>
                </a:solidFill>
                <a:latin typeface="Times New Roman" pitchFamily="34" charset="0"/>
                <a:ea typeface="SimSun" pitchFamily="34" charset="-122"/>
                <a:cs typeface="Times New Roman" pitchFamily="34" charset="-120"/>
              </a:rPr>
              <a:t>的解释正确的是(</a:t>
            </a:r>
            <a:r>
              <a:rPr lang="en-US" altLang="zh-CN" sz="2400" b="0" i="0" smtClean="0">
                <a:solidFill>
                  <a:srgbClr val="000000"/>
                </a:solidFill>
                <a:latin typeface="SimSun" pitchFamily="34" charset="0"/>
                <a:ea typeface="SimSun" pitchFamily="34" charset="-122"/>
                <a:cs typeface="SimSun" pitchFamily="34" charset="-120"/>
              </a:rPr>
              <a:t>     </a:t>
            </a:r>
            <a:r>
              <a:rPr lang="en-US" altLang="zh-CN" sz="2400" b="0" i="0" smtClean="0">
                <a:solidFill>
                  <a:srgbClr val="000000"/>
                </a:solidFill>
                <a:latin typeface="Times New Roman" pitchFamily="34" charset="0"/>
                <a:ea typeface="SimSun" pitchFamily="34" charset="-122"/>
                <a:cs typeface="Times New Roman" pitchFamily="34" charset="-120"/>
              </a:rPr>
              <a:t>)</a:t>
            </a:r>
            <a:endParaRPr lang="en-US" altLang="zh-CN" sz="2400" dirty="0"/>
          </a:p>
        </p:txBody>
      </p:sp>
      <p:sp>
        <p:nvSpPr>
          <p:cNvPr id="3" name="QC_5_AN.41_1#931a4c560.bracket?vop=1&amp;pid=e22d226bc&amp;color=0,0,0&amp;vpa=13&amp;vtp=1"/>
          <p:cNvSpPr/>
          <p:nvPr/>
        </p:nvSpPr>
        <p:spPr>
          <a:xfrm>
            <a:off x="3028092" y="1389653"/>
            <a:ext cx="423863" cy="520700"/>
          </a:xfrm>
          <a:prstGeom prst="rect">
            <a:avLst/>
          </a:prstGeom>
          <a:noFill/>
          <a:ln/>
        </p:spPr>
        <p:txBody>
          <a:bodyPr wrap="none" lIns="0" tIns="0" rIns="0" bIns="0" rtlCol="0" anchor="t"/>
          <a:lstStyle/>
          <a:p>
            <a:pPr algn="ctr" latinLnBrk="1">
              <a:lnSpc>
                <a:spcPts val="4100"/>
              </a:lnSpc>
            </a:pPr>
            <a:r>
              <a:rPr lang="en-US" altLang="zh-CN" sz="2400" b="0" i="0" dirty="0">
                <a:solidFill>
                  <a:srgbClr val="FF0000"/>
                </a:solidFill>
                <a:latin typeface="Times New Roman" pitchFamily="34" charset="0"/>
                <a:ea typeface="SimSun" pitchFamily="34" charset="-122"/>
                <a:cs typeface="Times New Roman" pitchFamily="34" charset="-120"/>
              </a:rPr>
              <a:t>B</a:t>
            </a:r>
            <a:endParaRPr lang="en-US" altLang="zh-CN" sz="2400" dirty="0"/>
          </a:p>
        </p:txBody>
      </p:sp>
      <p:pic>
        <p:nvPicPr>
          <p:cNvPr id="4" name="QC_5_BD.40_3#931a4c560?iti=6&amp;htil=1&amp;vop=1&amp;pid=e22d226bc&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1353312" y="2024780"/>
            <a:ext cx="1316736" cy="1325880"/>
          </a:xfrm>
          <a:prstGeom prst="rect">
            <a:avLst/>
          </a:prstGeom>
          <a:noFill/>
          <a:extLst>
            <a:ext uri="{909E8E84-426E-40DD-AFC4-6F175D3DCCD1}">
              <a14:hiddenFill xmlns:a14="http://schemas.microsoft.com/office/drawing/2010/main">
                <a:solidFill>
                  <a:scrgbClr r="0" g="0" b="0">
                    <a:alpha val="0"/>
                  </a:scrgbClr>
                </a:solidFill>
              </a14:hiddenFill>
            </a:ext>
          </a:extLst>
        </p:spPr>
      </p:pic>
      <p:pic>
        <p:nvPicPr>
          <p:cNvPr id="5" name="QC_5_BD.40_4#931a4c560?iti=7&amp;htil=1&amp;vop=1&amp;pid=e22d226bc&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4069080" y="2024780"/>
            <a:ext cx="1316736" cy="1325880"/>
          </a:xfrm>
          <a:prstGeom prst="rect">
            <a:avLst/>
          </a:prstGeom>
          <a:noFill/>
          <a:extLst>
            <a:ext uri="{909E8E84-426E-40DD-AFC4-6F175D3DCCD1}">
              <a14:hiddenFill xmlns:a14="http://schemas.microsoft.com/office/drawing/2010/main">
                <a:solidFill>
                  <a:scrgbClr r="0" g="0" b="0">
                    <a:alpha val="0"/>
                  </a:scrgbClr>
                </a:solidFill>
              </a14:hiddenFill>
            </a:ext>
          </a:extLst>
        </p:spPr>
      </p:pic>
      <p:pic>
        <p:nvPicPr>
          <p:cNvPr id="6" name="QC_5_BD.40_5#931a4c560?iti=8&amp;htil=1&amp;vop=1&amp;pid=e22d226bc&amp;color=0,0,0&amp;tib=255,255,255&amp;vtp=1" descr="preencoded.png"/>
          <p:cNvPicPr>
            <a:picLocks noChangeAspect="1"/>
          </p:cNvPicPr>
          <p:nvPr/>
        </p:nvPicPr>
        <p:blipFill>
          <a:blip r:embed="rId5">
            <a:clrChange>
              <a:clrFrom>
                <a:srgbClr val="FFFFFF"/>
              </a:clrFrom>
              <a:clrTo>
                <a:srgbClr val="FFFFFF">
                  <a:alpha val="0"/>
                </a:srgbClr>
              </a:clrTo>
            </a:clrChange>
          </a:blip>
          <a:stretch>
            <a:fillRect/>
          </a:stretch>
        </p:blipFill>
        <p:spPr>
          <a:xfrm>
            <a:off x="6793992" y="2024780"/>
            <a:ext cx="1316736" cy="1325880"/>
          </a:xfrm>
          <a:prstGeom prst="rect">
            <a:avLst/>
          </a:prstGeom>
          <a:noFill/>
          <a:extLst>
            <a:ext uri="{909E8E84-426E-40DD-AFC4-6F175D3DCCD1}">
              <a14:hiddenFill xmlns:a14="http://schemas.microsoft.com/office/drawing/2010/main">
                <a:solidFill>
                  <a:scrgbClr r="0" g="0" b="0">
                    <a:alpha val="0"/>
                  </a:scrgbClr>
                </a:solidFill>
              </a14:hiddenFill>
            </a:ext>
          </a:extLst>
        </p:spPr>
      </p:pic>
      <p:pic>
        <p:nvPicPr>
          <p:cNvPr id="7" name="QC_5_BD.40_6#931a4c560?iti=9&amp;htil=1&amp;vop=1&amp;pid=e22d226bc&amp;color=0,0,0&amp;tib=255,255,255&amp;vtp=1" descr="preencoded.png"/>
          <p:cNvPicPr>
            <a:picLocks noChangeAspect="1"/>
          </p:cNvPicPr>
          <p:nvPr/>
        </p:nvPicPr>
        <p:blipFill>
          <a:blip r:embed="rId6">
            <a:clrChange>
              <a:clrFrom>
                <a:srgbClr val="FFFFFF"/>
              </a:clrFrom>
              <a:clrTo>
                <a:srgbClr val="FFFFFF">
                  <a:alpha val="0"/>
                </a:srgbClr>
              </a:clrTo>
            </a:clrChange>
          </a:blip>
          <a:stretch>
            <a:fillRect/>
          </a:stretch>
        </p:blipFill>
        <p:spPr>
          <a:xfrm>
            <a:off x="9518904" y="2024780"/>
            <a:ext cx="1316736" cy="1325880"/>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8" name="QC_5_BD.40_7#931a4c560?iti=6&amp;htil=1&amp;vop=1&amp;pid=e22d226bc&amp;color=0,0,0&amp;vtp=1"/>
          <p:cNvSpPr/>
          <p:nvPr/>
        </p:nvSpPr>
        <p:spPr>
          <a:xfrm>
            <a:off x="1825149" y="3477660"/>
            <a:ext cx="373062" cy="461391"/>
          </a:xfrm>
          <a:prstGeom prst="rect">
            <a:avLst/>
          </a:prstGeom>
          <a:noFill/>
          <a:ln/>
        </p:spPr>
        <p:txBody>
          <a:bodyPr wrap="square" lIns="0" tIns="0" rIns="0" bIns="0" rtlCol="0" anchor="t"/>
          <a:lstStyle/>
          <a:p>
            <a:pPr algn="ctr" latinLnBrk="1">
              <a:lnSpc>
                <a:spcPct val="141000"/>
              </a:lnSpc>
            </a:pPr>
            <a:r>
              <a:rPr lang="en-US" altLang="zh-CN" sz="2400" b="0" i="0" dirty="0">
                <a:solidFill>
                  <a:srgbClr val="000000"/>
                </a:solidFill>
                <a:latin typeface="Times New Roman" pitchFamily="34" charset="0"/>
                <a:ea typeface="SimSun" pitchFamily="34" charset="-122"/>
                <a:cs typeface="Times New Roman" pitchFamily="34" charset="-120"/>
              </a:rPr>
              <a:t>①</a:t>
            </a:r>
            <a:endParaRPr lang="en-US" altLang="zh-CN" sz="2400" dirty="0"/>
          </a:p>
        </p:txBody>
      </p:sp>
      <p:sp>
        <p:nvSpPr>
          <p:cNvPr id="9" name="QC_5_BD.40_8#931a4c560?iti=7&amp;htil=1&amp;vop=1&amp;pid=e22d226bc&amp;color=0,0,0&amp;vtp=1"/>
          <p:cNvSpPr/>
          <p:nvPr/>
        </p:nvSpPr>
        <p:spPr>
          <a:xfrm>
            <a:off x="4540917" y="3477660"/>
            <a:ext cx="373062" cy="461391"/>
          </a:xfrm>
          <a:prstGeom prst="rect">
            <a:avLst/>
          </a:prstGeom>
          <a:noFill/>
          <a:ln/>
        </p:spPr>
        <p:txBody>
          <a:bodyPr wrap="square" lIns="0" tIns="0" rIns="0" bIns="0" rtlCol="0" anchor="t"/>
          <a:lstStyle/>
          <a:p>
            <a:pPr algn="ctr" latinLnBrk="1">
              <a:lnSpc>
                <a:spcPct val="141000"/>
              </a:lnSpc>
            </a:pPr>
            <a:r>
              <a:rPr lang="en-US" altLang="zh-CN" sz="2400" b="0" i="0" dirty="0">
                <a:solidFill>
                  <a:srgbClr val="000000"/>
                </a:solidFill>
                <a:latin typeface="Times New Roman" pitchFamily="34" charset="0"/>
                <a:ea typeface="SimSun" pitchFamily="34" charset="-122"/>
                <a:cs typeface="Times New Roman" pitchFamily="34" charset="-120"/>
              </a:rPr>
              <a:t>②</a:t>
            </a:r>
            <a:endParaRPr lang="en-US" altLang="zh-CN" sz="2400" dirty="0"/>
          </a:p>
        </p:txBody>
      </p:sp>
      <p:sp>
        <p:nvSpPr>
          <p:cNvPr id="10" name="QC_5_BD.40_9#931a4c560?iti=8&amp;htil=1&amp;vop=1&amp;pid=e22d226bc&amp;color=0,0,0&amp;vtp=1"/>
          <p:cNvSpPr/>
          <p:nvPr/>
        </p:nvSpPr>
        <p:spPr>
          <a:xfrm>
            <a:off x="7265829" y="3477660"/>
            <a:ext cx="373062" cy="461391"/>
          </a:xfrm>
          <a:prstGeom prst="rect">
            <a:avLst/>
          </a:prstGeom>
          <a:noFill/>
          <a:ln/>
        </p:spPr>
        <p:txBody>
          <a:bodyPr wrap="square" lIns="0" tIns="0" rIns="0" bIns="0" rtlCol="0" anchor="t"/>
          <a:lstStyle/>
          <a:p>
            <a:pPr algn="ctr" latinLnBrk="1">
              <a:lnSpc>
                <a:spcPct val="141000"/>
              </a:lnSpc>
            </a:pPr>
            <a:r>
              <a:rPr lang="en-US" altLang="zh-CN" sz="2400" b="0" i="0" dirty="0">
                <a:solidFill>
                  <a:srgbClr val="000000"/>
                </a:solidFill>
                <a:latin typeface="Times New Roman" pitchFamily="34" charset="0"/>
                <a:ea typeface="SimSun" pitchFamily="34" charset="-122"/>
                <a:cs typeface="Times New Roman" pitchFamily="34" charset="-120"/>
              </a:rPr>
              <a:t>③</a:t>
            </a:r>
            <a:endParaRPr lang="en-US" altLang="zh-CN" sz="2400" dirty="0"/>
          </a:p>
        </p:txBody>
      </p:sp>
      <p:sp>
        <p:nvSpPr>
          <p:cNvPr id="11" name="QC_5_BD.40_10#931a4c560?iti=9&amp;htil=1&amp;vop=1&amp;pid=e22d226bc&amp;color=0,0,0&amp;vtp=1"/>
          <p:cNvSpPr/>
          <p:nvPr/>
        </p:nvSpPr>
        <p:spPr>
          <a:xfrm>
            <a:off x="9990741" y="3477660"/>
            <a:ext cx="373062" cy="461391"/>
          </a:xfrm>
          <a:prstGeom prst="rect">
            <a:avLst/>
          </a:prstGeom>
          <a:noFill/>
          <a:ln/>
        </p:spPr>
        <p:txBody>
          <a:bodyPr wrap="square" lIns="0" tIns="0" rIns="0" bIns="0" rtlCol="0" anchor="t"/>
          <a:lstStyle/>
          <a:p>
            <a:pPr algn="ctr" latinLnBrk="1">
              <a:lnSpc>
                <a:spcPct val="141000"/>
              </a:lnSpc>
            </a:pPr>
            <a:r>
              <a:rPr lang="en-US" altLang="zh-CN" sz="2400" b="0" i="0" dirty="0">
                <a:solidFill>
                  <a:srgbClr val="000000"/>
                </a:solidFill>
                <a:latin typeface="Times New Roman" pitchFamily="34" charset="0"/>
                <a:ea typeface="SimSun" pitchFamily="34" charset="-122"/>
                <a:cs typeface="Times New Roman" pitchFamily="34" charset="-120"/>
              </a:rPr>
              <a:t>④</a:t>
            </a:r>
            <a:endParaRPr lang="en-US" altLang="zh-CN" sz="2400" dirty="0"/>
          </a:p>
        </p:txBody>
      </p:sp>
      <p:sp>
        <p:nvSpPr>
          <p:cNvPr id="12" name="QC_5_BD.40_11#931a4c560.choices?vop=1&amp;pid=e22d226bc&amp;color=0,0,0&amp;vtp=1&amp;bbb=1"/>
          <p:cNvSpPr/>
          <p:nvPr/>
        </p:nvSpPr>
        <p:spPr>
          <a:xfrm>
            <a:off x="649224" y="4051754"/>
            <a:ext cx="10899648" cy="2082800"/>
          </a:xfrm>
          <a:prstGeom prst="rect">
            <a:avLst/>
          </a:prstGeom>
          <a:noFill/>
          <a:ln/>
        </p:spPr>
        <p:txBody>
          <a:bodyPr wrap="none" lIns="0" tIns="0" rIns="0" bIns="0" rtlCol="0" anchor="t"/>
          <a:lstStyle/>
          <a:p>
            <a:pPr algn="l" latinLnBrk="1">
              <a:lnSpc>
                <a:spcPts val="4100"/>
              </a:lnSpc>
            </a:pPr>
            <a:r>
              <a:rPr lang="en-US" altLang="zh-CN" sz="2400" b="0" i="0" dirty="0">
                <a:solidFill>
                  <a:srgbClr val="000000"/>
                </a:solidFill>
                <a:latin typeface="Times New Roman" pitchFamily="34" charset="0"/>
                <a:ea typeface="SimSun" pitchFamily="34" charset="-122"/>
                <a:cs typeface="Times New Roman" pitchFamily="34" charset="-120"/>
              </a:rPr>
              <a:t>A.要将①中的物像移到视野的中央，应该向左移动玻片</a:t>
            </a:r>
            <a:endParaRPr lang="en-US" altLang="zh-CN" sz="2400" dirty="0"/>
          </a:p>
          <a:p>
            <a:pPr latinLnBrk="1">
              <a:lnSpc>
                <a:spcPts val="4100"/>
              </a:lnSpc>
            </a:pPr>
            <a:r>
              <a:rPr lang="en-US" altLang="zh-CN" sz="2400" b="0" i="0" smtClean="0">
                <a:solidFill>
                  <a:srgbClr val="000000"/>
                </a:solidFill>
                <a:latin typeface="Times New Roman" pitchFamily="34" charset="0"/>
                <a:ea typeface="SimSun" pitchFamily="34" charset="-122"/>
                <a:cs typeface="Times New Roman" pitchFamily="34" charset="-120"/>
              </a:rPr>
              <a:t>B</a:t>
            </a:r>
            <a:r>
              <a:rPr lang="en-US" altLang="zh-CN" sz="2400" b="0" i="0" dirty="0">
                <a:solidFill>
                  <a:srgbClr val="000000"/>
                </a:solidFill>
                <a:latin typeface="Times New Roman" pitchFamily="34" charset="0"/>
                <a:ea typeface="SimSun" pitchFamily="34" charset="-122"/>
                <a:cs typeface="Times New Roman" pitchFamily="34" charset="-120"/>
              </a:rPr>
              <a:t>.要使物像从③变为④，应该转动转换器换成高倍物镜</a:t>
            </a:r>
            <a:endParaRPr lang="en-US" altLang="zh-CN" sz="2400" dirty="0"/>
          </a:p>
          <a:p>
            <a:pPr latinLnBrk="1">
              <a:lnSpc>
                <a:spcPts val="4100"/>
              </a:lnSpc>
            </a:pPr>
            <a:r>
              <a:rPr lang="en-US" altLang="zh-CN" sz="2400" b="0" i="0" smtClean="0">
                <a:solidFill>
                  <a:srgbClr val="000000"/>
                </a:solidFill>
                <a:latin typeface="Times New Roman" pitchFamily="34" charset="0"/>
                <a:ea typeface="SimSun" pitchFamily="34" charset="-122"/>
                <a:cs typeface="Times New Roman" pitchFamily="34" charset="-120"/>
              </a:rPr>
              <a:t>C</a:t>
            </a:r>
            <a:r>
              <a:rPr lang="en-US" altLang="zh-CN" sz="2400" b="0" i="0" dirty="0">
                <a:solidFill>
                  <a:srgbClr val="000000"/>
                </a:solidFill>
                <a:latin typeface="Times New Roman" pitchFamily="34" charset="0"/>
                <a:ea typeface="SimSun" pitchFamily="34" charset="-122"/>
                <a:cs typeface="Times New Roman" pitchFamily="34" charset="-120"/>
              </a:rPr>
              <a:t>.为了使视野②变清晰，应该调节粗准焦螺旋</a:t>
            </a:r>
            <a:endParaRPr lang="en-US" altLang="zh-CN" sz="2400" dirty="0"/>
          </a:p>
          <a:p>
            <a:pPr latinLnBrk="1">
              <a:lnSpc>
                <a:spcPts val="4100"/>
              </a:lnSpc>
            </a:pPr>
            <a:r>
              <a:rPr lang="en-US" altLang="zh-CN" sz="2400" b="0" i="0" smtClean="0">
                <a:solidFill>
                  <a:srgbClr val="000000"/>
                </a:solidFill>
                <a:latin typeface="Times New Roman" pitchFamily="34" charset="0"/>
                <a:ea typeface="SimSun" pitchFamily="34" charset="-122"/>
                <a:cs typeface="Times New Roman" pitchFamily="34" charset="-120"/>
              </a:rPr>
              <a:t>D</a:t>
            </a:r>
            <a:r>
              <a:rPr lang="en-US" altLang="zh-CN" sz="2400" b="0" i="0" dirty="0">
                <a:solidFill>
                  <a:srgbClr val="000000"/>
                </a:solidFill>
                <a:latin typeface="Times New Roman" pitchFamily="34" charset="0"/>
                <a:ea typeface="SimSun" pitchFamily="34" charset="-122"/>
                <a:cs typeface="Times New Roman" pitchFamily="34" charset="-120"/>
              </a:rPr>
              <a:t>.操作显微镜时观察到的视野顺序是①②③④</a:t>
            </a:r>
            <a:endParaRPr lang="en-US" altLang="zh-CN" sz="24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3">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4.xml><?xml version="1.0" encoding="utf-8"?>
<p:sld xmlns:a="http://schemas.openxmlformats.org/drawingml/2006/main" xmlns:r="http://schemas.openxmlformats.org/officeDocument/2006/relationships" xmlns:p="http://schemas.openxmlformats.org/presentationml/2006/main">
  <p:cSld name="Slide 24&amp;si=24">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42_1#931a4c560?vop=1&amp;pid=e22d226bc&amp;color=0,0,0&amp;vtp=1&amp;bt=1&amp;bbb=1&amp;hb=1"/>
              <p:cNvSpPr/>
              <p:nvPr/>
            </p:nvSpPr>
            <p:spPr>
              <a:xfrm>
                <a:off x="649224" y="864000"/>
                <a:ext cx="10899648" cy="2794000"/>
              </a:xfrm>
              <a:prstGeom prst="rect">
                <a:avLst/>
              </a:prstGeom>
              <a:noFill/>
              <a:ln/>
            </p:spPr>
            <p:txBody>
              <a:bodyPr wrap="none" lIns="0" tIns="0" rIns="0" bIns="0" rtlCol="0" anchor="t"/>
              <a:lstStyle/>
              <a:p>
                <a:pPr algn="l" latinLnBrk="1">
                  <a:lnSpc>
                    <a:spcPts val="4400"/>
                  </a:lnSpc>
                </a:pPr>
                <a:r>
                  <a:rPr lang="en-US" altLang="zh-CN" sz="2400" b="0" i="0" dirty="0">
                    <a:solidFill>
                      <a:srgbClr val="FF0000"/>
                    </a:solidFill>
                    <a:latin typeface="Times New Roman" pitchFamily="34" charset="0"/>
                    <a:ea typeface="SimHei" pitchFamily="34" charset="-122"/>
                    <a:cs typeface="Times New Roman" pitchFamily="34" charset="-120"/>
                  </a:rPr>
                  <a:t>【解析】</a:t>
                </a:r>
                <a:r>
                  <a:rPr lang="en-US" altLang="zh-CN" sz="2400" b="0" i="0" dirty="0">
                    <a:solidFill>
                      <a:srgbClr val="FF0000"/>
                    </a:solidFill>
                    <a:latin typeface="Times New Roman" pitchFamily="34" charset="0"/>
                    <a:ea typeface="SimSun" pitchFamily="34" charset="-122"/>
                    <a:cs typeface="Times New Roman" pitchFamily="34" charset="-120"/>
                  </a:rPr>
                  <a:t>①中的物像位于视野右方，要使物像处在视野的中央，</a:t>
                </a:r>
                <a:r>
                  <a:rPr lang="en-US" altLang="zh-CN" sz="2400" b="0" i="0">
                    <a:solidFill>
                      <a:srgbClr val="FF0000"/>
                    </a:solidFill>
                    <a:latin typeface="Times New Roman" pitchFamily="34" charset="0"/>
                    <a:ea typeface="SimSun" pitchFamily="34" charset="-122"/>
                    <a:cs typeface="Times New Roman" pitchFamily="34" charset="-120"/>
                  </a:rPr>
                  <a:t>物像应向左移动</a:t>
                </a:r>
                <a:r>
                  <a:rPr lang="en-US" altLang="zh-CN" sz="2400" b="0" i="0" smtClean="0">
                    <a:solidFill>
                      <a:srgbClr val="FF0000"/>
                    </a:solidFill>
                    <a:latin typeface="Times New Roman" pitchFamily="34" charset="0"/>
                    <a:ea typeface="SimSun" pitchFamily="34" charset="-122"/>
                    <a:cs typeface="Times New Roman" pitchFamily="34" charset="-120"/>
                  </a:rPr>
                  <a:t>，</a:t>
                </a:r>
              </a:p>
              <a:p>
                <a:pPr latinLnBrk="1">
                  <a:lnSpc>
                    <a:spcPts val="4400"/>
                  </a:lnSpc>
                </a:pPr>
                <a:r>
                  <a:rPr lang="en-US" altLang="zh-CN" sz="2400" b="0" i="0" smtClean="0">
                    <a:solidFill>
                      <a:srgbClr val="FF0000"/>
                    </a:solidFill>
                    <a:latin typeface="Times New Roman" pitchFamily="34" charset="0"/>
                    <a:ea typeface="SimSun" pitchFamily="34" charset="-122"/>
                    <a:cs typeface="Times New Roman" pitchFamily="34" charset="-120"/>
                  </a:rPr>
                  <a:t>因此玻片应向右移动</a:t>
                </a:r>
                <a:r>
                  <a:rPr lang="en-US" altLang="zh-CN" sz="2400" b="0" i="0" dirty="0">
                    <a:solidFill>
                      <a:srgbClr val="FF0000"/>
                    </a:solidFill>
                    <a:latin typeface="Times New Roman" pitchFamily="34" charset="0"/>
                    <a:ea typeface="SimSun" pitchFamily="34" charset="-122"/>
                    <a:cs typeface="Times New Roman" pitchFamily="34" charset="-120"/>
                  </a:rPr>
                  <a:t>，A错误。物像从③变为④，细胞体积变大</a:t>
                </a:r>
                <a:r>
                  <a:rPr lang="en-US" altLang="zh-CN" sz="2400" b="0" i="0">
                    <a:solidFill>
                      <a:srgbClr val="FF0000"/>
                    </a:solidFill>
                    <a:latin typeface="Times New Roman" pitchFamily="34" charset="0"/>
                    <a:ea typeface="SimSun" pitchFamily="34" charset="-122"/>
                    <a:cs typeface="Times New Roman" pitchFamily="34" charset="-120"/>
                  </a:rPr>
                  <a:t>，</a:t>
                </a:r>
                <a:r>
                  <a:rPr lang="en-US" altLang="zh-CN" sz="2400" b="0" i="0" smtClean="0">
                    <a:solidFill>
                      <a:srgbClr val="FF0000"/>
                    </a:solidFill>
                    <a:latin typeface="Times New Roman" pitchFamily="34" charset="0"/>
                    <a:ea typeface="SimSun" pitchFamily="34" charset="-122"/>
                    <a:cs typeface="Times New Roman" pitchFamily="34" charset="-120"/>
                  </a:rPr>
                  <a:t>因此应该转动转</a:t>
                </a:r>
              </a:p>
              <a:p>
                <a:pPr latinLnBrk="1">
                  <a:lnSpc>
                    <a:spcPts val="4400"/>
                  </a:lnSpc>
                </a:pPr>
                <a:r>
                  <a:rPr lang="en-US" altLang="zh-CN" sz="2400" b="0" i="0" smtClean="0">
                    <a:solidFill>
                      <a:srgbClr val="FF0000"/>
                    </a:solidFill>
                    <a:latin typeface="Times New Roman" pitchFamily="34" charset="0"/>
                    <a:ea typeface="SimSun" pitchFamily="34" charset="-122"/>
                    <a:cs typeface="Times New Roman" pitchFamily="34" charset="-120"/>
                  </a:rPr>
                  <a:t>换器换成高倍物镜</a:t>
                </a:r>
                <a:r>
                  <a:rPr lang="en-US" altLang="zh-CN" sz="2400" b="0" i="0" dirty="0">
                    <a:solidFill>
                      <a:srgbClr val="FF0000"/>
                    </a:solidFill>
                    <a:latin typeface="Times New Roman" pitchFamily="34" charset="0"/>
                    <a:ea typeface="SimSun" pitchFamily="34" charset="-122"/>
                    <a:cs typeface="Times New Roman" pitchFamily="34" charset="-120"/>
                  </a:rPr>
                  <a:t>，B正确。操作显微镜时观察到的顺序是先将</a:t>
                </a:r>
                <a:r>
                  <a:rPr lang="en-US" altLang="zh-CN" sz="2400" b="0" i="0">
                    <a:solidFill>
                      <a:srgbClr val="FF0000"/>
                    </a:solidFill>
                    <a:latin typeface="Times New Roman" pitchFamily="34" charset="0"/>
                    <a:ea typeface="SimSun" pitchFamily="34" charset="-122"/>
                    <a:cs typeface="Times New Roman" pitchFamily="34" charset="-120"/>
                  </a:rPr>
                  <a:t>①</a:t>
                </a:r>
                <a:r>
                  <a:rPr lang="en-US" altLang="zh-CN" sz="2400" b="0" i="0" smtClean="0">
                    <a:solidFill>
                      <a:srgbClr val="FF0000"/>
                    </a:solidFill>
                    <a:latin typeface="Times New Roman" pitchFamily="34" charset="0"/>
                    <a:ea typeface="SimSun" pitchFamily="34" charset="-122"/>
                    <a:cs typeface="Times New Roman" pitchFamily="34" charset="-120"/>
                  </a:rPr>
                  <a:t>中的物像移到视</a:t>
                </a:r>
              </a:p>
              <a:p>
                <a:pPr latinLnBrk="1">
                  <a:lnSpc>
                    <a:spcPts val="4400"/>
                  </a:lnSpc>
                </a:pPr>
                <a:r>
                  <a:rPr lang="en-US" altLang="zh-CN" sz="2400" b="0" i="0" smtClean="0">
                    <a:solidFill>
                      <a:srgbClr val="FF0000"/>
                    </a:solidFill>
                    <a:latin typeface="Times New Roman" pitchFamily="34" charset="0"/>
                    <a:ea typeface="SimSun" pitchFamily="34" charset="-122"/>
                    <a:cs typeface="Times New Roman" pitchFamily="34" charset="-120"/>
                  </a:rPr>
                  <a:t>野中央</a:t>
                </a:r>
                <a14:m>
                  <m:oMath xmlns:m="http://schemas.openxmlformats.org/officeDocument/2006/math">
                    <m:r>
                      <a:rPr lang="en-US" altLang="zh-CN" sz="2400" b="0" i="0" dirty="0">
                        <a:solidFill>
                          <a:srgbClr val="FF0000"/>
                        </a:solidFill>
                        <a:latin typeface="Cambria Math" panose="02040503050406030204" pitchFamily="18" charset="0"/>
                        <a:ea typeface="SimSun" pitchFamily="34" charset="-122"/>
                        <a:cs typeface="Times New Roman" pitchFamily="34" charset="-120"/>
                      </a:rPr>
                      <m:t>→</m:t>
                    </m:r>
                  </m:oMath>
                </a14:m>
                <a:r>
                  <a:rPr lang="en-US" altLang="zh-CN" sz="2400" b="0" i="0" dirty="0">
                    <a:solidFill>
                      <a:srgbClr val="FF0000"/>
                    </a:solidFill>
                    <a:latin typeface="SimSun" pitchFamily="34" charset="0"/>
                    <a:ea typeface="SimSun" pitchFamily="34" charset="-122"/>
                    <a:cs typeface="SimSun" pitchFamily="34" charset="-120"/>
                  </a:rPr>
                  <a:t> </a:t>
                </a:r>
                <a:r>
                  <a:rPr lang="en-US" altLang="zh-CN" sz="2400" b="0" i="0" dirty="0" smtClean="0">
                    <a:solidFill>
                      <a:srgbClr val="FF0000"/>
                    </a:solidFill>
                    <a:latin typeface="Times New Roman" pitchFamily="34" charset="0"/>
                    <a:ea typeface="SimSun" pitchFamily="34" charset="-122"/>
                    <a:cs typeface="Times New Roman" pitchFamily="34" charset="-120"/>
                  </a:rPr>
                  <a:t>观察到视野</a:t>
                </a:r>
                <a14:m>
                  <m:oMath xmlns:m="http://schemas.openxmlformats.org/officeDocument/2006/math">
                    <m:d>
                      <m:dPr>
                        <m:begChr m:val=""/>
                        <m:endChr m:val=""/>
                        <m:ctrlPr>
                          <a:rPr lang="en-US" altLang="zh-CN" sz="2400" b="0" i="1" dirty="0">
                            <a:solidFill>
                              <a:srgbClr val="FF0000"/>
                            </a:solidFill>
                            <a:latin typeface="Cambria Math" panose="02040503050406030204" pitchFamily="18" charset="0"/>
                            <a:ea typeface="SimSun" pitchFamily="34" charset="-122"/>
                            <a:cs typeface="Times New Roman" pitchFamily="34" charset="-120"/>
                          </a:rPr>
                        </m:ctrlPr>
                      </m:dPr>
                      <m:e>
                        <m:r>
                          <a:rPr lang="en-US" altLang="zh-CN" sz="2400" b="0" i="0" dirty="0">
                            <a:solidFill>
                              <a:srgbClr val="FF0000"/>
                            </a:solidFill>
                            <a:latin typeface="Cambria Math" panose="02040503050406030204" pitchFamily="18" charset="0"/>
                            <a:ea typeface="SimSun" pitchFamily="34" charset="-122"/>
                            <a:cs typeface="Times New Roman" pitchFamily="34" charset="-120"/>
                          </a:rPr>
                          <m:t>③</m:t>
                        </m:r>
                        <m:r>
                          <a:rPr lang="en-US" altLang="zh-CN" sz="2400" b="0" i="0" dirty="0">
                            <a:solidFill>
                              <a:srgbClr val="FF0000"/>
                            </a:solidFill>
                            <a:latin typeface="Cambria Math" panose="02040503050406030204" pitchFamily="18" charset="0"/>
                            <a:ea typeface="SimSun" pitchFamily="34" charset="-122"/>
                            <a:cs typeface="Times New Roman" pitchFamily="34" charset="-120"/>
                          </a:rPr>
                          <m:t>→</m:t>
                        </m:r>
                      </m:e>
                    </m:d>
                  </m:oMath>
                </a14:m>
                <a:r>
                  <a:rPr lang="en-US" altLang="zh-CN" sz="2400" b="0" i="0" dirty="0">
                    <a:solidFill>
                      <a:srgbClr val="FF0000"/>
                    </a:solidFill>
                    <a:latin typeface="SimSun" pitchFamily="34" charset="0"/>
                    <a:ea typeface="SimSun" pitchFamily="34" charset="-122"/>
                    <a:cs typeface="SimSun" pitchFamily="34" charset="-120"/>
                  </a:rPr>
                  <a:t> </a:t>
                </a:r>
                <a:r>
                  <a:rPr lang="en-US" altLang="zh-CN" sz="2400" b="0" i="0" dirty="0" smtClean="0">
                    <a:solidFill>
                      <a:srgbClr val="FF0000"/>
                    </a:solidFill>
                    <a:latin typeface="Times New Roman" pitchFamily="34" charset="0"/>
                    <a:ea typeface="SimSun" pitchFamily="34" charset="-122"/>
                    <a:cs typeface="Times New Roman" pitchFamily="34" charset="-120"/>
                  </a:rPr>
                  <a:t>更换高倍物镜看到视野</a:t>
                </a:r>
                <a14:m>
                  <m:oMath xmlns:m="http://schemas.openxmlformats.org/officeDocument/2006/math">
                    <m:d>
                      <m:dPr>
                        <m:begChr m:val=""/>
                        <m:endChr m:val=""/>
                        <m:ctrlPr>
                          <a:rPr lang="en-US" altLang="zh-CN" sz="2400" b="0" i="1" dirty="0">
                            <a:solidFill>
                              <a:srgbClr val="FF0000"/>
                            </a:solidFill>
                            <a:latin typeface="Cambria Math" panose="02040503050406030204" pitchFamily="18" charset="0"/>
                            <a:ea typeface="SimSun" pitchFamily="34" charset="-122"/>
                            <a:cs typeface="Times New Roman" pitchFamily="34" charset="-120"/>
                          </a:rPr>
                        </m:ctrlPr>
                      </m:dPr>
                      <m:e>
                        <m:r>
                          <a:rPr lang="en-US" altLang="zh-CN" sz="2400" b="0" i="0" dirty="0">
                            <a:solidFill>
                              <a:srgbClr val="FF0000"/>
                            </a:solidFill>
                            <a:latin typeface="Cambria Math" panose="02040503050406030204" pitchFamily="18" charset="0"/>
                            <a:ea typeface="SimSun" pitchFamily="34" charset="-122"/>
                            <a:cs typeface="Times New Roman" pitchFamily="34" charset="-120"/>
                          </a:rPr>
                          <m:t>②</m:t>
                        </m:r>
                        <m:r>
                          <a:rPr lang="en-US" altLang="zh-CN" sz="2400" b="0" i="0" dirty="0">
                            <a:solidFill>
                              <a:srgbClr val="FF0000"/>
                            </a:solidFill>
                            <a:latin typeface="Cambria Math" panose="02040503050406030204" pitchFamily="18" charset="0"/>
                            <a:ea typeface="SimSun" pitchFamily="34" charset="-122"/>
                            <a:cs typeface="Times New Roman" pitchFamily="34" charset="-120"/>
                          </a:rPr>
                          <m:t>→</m:t>
                        </m:r>
                      </m:e>
                    </m:d>
                  </m:oMath>
                </a14:m>
                <a:r>
                  <a:rPr lang="en-US" altLang="zh-CN" sz="100" b="0" i="0" kern="0" spc="-99900" dirty="0">
                    <a:solidFill>
                      <a:srgbClr val="FFFFFF"/>
                    </a:solidFill>
                    <a:latin typeface="Times New Roman" pitchFamily="34" charset="0"/>
                    <a:ea typeface="SimSun" pitchFamily="34" charset="-122"/>
                    <a:cs typeface="Times New Roman" pitchFamily="34" charset="-120"/>
                  </a:rPr>
                  <a:t> </a:t>
                </a:r>
                <a:r>
                  <a:rPr lang="en-US" altLang="zh-CN" sz="2400" b="0" i="0" dirty="0">
                    <a:solidFill>
                      <a:srgbClr val="FF0000"/>
                    </a:solidFill>
                    <a:latin typeface="SimSun" pitchFamily="34" charset="0"/>
                    <a:ea typeface="SimSun" pitchFamily="34" charset="-122"/>
                    <a:cs typeface="SimSun" pitchFamily="34" charset="-120"/>
                  </a:rPr>
                  <a:t> </a:t>
                </a:r>
                <a:r>
                  <a:rPr lang="en-US" altLang="zh-CN" sz="2400" b="0" i="0" dirty="0">
                    <a:solidFill>
                      <a:srgbClr val="FF0000"/>
                    </a:solidFill>
                    <a:latin typeface="Times New Roman" pitchFamily="34" charset="0"/>
                    <a:ea typeface="SimSun" pitchFamily="34" charset="-122"/>
                    <a:cs typeface="Times New Roman" pitchFamily="34" charset="-120"/>
                  </a:rPr>
                  <a:t>物像不清晰</a:t>
                </a:r>
                <a:r>
                  <a:rPr lang="en-US" altLang="zh-CN" sz="2400" b="0" i="0">
                    <a:solidFill>
                      <a:srgbClr val="FF0000"/>
                    </a:solidFill>
                    <a:latin typeface="Times New Roman" pitchFamily="34" charset="0"/>
                    <a:ea typeface="SimSun" pitchFamily="34" charset="-122"/>
                    <a:cs typeface="Times New Roman" pitchFamily="34" charset="-120"/>
                  </a:rPr>
                  <a:t>，</a:t>
                </a:r>
                <a:r>
                  <a:rPr lang="en-US" altLang="zh-CN" sz="2400" b="0" i="0" smtClean="0">
                    <a:solidFill>
                      <a:srgbClr val="FF0000"/>
                    </a:solidFill>
                    <a:latin typeface="Times New Roman" pitchFamily="34" charset="0"/>
                    <a:ea typeface="SimSun" pitchFamily="34" charset="-122"/>
                    <a:cs typeface="Times New Roman" pitchFamily="34" charset="-120"/>
                  </a:rPr>
                  <a:t>转动细准焦</a:t>
                </a:r>
              </a:p>
              <a:p>
                <a:pPr latinLnBrk="1">
                  <a:lnSpc>
                    <a:spcPts val="4400"/>
                  </a:lnSpc>
                </a:pPr>
                <a:r>
                  <a:rPr lang="en-US" altLang="zh-CN" sz="2400" b="0" i="0" smtClean="0">
                    <a:solidFill>
                      <a:srgbClr val="FF0000"/>
                    </a:solidFill>
                    <a:latin typeface="Times New Roman" pitchFamily="34" charset="0"/>
                    <a:ea typeface="SimSun" pitchFamily="34" charset="-122"/>
                    <a:cs typeface="Times New Roman" pitchFamily="34" charset="-120"/>
                  </a:rPr>
                  <a:t>螺旋</a:t>
                </a:r>
                <a:r>
                  <a:rPr lang="en-US" altLang="zh-CN" sz="2400" b="0" i="0" dirty="0">
                    <a:solidFill>
                      <a:srgbClr val="FF0000"/>
                    </a:solidFill>
                    <a:latin typeface="Times New Roman" pitchFamily="34" charset="0"/>
                    <a:ea typeface="SimSun" pitchFamily="34" charset="-122"/>
                    <a:cs typeface="Times New Roman" pitchFamily="34" charset="-120"/>
                  </a:rPr>
                  <a:t>，观察到清晰视野④，所以正确顺序是①③②④，C、D错误。</a:t>
                </a:r>
                <a:endParaRPr lang="en-US" altLang="zh-CN" sz="2400" dirty="0"/>
              </a:p>
            </p:txBody>
          </p:sp>
        </mc:Choice>
        <mc:Fallback>
          <p:sp>
            <p:nvSpPr>
              <p:cNvPr id="2" name="QC_5_AS.42_1#931a4c560?vop=1&amp;pid=e22d226bc&amp;color=0,0,0&amp;vtp=1&amp;bt=1&amp;bbb=1&amp;hb=1"/>
              <p:cNvSpPr>
                <a:spLocks noRot="1" noChangeAspect="1" noMove="1" noResize="1" noEditPoints="1" noAdjustHandles="1" noChangeArrowheads="1" noChangeShapeType="1" noTextEdit="1"/>
              </p:cNvSpPr>
              <p:nvPr/>
            </p:nvSpPr>
            <p:spPr>
              <a:xfrm>
                <a:off x="649224" y="864000"/>
                <a:ext cx="10899648" cy="2794000"/>
              </a:xfrm>
              <a:prstGeom prst="rect">
                <a:avLst/>
              </a:prstGeom>
              <a:blipFill>
                <a:blip r:embed="rId3"/>
                <a:stretch>
                  <a:fillRect l="-1734" r="-2349" b="-4148"/>
                </a:stretch>
              </a:blipFill>
              <a:ln/>
            </p:spPr>
            <p:txBody>
              <a:bodyPr/>
              <a:lstStyle/>
              <a:p>
                <a:r>
                  <a:rPr lang="zh-CN" altLang="en-US">
                    <a:noFill/>
                  </a:rPr>
                  <a:t> </a:t>
                </a:r>
              </a:p>
            </p:txBody>
          </p:sp>
        </mc:Fallback>
      </mc:AlternateContent>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499"/>
                                          </p:stCondLst>
                                        </p:cTn>
                                        <p:tgtEl>
                                          <p:spTgt spid="2">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2">
                                            <p:txEl>
                                              <p:pRg st="0" end="0"/>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499"/>
                                          </p:stCondLst>
                                        </p:cTn>
                                        <p:tgtEl>
                                          <p:spTgt spid="2">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499"/>
                                          </p:stCondLst>
                                        </p:cTn>
                                        <p:tgtEl>
                                          <p:spTgt spid="2">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499"/>
                                          </p:stCondLst>
                                        </p:cTn>
                                        <p:tgtEl>
                                          <p:spTgt spid="2">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499"/>
                                          </p:stCondLst>
                                        </p:cTn>
                                        <p:tgtEl>
                                          <p:spTgt spid="2">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5.xml><?xml version="1.0" encoding="utf-8"?>
<p:sld xmlns:a="http://schemas.openxmlformats.org/drawingml/2006/main" xmlns:r="http://schemas.openxmlformats.org/officeDocument/2006/relationships" xmlns:p="http://schemas.openxmlformats.org/presentationml/2006/main">
  <p:cSld name="Slide 25&amp;si=25">
    <p:spTree>
      <p:nvGrpSpPr>
        <p:cNvPr id="1" name=""/>
        <p:cNvGrpSpPr/>
        <p:nvPr/>
      </p:nvGrpSpPr>
      <p:grpSpPr>
        <a:xfrm>
          <a:off x="0" y="0"/>
          <a:ext cx="0" cy="0"/>
          <a:chOff x="0" y="0"/>
          <a:chExt cx="0" cy="0"/>
        </a:xfrm>
      </p:grpSpPr>
      <p:sp>
        <p:nvSpPr>
          <p:cNvPr id="2" name="QM_4_EX.43_1#e22d226bc?vop=1&amp;pid=c0bf47d5b&amp;color=0,0,0&amp;vtp=1&amp;bt=1&amp;bbb=1&amp;hb=1"/>
          <p:cNvSpPr/>
          <p:nvPr/>
        </p:nvSpPr>
        <p:spPr>
          <a:xfrm>
            <a:off x="649224" y="864000"/>
            <a:ext cx="10899648" cy="2235200"/>
          </a:xfrm>
          <a:prstGeom prst="rect">
            <a:avLst/>
          </a:prstGeom>
          <a:noFill/>
          <a:ln/>
        </p:spPr>
        <p:txBody>
          <a:bodyPr wrap="none" lIns="0" tIns="0" rIns="0" bIns="0" rtlCol="0" anchor="t"/>
          <a:lstStyle/>
          <a:p>
            <a:pPr algn="l" latinLnBrk="1">
              <a:lnSpc>
                <a:spcPts val="4400"/>
              </a:lnSpc>
            </a:pPr>
            <a:r>
              <a:rPr lang="en-US" altLang="zh-CN" sz="2400" b="1" i="0" dirty="0">
                <a:solidFill>
                  <a:srgbClr val="FF0000"/>
                </a:solidFill>
                <a:latin typeface="Times New Roman" pitchFamily="34" charset="0"/>
                <a:ea typeface="SimSun" pitchFamily="34" charset="-122"/>
                <a:cs typeface="Times New Roman" pitchFamily="34" charset="-120"/>
              </a:rPr>
              <a:t>上分点拨</a:t>
            </a:r>
            <a:endParaRPr lang="en-US" altLang="zh-CN" sz="2400" dirty="0"/>
          </a:p>
          <a:p>
            <a:pPr algn="ctr" latinLnBrk="1">
              <a:lnSpc>
                <a:spcPts val="4400"/>
              </a:lnSpc>
            </a:pPr>
            <a:r>
              <a:rPr lang="en-US" altLang="zh-CN" sz="2400" b="1" i="0" smtClean="0">
                <a:solidFill>
                  <a:srgbClr val="FF0000"/>
                </a:solidFill>
                <a:latin typeface="Times New Roman" pitchFamily="34" charset="0"/>
                <a:ea typeface="SimSun" pitchFamily="34" charset="-122"/>
                <a:cs typeface="Times New Roman" pitchFamily="34" charset="-120"/>
              </a:rPr>
              <a:t>物像移到视野中央的方法</a:t>
            </a:r>
            <a:r>
              <a:rPr lang="en-US" altLang="zh-CN" sz="2400" b="0" i="0" smtClean="0">
                <a:solidFill>
                  <a:srgbClr val="FF0000"/>
                </a:solidFill>
                <a:latin typeface="SimSun" pitchFamily="34" charset="0"/>
                <a:ea typeface="SimSun" pitchFamily="34" charset="-122"/>
                <a:cs typeface="SimSun" pitchFamily="34" charset="-120"/>
              </a:rPr>
              <a:t> </a:t>
            </a:r>
            <a:endParaRPr lang="en-US" altLang="zh-CN" sz="2400" dirty="0"/>
          </a:p>
          <a:p>
            <a:pPr latinLnBrk="1">
              <a:lnSpc>
                <a:spcPts val="4400"/>
              </a:lnSpc>
            </a:pPr>
            <a:r>
              <a:rPr lang="en-US" altLang="zh-CN" sz="2400" b="0" i="0" smtClean="0">
                <a:solidFill>
                  <a:srgbClr val="FF0000"/>
                </a:solidFill>
                <a:latin typeface="Times New Roman" pitchFamily="34" charset="0"/>
                <a:ea typeface="SimSun" pitchFamily="34" charset="-122"/>
                <a:cs typeface="Times New Roman" pitchFamily="34" charset="-120"/>
              </a:rPr>
              <a:t>移动玻片时可概括为</a:t>
            </a:r>
            <a:r>
              <a:rPr lang="en-US" altLang="zh-CN" sz="2400" b="0" i="0" dirty="0">
                <a:solidFill>
                  <a:srgbClr val="FF0000"/>
                </a:solidFill>
                <a:latin typeface="Times New Roman" pitchFamily="34" charset="0"/>
                <a:ea typeface="SimSun" pitchFamily="34" charset="-122"/>
                <a:cs typeface="Times New Roman" pitchFamily="34" charset="-120"/>
              </a:rPr>
              <a:t>“偏哪往哪移”，即在使用显微镜观察时</a:t>
            </a:r>
            <a:r>
              <a:rPr lang="en-US" altLang="zh-CN" sz="2400" b="0" i="0">
                <a:solidFill>
                  <a:srgbClr val="FF0000"/>
                </a:solidFill>
                <a:latin typeface="Times New Roman" pitchFamily="34" charset="0"/>
                <a:ea typeface="SimSun" pitchFamily="34" charset="-122"/>
                <a:cs typeface="Times New Roman" pitchFamily="34" charset="-120"/>
              </a:rPr>
              <a:t>，</a:t>
            </a:r>
            <a:r>
              <a:rPr lang="en-US" altLang="zh-CN" sz="2400" b="0" i="0" smtClean="0">
                <a:solidFill>
                  <a:srgbClr val="FF0000"/>
                </a:solidFill>
                <a:latin typeface="Times New Roman" pitchFamily="34" charset="0"/>
                <a:ea typeface="SimSun" pitchFamily="34" charset="-122"/>
                <a:cs typeface="Times New Roman" pitchFamily="34" charset="-120"/>
              </a:rPr>
              <a:t>要将物像移至视野</a:t>
            </a:r>
          </a:p>
          <a:p>
            <a:pPr latinLnBrk="1">
              <a:lnSpc>
                <a:spcPts val="4400"/>
              </a:lnSpc>
            </a:pPr>
            <a:r>
              <a:rPr lang="en-US" altLang="zh-CN" sz="2400" b="0" i="0" smtClean="0">
                <a:solidFill>
                  <a:srgbClr val="FF0000"/>
                </a:solidFill>
                <a:latin typeface="Times New Roman" pitchFamily="34" charset="0"/>
                <a:ea typeface="SimSun" pitchFamily="34" charset="-122"/>
                <a:cs typeface="Times New Roman" pitchFamily="34" charset="-120"/>
              </a:rPr>
              <a:t>中央</a:t>
            </a:r>
            <a:r>
              <a:rPr lang="en-US" altLang="zh-CN" sz="2400" b="0" i="0" dirty="0">
                <a:solidFill>
                  <a:srgbClr val="FF0000"/>
                </a:solidFill>
                <a:latin typeface="Times New Roman" pitchFamily="34" charset="0"/>
                <a:ea typeface="SimSun" pitchFamily="34" charset="-122"/>
                <a:cs typeface="Times New Roman" pitchFamily="34" charset="-120"/>
              </a:rPr>
              <a:t>，物像位于视野的哪个方向就向哪个方向移动玻片。</a:t>
            </a:r>
            <a:endParaRPr lang="en-US" altLang="zh-CN" sz="24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499"/>
                                          </p:stCondLst>
                                        </p:cTn>
                                        <p:tgtEl>
                                          <p:spTgt spid="2">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2">
                                            <p:txEl>
                                              <p:pRg st="0" end="0"/>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499"/>
                                          </p:stCondLst>
                                        </p:cTn>
                                        <p:tgtEl>
                                          <p:spTgt spid="2">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499"/>
                                          </p:stCondLst>
                                        </p:cTn>
                                        <p:tgtEl>
                                          <p:spTgt spid="2">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499"/>
                                          </p:stCondLst>
                                        </p:cTn>
                                        <p:tgtEl>
                                          <p:spTgt spid="2">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6.xml><?xml version="1.0" encoding="utf-8"?>
<p:sld xmlns:a="http://schemas.openxmlformats.org/drawingml/2006/main" xmlns:r="http://schemas.openxmlformats.org/officeDocument/2006/relationships" xmlns:p="http://schemas.openxmlformats.org/presentationml/2006/main">
  <p:cSld name="Slide 26&amp;si=26">
    <p:spTree>
      <p:nvGrpSpPr>
        <p:cNvPr id="1" name=""/>
        <p:cNvGrpSpPr/>
        <p:nvPr/>
      </p:nvGrpSpPr>
      <p:grpSpPr>
        <a:xfrm>
          <a:off x="0" y="0"/>
          <a:ext cx="0" cy="0"/>
          <a:chOff x="0" y="0"/>
          <a:chExt cx="0" cy="0"/>
        </a:xfrm>
      </p:grpSpPr>
      <p:sp>
        <p:nvSpPr>
          <p:cNvPr id="2" name="QC_4_BD.44_1#5691dc805?vop=1&amp;pid=c0bf47d5b&amp;color=0,0,0&amp;vtp=1&amp;bt=1&amp;bbb=1&amp;hb=1"/>
          <p:cNvSpPr/>
          <p:nvPr/>
        </p:nvSpPr>
        <p:spPr>
          <a:xfrm>
            <a:off x="649224" y="864000"/>
            <a:ext cx="10899648" cy="1066800"/>
          </a:xfrm>
          <a:prstGeom prst="rect">
            <a:avLst/>
          </a:prstGeom>
          <a:noFill/>
          <a:ln/>
        </p:spPr>
        <p:txBody>
          <a:bodyPr wrap="none" lIns="0" tIns="0" rIns="0" bIns="0" rtlCol="0" anchor="t"/>
          <a:lstStyle/>
          <a:p>
            <a:pPr algn="l" latinLnBrk="1">
              <a:lnSpc>
                <a:spcPts val="4200"/>
              </a:lnSpc>
            </a:pPr>
            <a:r>
              <a:rPr lang="en-US" altLang="zh-CN" sz="2400" b="1" i="0" dirty="0">
                <a:solidFill>
                  <a:srgbClr val="C00000"/>
                </a:solidFill>
                <a:latin typeface="Times New Roman" pitchFamily="34" charset="0"/>
                <a:ea typeface="SimSun" pitchFamily="34" charset="-122"/>
                <a:cs typeface="Times New Roman" pitchFamily="34" charset="-120"/>
              </a:rPr>
              <a:t>14.</a:t>
            </a:r>
            <a:r>
              <a:rPr lang="en-US" altLang="zh-CN" sz="2400" b="0" i="0" dirty="0">
                <a:solidFill>
                  <a:srgbClr val="000000"/>
                </a:solidFill>
                <a:latin typeface="仿宋" pitchFamily="34" charset="0"/>
                <a:ea typeface="仿宋" pitchFamily="34" charset="-122"/>
                <a:cs typeface="仿宋" pitchFamily="34" charset="-120"/>
              </a:rPr>
              <a:t>［2025山东聊城期中］</a:t>
            </a:r>
            <a:r>
              <a:rPr lang="en-US" altLang="zh-CN" sz="2400" b="0" i="0" dirty="0">
                <a:solidFill>
                  <a:srgbClr val="000000"/>
                </a:solidFill>
                <a:latin typeface="Times New Roman" pitchFamily="34" charset="0"/>
                <a:ea typeface="SimSun" pitchFamily="34" charset="-122"/>
                <a:cs typeface="Times New Roman" pitchFamily="34" charset="-120"/>
              </a:rPr>
              <a:t>某同学用彩椒外表皮</a:t>
            </a:r>
            <a:r>
              <a:rPr lang="en-US" altLang="zh-CN" sz="2400" b="0" i="0">
                <a:solidFill>
                  <a:srgbClr val="000000"/>
                </a:solidFill>
                <a:latin typeface="Times New Roman" pitchFamily="34" charset="0"/>
                <a:ea typeface="SimSun" pitchFamily="34" charset="-122"/>
                <a:cs typeface="Times New Roman" pitchFamily="34" charset="-120"/>
              </a:rPr>
              <a:t>、</a:t>
            </a:r>
            <a:r>
              <a:rPr lang="en-US" altLang="zh-CN" sz="2400" b="0" i="0" smtClean="0">
                <a:solidFill>
                  <a:srgbClr val="000000"/>
                </a:solidFill>
                <a:latin typeface="Times New Roman" pitchFamily="34" charset="0"/>
                <a:ea typeface="SimSun" pitchFamily="34" charset="-122"/>
                <a:cs typeface="Times New Roman" pitchFamily="34" charset="-120"/>
              </a:rPr>
              <a:t>番茄果肉和黑藻叶片制作植物细</a:t>
            </a:r>
          </a:p>
          <a:p>
            <a:pPr latinLnBrk="1">
              <a:lnSpc>
                <a:spcPts val="4200"/>
              </a:lnSpc>
            </a:pPr>
            <a:r>
              <a:rPr lang="en-US" altLang="zh-CN" sz="2400" b="0" i="0" smtClean="0">
                <a:solidFill>
                  <a:srgbClr val="000000"/>
                </a:solidFill>
                <a:latin typeface="Times New Roman" pitchFamily="34" charset="0"/>
                <a:ea typeface="SimSun" pitchFamily="34" charset="-122"/>
                <a:cs typeface="Times New Roman" pitchFamily="34" charset="-120"/>
              </a:rPr>
              <a:t>胞临时装片并观察</a:t>
            </a:r>
            <a:r>
              <a:rPr lang="en-US" altLang="zh-CN" sz="2400" b="0" i="0" dirty="0">
                <a:solidFill>
                  <a:srgbClr val="000000"/>
                </a:solidFill>
                <a:latin typeface="Times New Roman" pitchFamily="34" charset="0"/>
                <a:ea typeface="SimSun" pitchFamily="34" charset="-122"/>
                <a:cs typeface="Times New Roman" pitchFamily="34" charset="-120"/>
              </a:rPr>
              <a:t>，</a:t>
            </a:r>
            <a:r>
              <a:rPr lang="en-US" altLang="zh-CN" sz="2400" b="0" i="0">
                <a:solidFill>
                  <a:srgbClr val="000000"/>
                </a:solidFill>
                <a:latin typeface="Times New Roman" pitchFamily="34" charset="0"/>
                <a:ea typeface="SimSun" pitchFamily="34" charset="-122"/>
                <a:cs typeface="Times New Roman" pitchFamily="34" charset="-120"/>
              </a:rPr>
              <a:t>以下叙述正确的是</a:t>
            </a:r>
            <a:r>
              <a:rPr lang="en-US" altLang="zh-CN" sz="2400" b="0" i="0" smtClean="0">
                <a:solidFill>
                  <a:srgbClr val="000000"/>
                </a:solidFill>
                <a:latin typeface="Times New Roman" pitchFamily="34" charset="0"/>
                <a:ea typeface="SimSun" pitchFamily="34" charset="-122"/>
                <a:cs typeface="Times New Roman" pitchFamily="34" charset="-120"/>
              </a:rPr>
              <a:t>(</a:t>
            </a:r>
            <a:r>
              <a:rPr lang="en-US" altLang="zh-CN" sz="2400" b="0" i="0" smtClean="0">
                <a:solidFill>
                  <a:srgbClr val="000000"/>
                </a:solidFill>
                <a:latin typeface="SimSun" pitchFamily="34" charset="0"/>
                <a:ea typeface="SimSun" pitchFamily="34" charset="-122"/>
                <a:cs typeface="SimSun" pitchFamily="34" charset="-120"/>
              </a:rPr>
              <a:t>     </a:t>
            </a:r>
            <a:r>
              <a:rPr lang="en-US" altLang="zh-CN" sz="2400" b="0" i="0" smtClean="0">
                <a:solidFill>
                  <a:srgbClr val="000000"/>
                </a:solidFill>
                <a:latin typeface="Times New Roman" pitchFamily="34" charset="0"/>
                <a:ea typeface="SimSun" pitchFamily="34" charset="-122"/>
                <a:cs typeface="Times New Roman" pitchFamily="34" charset="-120"/>
              </a:rPr>
              <a:t>)</a:t>
            </a:r>
            <a:endParaRPr lang="en-US" altLang="zh-CN" sz="2400" dirty="0"/>
          </a:p>
        </p:txBody>
      </p:sp>
      <p:sp>
        <p:nvSpPr>
          <p:cNvPr id="3" name="QC_4_AN.45_1#5691dc805.bracket?vop=1&amp;pid=c0bf47d5b&amp;color=0,0,0&amp;vpa=14&amp;vtp=1"/>
          <p:cNvSpPr/>
          <p:nvPr/>
        </p:nvSpPr>
        <p:spPr>
          <a:xfrm>
            <a:off x="6076092" y="1407751"/>
            <a:ext cx="423863" cy="533400"/>
          </a:xfrm>
          <a:prstGeom prst="rect">
            <a:avLst/>
          </a:prstGeom>
          <a:noFill/>
          <a:ln/>
        </p:spPr>
        <p:txBody>
          <a:bodyPr wrap="none" lIns="0" tIns="0" rIns="0" bIns="0" rtlCol="0" anchor="t"/>
          <a:lstStyle/>
          <a:p>
            <a:pPr algn="ctr" latinLnBrk="1">
              <a:lnSpc>
                <a:spcPts val="4200"/>
              </a:lnSpc>
            </a:pPr>
            <a:r>
              <a:rPr lang="en-US" altLang="zh-CN" sz="2400" b="0" i="0" dirty="0">
                <a:solidFill>
                  <a:srgbClr val="FF0000"/>
                </a:solidFill>
                <a:latin typeface="Times New Roman" pitchFamily="34" charset="0"/>
                <a:ea typeface="SimSun" pitchFamily="34" charset="-122"/>
                <a:cs typeface="Times New Roman" pitchFamily="34" charset="-120"/>
              </a:rPr>
              <a:t>C</a:t>
            </a:r>
            <a:endParaRPr lang="en-US" altLang="zh-CN" sz="2400" dirty="0"/>
          </a:p>
        </p:txBody>
      </p:sp>
      <p:sp>
        <p:nvSpPr>
          <p:cNvPr id="4" name="QC_4_BD.44_2#5691dc805.choices?vop=1&amp;pid=c0bf47d5b&amp;color=0,0,0&amp;vtp=1&amp;bbb=1"/>
          <p:cNvSpPr/>
          <p:nvPr/>
        </p:nvSpPr>
        <p:spPr>
          <a:xfrm>
            <a:off x="649224" y="1910481"/>
            <a:ext cx="10899648" cy="2133600"/>
          </a:xfrm>
          <a:prstGeom prst="rect">
            <a:avLst/>
          </a:prstGeom>
          <a:noFill/>
          <a:ln/>
        </p:spPr>
        <p:txBody>
          <a:bodyPr wrap="none" lIns="0" tIns="0" rIns="0" bIns="0" rtlCol="0" anchor="t"/>
          <a:lstStyle/>
          <a:p>
            <a:pPr algn="l" latinLnBrk="1">
              <a:lnSpc>
                <a:spcPts val="4200"/>
              </a:lnSpc>
            </a:pPr>
            <a:r>
              <a:rPr lang="en-US" altLang="zh-CN" sz="2400" b="0" i="0" dirty="0">
                <a:solidFill>
                  <a:srgbClr val="000000"/>
                </a:solidFill>
                <a:latin typeface="Times New Roman" pitchFamily="34" charset="0"/>
                <a:ea typeface="SimSun" pitchFamily="34" charset="-122"/>
                <a:cs typeface="Times New Roman" pitchFamily="34" charset="-120"/>
              </a:rPr>
              <a:t>A.取材的彩椒外表皮应尽量大而厚</a:t>
            </a:r>
            <a:endParaRPr lang="en-US" altLang="zh-CN" sz="2400" dirty="0"/>
          </a:p>
          <a:p>
            <a:pPr latinLnBrk="1">
              <a:lnSpc>
                <a:spcPts val="4200"/>
              </a:lnSpc>
            </a:pPr>
            <a:r>
              <a:rPr lang="en-US" altLang="zh-CN" sz="2400" b="0" i="0" smtClean="0">
                <a:solidFill>
                  <a:srgbClr val="000000"/>
                </a:solidFill>
                <a:latin typeface="Times New Roman" pitchFamily="34" charset="0"/>
                <a:ea typeface="SimSun" pitchFamily="34" charset="-122"/>
                <a:cs typeface="Times New Roman" pitchFamily="34" charset="-120"/>
              </a:rPr>
              <a:t>B</a:t>
            </a:r>
            <a:r>
              <a:rPr lang="en-US" altLang="zh-CN" sz="2400" b="0" i="0" dirty="0">
                <a:solidFill>
                  <a:srgbClr val="000000"/>
                </a:solidFill>
                <a:latin typeface="Times New Roman" pitchFamily="34" charset="0"/>
                <a:ea typeface="SimSun" pitchFamily="34" charset="-122"/>
                <a:cs typeface="Times New Roman" pitchFamily="34" charset="-120"/>
              </a:rPr>
              <a:t>.制作这三种临时装片都需要染色</a:t>
            </a:r>
            <a:endParaRPr lang="en-US" altLang="zh-CN" sz="2400" dirty="0"/>
          </a:p>
          <a:p>
            <a:pPr latinLnBrk="1">
              <a:lnSpc>
                <a:spcPts val="4200"/>
              </a:lnSpc>
            </a:pPr>
            <a:r>
              <a:rPr lang="en-US" altLang="zh-CN" sz="2400" b="0" i="0" smtClean="0">
                <a:solidFill>
                  <a:srgbClr val="000000"/>
                </a:solidFill>
                <a:latin typeface="Times New Roman" pitchFamily="34" charset="0"/>
                <a:ea typeface="SimSun" pitchFamily="34" charset="-122"/>
                <a:cs typeface="Times New Roman" pitchFamily="34" charset="-120"/>
              </a:rPr>
              <a:t>C</a:t>
            </a:r>
            <a:r>
              <a:rPr lang="en-US" altLang="zh-CN" sz="2400" b="0" i="0" dirty="0">
                <a:solidFill>
                  <a:srgbClr val="000000"/>
                </a:solidFill>
                <a:latin typeface="Times New Roman" pitchFamily="34" charset="0"/>
                <a:ea typeface="SimSun" pitchFamily="34" charset="-122"/>
                <a:cs typeface="Times New Roman" pitchFamily="34" charset="-120"/>
              </a:rPr>
              <a:t>.挑取的成熟的番茄果肉应在载玻片的清水中涂抹均匀</a:t>
            </a:r>
            <a:endParaRPr lang="en-US" altLang="zh-CN" sz="2400" dirty="0"/>
          </a:p>
          <a:p>
            <a:pPr latinLnBrk="1">
              <a:lnSpc>
                <a:spcPts val="4200"/>
              </a:lnSpc>
            </a:pPr>
            <a:r>
              <a:rPr lang="en-US" altLang="zh-CN" sz="2400" b="0" i="0" smtClean="0">
                <a:solidFill>
                  <a:srgbClr val="000000"/>
                </a:solidFill>
                <a:latin typeface="Times New Roman" pitchFamily="34" charset="0"/>
                <a:ea typeface="SimSun" pitchFamily="34" charset="-122"/>
                <a:cs typeface="Times New Roman" pitchFamily="34" charset="-120"/>
              </a:rPr>
              <a:t>D</a:t>
            </a:r>
            <a:r>
              <a:rPr lang="en-US" altLang="zh-CN" sz="2400" b="0" i="0" dirty="0">
                <a:solidFill>
                  <a:srgbClr val="000000"/>
                </a:solidFill>
                <a:latin typeface="Times New Roman" pitchFamily="34" charset="0"/>
                <a:ea typeface="SimSun" pitchFamily="34" charset="-122"/>
                <a:cs typeface="Times New Roman" pitchFamily="34" charset="-120"/>
              </a:rPr>
              <a:t>.用显微镜观察时，先用高倍镜再用低倍镜</a:t>
            </a:r>
            <a:endParaRPr lang="en-US" altLang="zh-CN" sz="2400" dirty="0"/>
          </a:p>
        </p:txBody>
      </p:sp>
      <p:sp>
        <p:nvSpPr>
          <p:cNvPr id="5" name="QC_4_AS.46_1#5691dc805?vop=1&amp;pid=c0bf47d5b&amp;color=0,0,0&amp;vtp=1&amp;bbb=1&amp;hb=1"/>
          <p:cNvSpPr/>
          <p:nvPr/>
        </p:nvSpPr>
        <p:spPr>
          <a:xfrm>
            <a:off x="649224" y="4044081"/>
            <a:ext cx="10899648" cy="2133600"/>
          </a:xfrm>
          <a:prstGeom prst="rect">
            <a:avLst/>
          </a:prstGeom>
          <a:noFill/>
          <a:ln/>
        </p:spPr>
        <p:txBody>
          <a:bodyPr wrap="none" lIns="0" tIns="0" rIns="0" bIns="0" rtlCol="0" anchor="t"/>
          <a:lstStyle/>
          <a:p>
            <a:pPr algn="l" latinLnBrk="1">
              <a:lnSpc>
                <a:spcPts val="4200"/>
              </a:lnSpc>
            </a:pPr>
            <a:r>
              <a:rPr lang="en-US" altLang="zh-CN" sz="2400" b="0" i="0" dirty="0">
                <a:solidFill>
                  <a:srgbClr val="FF0000"/>
                </a:solidFill>
                <a:latin typeface="Times New Roman" pitchFamily="34" charset="0"/>
                <a:ea typeface="SimHei" pitchFamily="34" charset="-122"/>
                <a:cs typeface="Times New Roman" pitchFamily="34" charset="-120"/>
              </a:rPr>
              <a:t>【解析】</a:t>
            </a:r>
            <a:r>
              <a:rPr lang="en-US" altLang="zh-CN" sz="2400" b="0" i="0" dirty="0">
                <a:solidFill>
                  <a:srgbClr val="FF0000"/>
                </a:solidFill>
                <a:latin typeface="Times New Roman" pitchFamily="34" charset="0"/>
                <a:ea typeface="SimSun" pitchFamily="34" charset="-122"/>
                <a:cs typeface="Times New Roman" pitchFamily="34" charset="-120"/>
              </a:rPr>
              <a:t>取彩椒的外表皮应取其最薄的部分在载玻片上的水滴中展开</a:t>
            </a:r>
            <a:r>
              <a:rPr lang="en-US" altLang="zh-CN" sz="2400" b="0" i="0">
                <a:solidFill>
                  <a:srgbClr val="FF0000"/>
                </a:solidFill>
                <a:latin typeface="Times New Roman" pitchFamily="34" charset="0"/>
                <a:ea typeface="SimSun" pitchFamily="34" charset="-122"/>
                <a:cs typeface="Times New Roman" pitchFamily="34" charset="-120"/>
              </a:rPr>
              <a:t>，</a:t>
            </a:r>
            <a:r>
              <a:rPr lang="en-US" altLang="zh-CN" sz="2400" b="0" i="0" smtClean="0">
                <a:solidFill>
                  <a:srgbClr val="FF0000"/>
                </a:solidFill>
                <a:latin typeface="Times New Roman" pitchFamily="34" charset="0"/>
                <a:ea typeface="SimSun" pitchFamily="34" charset="-122"/>
                <a:cs typeface="Times New Roman" pitchFamily="34" charset="-120"/>
              </a:rPr>
              <a:t>盖上盖玻</a:t>
            </a:r>
          </a:p>
          <a:p>
            <a:pPr latinLnBrk="1">
              <a:lnSpc>
                <a:spcPts val="4200"/>
              </a:lnSpc>
            </a:pPr>
            <a:r>
              <a:rPr lang="en-US" altLang="zh-CN" sz="2400" b="0" i="0" smtClean="0">
                <a:solidFill>
                  <a:srgbClr val="FF0000"/>
                </a:solidFill>
                <a:latin typeface="Times New Roman" pitchFamily="34" charset="0"/>
                <a:ea typeface="SimSun" pitchFamily="34" charset="-122"/>
                <a:cs typeface="Times New Roman" pitchFamily="34" charset="-120"/>
              </a:rPr>
              <a:t>片</a:t>
            </a:r>
            <a:r>
              <a:rPr lang="en-US" altLang="zh-CN" sz="2400" b="0" i="0" dirty="0">
                <a:solidFill>
                  <a:srgbClr val="FF0000"/>
                </a:solidFill>
                <a:latin typeface="Times New Roman" pitchFamily="34" charset="0"/>
                <a:ea typeface="SimSun" pitchFamily="34" charset="-122"/>
                <a:cs typeface="Times New Roman" pitchFamily="34" charset="-120"/>
              </a:rPr>
              <a:t>，制成临时装片，A错误。制作彩椒外表皮</a:t>
            </a:r>
            <a:r>
              <a:rPr lang="en-US" altLang="zh-CN" sz="2400" b="0" i="0">
                <a:solidFill>
                  <a:srgbClr val="FF0000"/>
                </a:solidFill>
                <a:latin typeface="Times New Roman" pitchFamily="34" charset="0"/>
                <a:ea typeface="SimSun" pitchFamily="34" charset="-122"/>
                <a:cs typeface="Times New Roman" pitchFamily="34" charset="-120"/>
              </a:rPr>
              <a:t>、</a:t>
            </a:r>
            <a:r>
              <a:rPr lang="en-US" altLang="zh-CN" sz="2400" b="0" i="0" smtClean="0">
                <a:solidFill>
                  <a:srgbClr val="FF0000"/>
                </a:solidFill>
                <a:latin typeface="Times New Roman" pitchFamily="34" charset="0"/>
                <a:ea typeface="SimSun" pitchFamily="34" charset="-122"/>
                <a:cs typeface="Times New Roman" pitchFamily="34" charset="-120"/>
              </a:rPr>
              <a:t>番茄果肉和黑藻叶片细胞临时装片</a:t>
            </a:r>
          </a:p>
          <a:p>
            <a:pPr latinLnBrk="1">
              <a:lnSpc>
                <a:spcPts val="4200"/>
              </a:lnSpc>
            </a:pPr>
            <a:r>
              <a:rPr lang="en-US" altLang="zh-CN" sz="2400" b="0" i="0" smtClean="0">
                <a:solidFill>
                  <a:srgbClr val="FF0000"/>
                </a:solidFill>
                <a:latin typeface="Times New Roman" pitchFamily="34" charset="0"/>
                <a:ea typeface="SimSun" pitchFamily="34" charset="-122"/>
                <a:cs typeface="Times New Roman" pitchFamily="34" charset="-120"/>
              </a:rPr>
              <a:t>都不需要染色</a:t>
            </a:r>
            <a:r>
              <a:rPr lang="en-US" altLang="zh-CN" sz="2400" b="0" i="0" dirty="0">
                <a:solidFill>
                  <a:srgbClr val="FF0000"/>
                </a:solidFill>
                <a:latin typeface="Times New Roman" pitchFamily="34" charset="0"/>
                <a:ea typeface="SimSun" pitchFamily="34" charset="-122"/>
                <a:cs typeface="Times New Roman" pitchFamily="34" charset="-120"/>
              </a:rPr>
              <a:t>，B错误。挑取的成熟的番茄果肉应在清水中涂抹均匀</a:t>
            </a:r>
            <a:r>
              <a:rPr lang="en-US" altLang="zh-CN" sz="2400" b="0" i="0">
                <a:solidFill>
                  <a:srgbClr val="FF0000"/>
                </a:solidFill>
                <a:latin typeface="Times New Roman" pitchFamily="34" charset="0"/>
                <a:ea typeface="SimSun" pitchFamily="34" charset="-122"/>
                <a:cs typeface="Times New Roman" pitchFamily="34" charset="-120"/>
              </a:rPr>
              <a:t>，</a:t>
            </a:r>
            <a:r>
              <a:rPr lang="en-US" altLang="zh-CN" sz="2400" b="0" i="0" smtClean="0">
                <a:solidFill>
                  <a:srgbClr val="FF0000"/>
                </a:solidFill>
                <a:latin typeface="Times New Roman" pitchFamily="34" charset="0"/>
                <a:ea typeface="SimSun" pitchFamily="34" charset="-122"/>
                <a:cs typeface="Times New Roman" pitchFamily="34" charset="-120"/>
              </a:rPr>
              <a:t>防止细胞重</a:t>
            </a:r>
          </a:p>
          <a:p>
            <a:pPr latinLnBrk="1">
              <a:lnSpc>
                <a:spcPts val="4200"/>
              </a:lnSpc>
            </a:pPr>
            <a:r>
              <a:rPr lang="en-US" altLang="zh-CN" sz="2400" b="0" i="0" smtClean="0">
                <a:solidFill>
                  <a:srgbClr val="FF0000"/>
                </a:solidFill>
                <a:latin typeface="Times New Roman" pitchFamily="34" charset="0"/>
                <a:ea typeface="SimSun" pitchFamily="34" charset="-122"/>
                <a:cs typeface="Times New Roman" pitchFamily="34" charset="-120"/>
              </a:rPr>
              <a:t>叠</a:t>
            </a:r>
            <a:r>
              <a:rPr lang="en-US" altLang="zh-CN" sz="2400" b="0" i="0" dirty="0">
                <a:solidFill>
                  <a:srgbClr val="FF0000"/>
                </a:solidFill>
                <a:latin typeface="Times New Roman" pitchFamily="34" charset="0"/>
                <a:ea typeface="SimSun" pitchFamily="34" charset="-122"/>
                <a:cs typeface="Times New Roman" pitchFamily="34" charset="-120"/>
              </a:rPr>
              <a:t>，C正确。用显微镜观察时，先用低倍镜再用高倍镜，D错误。</a:t>
            </a:r>
            <a:endParaRPr lang="en-US" altLang="zh-CN" sz="24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3">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3">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499"/>
                                          </p:stCondLst>
                                        </p:cTn>
                                        <p:tgtEl>
                                          <p:spTgt spid="5">
                                            <p:bg/>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499"/>
                                          </p:stCondLst>
                                        </p:cTn>
                                        <p:tgtEl>
                                          <p:spTgt spid="5">
                                            <p:txEl>
                                              <p:pRg st="0" end="0"/>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499"/>
                                          </p:stCondLst>
                                        </p:cTn>
                                        <p:tgtEl>
                                          <p:spTgt spid="5">
                                            <p:txEl>
                                              <p:pRg st="1" end="1"/>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499"/>
                                          </p:stCondLst>
                                        </p:cTn>
                                        <p:tgtEl>
                                          <p:spTgt spid="5">
                                            <p:txEl>
                                              <p:pRg st="2" end="2"/>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499"/>
                                          </p:stCondLst>
                                        </p:cTn>
                                        <p:tgtEl>
                                          <p:spTgt spid="5">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27.xml><?xml version="1.0" encoding="utf-8"?>
<p:sld xmlns:a="http://schemas.openxmlformats.org/drawingml/2006/main" xmlns:r="http://schemas.openxmlformats.org/officeDocument/2006/relationships" xmlns:p="http://schemas.openxmlformats.org/presentationml/2006/main">
  <p:cSld name="Slide 27&amp;si=27">
    <p:spTree>
      <p:nvGrpSpPr>
        <p:cNvPr id="1" name=""/>
        <p:cNvGrpSpPr/>
        <p:nvPr/>
      </p:nvGrpSpPr>
      <p:grpSpPr>
        <a:xfrm>
          <a:off x="0" y="0"/>
          <a:ext cx="0" cy="0"/>
          <a:chOff x="0" y="0"/>
          <a:chExt cx="0" cy="0"/>
        </a:xfrm>
      </p:grpSpPr>
      <p:sp>
        <p:nvSpPr>
          <p:cNvPr id="2" name="QC_4_EX.47_1#5691dc805?vop=1&amp;pid=c0bf47d5b&amp;color=0,0,0&amp;vtp=1&amp;bt=1&amp;bbb=1&amp;hb=1"/>
          <p:cNvSpPr/>
          <p:nvPr/>
        </p:nvSpPr>
        <p:spPr>
          <a:xfrm>
            <a:off x="649224" y="864000"/>
            <a:ext cx="10899648" cy="2235200"/>
          </a:xfrm>
          <a:prstGeom prst="rect">
            <a:avLst/>
          </a:prstGeom>
          <a:noFill/>
          <a:ln/>
        </p:spPr>
        <p:txBody>
          <a:bodyPr wrap="none" lIns="0" tIns="0" rIns="0" bIns="0" rtlCol="0" anchor="t"/>
          <a:lstStyle/>
          <a:p>
            <a:pPr algn="l" latinLnBrk="1">
              <a:lnSpc>
                <a:spcPts val="4400"/>
              </a:lnSpc>
            </a:pPr>
            <a:r>
              <a:rPr lang="en-US" altLang="zh-CN" sz="2400" b="1" i="0" dirty="0">
                <a:solidFill>
                  <a:srgbClr val="FF0000"/>
                </a:solidFill>
                <a:latin typeface="Times New Roman" pitchFamily="34" charset="0"/>
                <a:ea typeface="SimSun" pitchFamily="34" charset="-122"/>
                <a:cs typeface="Times New Roman" pitchFamily="34" charset="-120"/>
              </a:rPr>
              <a:t>上分心得</a:t>
            </a:r>
            <a:endParaRPr lang="en-US" altLang="zh-CN" sz="2400" dirty="0"/>
          </a:p>
          <a:p>
            <a:pPr algn="ctr" latinLnBrk="1">
              <a:lnSpc>
                <a:spcPts val="4400"/>
              </a:lnSpc>
            </a:pPr>
            <a:r>
              <a:rPr lang="en-US" altLang="zh-CN" sz="2400" b="1" i="0" smtClean="0">
                <a:solidFill>
                  <a:srgbClr val="FF0000"/>
                </a:solidFill>
                <a:latin typeface="Times New Roman" pitchFamily="34" charset="0"/>
                <a:ea typeface="SimSun" pitchFamily="34" charset="-122"/>
                <a:cs typeface="Times New Roman" pitchFamily="34" charset="-120"/>
              </a:rPr>
              <a:t>临时装片并不都需要染色</a:t>
            </a:r>
            <a:r>
              <a:rPr lang="en-US" altLang="zh-CN" sz="2400" b="0" i="0" smtClean="0">
                <a:solidFill>
                  <a:srgbClr val="FF0000"/>
                </a:solidFill>
                <a:latin typeface="SimSun" pitchFamily="34" charset="0"/>
                <a:ea typeface="SimSun" pitchFamily="34" charset="-122"/>
                <a:cs typeface="SimSun" pitchFamily="34" charset="-120"/>
              </a:rPr>
              <a:t> </a:t>
            </a:r>
            <a:endParaRPr lang="en-US" altLang="zh-CN" sz="2400" dirty="0"/>
          </a:p>
          <a:p>
            <a:pPr latinLnBrk="1">
              <a:lnSpc>
                <a:spcPts val="4400"/>
              </a:lnSpc>
            </a:pPr>
            <a:r>
              <a:rPr lang="en-US" altLang="zh-CN" sz="2400" b="0" i="0" smtClean="0">
                <a:solidFill>
                  <a:srgbClr val="FF0000"/>
                </a:solidFill>
                <a:latin typeface="Times New Roman" pitchFamily="34" charset="0"/>
                <a:ea typeface="SimSun" pitchFamily="34" charset="-122"/>
                <a:cs typeface="Times New Roman" pitchFamily="34" charset="-120"/>
              </a:rPr>
              <a:t>染色是为了观察无色细胞的结构</a:t>
            </a:r>
            <a:r>
              <a:rPr lang="en-US" altLang="zh-CN" sz="2400" b="0" i="0" dirty="0">
                <a:solidFill>
                  <a:srgbClr val="FF0000"/>
                </a:solidFill>
                <a:latin typeface="Times New Roman" pitchFamily="34" charset="0"/>
                <a:ea typeface="SimSun" pitchFamily="34" charset="-122"/>
                <a:cs typeface="Times New Roman" pitchFamily="34" charset="-120"/>
              </a:rPr>
              <a:t>，一些有颜色的细胞不需要染色就可以观察</a:t>
            </a:r>
            <a:r>
              <a:rPr lang="en-US" altLang="zh-CN" sz="2400" b="0" i="0">
                <a:solidFill>
                  <a:srgbClr val="FF0000"/>
                </a:solidFill>
                <a:latin typeface="Times New Roman" pitchFamily="34" charset="0"/>
                <a:ea typeface="SimSun" pitchFamily="34" charset="-122"/>
                <a:cs typeface="Times New Roman" pitchFamily="34" charset="-120"/>
              </a:rPr>
              <a:t>，</a:t>
            </a:r>
            <a:r>
              <a:rPr lang="en-US" altLang="zh-CN" sz="2400" b="0" i="0" smtClean="0">
                <a:solidFill>
                  <a:srgbClr val="FF0000"/>
                </a:solidFill>
                <a:latin typeface="Times New Roman" pitchFamily="34" charset="0"/>
                <a:ea typeface="SimSun" pitchFamily="34" charset="-122"/>
                <a:cs typeface="Times New Roman" pitchFamily="34" charset="-120"/>
              </a:rPr>
              <a:t>如</a:t>
            </a:r>
          </a:p>
          <a:p>
            <a:pPr latinLnBrk="1">
              <a:lnSpc>
                <a:spcPts val="4400"/>
              </a:lnSpc>
            </a:pPr>
            <a:r>
              <a:rPr lang="en-US" altLang="zh-CN" sz="2400" b="0" i="0" smtClean="0">
                <a:solidFill>
                  <a:srgbClr val="FF0000"/>
                </a:solidFill>
                <a:latin typeface="Times New Roman" pitchFamily="34" charset="0"/>
                <a:ea typeface="SimSun" pitchFamily="34" charset="-122"/>
                <a:cs typeface="Times New Roman" pitchFamily="34" charset="-120"/>
              </a:rPr>
              <a:t>彩椒外表皮细胞</a:t>
            </a:r>
            <a:r>
              <a:rPr lang="en-US" altLang="zh-CN" sz="2400" b="0" i="0" dirty="0">
                <a:solidFill>
                  <a:srgbClr val="FF0000"/>
                </a:solidFill>
                <a:latin typeface="Times New Roman" pitchFamily="34" charset="0"/>
                <a:ea typeface="SimSun" pitchFamily="34" charset="-122"/>
                <a:cs typeface="Times New Roman" pitchFamily="34" charset="-120"/>
              </a:rPr>
              <a:t>、黑藻叶片细胞和番茄果肉细胞等。</a:t>
            </a:r>
            <a:endParaRPr lang="en-US" altLang="zh-CN" sz="24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499"/>
                                          </p:stCondLst>
                                        </p:cTn>
                                        <p:tgtEl>
                                          <p:spTgt spid="2">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2">
                                            <p:txEl>
                                              <p:pRg st="0" end="0"/>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499"/>
                                          </p:stCondLst>
                                        </p:cTn>
                                        <p:tgtEl>
                                          <p:spTgt spid="2">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499"/>
                                          </p:stCondLst>
                                        </p:cTn>
                                        <p:tgtEl>
                                          <p:spTgt spid="2">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499"/>
                                          </p:stCondLst>
                                        </p:cTn>
                                        <p:tgtEl>
                                          <p:spTgt spid="2">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8.xml><?xml version="1.0" encoding="utf-8"?>
<p:sld xmlns:a="http://schemas.openxmlformats.org/drawingml/2006/main" xmlns:r="http://schemas.openxmlformats.org/officeDocument/2006/relationships" xmlns:p="http://schemas.openxmlformats.org/presentationml/2006/main">
  <p:cSld name="Slide 28&amp;si=28">
    <p:spTree>
      <p:nvGrpSpPr>
        <p:cNvPr id="1" name=""/>
        <p:cNvGrpSpPr/>
        <p:nvPr/>
      </p:nvGrpSpPr>
      <p:grpSpPr>
        <a:xfrm>
          <a:off x="0" y="0"/>
          <a:ext cx="0" cy="0"/>
          <a:chOff x="0" y="0"/>
          <a:chExt cx="0" cy="0"/>
        </a:xfrm>
      </p:grpSpPr>
      <p:sp>
        <p:nvSpPr>
          <p:cNvPr id="2" name="QC_4_BD.48_1#a29814659?vop=1&amp;pid=c0bf47d5b&amp;color=0,0,0&amp;vtp=1&amp;bt=1&amp;bbb=1&amp;hb=1"/>
          <p:cNvSpPr/>
          <p:nvPr/>
        </p:nvSpPr>
        <p:spPr>
          <a:xfrm>
            <a:off x="649224" y="859536"/>
            <a:ext cx="10899648" cy="1117600"/>
          </a:xfrm>
          <a:prstGeom prst="rect">
            <a:avLst/>
          </a:prstGeom>
          <a:noFill/>
          <a:ln/>
        </p:spPr>
        <p:txBody>
          <a:bodyPr wrap="none" lIns="0" tIns="0" rIns="0" bIns="0" rtlCol="0" anchor="t"/>
          <a:lstStyle/>
          <a:p>
            <a:pPr algn="l" latinLnBrk="1">
              <a:lnSpc>
                <a:spcPts val="4400"/>
              </a:lnSpc>
            </a:pPr>
            <a:r>
              <a:rPr lang="en-US" altLang="zh-CN" sz="2400" b="1" i="0" dirty="0">
                <a:solidFill>
                  <a:srgbClr val="C00000"/>
                </a:solidFill>
                <a:latin typeface="Times New Roman" pitchFamily="34" charset="0"/>
                <a:ea typeface="SimSun" pitchFamily="34" charset="-122"/>
                <a:cs typeface="Times New Roman" pitchFamily="34" charset="-120"/>
              </a:rPr>
              <a:t>15.</a:t>
            </a:r>
            <a:r>
              <a:rPr lang="en-US" altLang="zh-CN" sz="2400" b="0" i="0" dirty="0">
                <a:solidFill>
                  <a:srgbClr val="000000"/>
                </a:solidFill>
                <a:latin typeface="仿宋" pitchFamily="34" charset="0"/>
                <a:ea typeface="仿宋" pitchFamily="34" charset="-122"/>
                <a:cs typeface="仿宋" pitchFamily="34" charset="-120"/>
              </a:rPr>
              <a:t>［2025四川南充期中</a:t>
            </a:r>
            <a:r>
              <a:rPr lang="en-US" altLang="zh-CN" sz="2400" b="0" i="0">
                <a:solidFill>
                  <a:srgbClr val="000000"/>
                </a:solidFill>
                <a:latin typeface="仿宋" pitchFamily="34" charset="0"/>
                <a:ea typeface="仿宋" pitchFamily="34" charset="-122"/>
                <a:cs typeface="仿宋" pitchFamily="34" charset="-120"/>
              </a:rPr>
              <a:t>］</a:t>
            </a:r>
            <a:r>
              <a:rPr lang="en-US" altLang="zh-CN" sz="2400" b="0" i="0" smtClean="0">
                <a:solidFill>
                  <a:srgbClr val="000000"/>
                </a:solidFill>
                <a:latin typeface="Times New Roman" pitchFamily="34" charset="0"/>
                <a:ea typeface="SimSun" pitchFamily="34" charset="-122"/>
                <a:cs typeface="Times New Roman" pitchFamily="34" charset="-120"/>
              </a:rPr>
              <a:t>下列关于生物图的画法及注意事项的叙述错误的是</a:t>
            </a:r>
          </a:p>
          <a:p>
            <a:pPr latinLnBrk="1">
              <a:lnSpc>
                <a:spcPts val="4400"/>
              </a:lnSpc>
            </a:pPr>
            <a:r>
              <a:rPr lang="en-US" altLang="zh-CN" sz="2400" b="0" i="0" smtClean="0">
                <a:solidFill>
                  <a:srgbClr val="000000"/>
                </a:solidFill>
                <a:latin typeface="Times New Roman" pitchFamily="34" charset="0"/>
                <a:ea typeface="SimSun" pitchFamily="34" charset="-122"/>
                <a:cs typeface="Times New Roman" pitchFamily="34" charset="-120"/>
              </a:rPr>
              <a:t>(</a:t>
            </a:r>
            <a:r>
              <a:rPr lang="en-US" altLang="zh-CN" sz="2400" b="0" i="0" smtClean="0">
                <a:solidFill>
                  <a:srgbClr val="000000"/>
                </a:solidFill>
                <a:latin typeface="SimSun" pitchFamily="34" charset="0"/>
                <a:ea typeface="SimSun" pitchFamily="34" charset="-122"/>
                <a:cs typeface="SimSun" pitchFamily="34" charset="-120"/>
              </a:rPr>
              <a:t>     </a:t>
            </a:r>
            <a:r>
              <a:rPr lang="en-US" altLang="zh-CN" sz="2400" b="0" i="0" smtClean="0">
                <a:solidFill>
                  <a:srgbClr val="000000"/>
                </a:solidFill>
                <a:latin typeface="Times New Roman" pitchFamily="34" charset="0"/>
                <a:ea typeface="SimSun" pitchFamily="34" charset="-122"/>
                <a:cs typeface="Times New Roman" pitchFamily="34" charset="-120"/>
              </a:rPr>
              <a:t>)</a:t>
            </a:r>
            <a:endParaRPr lang="en-US" altLang="zh-CN" sz="2400" dirty="0"/>
          </a:p>
        </p:txBody>
      </p:sp>
      <p:sp>
        <p:nvSpPr>
          <p:cNvPr id="3" name="QC_4_AN.49_1#a29814659.bracket?vop=1&amp;pid=c0bf47d5b&amp;color=0,0,0&amp;vpa=15&amp;vtp=1"/>
          <p:cNvSpPr/>
          <p:nvPr/>
        </p:nvSpPr>
        <p:spPr>
          <a:xfrm>
            <a:off x="894493" y="1428496"/>
            <a:ext cx="423863" cy="558800"/>
          </a:xfrm>
          <a:prstGeom prst="rect">
            <a:avLst/>
          </a:prstGeom>
          <a:noFill/>
          <a:ln/>
        </p:spPr>
        <p:txBody>
          <a:bodyPr wrap="none" lIns="0" tIns="0" rIns="0" bIns="0" rtlCol="0" anchor="t"/>
          <a:lstStyle/>
          <a:p>
            <a:pPr algn="ctr" latinLnBrk="1">
              <a:lnSpc>
                <a:spcPts val="4400"/>
              </a:lnSpc>
            </a:pPr>
            <a:r>
              <a:rPr lang="en-US" altLang="zh-CN" sz="2400" b="0" i="0" dirty="0">
                <a:solidFill>
                  <a:srgbClr val="FF0000"/>
                </a:solidFill>
                <a:latin typeface="Times New Roman" pitchFamily="34" charset="0"/>
                <a:ea typeface="SimSun" pitchFamily="34" charset="-122"/>
                <a:cs typeface="Times New Roman" pitchFamily="34" charset="-120"/>
              </a:rPr>
              <a:t>B</a:t>
            </a:r>
            <a:endParaRPr lang="en-US" altLang="zh-CN" sz="2400" dirty="0"/>
          </a:p>
        </p:txBody>
      </p:sp>
      <p:sp>
        <p:nvSpPr>
          <p:cNvPr id="4" name="QC_4_BD.48_2#a29814659.choices?vop=1&amp;pid=c0bf47d5b&amp;color=0,0,0&amp;vtp=1&amp;bbb=1"/>
          <p:cNvSpPr/>
          <p:nvPr/>
        </p:nvSpPr>
        <p:spPr>
          <a:xfrm>
            <a:off x="649224" y="2014274"/>
            <a:ext cx="10899648" cy="1117600"/>
          </a:xfrm>
          <a:prstGeom prst="rect">
            <a:avLst/>
          </a:prstGeom>
          <a:noFill/>
          <a:ln/>
        </p:spPr>
        <p:txBody>
          <a:bodyPr wrap="none" lIns="0" tIns="0" rIns="0" bIns="0" rtlCol="0" anchor="t"/>
          <a:lstStyle/>
          <a:p>
            <a:pPr marL="0" marR="0" lvl="0" indent="0" defTabSz="914400" eaLnBrk="1" fontAlgn="auto" latinLnBrk="1" hangingPunct="1">
              <a:lnSpc>
                <a:spcPts val="4400"/>
              </a:lnSpc>
              <a:spcBef>
                <a:spcPts val="0"/>
              </a:spcBef>
              <a:spcAft>
                <a:spcPts val="0"/>
              </a:spcAft>
              <a:buClrTx/>
              <a:buSzTx/>
              <a:buNone/>
              <a:tabLst>
                <a:tab pos="5555956" algn="l"/>
              </a:tabLst>
              <a:defRPr/>
            </a:pPr>
            <a:r>
              <a:rPr lang="en-US" altLang="zh-CN" sz="2400" b="0" i="0" dirty="0">
                <a:solidFill>
                  <a:srgbClr val="000000"/>
                </a:solidFill>
                <a:latin typeface="Times New Roman" pitchFamily="34" charset="0"/>
                <a:ea typeface="SimSun" pitchFamily="34" charset="-122"/>
                <a:cs typeface="Times New Roman" pitchFamily="34" charset="-120"/>
              </a:rPr>
              <a:t>A</a:t>
            </a:r>
            <a:r>
              <a:rPr lang="en-US" altLang="zh-CN" sz="2400" b="0" i="0">
                <a:solidFill>
                  <a:srgbClr val="000000"/>
                </a:solidFill>
                <a:latin typeface="Times New Roman" pitchFamily="34" charset="0"/>
                <a:ea typeface="SimSun" pitchFamily="34" charset="-122"/>
                <a:cs typeface="Times New Roman" pitchFamily="34" charset="-120"/>
              </a:rPr>
              <a:t>.</a:t>
            </a:r>
            <a:r>
              <a:rPr lang="en-US" altLang="zh-CN" sz="2400" b="0" i="0" smtClean="0">
                <a:solidFill>
                  <a:srgbClr val="000000"/>
                </a:solidFill>
                <a:latin typeface="Times New Roman" pitchFamily="34" charset="0"/>
                <a:ea typeface="SimSun" pitchFamily="34" charset="-122"/>
                <a:cs typeface="Times New Roman" pitchFamily="34" charset="-120"/>
              </a:rPr>
              <a:t>应根据观察到的物像如实描绘</a:t>
            </a:r>
            <a:r>
              <a:rPr lang="en-US" altLang="zh-CN" sz="2400" b="0" i="0" spc="-10300" smtClean="0">
                <a:solidFill>
                  <a:srgbClr val="000000"/>
                </a:solidFill>
                <a:latin typeface="SimSun" pitchFamily="34" charset="0"/>
                <a:ea typeface="SimSun" pitchFamily="34" charset="-122"/>
                <a:cs typeface="SimSun" pitchFamily="34" charset="-120"/>
              </a:rPr>
              <a:t>	</a:t>
            </a:r>
            <a:r>
              <a:rPr lang="en-US" altLang="zh-CN" sz="2400" b="0" i="0" smtClean="0">
                <a:solidFill>
                  <a:srgbClr val="000000"/>
                </a:solidFill>
                <a:latin typeface="Times New Roman" pitchFamily="34" charset="0"/>
                <a:ea typeface="SimSun" pitchFamily="34" charset="-122"/>
                <a:cs typeface="Times New Roman" pitchFamily="34" charset="-120"/>
              </a:rPr>
              <a:t>B</a:t>
            </a:r>
            <a:r>
              <a:rPr lang="en-US" altLang="zh-CN" sz="2400" b="0" i="0" dirty="0">
                <a:solidFill>
                  <a:srgbClr val="000000"/>
                </a:solidFill>
                <a:latin typeface="Times New Roman" pitchFamily="34" charset="0"/>
                <a:ea typeface="SimSun" pitchFamily="34" charset="-122"/>
                <a:cs typeface="Times New Roman" pitchFamily="34" charset="-120"/>
              </a:rPr>
              <a:t>.图中比较暗的地方用铅笔涂成阴影</a:t>
            </a:r>
            <a:endParaRPr lang="en-US" altLang="zh-CN" sz="2400" dirty="0"/>
          </a:p>
          <a:p>
            <a:pPr marL="0" marR="0" lvl="0" indent="0" defTabSz="914400" eaLnBrk="1" fontAlgn="auto" latinLnBrk="1" hangingPunct="1">
              <a:lnSpc>
                <a:spcPts val="4400"/>
              </a:lnSpc>
              <a:spcBef>
                <a:spcPts val="0"/>
              </a:spcBef>
              <a:spcAft>
                <a:spcPts val="0"/>
              </a:spcAft>
              <a:buClrTx/>
              <a:buSzTx/>
              <a:buNone/>
              <a:tabLst>
                <a:tab pos="5555956" algn="l"/>
              </a:tabLst>
              <a:defRPr/>
            </a:pPr>
            <a:r>
              <a:rPr lang="en-US" altLang="zh-CN" sz="2400" b="0" i="0" smtClean="0">
                <a:solidFill>
                  <a:srgbClr val="000000"/>
                </a:solidFill>
                <a:latin typeface="Times New Roman" pitchFamily="34" charset="0"/>
                <a:ea typeface="SimSun" pitchFamily="34" charset="-122"/>
                <a:cs typeface="Times New Roman" pitchFamily="34" charset="-120"/>
              </a:rPr>
              <a:t>C</a:t>
            </a:r>
            <a:r>
              <a:rPr lang="en-US" altLang="zh-CN" sz="2400" b="0" i="0">
                <a:solidFill>
                  <a:srgbClr val="000000"/>
                </a:solidFill>
                <a:latin typeface="Times New Roman" pitchFamily="34" charset="0"/>
                <a:ea typeface="SimSun" pitchFamily="34" charset="-122"/>
                <a:cs typeface="Times New Roman" pitchFamily="34" charset="-120"/>
              </a:rPr>
              <a:t>.</a:t>
            </a:r>
            <a:r>
              <a:rPr lang="en-US" altLang="zh-CN" sz="2400" b="0" i="0" smtClean="0">
                <a:solidFill>
                  <a:srgbClr val="000000"/>
                </a:solidFill>
                <a:latin typeface="Times New Roman" pitchFamily="34" charset="0"/>
                <a:ea typeface="SimSun" pitchFamily="34" charset="-122"/>
                <a:cs typeface="Times New Roman" pitchFamily="34" charset="-120"/>
              </a:rPr>
              <a:t>文字说明一般注在图的右侧</a:t>
            </a:r>
            <a:r>
              <a:rPr lang="en-US" altLang="zh-CN" sz="2400" b="0" i="0" spc="-10300" smtClean="0">
                <a:solidFill>
                  <a:srgbClr val="000000"/>
                </a:solidFill>
                <a:latin typeface="SimSun" pitchFamily="34" charset="0"/>
                <a:ea typeface="SimSun" pitchFamily="34" charset="-122"/>
                <a:cs typeface="SimSun" pitchFamily="34" charset="-120"/>
              </a:rPr>
              <a:t>	</a:t>
            </a:r>
            <a:r>
              <a:rPr lang="en-US" altLang="zh-CN" sz="2400" b="0" i="0" smtClean="0">
                <a:solidFill>
                  <a:srgbClr val="000000"/>
                </a:solidFill>
                <a:latin typeface="Times New Roman" pitchFamily="34" charset="0"/>
                <a:ea typeface="SimSun" pitchFamily="34" charset="-122"/>
                <a:cs typeface="Times New Roman" pitchFamily="34" charset="-120"/>
              </a:rPr>
              <a:t>D</a:t>
            </a:r>
            <a:r>
              <a:rPr lang="en-US" altLang="zh-CN" sz="2400" b="0" i="0" dirty="0">
                <a:solidFill>
                  <a:srgbClr val="000000"/>
                </a:solidFill>
                <a:latin typeface="Times New Roman" pitchFamily="34" charset="0"/>
                <a:ea typeface="SimSun" pitchFamily="34" charset="-122"/>
                <a:cs typeface="Times New Roman" pitchFamily="34" charset="-120"/>
              </a:rPr>
              <a:t>.图形的名称应写在图的下方</a:t>
            </a:r>
            <a:endParaRPr lang="en-US" altLang="zh-CN" sz="2400" dirty="0"/>
          </a:p>
        </p:txBody>
      </p:sp>
      <p:sp>
        <p:nvSpPr>
          <p:cNvPr id="5" name="QC_4_AS.50_1#a29814659?vop=1&amp;pid=c0bf47d5b&amp;color=0,0,0&amp;vtp=1&amp;bbb=1"/>
          <p:cNvSpPr/>
          <p:nvPr/>
        </p:nvSpPr>
        <p:spPr>
          <a:xfrm>
            <a:off x="649224" y="3169974"/>
            <a:ext cx="10899648" cy="533400"/>
          </a:xfrm>
          <a:prstGeom prst="rect">
            <a:avLst/>
          </a:prstGeom>
          <a:noFill/>
          <a:ln/>
        </p:spPr>
        <p:txBody>
          <a:bodyPr wrap="none" lIns="0" tIns="0" rIns="0" bIns="0" rtlCol="0" anchor="t"/>
          <a:lstStyle/>
          <a:p>
            <a:pPr algn="l" latinLnBrk="1">
              <a:lnSpc>
                <a:spcPts val="4200"/>
              </a:lnSpc>
            </a:pPr>
            <a:r>
              <a:rPr lang="en-US" altLang="zh-CN" sz="2400" b="0" i="0" dirty="0">
                <a:solidFill>
                  <a:srgbClr val="FF0000"/>
                </a:solidFill>
                <a:latin typeface="Times New Roman" pitchFamily="34" charset="0"/>
                <a:ea typeface="SimHei" pitchFamily="34" charset="-122"/>
                <a:cs typeface="Times New Roman" pitchFamily="34" charset="-120"/>
              </a:rPr>
              <a:t>【解析】</a:t>
            </a:r>
            <a:r>
              <a:rPr lang="en-US" altLang="zh-CN" sz="2400" b="0" i="0" dirty="0">
                <a:solidFill>
                  <a:srgbClr val="FF0000"/>
                </a:solidFill>
                <a:latin typeface="Times New Roman" pitchFamily="34" charset="0"/>
                <a:ea typeface="SimSun" pitchFamily="34" charset="-122"/>
                <a:cs typeface="Times New Roman" pitchFamily="34" charset="-120"/>
              </a:rPr>
              <a:t>生物图中比较暗的地方用铅笔细点表示，B错误。</a:t>
            </a:r>
            <a:endParaRPr lang="en-US" altLang="zh-CN" sz="24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3">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3">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499"/>
                                          </p:stCondLst>
                                        </p:cTn>
                                        <p:tgtEl>
                                          <p:spTgt spid="5">
                                            <p:bg/>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499"/>
                                          </p:stCondLst>
                                        </p:cTn>
                                        <p:tgtEl>
                                          <p:spTgt spid="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29.xml><?xml version="1.0" encoding="utf-8"?>
<p:sld xmlns:a="http://schemas.openxmlformats.org/drawingml/2006/main" xmlns:r="http://schemas.openxmlformats.org/officeDocument/2006/relationships" xmlns:p="http://schemas.openxmlformats.org/presentationml/2006/main">
  <p:cSld name="Slide 29&amp;si=29">
    <p:spTree>
      <p:nvGrpSpPr>
        <p:cNvPr id="1" name=""/>
        <p:cNvGrpSpPr/>
        <p:nvPr/>
      </p:nvGrpSpPr>
      <p:grpSpPr>
        <a:xfrm>
          <a:off x="0" y="0"/>
          <a:ext cx="0" cy="0"/>
          <a:chOff x="0" y="0"/>
          <a:chExt cx="0" cy="0"/>
        </a:xfrm>
      </p:grpSpPr>
      <p:pic>
        <p:nvPicPr>
          <p:cNvPr id="2" name="QC_4_BD.51_1#5eca664c4?htil=4&amp;vop=1&amp;pid=c0bf47d5b&amp;color=0,0,0&amp;tib=255,255,255&amp;vtp=1&amp;hs=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6088995" y="909720"/>
            <a:ext cx="5349240" cy="2395728"/>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3" name="QC_4_BD.51_2#5eca664c4?htil=4&amp;sp=1&amp;vop=1&amp;pid=c0bf47d5b&amp;color=0,0,0&amp;vtp=1&amp;bt=1&amp;bbb=1&amp;hb=1&amp;hs=1"/>
          <p:cNvSpPr/>
          <p:nvPr/>
        </p:nvSpPr>
        <p:spPr>
          <a:xfrm>
            <a:off x="649224" y="864000"/>
            <a:ext cx="5449824" cy="1333500"/>
          </a:xfrm>
          <a:prstGeom prst="rect">
            <a:avLst/>
          </a:prstGeom>
          <a:noFill/>
          <a:ln/>
        </p:spPr>
        <p:txBody>
          <a:bodyPr wrap="none" lIns="0" tIns="0" rIns="0" bIns="0" rtlCol="0" anchor="t"/>
          <a:lstStyle/>
          <a:p>
            <a:pPr algn="l" latinLnBrk="1">
              <a:lnSpc>
                <a:spcPts val="3500"/>
              </a:lnSpc>
            </a:pPr>
            <a:r>
              <a:rPr lang="en-US" altLang="zh-CN" sz="2400" b="1" i="0" dirty="0">
                <a:solidFill>
                  <a:srgbClr val="C00000"/>
                </a:solidFill>
                <a:latin typeface="Times New Roman" pitchFamily="34" charset="0"/>
                <a:ea typeface="SimSun" pitchFamily="34" charset="-122"/>
                <a:cs typeface="Times New Roman" pitchFamily="34" charset="-120"/>
              </a:rPr>
              <a:t>16.</a:t>
            </a:r>
            <a:r>
              <a:rPr lang="en-US" altLang="zh-CN" sz="2400" b="0" i="0" dirty="0">
                <a:solidFill>
                  <a:srgbClr val="000000"/>
                </a:solidFill>
                <a:latin typeface="仿宋" pitchFamily="34" charset="0"/>
                <a:ea typeface="仿宋" pitchFamily="34" charset="-122"/>
                <a:cs typeface="仿宋" pitchFamily="34" charset="-120"/>
              </a:rPr>
              <a:t>［2025山东青岛期末］</a:t>
            </a:r>
            <a:r>
              <a:rPr lang="en-US" altLang="zh-CN" sz="2400" b="0" i="0">
                <a:solidFill>
                  <a:srgbClr val="000000"/>
                </a:solidFill>
                <a:latin typeface="Times New Roman" pitchFamily="34" charset="0"/>
                <a:ea typeface="SimSun" pitchFamily="34" charset="-122"/>
                <a:cs typeface="Times New Roman" pitchFamily="34" charset="-120"/>
              </a:rPr>
              <a:t>1665</a:t>
            </a:r>
            <a:r>
              <a:rPr lang="en-US" altLang="zh-CN" sz="2400" b="0" i="0" smtClean="0">
                <a:solidFill>
                  <a:srgbClr val="000000"/>
                </a:solidFill>
                <a:latin typeface="Times New Roman" pitchFamily="34" charset="0"/>
                <a:ea typeface="SimSun" pitchFamily="34" charset="-122"/>
                <a:cs typeface="Times New Roman" pitchFamily="34" charset="-120"/>
              </a:rPr>
              <a:t>年胡克发</a:t>
            </a:r>
          </a:p>
          <a:p>
            <a:pPr latinLnBrk="1">
              <a:lnSpc>
                <a:spcPts val="3500"/>
              </a:lnSpc>
            </a:pPr>
            <a:r>
              <a:rPr lang="en-US" altLang="zh-CN" sz="2400" b="0" i="0" smtClean="0">
                <a:solidFill>
                  <a:srgbClr val="000000"/>
                </a:solidFill>
                <a:latin typeface="Times New Roman" pitchFamily="34" charset="0"/>
                <a:ea typeface="SimSun" pitchFamily="34" charset="-122"/>
                <a:cs typeface="Times New Roman" pitchFamily="34" charset="-120"/>
              </a:rPr>
              <a:t>现了</a:t>
            </a:r>
            <a:r>
              <a:rPr lang="en-US" altLang="zh-CN" sz="2400" b="0" i="0" dirty="0">
                <a:solidFill>
                  <a:srgbClr val="000000"/>
                </a:solidFill>
                <a:latin typeface="Times New Roman" pitchFamily="34" charset="0"/>
                <a:ea typeface="SimSun" pitchFamily="34" charset="-122"/>
                <a:cs typeface="Times New Roman" pitchFamily="34" charset="-120"/>
              </a:rPr>
              <a:t>“细胞</a:t>
            </a:r>
            <a:r>
              <a:rPr lang="en-US" altLang="zh-CN" sz="2400" b="0" i="0">
                <a:solidFill>
                  <a:srgbClr val="000000"/>
                </a:solidFill>
                <a:latin typeface="Times New Roman" pitchFamily="34" charset="0"/>
                <a:ea typeface="SimSun" pitchFamily="34" charset="-122"/>
                <a:cs typeface="Times New Roman" pitchFamily="34" charset="-120"/>
              </a:rPr>
              <a:t>”。</a:t>
            </a:r>
            <a:r>
              <a:rPr lang="en-US" altLang="zh-CN" sz="2400" b="0" i="0" smtClean="0">
                <a:solidFill>
                  <a:srgbClr val="000000"/>
                </a:solidFill>
                <a:latin typeface="Times New Roman" pitchFamily="34" charset="0"/>
                <a:ea typeface="SimSun" pitchFamily="34" charset="-122"/>
                <a:cs typeface="Times New Roman" pitchFamily="34" charset="-120"/>
              </a:rPr>
              <a:t>如图为动植物细胞结构示</a:t>
            </a:r>
          </a:p>
          <a:p>
            <a:pPr latinLnBrk="1">
              <a:lnSpc>
                <a:spcPts val="3500"/>
              </a:lnSpc>
            </a:pPr>
            <a:r>
              <a:rPr lang="en-US" altLang="zh-CN" sz="2400" b="0" i="0" smtClean="0">
                <a:solidFill>
                  <a:srgbClr val="000000"/>
                </a:solidFill>
                <a:latin typeface="Times New Roman" pitchFamily="34" charset="0"/>
                <a:ea typeface="SimSun" pitchFamily="34" charset="-122"/>
                <a:cs typeface="Times New Roman" pitchFamily="34" charset="-120"/>
              </a:rPr>
              <a:t>意图</a:t>
            </a:r>
            <a:r>
              <a:rPr lang="en-US" altLang="zh-CN" sz="2400" b="0" i="0" dirty="0">
                <a:solidFill>
                  <a:srgbClr val="000000"/>
                </a:solidFill>
                <a:latin typeface="Times New Roman" pitchFamily="34" charset="0"/>
                <a:ea typeface="SimSun" pitchFamily="34" charset="-122"/>
                <a:cs typeface="Times New Roman" pitchFamily="34" charset="-120"/>
              </a:rPr>
              <a:t>，</a:t>
            </a:r>
            <a:r>
              <a:rPr lang="en-US" altLang="zh-CN" sz="2400" b="0" i="0">
                <a:solidFill>
                  <a:srgbClr val="000000"/>
                </a:solidFill>
                <a:latin typeface="Times New Roman" pitchFamily="34" charset="0"/>
                <a:ea typeface="SimSun" pitchFamily="34" charset="-122"/>
                <a:cs typeface="Times New Roman" pitchFamily="34" charset="-120"/>
              </a:rPr>
              <a:t>相关说法正确的是</a:t>
            </a:r>
            <a:r>
              <a:rPr lang="en-US" altLang="zh-CN" sz="2400" b="0" i="0" smtClean="0">
                <a:solidFill>
                  <a:srgbClr val="000000"/>
                </a:solidFill>
                <a:latin typeface="Times New Roman" pitchFamily="34" charset="0"/>
                <a:ea typeface="SimSun" pitchFamily="34" charset="-122"/>
                <a:cs typeface="Times New Roman" pitchFamily="34" charset="-120"/>
              </a:rPr>
              <a:t>(</a:t>
            </a:r>
            <a:r>
              <a:rPr lang="en-US" altLang="zh-CN" sz="2400" b="0" i="0" smtClean="0">
                <a:solidFill>
                  <a:srgbClr val="000000"/>
                </a:solidFill>
                <a:latin typeface="SimSun" pitchFamily="34" charset="0"/>
                <a:ea typeface="SimSun" pitchFamily="34" charset="-122"/>
                <a:cs typeface="SimSun" pitchFamily="34" charset="-120"/>
              </a:rPr>
              <a:t>     </a:t>
            </a:r>
            <a:r>
              <a:rPr lang="en-US" altLang="zh-CN" sz="2400" b="0" i="0" smtClean="0">
                <a:solidFill>
                  <a:srgbClr val="000000"/>
                </a:solidFill>
                <a:latin typeface="Times New Roman" pitchFamily="34" charset="0"/>
                <a:ea typeface="SimSun" pitchFamily="34" charset="-122"/>
                <a:cs typeface="Times New Roman" pitchFamily="34" charset="-120"/>
              </a:rPr>
              <a:t>)</a:t>
            </a:r>
            <a:endParaRPr lang="en-US" altLang="zh-CN" sz="2400" dirty="0"/>
          </a:p>
        </p:txBody>
      </p:sp>
      <p:sp>
        <p:nvSpPr>
          <p:cNvPr id="4" name="QC_4_AN.52_1#5eca664c4.bracket?vop=1&amp;pid=c0bf47d5b&amp;color=0,0,0&amp;vpa=16&amp;vtp=1"/>
          <p:cNvSpPr/>
          <p:nvPr/>
        </p:nvSpPr>
        <p:spPr>
          <a:xfrm>
            <a:off x="4247292" y="1754905"/>
            <a:ext cx="423863" cy="444500"/>
          </a:xfrm>
          <a:prstGeom prst="rect">
            <a:avLst/>
          </a:prstGeom>
          <a:noFill/>
          <a:ln/>
        </p:spPr>
        <p:txBody>
          <a:bodyPr wrap="none" lIns="0" tIns="0" rIns="0" bIns="0" rtlCol="0" anchor="t"/>
          <a:lstStyle/>
          <a:p>
            <a:pPr algn="ctr" latinLnBrk="1">
              <a:lnSpc>
                <a:spcPts val="3500"/>
              </a:lnSpc>
            </a:pPr>
            <a:r>
              <a:rPr lang="en-US" altLang="zh-CN" sz="2400" b="0" i="0" dirty="0">
                <a:solidFill>
                  <a:srgbClr val="FF0000"/>
                </a:solidFill>
                <a:latin typeface="Times New Roman" pitchFamily="34" charset="0"/>
                <a:ea typeface="SimSun" pitchFamily="34" charset="-122"/>
                <a:cs typeface="Times New Roman" pitchFamily="34" charset="-120"/>
              </a:rPr>
              <a:t>B</a:t>
            </a:r>
            <a:endParaRPr lang="en-US" altLang="zh-CN" sz="2400" dirty="0"/>
          </a:p>
        </p:txBody>
      </p:sp>
      <mc:AlternateContent xmlns:mc="http://schemas.openxmlformats.org/markup-compatibility/2006">
        <mc:Choice xmlns:a14="http://schemas.microsoft.com/office/drawing/2010/main" Requires="a14">
          <p:sp>
            <p:nvSpPr>
              <p:cNvPr id="5" name="QC_4_BD.51_3#5eca664c4.choices?vop=1&amp;pid=c0bf47d5b&amp;color=0,0,0&amp;vtp=1&amp;bbb=1&amp;hs=1"/>
              <p:cNvSpPr/>
              <p:nvPr/>
            </p:nvSpPr>
            <p:spPr>
              <a:xfrm>
                <a:off x="649224" y="3434480"/>
                <a:ext cx="10899648" cy="889000"/>
              </a:xfrm>
              <a:prstGeom prst="rect">
                <a:avLst/>
              </a:prstGeom>
              <a:noFill/>
              <a:ln/>
            </p:spPr>
            <p:txBody>
              <a:bodyPr wrap="none" lIns="0" tIns="0" rIns="0" bIns="0" rtlCol="0" anchor="t"/>
              <a:lstStyle/>
              <a:p>
                <a:pPr marL="0" marR="0" lvl="0" indent="0" defTabSz="914400" eaLnBrk="1" fontAlgn="auto" latinLnBrk="1" hangingPunct="1">
                  <a:lnSpc>
                    <a:spcPts val="3500"/>
                  </a:lnSpc>
                  <a:spcBef>
                    <a:spcPts val="0"/>
                  </a:spcBef>
                  <a:spcAft>
                    <a:spcPts val="0"/>
                  </a:spcAft>
                  <a:buClrTx/>
                  <a:buSzTx/>
                  <a:buNone/>
                  <a:tabLst>
                    <a:tab pos="5555956" algn="l"/>
                  </a:tabLst>
                  <a:defRPr/>
                </a:pPr>
                <a:r>
                  <a:rPr lang="en-US" altLang="zh-CN" sz="2400" b="0" i="0" dirty="0">
                    <a:solidFill>
                      <a:srgbClr val="000000"/>
                    </a:solidFill>
                    <a:latin typeface="Times New Roman" pitchFamily="34" charset="0"/>
                    <a:ea typeface="SimSun" pitchFamily="34" charset="-122"/>
                    <a:cs typeface="Times New Roman" pitchFamily="34" charset="-120"/>
                  </a:rPr>
                  <a:t>A.</a:t>
                </a:r>
                <a:r>
                  <a:rPr lang="en-US" altLang="zh-CN" sz="2400" b="0" i="0">
                    <a:solidFill>
                      <a:srgbClr val="000000"/>
                    </a:solidFill>
                    <a:latin typeface="Times New Roman" pitchFamily="34" charset="0"/>
                    <a:ea typeface="SimSun" pitchFamily="34" charset="-122"/>
                    <a:cs typeface="Times New Roman" pitchFamily="34" charset="-120"/>
                  </a:rPr>
                  <a:t>有害物质一定不能通过</a:t>
                </a:r>
                <a:r>
                  <a:rPr lang="en-US" altLang="zh-CN" sz="2400" b="0" i="0" smtClean="0">
                    <a:solidFill>
                      <a:srgbClr val="000000"/>
                    </a:solidFill>
                    <a:latin typeface="Times New Roman" pitchFamily="34" charset="0"/>
                    <a:ea typeface="SimSun" pitchFamily="34" charset="-122"/>
                    <a:cs typeface="Times New Roman" pitchFamily="34" charset="-120"/>
                  </a:rPr>
                  <a:t>④</a:t>
                </a:r>
                <a:r>
                  <a:rPr lang="en-US" altLang="zh-CN" sz="2400" b="0" i="0" spc="-10300" smtClean="0">
                    <a:solidFill>
                      <a:srgbClr val="000000"/>
                    </a:solidFill>
                    <a:latin typeface="SimSun" pitchFamily="34" charset="0"/>
                    <a:ea typeface="SimSun" pitchFamily="34" charset="-122"/>
                    <a:cs typeface="SimSun" pitchFamily="34" charset="-120"/>
                  </a:rPr>
                  <a:t>	</a:t>
                </a:r>
                <a:r>
                  <a:rPr lang="en-US" altLang="zh-CN" sz="2400" b="0" i="0" smtClean="0">
                    <a:solidFill>
                      <a:srgbClr val="000000"/>
                    </a:solidFill>
                    <a:latin typeface="Times New Roman" pitchFamily="34" charset="0"/>
                    <a:ea typeface="SimSun" pitchFamily="34" charset="-122"/>
                    <a:cs typeface="Times New Roman" pitchFamily="34" charset="-120"/>
                  </a:rPr>
                  <a:t>B</a:t>
                </a:r>
                <a:r>
                  <a:rPr lang="en-US" altLang="zh-CN" sz="2400" b="0" i="0" dirty="0">
                    <a:solidFill>
                      <a:srgbClr val="000000"/>
                    </a:solidFill>
                    <a:latin typeface="Times New Roman" pitchFamily="34" charset="0"/>
                    <a:ea typeface="SimSun" pitchFamily="34" charset="-122"/>
                    <a:cs typeface="Times New Roman" pitchFamily="34" charset="-120"/>
                  </a:rPr>
                  <a:t>.①中的</a:t>
                </a:r>
                <a14:m>
                  <m:oMath xmlns:m="http://schemas.openxmlformats.org/officeDocument/2006/math">
                    <m:r>
                      <m:rPr>
                        <m:sty m:val="p"/>
                      </m:rPr>
                      <a:rPr lang="en-US" altLang="zh-CN" sz="2400" b="0" i="0" dirty="0">
                        <a:solidFill>
                          <a:srgbClr val="000000"/>
                        </a:solidFill>
                        <a:latin typeface="Cambria Math" panose="02040503050406030204" pitchFamily="18" charset="0"/>
                        <a:ea typeface="SimSun" pitchFamily="34" charset="-122"/>
                        <a:cs typeface="Times New Roman" pitchFamily="34" charset="-120"/>
                      </a:rPr>
                      <m:t>DNA</m:t>
                    </m:r>
                  </m:oMath>
                </a14:m>
                <a:r>
                  <a:rPr lang="en-US" altLang="zh-CN" sz="100" b="0" i="0" kern="0" spc="-99900" dirty="0" smtClean="0">
                    <a:solidFill>
                      <a:srgbClr val="FFFFFF"/>
                    </a:solidFill>
                    <a:latin typeface="Times New Roman" pitchFamily="34" charset="0"/>
                    <a:ea typeface="SimSun" pitchFamily="34" charset="-122"/>
                    <a:cs typeface="Times New Roman" pitchFamily="34" charset="-120"/>
                  </a:rPr>
                  <a:t> </a:t>
                </a:r>
                <a:r>
                  <a:rPr lang="en-US" altLang="zh-CN" sz="2400" b="0" i="0" dirty="0">
                    <a:solidFill>
                      <a:srgbClr val="000000"/>
                    </a:solidFill>
                    <a:latin typeface="Times New Roman" pitchFamily="34" charset="0"/>
                    <a:ea typeface="SimSun" pitchFamily="34" charset="-122"/>
                    <a:cs typeface="Times New Roman" pitchFamily="34" charset="-120"/>
                  </a:rPr>
                  <a:t>上有遗传信息</a:t>
                </a:r>
                <a:endParaRPr lang="en-US" altLang="zh-CN" sz="2400" dirty="0"/>
              </a:p>
              <a:p>
                <a:pPr marL="0" marR="0" lvl="0" indent="0" defTabSz="914400" eaLnBrk="1" fontAlgn="auto" latinLnBrk="1" hangingPunct="1">
                  <a:lnSpc>
                    <a:spcPts val="3500"/>
                  </a:lnSpc>
                  <a:spcBef>
                    <a:spcPts val="0"/>
                  </a:spcBef>
                  <a:spcAft>
                    <a:spcPts val="0"/>
                  </a:spcAft>
                  <a:buClrTx/>
                  <a:buSzTx/>
                  <a:buNone/>
                  <a:tabLst>
                    <a:tab pos="5555956" algn="l"/>
                  </a:tabLst>
                  <a:defRPr/>
                </a:pPr>
                <a:r>
                  <a:rPr lang="en-US" altLang="zh-CN" sz="2400" b="0" i="0" smtClean="0">
                    <a:solidFill>
                      <a:srgbClr val="000000"/>
                    </a:solidFill>
                    <a:latin typeface="Times New Roman" pitchFamily="34" charset="0"/>
                    <a:ea typeface="SimSun" pitchFamily="34" charset="-122"/>
                    <a:cs typeface="Times New Roman" pitchFamily="34" charset="-120"/>
                  </a:rPr>
                  <a:t>C</a:t>
                </a:r>
                <a:r>
                  <a:rPr lang="en-US" altLang="zh-CN" sz="2400" b="0" i="0" dirty="0">
                    <a:solidFill>
                      <a:srgbClr val="000000"/>
                    </a:solidFill>
                    <a:latin typeface="Times New Roman" pitchFamily="34" charset="0"/>
                    <a:ea typeface="SimSun" pitchFamily="34" charset="-122"/>
                    <a:cs typeface="Times New Roman" pitchFamily="34" charset="-120"/>
                  </a:rPr>
                  <a:t>.</a:t>
                </a:r>
                <a:r>
                  <a:rPr lang="en-US" altLang="zh-CN" sz="2400" b="0" i="0">
                    <a:solidFill>
                      <a:srgbClr val="000000"/>
                    </a:solidFill>
                    <a:latin typeface="Times New Roman" pitchFamily="34" charset="0"/>
                    <a:ea typeface="SimSun" pitchFamily="34" charset="-122"/>
                    <a:cs typeface="Times New Roman" pitchFamily="34" charset="-120"/>
                  </a:rPr>
                  <a:t>绿色植物的每个细胞中都含有</a:t>
                </a:r>
                <a:r>
                  <a:rPr lang="en-US" altLang="zh-CN" sz="2400" b="0" i="0" smtClean="0">
                    <a:solidFill>
                      <a:srgbClr val="000000"/>
                    </a:solidFill>
                    <a:latin typeface="Times New Roman" pitchFamily="34" charset="0"/>
                    <a:ea typeface="SimSun" pitchFamily="34" charset="-122"/>
                    <a:cs typeface="Times New Roman" pitchFamily="34" charset="-120"/>
                  </a:rPr>
                  <a:t>⑤</a:t>
                </a:r>
                <a:r>
                  <a:rPr lang="en-US" altLang="zh-CN" sz="2400" b="0" i="0" spc="-10300" smtClean="0">
                    <a:solidFill>
                      <a:srgbClr val="000000"/>
                    </a:solidFill>
                    <a:latin typeface="SimSun" pitchFamily="34" charset="0"/>
                    <a:ea typeface="SimSun" pitchFamily="34" charset="-122"/>
                    <a:cs typeface="SimSun" pitchFamily="34" charset="-120"/>
                  </a:rPr>
                  <a:t>	</a:t>
                </a:r>
                <a:r>
                  <a:rPr lang="en-US" altLang="zh-CN" sz="2400" b="0" i="0" smtClean="0">
                    <a:solidFill>
                      <a:srgbClr val="000000"/>
                    </a:solidFill>
                    <a:latin typeface="Times New Roman" pitchFamily="34" charset="0"/>
                    <a:ea typeface="SimSun" pitchFamily="34" charset="-122"/>
                    <a:cs typeface="Times New Roman" pitchFamily="34" charset="-120"/>
                  </a:rPr>
                  <a:t>D</a:t>
                </a:r>
                <a:r>
                  <a:rPr lang="en-US" altLang="zh-CN" sz="2400" b="0" i="0" dirty="0">
                    <a:solidFill>
                      <a:srgbClr val="000000"/>
                    </a:solidFill>
                    <a:latin typeface="Times New Roman" pitchFamily="34" charset="0"/>
                    <a:ea typeface="SimSun" pitchFamily="34" charset="-122"/>
                    <a:cs typeface="Times New Roman" pitchFamily="34" charset="-120"/>
                  </a:rPr>
                  <a:t>.梨甘甜可口是因为②中含有较多糖分</a:t>
                </a:r>
                <a:endParaRPr lang="en-US" altLang="zh-CN" sz="2400" dirty="0"/>
              </a:p>
            </p:txBody>
          </p:sp>
        </mc:Choice>
        <mc:Fallback>
          <p:sp>
            <p:nvSpPr>
              <p:cNvPr id="5" name="QC_4_BD.51_3#5eca664c4.choices?vop=1&amp;pid=c0bf47d5b&amp;color=0,0,0&amp;vtp=1&amp;bbb=1&amp;hs=1"/>
              <p:cNvSpPr>
                <a:spLocks noRot="1" noChangeAspect="1" noMove="1" noResize="1" noEditPoints="1" noAdjustHandles="1" noChangeArrowheads="1" noChangeShapeType="1" noTextEdit="1"/>
              </p:cNvSpPr>
              <p:nvPr/>
            </p:nvSpPr>
            <p:spPr>
              <a:xfrm>
                <a:off x="649224" y="3434480"/>
                <a:ext cx="10899648" cy="889000"/>
              </a:xfrm>
              <a:prstGeom prst="rect">
                <a:avLst/>
              </a:prstGeom>
              <a:blipFill>
                <a:blip r:embed="rId4"/>
                <a:stretch>
                  <a:fillRect l="-1734" t="-8219" r="-112" b="-17123"/>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6" name="QC_4_AS.53_1#5eca664c4?vop=1&amp;pid=c0bf47d5b&amp;color=0,0,0&amp;vtp=1&amp;bbb=1&amp;hb=1"/>
              <p:cNvSpPr/>
              <p:nvPr/>
            </p:nvSpPr>
            <p:spPr>
              <a:xfrm>
                <a:off x="649224" y="4369254"/>
                <a:ext cx="10899648" cy="1778000"/>
              </a:xfrm>
              <a:prstGeom prst="rect">
                <a:avLst/>
              </a:prstGeom>
              <a:noFill/>
              <a:ln/>
            </p:spPr>
            <p:txBody>
              <a:bodyPr wrap="none" lIns="0" tIns="0" rIns="0" bIns="0" rtlCol="0" anchor="t"/>
              <a:lstStyle/>
              <a:p>
                <a:pPr algn="l" latinLnBrk="1">
                  <a:lnSpc>
                    <a:spcPts val="3500"/>
                  </a:lnSpc>
                </a:pPr>
                <a:r>
                  <a:rPr lang="en-US" altLang="zh-CN" sz="2400" b="0" i="0" dirty="0">
                    <a:solidFill>
                      <a:srgbClr val="FF0000"/>
                    </a:solidFill>
                    <a:latin typeface="Times New Roman" pitchFamily="34" charset="0"/>
                    <a:ea typeface="SimHei" pitchFamily="34" charset="-122"/>
                    <a:cs typeface="Times New Roman" pitchFamily="34" charset="-120"/>
                  </a:rPr>
                  <a:t>【解析】</a:t>
                </a:r>
                <a:r>
                  <a:rPr lang="en-US" altLang="zh-CN" sz="2400" b="0" i="0" dirty="0">
                    <a:solidFill>
                      <a:srgbClr val="FF0000"/>
                    </a:solidFill>
                    <a:latin typeface="Times New Roman" pitchFamily="34" charset="0"/>
                    <a:ea typeface="SimSun" pitchFamily="34" charset="-122"/>
                    <a:cs typeface="Times New Roman" pitchFamily="34" charset="-120"/>
                  </a:rPr>
                  <a:t>有害物质可能会通过④细胞膜进入细胞，A错误。①细胞核中的</a:t>
                </a:r>
                <a14:m>
                  <m:oMath xmlns:m="http://schemas.openxmlformats.org/officeDocument/2006/math">
                    <m:r>
                      <m:rPr>
                        <m:sty m:val="p"/>
                      </m:rPr>
                      <a:rPr lang="en-US" altLang="zh-CN" sz="2400" b="0" i="0" dirty="0">
                        <a:solidFill>
                          <a:srgbClr val="FF0000"/>
                        </a:solidFill>
                        <a:latin typeface="Cambria Math" panose="02040503050406030204" pitchFamily="18" charset="0"/>
                        <a:ea typeface="SimSun" pitchFamily="34" charset="-122"/>
                        <a:cs typeface="Times New Roman" pitchFamily="34" charset="-120"/>
                      </a:rPr>
                      <m:t>DNA</m:t>
                    </m:r>
                  </m:oMath>
                </a14:m>
                <a:r>
                  <a:rPr lang="en-US" altLang="zh-CN" sz="100" b="0" i="0" kern="0" spc="-99900" dirty="0" smtClean="0">
                    <a:solidFill>
                      <a:srgbClr val="FFFFFF"/>
                    </a:solidFill>
                    <a:latin typeface="Times New Roman" pitchFamily="34" charset="0"/>
                    <a:ea typeface="SimSun" pitchFamily="34" charset="-122"/>
                    <a:cs typeface="Times New Roman" pitchFamily="34" charset="-120"/>
                  </a:rPr>
                  <a:t> </a:t>
                </a:r>
                <a:r>
                  <a:rPr lang="en-US" altLang="zh-CN" sz="2400" b="0" i="0" smtClean="0">
                    <a:solidFill>
                      <a:srgbClr val="FF0000"/>
                    </a:solidFill>
                    <a:latin typeface="Times New Roman" pitchFamily="34" charset="0"/>
                    <a:ea typeface="SimSun" pitchFamily="34" charset="-122"/>
                    <a:cs typeface="Times New Roman" pitchFamily="34" charset="-120"/>
                  </a:rPr>
                  <a:t>上有</a:t>
                </a:r>
              </a:p>
              <a:p>
                <a:pPr latinLnBrk="1">
                  <a:lnSpc>
                    <a:spcPts val="3500"/>
                  </a:lnSpc>
                </a:pPr>
                <a:r>
                  <a:rPr lang="en-US" altLang="zh-CN" sz="2400" b="0" i="0" smtClean="0">
                    <a:solidFill>
                      <a:srgbClr val="FF0000"/>
                    </a:solidFill>
                    <a:latin typeface="Times New Roman" pitchFamily="34" charset="0"/>
                    <a:ea typeface="SimSun" pitchFamily="34" charset="-122"/>
                    <a:cs typeface="Times New Roman" pitchFamily="34" charset="-120"/>
                  </a:rPr>
                  <a:t>遗传信息</a:t>
                </a:r>
                <a:r>
                  <a:rPr lang="en-US" altLang="zh-CN" sz="2400" b="0" i="0" dirty="0">
                    <a:solidFill>
                      <a:srgbClr val="FF0000"/>
                    </a:solidFill>
                    <a:latin typeface="Times New Roman" pitchFamily="34" charset="0"/>
                    <a:ea typeface="SimSun" pitchFamily="34" charset="-122"/>
                    <a:cs typeface="Times New Roman" pitchFamily="34" charset="-120"/>
                  </a:rPr>
                  <a:t>，B正确。⑤叶绿体存在于植物体绿色部分的细胞中，C错误。</a:t>
                </a:r>
                <a:r>
                  <a:rPr lang="en-US" altLang="zh-CN" sz="2400" b="0" i="0">
                    <a:solidFill>
                      <a:srgbClr val="FF0000"/>
                    </a:solidFill>
                    <a:latin typeface="Times New Roman" pitchFamily="34" charset="0"/>
                    <a:ea typeface="SimSun" pitchFamily="34" charset="-122"/>
                    <a:cs typeface="Times New Roman" pitchFamily="34" charset="-120"/>
                  </a:rPr>
                  <a:t>⑥</a:t>
                </a:r>
                <a:r>
                  <a:rPr lang="en-US" altLang="zh-CN" sz="2400" b="0" i="0" smtClean="0">
                    <a:solidFill>
                      <a:srgbClr val="FF0000"/>
                    </a:solidFill>
                    <a:latin typeface="Times New Roman" pitchFamily="34" charset="0"/>
                    <a:ea typeface="SimSun" pitchFamily="34" charset="-122"/>
                    <a:cs typeface="Times New Roman" pitchFamily="34" charset="-120"/>
                  </a:rPr>
                  <a:t>液泡内</a:t>
                </a:r>
              </a:p>
              <a:p>
                <a:pPr latinLnBrk="1">
                  <a:lnSpc>
                    <a:spcPts val="3500"/>
                  </a:lnSpc>
                </a:pPr>
                <a:r>
                  <a:rPr lang="en-US" altLang="zh-CN" sz="2400" b="0" i="0" smtClean="0">
                    <a:solidFill>
                      <a:srgbClr val="FF0000"/>
                    </a:solidFill>
                    <a:latin typeface="Times New Roman" pitchFamily="34" charset="0"/>
                    <a:ea typeface="SimSun" pitchFamily="34" charset="-122"/>
                    <a:cs typeface="Times New Roman" pitchFamily="34" charset="-120"/>
                  </a:rPr>
                  <a:t>的液体称为细胞液</a:t>
                </a:r>
                <a:r>
                  <a:rPr lang="en-US" altLang="zh-CN" sz="2400" b="0" i="0" dirty="0">
                    <a:solidFill>
                      <a:srgbClr val="FF0000"/>
                    </a:solidFill>
                    <a:latin typeface="Times New Roman" pitchFamily="34" charset="0"/>
                    <a:ea typeface="SimSun" pitchFamily="34" charset="-122"/>
                    <a:cs typeface="Times New Roman" pitchFamily="34" charset="-120"/>
                  </a:rPr>
                  <a:t>，细胞液溶解着无机盐、糖类、色素等多种物质</a:t>
                </a:r>
                <a:r>
                  <a:rPr lang="en-US" altLang="zh-CN" sz="2400" b="0" i="0">
                    <a:solidFill>
                      <a:srgbClr val="FF0000"/>
                    </a:solidFill>
                    <a:latin typeface="Times New Roman" pitchFamily="34" charset="0"/>
                    <a:ea typeface="SimSun" pitchFamily="34" charset="-122"/>
                    <a:cs typeface="Times New Roman" pitchFamily="34" charset="-120"/>
                  </a:rPr>
                  <a:t>，</a:t>
                </a:r>
                <a:r>
                  <a:rPr lang="en-US" altLang="zh-CN" sz="2400" b="0" i="0" smtClean="0">
                    <a:solidFill>
                      <a:srgbClr val="FF0000"/>
                    </a:solidFill>
                    <a:latin typeface="Times New Roman" pitchFamily="34" charset="0"/>
                    <a:ea typeface="SimSun" pitchFamily="34" charset="-122"/>
                    <a:cs typeface="Times New Roman" pitchFamily="34" charset="-120"/>
                  </a:rPr>
                  <a:t>梨甘甜可口</a:t>
                </a:r>
              </a:p>
              <a:p>
                <a:pPr latinLnBrk="1">
                  <a:lnSpc>
                    <a:spcPts val="3500"/>
                  </a:lnSpc>
                </a:pPr>
                <a:r>
                  <a:rPr lang="en-US" altLang="zh-CN" sz="2400" b="0" i="0" smtClean="0">
                    <a:solidFill>
                      <a:srgbClr val="FF0000"/>
                    </a:solidFill>
                    <a:latin typeface="Times New Roman" pitchFamily="34" charset="0"/>
                    <a:ea typeface="SimSun" pitchFamily="34" charset="-122"/>
                    <a:cs typeface="Times New Roman" pitchFamily="34" charset="-120"/>
                  </a:rPr>
                  <a:t>是因为细胞液中含有较多的糖分</a:t>
                </a:r>
                <a:r>
                  <a:rPr lang="en-US" altLang="zh-CN" sz="2400" b="0" i="0" dirty="0">
                    <a:solidFill>
                      <a:srgbClr val="FF0000"/>
                    </a:solidFill>
                    <a:latin typeface="Times New Roman" pitchFamily="34" charset="0"/>
                    <a:ea typeface="SimSun" pitchFamily="34" charset="-122"/>
                    <a:cs typeface="Times New Roman" pitchFamily="34" charset="-120"/>
                  </a:rPr>
                  <a:t>，D错误。</a:t>
                </a:r>
                <a:endParaRPr lang="en-US" altLang="zh-CN" sz="2400" dirty="0"/>
              </a:p>
            </p:txBody>
          </p:sp>
        </mc:Choice>
        <mc:Fallback>
          <p:sp>
            <p:nvSpPr>
              <p:cNvPr id="6" name="QC_4_AS.53_1#5eca664c4?vop=1&amp;pid=c0bf47d5b&amp;color=0,0,0&amp;vtp=1&amp;bbb=1&amp;hb=1"/>
              <p:cNvSpPr>
                <a:spLocks noRot="1" noChangeAspect="1" noMove="1" noResize="1" noEditPoints="1" noAdjustHandles="1" noChangeArrowheads="1" noChangeShapeType="1" noTextEdit="1"/>
              </p:cNvSpPr>
              <p:nvPr/>
            </p:nvSpPr>
            <p:spPr>
              <a:xfrm>
                <a:off x="649224" y="4369254"/>
                <a:ext cx="10899648" cy="1778000"/>
              </a:xfrm>
              <a:prstGeom prst="rect">
                <a:avLst/>
              </a:prstGeom>
              <a:blipFill>
                <a:blip r:embed="rId5"/>
                <a:stretch>
                  <a:fillRect l="-1734" t="-4467" r="-1454" b="-8247"/>
                </a:stretch>
              </a:blipFill>
              <a:ln/>
            </p:spPr>
            <p:txBody>
              <a:bodyPr/>
              <a:lstStyle/>
              <a:p>
                <a:r>
                  <a:rPr lang="zh-CN" altLang="en-US">
                    <a:noFill/>
                  </a:rPr>
                  <a:t> </a:t>
                </a:r>
              </a:p>
            </p:txBody>
          </p:sp>
        </mc:Fallback>
      </mc:AlternateContent>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4">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4">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499"/>
                                          </p:stCondLst>
                                        </p:cTn>
                                        <p:tgtEl>
                                          <p:spTgt spid="6">
                                            <p:bg/>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499"/>
                                          </p:stCondLst>
                                        </p:cTn>
                                        <p:tgtEl>
                                          <p:spTgt spid="6">
                                            <p:txEl>
                                              <p:pRg st="0" end="0"/>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499"/>
                                          </p:stCondLst>
                                        </p:cTn>
                                        <p:tgtEl>
                                          <p:spTgt spid="6">
                                            <p:txEl>
                                              <p:pRg st="1" end="1"/>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499"/>
                                          </p:stCondLst>
                                        </p:cTn>
                                        <p:tgtEl>
                                          <p:spTgt spid="6">
                                            <p:txEl>
                                              <p:pRg st="2" end="2"/>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499"/>
                                          </p:stCondLst>
                                        </p:cTn>
                                        <p:tgtEl>
                                          <p:spTgt spid="6">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6" grpId="0" build="p" animBg="1"/>
    </p:bldLst>
  </p:timing>
</p:sld>
</file>

<file path=ppt/slides/slide3.xml><?xml version="1.0" encoding="utf-8"?>
<p:sld xmlns:a="http://schemas.openxmlformats.org/drawingml/2006/main" xmlns:r="http://schemas.openxmlformats.org/officeDocument/2006/relationships" xmlns:p="http://schemas.openxmlformats.org/presentationml/2006/main">
  <p:cSld name="Slide 3&amp;si=3">
    <p:spTree>
      <p:nvGrpSpPr>
        <p:cNvPr id="1" name=""/>
        <p:cNvGrpSpPr/>
        <p:nvPr/>
      </p:nvGrpSpPr>
      <p:grpSpPr>
        <a:xfrm>
          <a:off x="0" y="0"/>
          <a:ext cx="0" cy="0"/>
          <a:chOff x="0" y="0"/>
          <a:chExt cx="0" cy="0"/>
        </a:xfrm>
      </p:grpSpPr>
    </p:spTree>
  </p:cSld>
  <p:clrMapOvr>
    <a:masterClrMapping/>
  </p:clrMapOvr>
  <p:transition>
    <p:split dir="in"/>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name="Slide 30&amp;si=30">
    <p:spTree>
      <p:nvGrpSpPr>
        <p:cNvPr id="1" name=""/>
        <p:cNvGrpSpPr/>
        <p:nvPr/>
      </p:nvGrpSpPr>
      <p:grpSpPr>
        <a:xfrm>
          <a:off x="0" y="0"/>
          <a:ext cx="0" cy="0"/>
          <a:chOff x="0" y="0"/>
          <a:chExt cx="0" cy="0"/>
        </a:xfrm>
      </p:grpSpPr>
      <p:sp>
        <p:nvSpPr>
          <p:cNvPr id="2" name="QC_4_EX.54_1#5eca664c4?vop=1&amp;pid=c0bf47d5b&amp;color=0,0,0&amp;vtp=1&amp;bt=1&amp;bbb=1&amp;hb=1"/>
          <p:cNvSpPr/>
          <p:nvPr/>
        </p:nvSpPr>
        <p:spPr>
          <a:xfrm>
            <a:off x="649224" y="864000"/>
            <a:ext cx="10899648" cy="2235200"/>
          </a:xfrm>
          <a:prstGeom prst="rect">
            <a:avLst/>
          </a:prstGeom>
          <a:noFill/>
          <a:ln/>
        </p:spPr>
        <p:txBody>
          <a:bodyPr wrap="none" lIns="0" tIns="0" rIns="0" bIns="0" rtlCol="0" anchor="t"/>
          <a:lstStyle/>
          <a:p>
            <a:pPr algn="l" latinLnBrk="1">
              <a:lnSpc>
                <a:spcPts val="4400"/>
              </a:lnSpc>
            </a:pPr>
            <a:r>
              <a:rPr lang="en-US" altLang="zh-CN" sz="2400" b="1" i="0" dirty="0">
                <a:solidFill>
                  <a:srgbClr val="FF0000"/>
                </a:solidFill>
                <a:latin typeface="Times New Roman" pitchFamily="34" charset="0"/>
                <a:ea typeface="SimSun" pitchFamily="34" charset="-122"/>
                <a:cs typeface="Times New Roman" pitchFamily="34" charset="-120"/>
              </a:rPr>
              <a:t>上分警示</a:t>
            </a:r>
            <a:endParaRPr lang="en-US" altLang="zh-CN" sz="2400" dirty="0"/>
          </a:p>
          <a:p>
            <a:pPr algn="ctr" latinLnBrk="1">
              <a:lnSpc>
                <a:spcPts val="4400"/>
              </a:lnSpc>
            </a:pPr>
            <a:r>
              <a:rPr lang="en-US" altLang="zh-CN" sz="2400" b="1" i="0" smtClean="0">
                <a:solidFill>
                  <a:srgbClr val="FF0000"/>
                </a:solidFill>
                <a:latin typeface="Times New Roman" pitchFamily="34" charset="0"/>
                <a:ea typeface="SimSun" pitchFamily="34" charset="-122"/>
                <a:cs typeface="Times New Roman" pitchFamily="34" charset="-120"/>
              </a:rPr>
              <a:t>不是所有的植物细胞都有叶绿体</a:t>
            </a:r>
            <a:endParaRPr lang="en-US" altLang="zh-CN" sz="2400" dirty="0"/>
          </a:p>
          <a:p>
            <a:pPr latinLnBrk="1">
              <a:lnSpc>
                <a:spcPts val="4400"/>
              </a:lnSpc>
            </a:pPr>
            <a:r>
              <a:rPr lang="en-US" altLang="zh-CN" sz="2400" b="0" i="0" smtClean="0">
                <a:solidFill>
                  <a:srgbClr val="FF0000"/>
                </a:solidFill>
                <a:latin typeface="Times New Roman" pitchFamily="34" charset="0"/>
                <a:ea typeface="SimSun" pitchFamily="34" charset="-122"/>
                <a:cs typeface="Times New Roman" pitchFamily="34" charset="-120"/>
              </a:rPr>
              <a:t>植物体绿色部分的细胞中才含有叶绿体</a:t>
            </a:r>
            <a:r>
              <a:rPr lang="en-US" altLang="zh-CN" sz="2400" b="0" i="0" dirty="0">
                <a:solidFill>
                  <a:srgbClr val="FF0000"/>
                </a:solidFill>
                <a:latin typeface="Times New Roman" pitchFamily="34" charset="0"/>
                <a:ea typeface="SimSun" pitchFamily="34" charset="-122"/>
                <a:cs typeface="Times New Roman" pitchFamily="34" charset="-120"/>
              </a:rPr>
              <a:t>，非绿色部分的细胞</a:t>
            </a:r>
            <a:r>
              <a:rPr lang="en-US" altLang="zh-CN" sz="2400" b="0" i="0">
                <a:solidFill>
                  <a:srgbClr val="FF0000"/>
                </a:solidFill>
                <a:latin typeface="Times New Roman" pitchFamily="34" charset="0"/>
                <a:ea typeface="SimSun" pitchFamily="34" charset="-122"/>
                <a:cs typeface="Times New Roman" pitchFamily="34" charset="-120"/>
              </a:rPr>
              <a:t>（</a:t>
            </a:r>
            <a:r>
              <a:rPr lang="en-US" altLang="zh-CN" sz="2400" b="0" i="0" smtClean="0">
                <a:solidFill>
                  <a:srgbClr val="FF0000"/>
                </a:solidFill>
                <a:latin typeface="Times New Roman" pitchFamily="34" charset="0"/>
                <a:ea typeface="SimSun" pitchFamily="34" charset="-122"/>
                <a:cs typeface="Times New Roman" pitchFamily="34" charset="-120"/>
              </a:rPr>
              <a:t>如洋葱鳞片叶内表</a:t>
            </a:r>
          </a:p>
          <a:p>
            <a:pPr latinLnBrk="1">
              <a:lnSpc>
                <a:spcPts val="4400"/>
              </a:lnSpc>
            </a:pPr>
            <a:r>
              <a:rPr lang="en-US" altLang="zh-CN" sz="2400" b="0" i="0" smtClean="0">
                <a:solidFill>
                  <a:srgbClr val="FF0000"/>
                </a:solidFill>
                <a:latin typeface="Times New Roman" pitchFamily="34" charset="0"/>
                <a:ea typeface="SimSun" pitchFamily="34" charset="-122"/>
                <a:cs typeface="Times New Roman" pitchFamily="34" charset="-120"/>
              </a:rPr>
              <a:t>皮细胞</a:t>
            </a:r>
            <a:r>
              <a:rPr lang="en-US" altLang="zh-CN" sz="2400" b="0" i="0" dirty="0">
                <a:solidFill>
                  <a:srgbClr val="FF0000"/>
                </a:solidFill>
                <a:latin typeface="Times New Roman" pitchFamily="34" charset="0"/>
                <a:ea typeface="SimSun" pitchFamily="34" charset="-122"/>
                <a:cs typeface="Times New Roman" pitchFamily="34" charset="-120"/>
              </a:rPr>
              <a:t>、根尖细胞、叶的表皮细胞等）中不含叶绿体。</a:t>
            </a:r>
            <a:endParaRPr lang="en-US" altLang="zh-CN" sz="24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499"/>
                                          </p:stCondLst>
                                        </p:cTn>
                                        <p:tgtEl>
                                          <p:spTgt spid="2">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2">
                                            <p:txEl>
                                              <p:pRg st="0" end="0"/>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499"/>
                                          </p:stCondLst>
                                        </p:cTn>
                                        <p:tgtEl>
                                          <p:spTgt spid="2">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499"/>
                                          </p:stCondLst>
                                        </p:cTn>
                                        <p:tgtEl>
                                          <p:spTgt spid="2">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499"/>
                                          </p:stCondLst>
                                        </p:cTn>
                                        <p:tgtEl>
                                          <p:spTgt spid="2">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1.xml><?xml version="1.0" encoding="utf-8"?>
<p:sld xmlns:a="http://schemas.openxmlformats.org/drawingml/2006/main" xmlns:r="http://schemas.openxmlformats.org/officeDocument/2006/relationships" xmlns:p="http://schemas.openxmlformats.org/presentationml/2006/main">
  <p:cSld name="Slide 31&amp;si=31">
    <p:spTree>
      <p:nvGrpSpPr>
        <p:cNvPr id="1" name=""/>
        <p:cNvGrpSpPr/>
        <p:nvPr/>
      </p:nvGrpSpPr>
      <p:grpSpPr>
        <a:xfrm>
          <a:off x="0" y="0"/>
          <a:ext cx="0" cy="0"/>
          <a:chOff x="0" y="0"/>
          <a:chExt cx="0" cy="0"/>
        </a:xfrm>
      </p:grpSpPr>
      <p:sp>
        <p:nvSpPr>
          <p:cNvPr id="2" name="QC_4_BD.55_1#c67626cff?sp=1&amp;vop=1&amp;pid=c0bf47d5b&amp;color=0,0,0&amp;vtp=1&amp;bt=1&amp;bbb=1&amp;hb=1"/>
          <p:cNvSpPr/>
          <p:nvPr/>
        </p:nvSpPr>
        <p:spPr>
          <a:xfrm>
            <a:off x="649224" y="864000"/>
            <a:ext cx="10899648" cy="1117600"/>
          </a:xfrm>
          <a:prstGeom prst="rect">
            <a:avLst/>
          </a:prstGeom>
          <a:noFill/>
          <a:ln/>
        </p:spPr>
        <p:txBody>
          <a:bodyPr wrap="none" lIns="0" tIns="0" rIns="0" bIns="0" rtlCol="0" anchor="t"/>
          <a:lstStyle/>
          <a:p>
            <a:pPr algn="l" latinLnBrk="1">
              <a:lnSpc>
                <a:spcPts val="4400"/>
              </a:lnSpc>
            </a:pPr>
            <a:r>
              <a:rPr lang="en-US" altLang="zh-CN" sz="2400" b="1" i="0" dirty="0">
                <a:solidFill>
                  <a:srgbClr val="C00000"/>
                </a:solidFill>
                <a:latin typeface="Times New Roman" pitchFamily="34" charset="0"/>
                <a:ea typeface="SimSun" pitchFamily="34" charset="-122"/>
                <a:cs typeface="Times New Roman" pitchFamily="34" charset="-120"/>
              </a:rPr>
              <a:t>17.</a:t>
            </a:r>
            <a:r>
              <a:rPr lang="en-US" altLang="zh-CN" sz="2400" b="0" i="0" dirty="0">
                <a:solidFill>
                  <a:srgbClr val="000000"/>
                </a:solidFill>
                <a:latin typeface="仿宋" pitchFamily="34" charset="0"/>
                <a:ea typeface="仿宋" pitchFamily="34" charset="-122"/>
                <a:cs typeface="仿宋" pitchFamily="34" charset="-120"/>
              </a:rPr>
              <a:t>［2025贵州贵阳期中］</a:t>
            </a:r>
            <a:r>
              <a:rPr lang="en-US" altLang="zh-CN" sz="2400" b="0" i="0" dirty="0">
                <a:solidFill>
                  <a:srgbClr val="000000"/>
                </a:solidFill>
                <a:latin typeface="Times New Roman" pitchFamily="34" charset="0"/>
                <a:ea typeface="SimSun" pitchFamily="34" charset="-122"/>
                <a:cs typeface="Times New Roman" pitchFamily="34" charset="-120"/>
              </a:rPr>
              <a:t>将一粒小麦种子在火上充分燃烧后，会留下灰烬</a:t>
            </a:r>
            <a:r>
              <a:rPr lang="en-US" altLang="zh-CN" sz="2400" b="0" i="0">
                <a:solidFill>
                  <a:srgbClr val="000000"/>
                </a:solidFill>
                <a:latin typeface="Times New Roman" pitchFamily="34" charset="0"/>
                <a:ea typeface="SimSun" pitchFamily="34" charset="-122"/>
                <a:cs typeface="Times New Roman" pitchFamily="34" charset="-120"/>
              </a:rPr>
              <a:t>。</a:t>
            </a:r>
            <a:r>
              <a:rPr lang="en-US" altLang="zh-CN" sz="2400" b="0" i="0" smtClean="0">
                <a:solidFill>
                  <a:srgbClr val="000000"/>
                </a:solidFill>
                <a:latin typeface="Times New Roman" pitchFamily="34" charset="0"/>
                <a:ea typeface="SimSun" pitchFamily="34" charset="-122"/>
                <a:cs typeface="Times New Roman" pitchFamily="34" charset="-120"/>
              </a:rPr>
              <a:t>该过</a:t>
            </a:r>
          </a:p>
          <a:p>
            <a:pPr latinLnBrk="1">
              <a:lnSpc>
                <a:spcPts val="4400"/>
              </a:lnSpc>
            </a:pPr>
            <a:r>
              <a:rPr lang="en-US" altLang="zh-CN" sz="2400" b="0" i="0" smtClean="0">
                <a:solidFill>
                  <a:srgbClr val="000000"/>
                </a:solidFill>
                <a:latin typeface="Times New Roman" pitchFamily="34" charset="0"/>
                <a:ea typeface="SimSun" pitchFamily="34" charset="-122"/>
                <a:cs typeface="Times New Roman" pitchFamily="34" charset="-120"/>
              </a:rPr>
              <a:t>程中烧掉的物质是(</a:t>
            </a:r>
            <a:r>
              <a:rPr lang="en-US" altLang="zh-CN" sz="2400" b="0" i="0" smtClean="0">
                <a:solidFill>
                  <a:srgbClr val="000000"/>
                </a:solidFill>
                <a:latin typeface="SimSun" pitchFamily="34" charset="0"/>
                <a:ea typeface="SimSun" pitchFamily="34" charset="-122"/>
                <a:cs typeface="SimSun" pitchFamily="34" charset="-120"/>
              </a:rPr>
              <a:t>     </a:t>
            </a:r>
            <a:r>
              <a:rPr lang="en-US" altLang="zh-CN" sz="2400" b="0" i="0" smtClean="0">
                <a:solidFill>
                  <a:srgbClr val="000000"/>
                </a:solidFill>
                <a:latin typeface="Times New Roman" pitchFamily="34" charset="0"/>
                <a:ea typeface="SimSun" pitchFamily="34" charset="-122"/>
                <a:cs typeface="Times New Roman" pitchFamily="34" charset="-120"/>
              </a:rPr>
              <a:t>)</a:t>
            </a:r>
            <a:endParaRPr lang="en-US" altLang="zh-CN" sz="2400" dirty="0"/>
          </a:p>
        </p:txBody>
      </p:sp>
      <p:sp>
        <p:nvSpPr>
          <p:cNvPr id="3" name="QC_4_AN.56_1#c67626cff.bracket?vop=1&amp;pid=c0bf47d5b&amp;color=0,0,0&amp;vpa=17&amp;vtp=1"/>
          <p:cNvSpPr/>
          <p:nvPr/>
        </p:nvSpPr>
        <p:spPr>
          <a:xfrm>
            <a:off x="3332892" y="1432960"/>
            <a:ext cx="423863" cy="558800"/>
          </a:xfrm>
          <a:prstGeom prst="rect">
            <a:avLst/>
          </a:prstGeom>
          <a:noFill/>
          <a:ln/>
        </p:spPr>
        <p:txBody>
          <a:bodyPr wrap="none" lIns="0" tIns="0" rIns="0" bIns="0" rtlCol="0" anchor="t"/>
          <a:lstStyle/>
          <a:p>
            <a:pPr algn="ctr" latinLnBrk="1">
              <a:lnSpc>
                <a:spcPts val="4400"/>
              </a:lnSpc>
            </a:pPr>
            <a:r>
              <a:rPr lang="en-US" altLang="zh-CN" sz="2400" b="0" i="0" dirty="0">
                <a:solidFill>
                  <a:srgbClr val="FF0000"/>
                </a:solidFill>
                <a:latin typeface="Times New Roman" pitchFamily="34" charset="0"/>
                <a:ea typeface="SimSun" pitchFamily="34" charset="-122"/>
                <a:cs typeface="Times New Roman" pitchFamily="34" charset="-120"/>
              </a:rPr>
              <a:t>C</a:t>
            </a:r>
            <a:endParaRPr lang="en-US" altLang="zh-CN" sz="2400" dirty="0"/>
          </a:p>
        </p:txBody>
      </p:sp>
      <p:sp>
        <p:nvSpPr>
          <p:cNvPr id="4" name="QC_4_BD.55_2#c67626cff?vop=1&amp;pid=c0bf47d5b&amp;color=0,0,0&amp;vtp=1&amp;bbb=1"/>
          <p:cNvSpPr/>
          <p:nvPr/>
        </p:nvSpPr>
        <p:spPr>
          <a:xfrm>
            <a:off x="649224" y="2007054"/>
            <a:ext cx="10899648" cy="533400"/>
          </a:xfrm>
          <a:prstGeom prst="rect">
            <a:avLst/>
          </a:prstGeom>
          <a:noFill/>
          <a:ln/>
        </p:spPr>
        <p:txBody>
          <a:bodyPr wrap="none" lIns="0" tIns="0" rIns="0" bIns="0" rtlCol="0" anchor="t"/>
          <a:lstStyle/>
          <a:p>
            <a:pPr algn="l" latinLnBrk="1">
              <a:lnSpc>
                <a:spcPts val="4200"/>
              </a:lnSpc>
            </a:pPr>
            <a:r>
              <a:rPr lang="en-US" altLang="zh-CN" sz="2400" b="0" i="0" dirty="0">
                <a:solidFill>
                  <a:srgbClr val="000000"/>
                </a:solidFill>
                <a:latin typeface="Times New Roman" pitchFamily="34" charset="0"/>
                <a:ea typeface="SimSun" pitchFamily="34" charset="-122"/>
                <a:cs typeface="Times New Roman" pitchFamily="34" charset="-120"/>
              </a:rPr>
              <a:t>①水</a:t>
            </a:r>
            <a:r>
              <a:rPr lang="en-US" altLang="zh-CN" sz="2400" b="0" i="0" dirty="0">
                <a:solidFill>
                  <a:srgbClr val="000000"/>
                </a:solidFill>
                <a:latin typeface="SimSun" pitchFamily="34" charset="0"/>
                <a:ea typeface="SimSun" pitchFamily="34" charset="-122"/>
                <a:cs typeface="SimSun" pitchFamily="34" charset="-120"/>
              </a:rPr>
              <a:t> </a:t>
            </a:r>
            <a:r>
              <a:rPr lang="en-US" altLang="zh-CN" sz="2400" b="0" i="0" dirty="0">
                <a:solidFill>
                  <a:srgbClr val="000000"/>
                </a:solidFill>
                <a:latin typeface="Times New Roman" pitchFamily="34" charset="0"/>
                <a:ea typeface="SimSun" pitchFamily="34" charset="-122"/>
                <a:cs typeface="Times New Roman" pitchFamily="34" charset="-120"/>
              </a:rPr>
              <a:t>②核酸</a:t>
            </a:r>
            <a:r>
              <a:rPr lang="en-US" altLang="zh-CN" sz="2400" b="0" i="0" dirty="0">
                <a:solidFill>
                  <a:srgbClr val="000000"/>
                </a:solidFill>
                <a:latin typeface="SimSun" pitchFamily="34" charset="0"/>
                <a:ea typeface="SimSun" pitchFamily="34" charset="-122"/>
                <a:cs typeface="SimSun" pitchFamily="34" charset="-120"/>
              </a:rPr>
              <a:t> </a:t>
            </a:r>
            <a:r>
              <a:rPr lang="en-US" altLang="zh-CN" sz="2400" b="0" i="0" dirty="0">
                <a:solidFill>
                  <a:srgbClr val="000000"/>
                </a:solidFill>
                <a:latin typeface="Times New Roman" pitchFamily="34" charset="0"/>
                <a:ea typeface="SimSun" pitchFamily="34" charset="-122"/>
                <a:cs typeface="Times New Roman" pitchFamily="34" charset="-120"/>
              </a:rPr>
              <a:t>③糖类</a:t>
            </a:r>
            <a:r>
              <a:rPr lang="en-US" altLang="zh-CN" sz="2400" b="0" i="0" dirty="0">
                <a:solidFill>
                  <a:srgbClr val="000000"/>
                </a:solidFill>
                <a:latin typeface="SimSun" pitchFamily="34" charset="0"/>
                <a:ea typeface="SimSun" pitchFamily="34" charset="-122"/>
                <a:cs typeface="SimSun" pitchFamily="34" charset="-120"/>
              </a:rPr>
              <a:t> </a:t>
            </a:r>
            <a:r>
              <a:rPr lang="en-US" altLang="zh-CN" sz="2400" b="0" i="0" dirty="0">
                <a:solidFill>
                  <a:srgbClr val="000000"/>
                </a:solidFill>
                <a:latin typeface="Times New Roman" pitchFamily="34" charset="0"/>
                <a:ea typeface="SimSun" pitchFamily="34" charset="-122"/>
                <a:cs typeface="Times New Roman" pitchFamily="34" charset="-120"/>
              </a:rPr>
              <a:t>④无机盐</a:t>
            </a:r>
            <a:r>
              <a:rPr lang="en-US" altLang="zh-CN" sz="2400" b="0" i="0" dirty="0">
                <a:solidFill>
                  <a:srgbClr val="000000"/>
                </a:solidFill>
                <a:latin typeface="SimSun" pitchFamily="34" charset="0"/>
                <a:ea typeface="SimSun" pitchFamily="34" charset="-122"/>
                <a:cs typeface="SimSun" pitchFamily="34" charset="-120"/>
              </a:rPr>
              <a:t> </a:t>
            </a:r>
            <a:r>
              <a:rPr lang="en-US" altLang="zh-CN" sz="2400" b="0" i="0" dirty="0">
                <a:solidFill>
                  <a:srgbClr val="000000"/>
                </a:solidFill>
                <a:latin typeface="Times New Roman" pitchFamily="34" charset="0"/>
                <a:ea typeface="SimSun" pitchFamily="34" charset="-122"/>
                <a:cs typeface="Times New Roman" pitchFamily="34" charset="-120"/>
              </a:rPr>
              <a:t>⑤蛋白质</a:t>
            </a:r>
            <a:r>
              <a:rPr lang="en-US" altLang="zh-CN" sz="2400" b="0" i="0" dirty="0">
                <a:solidFill>
                  <a:srgbClr val="000000"/>
                </a:solidFill>
                <a:latin typeface="SimSun" pitchFamily="34" charset="0"/>
                <a:ea typeface="SimSun" pitchFamily="34" charset="-122"/>
                <a:cs typeface="SimSun" pitchFamily="34" charset="-120"/>
              </a:rPr>
              <a:t> </a:t>
            </a:r>
            <a:r>
              <a:rPr lang="en-US" altLang="zh-CN" sz="2400" b="0" i="0" dirty="0">
                <a:solidFill>
                  <a:srgbClr val="000000"/>
                </a:solidFill>
                <a:latin typeface="Times New Roman" pitchFamily="34" charset="0"/>
                <a:ea typeface="SimSun" pitchFamily="34" charset="-122"/>
                <a:cs typeface="Times New Roman" pitchFamily="34" charset="-120"/>
              </a:rPr>
              <a:t>⑥脂质</a:t>
            </a:r>
            <a:endParaRPr lang="en-US" altLang="zh-CN" sz="2400" dirty="0"/>
          </a:p>
        </p:txBody>
      </p:sp>
      <p:sp>
        <p:nvSpPr>
          <p:cNvPr id="5" name="QC_4_BD.55_3#c67626cff.choices?vop=1&amp;pid=c0bf47d5b&amp;color=0,0,0&amp;vtp=1&amp;bbb=1"/>
          <p:cNvSpPr/>
          <p:nvPr/>
        </p:nvSpPr>
        <p:spPr>
          <a:xfrm>
            <a:off x="649224" y="2529913"/>
            <a:ext cx="10899648" cy="533400"/>
          </a:xfrm>
          <a:prstGeom prst="rect">
            <a:avLst/>
          </a:prstGeom>
          <a:noFill/>
          <a:ln/>
        </p:spPr>
        <p:txBody>
          <a:bodyPr wrap="none" lIns="0" tIns="0" rIns="0" bIns="0" rtlCol="0" anchor="t"/>
          <a:lstStyle/>
          <a:p>
            <a:pPr marL="0" marR="0" lvl="0" indent="0" defTabSz="914400" eaLnBrk="1" fontAlgn="auto" latinLnBrk="1" hangingPunct="1">
              <a:lnSpc>
                <a:spcPts val="4200"/>
              </a:lnSpc>
              <a:spcBef>
                <a:spcPts val="0"/>
              </a:spcBef>
              <a:spcAft>
                <a:spcPts val="0"/>
              </a:spcAft>
              <a:buClrTx/>
              <a:buSzTx/>
              <a:buNone/>
              <a:tabLst>
                <a:tab pos="2790678" algn="l"/>
                <a:tab pos="5555956" algn="l"/>
                <a:tab pos="8321235" algn="l"/>
              </a:tabLst>
              <a:defRPr/>
            </a:pPr>
            <a:r>
              <a:rPr lang="en-US" altLang="zh-CN" sz="2400" b="0" i="0" dirty="0">
                <a:solidFill>
                  <a:srgbClr val="000000"/>
                </a:solidFill>
                <a:latin typeface="Times New Roman" pitchFamily="34" charset="0"/>
                <a:ea typeface="SimSun" pitchFamily="34" charset="-122"/>
                <a:cs typeface="Times New Roman" pitchFamily="34" charset="-120"/>
              </a:rPr>
              <a:t>A</a:t>
            </a:r>
            <a:r>
              <a:rPr lang="en-US" altLang="zh-CN" sz="2400" b="0" i="0">
                <a:solidFill>
                  <a:srgbClr val="000000"/>
                </a:solidFill>
                <a:latin typeface="Times New Roman" pitchFamily="34" charset="0"/>
                <a:ea typeface="SimSun" pitchFamily="34" charset="-122"/>
                <a:cs typeface="Times New Roman" pitchFamily="34" charset="-120"/>
              </a:rPr>
              <a:t>.</a:t>
            </a:r>
            <a:r>
              <a:rPr lang="en-US" altLang="zh-CN" sz="2400" b="0" i="0" smtClean="0">
                <a:solidFill>
                  <a:srgbClr val="000000"/>
                </a:solidFill>
                <a:latin typeface="Times New Roman" pitchFamily="34" charset="0"/>
                <a:ea typeface="SimSun" pitchFamily="34" charset="-122"/>
                <a:cs typeface="Times New Roman" pitchFamily="34" charset="-120"/>
              </a:rPr>
              <a:t>①③⑤⑥</a:t>
            </a:r>
            <a:r>
              <a:rPr lang="en-US" altLang="zh-CN" sz="2400" b="0" i="0" spc="-10300" smtClean="0">
                <a:solidFill>
                  <a:srgbClr val="000000"/>
                </a:solidFill>
                <a:latin typeface="SimSun" pitchFamily="34" charset="0"/>
                <a:ea typeface="SimSun" pitchFamily="34" charset="-122"/>
                <a:cs typeface="SimSun" pitchFamily="34" charset="-120"/>
              </a:rPr>
              <a:t>	</a:t>
            </a:r>
            <a:r>
              <a:rPr lang="en-US" altLang="zh-CN" sz="2400" b="0" i="0" smtClean="0">
                <a:solidFill>
                  <a:srgbClr val="000000"/>
                </a:solidFill>
                <a:latin typeface="Times New Roman" pitchFamily="34" charset="0"/>
                <a:ea typeface="SimSun" pitchFamily="34" charset="-122"/>
                <a:cs typeface="Times New Roman" pitchFamily="34" charset="-120"/>
              </a:rPr>
              <a:t>B</a:t>
            </a:r>
            <a:r>
              <a:rPr lang="en-US" altLang="zh-CN" sz="2400" b="0" i="0">
                <a:solidFill>
                  <a:srgbClr val="000000"/>
                </a:solidFill>
                <a:latin typeface="Times New Roman" pitchFamily="34" charset="0"/>
                <a:ea typeface="SimSun" pitchFamily="34" charset="-122"/>
                <a:cs typeface="Times New Roman" pitchFamily="34" charset="-120"/>
              </a:rPr>
              <a:t>.</a:t>
            </a:r>
            <a:r>
              <a:rPr lang="en-US" altLang="zh-CN" sz="2400" b="0" i="0" smtClean="0">
                <a:solidFill>
                  <a:srgbClr val="000000"/>
                </a:solidFill>
                <a:latin typeface="Times New Roman" pitchFamily="34" charset="0"/>
                <a:ea typeface="SimSun" pitchFamily="34" charset="-122"/>
                <a:cs typeface="Times New Roman" pitchFamily="34" charset="-120"/>
              </a:rPr>
              <a:t>①②③④</a:t>
            </a:r>
            <a:r>
              <a:rPr lang="en-US" altLang="zh-CN" sz="2400" b="0" i="0" spc="-10300" smtClean="0">
                <a:solidFill>
                  <a:srgbClr val="000000"/>
                </a:solidFill>
                <a:latin typeface="SimSun" pitchFamily="34" charset="0"/>
                <a:ea typeface="SimSun" pitchFamily="34" charset="-122"/>
                <a:cs typeface="SimSun" pitchFamily="34" charset="-120"/>
              </a:rPr>
              <a:t>	</a:t>
            </a:r>
            <a:r>
              <a:rPr lang="en-US" altLang="zh-CN" sz="2400" b="0" i="0" smtClean="0">
                <a:solidFill>
                  <a:srgbClr val="000000"/>
                </a:solidFill>
                <a:latin typeface="Times New Roman" pitchFamily="34" charset="0"/>
                <a:ea typeface="SimSun" pitchFamily="34" charset="-122"/>
                <a:cs typeface="Times New Roman" pitchFamily="34" charset="-120"/>
              </a:rPr>
              <a:t>C</a:t>
            </a:r>
            <a:r>
              <a:rPr lang="en-US" altLang="zh-CN" sz="2400" b="0" i="0">
                <a:solidFill>
                  <a:srgbClr val="000000"/>
                </a:solidFill>
                <a:latin typeface="Times New Roman" pitchFamily="34" charset="0"/>
                <a:ea typeface="SimSun" pitchFamily="34" charset="-122"/>
                <a:cs typeface="Times New Roman" pitchFamily="34" charset="-120"/>
              </a:rPr>
              <a:t>.</a:t>
            </a:r>
            <a:r>
              <a:rPr lang="en-US" altLang="zh-CN" sz="2400" b="0" i="0" smtClean="0">
                <a:solidFill>
                  <a:srgbClr val="000000"/>
                </a:solidFill>
                <a:latin typeface="Times New Roman" pitchFamily="34" charset="0"/>
                <a:ea typeface="SimSun" pitchFamily="34" charset="-122"/>
                <a:cs typeface="Times New Roman" pitchFamily="34" charset="-120"/>
              </a:rPr>
              <a:t>②③⑤⑥</a:t>
            </a:r>
            <a:r>
              <a:rPr lang="en-US" altLang="zh-CN" sz="2400" b="0" i="0" spc="-10300" smtClean="0">
                <a:solidFill>
                  <a:srgbClr val="000000"/>
                </a:solidFill>
                <a:latin typeface="SimSun" pitchFamily="34" charset="0"/>
                <a:ea typeface="SimSun" pitchFamily="34" charset="-122"/>
                <a:cs typeface="SimSun" pitchFamily="34" charset="-120"/>
              </a:rPr>
              <a:t>	</a:t>
            </a:r>
            <a:r>
              <a:rPr lang="en-US" altLang="zh-CN" sz="2400" b="0" i="0" smtClean="0">
                <a:solidFill>
                  <a:srgbClr val="000000"/>
                </a:solidFill>
                <a:latin typeface="Times New Roman" pitchFamily="34" charset="0"/>
                <a:ea typeface="SimSun" pitchFamily="34" charset="-122"/>
                <a:cs typeface="Times New Roman" pitchFamily="34" charset="-120"/>
              </a:rPr>
              <a:t>D</a:t>
            </a:r>
            <a:r>
              <a:rPr lang="en-US" altLang="zh-CN" sz="2400" b="0" i="0" dirty="0">
                <a:solidFill>
                  <a:srgbClr val="000000"/>
                </a:solidFill>
                <a:latin typeface="Times New Roman" pitchFamily="34" charset="0"/>
                <a:ea typeface="SimSun" pitchFamily="34" charset="-122"/>
                <a:cs typeface="Times New Roman" pitchFamily="34" charset="-120"/>
              </a:rPr>
              <a:t>.②④⑤⑥</a:t>
            </a:r>
            <a:endParaRPr lang="en-US" altLang="zh-CN" sz="2400" dirty="0"/>
          </a:p>
        </p:txBody>
      </p:sp>
      <p:sp>
        <p:nvSpPr>
          <p:cNvPr id="6" name="QC_4_AS.57_1#c67626cff?vop=1&amp;pid=c0bf47d5b&amp;color=0,0,0&amp;vtp=1&amp;bbb=1&amp;hb=1"/>
          <p:cNvSpPr/>
          <p:nvPr/>
        </p:nvSpPr>
        <p:spPr>
          <a:xfrm>
            <a:off x="649224" y="3052772"/>
            <a:ext cx="10899648" cy="1117600"/>
          </a:xfrm>
          <a:prstGeom prst="rect">
            <a:avLst/>
          </a:prstGeom>
          <a:noFill/>
          <a:ln/>
        </p:spPr>
        <p:txBody>
          <a:bodyPr wrap="none" lIns="0" tIns="0" rIns="0" bIns="0" rtlCol="0" anchor="t"/>
          <a:lstStyle/>
          <a:p>
            <a:pPr algn="l" latinLnBrk="1">
              <a:lnSpc>
                <a:spcPts val="4400"/>
              </a:lnSpc>
            </a:pPr>
            <a:r>
              <a:rPr lang="en-US" altLang="zh-CN" sz="2400" b="0" i="0" dirty="0">
                <a:solidFill>
                  <a:srgbClr val="FF0000"/>
                </a:solidFill>
                <a:latin typeface="Times New Roman" pitchFamily="34" charset="0"/>
                <a:ea typeface="SimHei" pitchFamily="34" charset="-122"/>
                <a:cs typeface="Times New Roman" pitchFamily="34" charset="-120"/>
              </a:rPr>
              <a:t>【解析】</a:t>
            </a:r>
            <a:r>
              <a:rPr lang="en-US" altLang="zh-CN" sz="2400" b="0" i="0" dirty="0">
                <a:solidFill>
                  <a:srgbClr val="FF0000"/>
                </a:solidFill>
                <a:latin typeface="Times New Roman" pitchFamily="34" charset="0"/>
                <a:ea typeface="SimSun" pitchFamily="34" charset="-122"/>
                <a:cs typeface="Times New Roman" pitchFamily="34" charset="-120"/>
              </a:rPr>
              <a:t>将一粒小麦种子在火上充分燃烧后，会留下灰烬</a:t>
            </a:r>
            <a:r>
              <a:rPr lang="en-US" altLang="zh-CN" sz="2400" b="0" i="0">
                <a:solidFill>
                  <a:srgbClr val="FF0000"/>
                </a:solidFill>
                <a:latin typeface="Times New Roman" pitchFamily="34" charset="0"/>
                <a:ea typeface="SimSun" pitchFamily="34" charset="-122"/>
                <a:cs typeface="Times New Roman" pitchFamily="34" charset="-120"/>
              </a:rPr>
              <a:t>。</a:t>
            </a:r>
            <a:r>
              <a:rPr lang="en-US" altLang="zh-CN" sz="2400" b="0" i="0" smtClean="0">
                <a:solidFill>
                  <a:srgbClr val="FF0000"/>
                </a:solidFill>
                <a:latin typeface="Times New Roman" pitchFamily="34" charset="0"/>
                <a:ea typeface="SimSun" pitchFamily="34" charset="-122"/>
                <a:cs typeface="Times New Roman" pitchFamily="34" charset="-120"/>
              </a:rPr>
              <a:t>该过程中烧掉的物质</a:t>
            </a:r>
          </a:p>
          <a:p>
            <a:pPr latinLnBrk="1">
              <a:lnSpc>
                <a:spcPts val="4400"/>
              </a:lnSpc>
            </a:pPr>
            <a:r>
              <a:rPr lang="en-US" altLang="zh-CN" sz="2400" b="0" i="0" smtClean="0">
                <a:solidFill>
                  <a:srgbClr val="FF0000"/>
                </a:solidFill>
                <a:latin typeface="Times New Roman" pitchFamily="34" charset="0"/>
                <a:ea typeface="SimSun" pitchFamily="34" charset="-122"/>
                <a:cs typeface="Times New Roman" pitchFamily="34" charset="-120"/>
              </a:rPr>
              <a:t>是有机物</a:t>
            </a:r>
            <a:r>
              <a:rPr lang="en-US" altLang="zh-CN" sz="2400" b="0" i="0" dirty="0">
                <a:solidFill>
                  <a:srgbClr val="FF0000"/>
                </a:solidFill>
                <a:latin typeface="Times New Roman" pitchFamily="34" charset="0"/>
                <a:ea typeface="SimSun" pitchFamily="34" charset="-122"/>
                <a:cs typeface="Times New Roman" pitchFamily="34" charset="-120"/>
              </a:rPr>
              <a:t>。有机物包括②核酸、③糖类、⑤蛋白质和⑥脂质等复杂的物质。故选C。</a:t>
            </a:r>
            <a:endParaRPr lang="en-US" altLang="zh-CN" sz="24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3">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3">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499"/>
                                          </p:stCondLst>
                                        </p:cTn>
                                        <p:tgtEl>
                                          <p:spTgt spid="6">
                                            <p:bg/>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499"/>
                                          </p:stCondLst>
                                        </p:cTn>
                                        <p:tgtEl>
                                          <p:spTgt spid="6">
                                            <p:txEl>
                                              <p:pRg st="0" end="0"/>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499"/>
                                          </p:stCondLst>
                                        </p:cTn>
                                        <p:tgtEl>
                                          <p:spTgt spid="6">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6" grpId="0" build="p" animBg="1"/>
    </p:bldLst>
  </p:timing>
</p:sld>
</file>

<file path=ppt/slides/slide32.xml><?xml version="1.0" encoding="utf-8"?>
<p:sld xmlns:a="http://schemas.openxmlformats.org/drawingml/2006/main" xmlns:r="http://schemas.openxmlformats.org/officeDocument/2006/relationships" xmlns:p="http://schemas.openxmlformats.org/presentationml/2006/main">
  <p:cSld name="Slide 32&amp;si=32">
    <p:spTree>
      <p:nvGrpSpPr>
        <p:cNvPr id="1" name=""/>
        <p:cNvGrpSpPr/>
        <p:nvPr/>
      </p:nvGrpSpPr>
      <p:grpSpPr>
        <a:xfrm>
          <a:off x="0" y="0"/>
          <a:ext cx="0" cy="0"/>
          <a:chOff x="0" y="0"/>
          <a:chExt cx="0" cy="0"/>
        </a:xfrm>
      </p:grpSpPr>
      <p:sp>
        <p:nvSpPr>
          <p:cNvPr id="2" name="QC_4_BD.58_1#bfb561ed6?vop=1&amp;pid=c0bf47d5b&amp;color=0,0,0&amp;vtp=1&amp;bt=1&amp;bbb=1&amp;hb=1"/>
          <p:cNvSpPr/>
          <p:nvPr/>
        </p:nvSpPr>
        <p:spPr>
          <a:xfrm>
            <a:off x="649224" y="864000"/>
            <a:ext cx="10899648" cy="1066800"/>
          </a:xfrm>
          <a:prstGeom prst="rect">
            <a:avLst/>
          </a:prstGeom>
          <a:noFill/>
          <a:ln/>
        </p:spPr>
        <p:txBody>
          <a:bodyPr wrap="none" lIns="0" tIns="0" rIns="0" bIns="0" rtlCol="0" anchor="t"/>
          <a:lstStyle/>
          <a:p>
            <a:pPr algn="l" latinLnBrk="1">
              <a:lnSpc>
                <a:spcPts val="4200"/>
              </a:lnSpc>
            </a:pPr>
            <a:r>
              <a:rPr lang="en-US" altLang="zh-CN" sz="2400" b="1" i="0" dirty="0">
                <a:solidFill>
                  <a:srgbClr val="C00000"/>
                </a:solidFill>
                <a:latin typeface="Times New Roman" pitchFamily="34" charset="0"/>
                <a:ea typeface="SimSun" pitchFamily="34" charset="-122"/>
                <a:cs typeface="Times New Roman" pitchFamily="34" charset="-120"/>
              </a:rPr>
              <a:t>18.</a:t>
            </a:r>
            <a:r>
              <a:rPr lang="en-US" altLang="zh-CN" sz="2400" b="0" i="0" dirty="0">
                <a:solidFill>
                  <a:srgbClr val="000000"/>
                </a:solidFill>
                <a:latin typeface="仿宋" pitchFamily="34" charset="0"/>
                <a:ea typeface="仿宋" pitchFamily="34" charset="-122"/>
                <a:cs typeface="仿宋" pitchFamily="34" charset="-120"/>
              </a:rPr>
              <a:t>［2025重庆第八中学期中］</a:t>
            </a:r>
            <a:r>
              <a:rPr lang="en-US" altLang="zh-CN" sz="2400" b="0" i="0" dirty="0">
                <a:solidFill>
                  <a:srgbClr val="000000"/>
                </a:solidFill>
                <a:latin typeface="Times New Roman" pitchFamily="34" charset="0"/>
                <a:ea typeface="SimSun" pitchFamily="34" charset="-122"/>
                <a:cs typeface="Times New Roman" pitchFamily="34" charset="-120"/>
              </a:rPr>
              <a:t>细胞的生活需要能量</a:t>
            </a:r>
            <a:r>
              <a:rPr lang="en-US" altLang="zh-CN" sz="2400" b="0" i="0">
                <a:solidFill>
                  <a:srgbClr val="000000"/>
                </a:solidFill>
                <a:latin typeface="Times New Roman" pitchFamily="34" charset="0"/>
                <a:ea typeface="SimSun" pitchFamily="34" charset="-122"/>
                <a:cs typeface="Times New Roman" pitchFamily="34" charset="-120"/>
              </a:rPr>
              <a:t>，</a:t>
            </a:r>
            <a:r>
              <a:rPr lang="en-US" altLang="zh-CN" sz="2400" b="0" i="0" smtClean="0">
                <a:solidFill>
                  <a:srgbClr val="000000"/>
                </a:solidFill>
                <a:latin typeface="Times New Roman" pitchFamily="34" charset="0"/>
                <a:ea typeface="SimSun" pitchFamily="34" charset="-122"/>
                <a:cs typeface="Times New Roman" pitchFamily="34" charset="-120"/>
              </a:rPr>
              <a:t>下列关于能量的表述不正确</a:t>
            </a:r>
          </a:p>
          <a:p>
            <a:pPr latinLnBrk="1">
              <a:lnSpc>
                <a:spcPts val="4200"/>
              </a:lnSpc>
            </a:pPr>
            <a:r>
              <a:rPr lang="en-US" altLang="zh-CN" sz="2400" b="0" i="0" smtClean="0">
                <a:solidFill>
                  <a:srgbClr val="000000"/>
                </a:solidFill>
                <a:latin typeface="Times New Roman" pitchFamily="34" charset="0"/>
                <a:ea typeface="SimSun" pitchFamily="34" charset="-122"/>
                <a:cs typeface="Times New Roman" pitchFamily="34" charset="-120"/>
              </a:rPr>
              <a:t>的是(</a:t>
            </a:r>
            <a:r>
              <a:rPr lang="en-US" altLang="zh-CN" sz="2400" b="0" i="0" smtClean="0">
                <a:solidFill>
                  <a:srgbClr val="000000"/>
                </a:solidFill>
                <a:latin typeface="SimSun" pitchFamily="34" charset="0"/>
                <a:ea typeface="SimSun" pitchFamily="34" charset="-122"/>
                <a:cs typeface="SimSun" pitchFamily="34" charset="-120"/>
              </a:rPr>
              <a:t>     </a:t>
            </a:r>
            <a:r>
              <a:rPr lang="en-US" altLang="zh-CN" sz="2400" b="0" i="0" smtClean="0">
                <a:solidFill>
                  <a:srgbClr val="000000"/>
                </a:solidFill>
                <a:latin typeface="Times New Roman" pitchFamily="34" charset="0"/>
                <a:ea typeface="SimSun" pitchFamily="34" charset="-122"/>
                <a:cs typeface="Times New Roman" pitchFamily="34" charset="-120"/>
              </a:rPr>
              <a:t>)</a:t>
            </a:r>
            <a:endParaRPr lang="en-US" altLang="zh-CN" sz="2400" dirty="0"/>
          </a:p>
        </p:txBody>
      </p:sp>
      <p:sp>
        <p:nvSpPr>
          <p:cNvPr id="3" name="QC_4_AN.59_1#bfb561ed6.bracket?vop=1&amp;pid=c0bf47d5b&amp;color=0,0,0&amp;vpa=18&amp;vtp=1"/>
          <p:cNvSpPr/>
          <p:nvPr/>
        </p:nvSpPr>
        <p:spPr>
          <a:xfrm>
            <a:off x="1504092" y="1407751"/>
            <a:ext cx="423863" cy="533400"/>
          </a:xfrm>
          <a:prstGeom prst="rect">
            <a:avLst/>
          </a:prstGeom>
          <a:noFill/>
          <a:ln/>
        </p:spPr>
        <p:txBody>
          <a:bodyPr wrap="none" lIns="0" tIns="0" rIns="0" bIns="0" rtlCol="0" anchor="t"/>
          <a:lstStyle/>
          <a:p>
            <a:pPr algn="ctr" latinLnBrk="1">
              <a:lnSpc>
                <a:spcPts val="4200"/>
              </a:lnSpc>
            </a:pPr>
            <a:r>
              <a:rPr lang="en-US" altLang="zh-CN" sz="2400" b="0" i="0" dirty="0">
                <a:solidFill>
                  <a:srgbClr val="FF0000"/>
                </a:solidFill>
                <a:latin typeface="Times New Roman" pitchFamily="34" charset="0"/>
                <a:ea typeface="SimSun" pitchFamily="34" charset="-122"/>
                <a:cs typeface="Times New Roman" pitchFamily="34" charset="-120"/>
              </a:rPr>
              <a:t>C</a:t>
            </a:r>
            <a:endParaRPr lang="en-US" altLang="zh-CN" sz="2400" dirty="0"/>
          </a:p>
        </p:txBody>
      </p:sp>
      <p:sp>
        <p:nvSpPr>
          <p:cNvPr id="4" name="QC_4_BD.58_2#bfb561ed6.choices?vop=1&amp;pid=c0bf47d5b&amp;color=0,0,0&amp;vtp=1&amp;bbb=1"/>
          <p:cNvSpPr/>
          <p:nvPr/>
        </p:nvSpPr>
        <p:spPr>
          <a:xfrm>
            <a:off x="649224" y="1910481"/>
            <a:ext cx="10899648" cy="2133600"/>
          </a:xfrm>
          <a:prstGeom prst="rect">
            <a:avLst/>
          </a:prstGeom>
          <a:noFill/>
          <a:ln/>
        </p:spPr>
        <p:txBody>
          <a:bodyPr wrap="none" lIns="0" tIns="0" rIns="0" bIns="0" rtlCol="0" anchor="t"/>
          <a:lstStyle/>
          <a:p>
            <a:pPr algn="l" latinLnBrk="1">
              <a:lnSpc>
                <a:spcPts val="4200"/>
              </a:lnSpc>
            </a:pPr>
            <a:r>
              <a:rPr lang="en-US" altLang="zh-CN" sz="2400" b="0" i="0" dirty="0">
                <a:solidFill>
                  <a:srgbClr val="000000"/>
                </a:solidFill>
                <a:latin typeface="Times New Roman" pitchFamily="34" charset="0"/>
                <a:ea typeface="SimSun" pitchFamily="34" charset="-122"/>
                <a:cs typeface="Times New Roman" pitchFamily="34" charset="-120"/>
              </a:rPr>
              <a:t>A.细胞中的能量储存在糖类等有机物中</a:t>
            </a:r>
            <a:endParaRPr lang="en-US" altLang="zh-CN" sz="2400" dirty="0"/>
          </a:p>
          <a:p>
            <a:pPr latinLnBrk="1">
              <a:lnSpc>
                <a:spcPts val="4200"/>
              </a:lnSpc>
            </a:pPr>
            <a:r>
              <a:rPr lang="en-US" altLang="zh-CN" sz="2400" b="0" i="0" smtClean="0">
                <a:solidFill>
                  <a:srgbClr val="000000"/>
                </a:solidFill>
                <a:latin typeface="Times New Roman" pitchFamily="34" charset="0"/>
                <a:ea typeface="SimSun" pitchFamily="34" charset="-122"/>
                <a:cs typeface="Times New Roman" pitchFamily="34" charset="-120"/>
              </a:rPr>
              <a:t>B</a:t>
            </a:r>
            <a:r>
              <a:rPr lang="en-US" altLang="zh-CN" sz="2400" b="0" i="0" dirty="0">
                <a:solidFill>
                  <a:srgbClr val="000000"/>
                </a:solidFill>
                <a:latin typeface="Times New Roman" pitchFamily="34" charset="0"/>
                <a:ea typeface="SimSun" pitchFamily="34" charset="-122"/>
                <a:cs typeface="Times New Roman" pitchFamily="34" charset="-120"/>
              </a:rPr>
              <a:t>.叶绿体和线粒体都是细胞中的能量转换器</a:t>
            </a:r>
            <a:endParaRPr lang="en-US" altLang="zh-CN" sz="2400" dirty="0"/>
          </a:p>
          <a:p>
            <a:pPr latinLnBrk="1">
              <a:lnSpc>
                <a:spcPts val="4200"/>
              </a:lnSpc>
            </a:pPr>
            <a:r>
              <a:rPr lang="en-US" altLang="zh-CN" sz="2400" b="0" i="0" smtClean="0">
                <a:solidFill>
                  <a:srgbClr val="000000"/>
                </a:solidFill>
                <a:latin typeface="Times New Roman" pitchFamily="34" charset="0"/>
                <a:ea typeface="SimSun" pitchFamily="34" charset="-122"/>
                <a:cs typeface="Times New Roman" pitchFamily="34" charset="-120"/>
              </a:rPr>
              <a:t>C</a:t>
            </a:r>
            <a:r>
              <a:rPr lang="en-US" altLang="zh-CN" sz="2400" b="0" i="0" dirty="0">
                <a:solidFill>
                  <a:srgbClr val="000000"/>
                </a:solidFill>
                <a:latin typeface="Times New Roman" pitchFamily="34" charset="0"/>
                <a:ea typeface="SimSun" pitchFamily="34" charset="-122"/>
                <a:cs typeface="Times New Roman" pitchFamily="34" charset="-120"/>
              </a:rPr>
              <a:t>.植物细胞中储存的能量是植物通过光合作用制造出来的</a:t>
            </a:r>
            <a:endParaRPr lang="en-US" altLang="zh-CN" sz="2400" dirty="0"/>
          </a:p>
          <a:p>
            <a:pPr latinLnBrk="1">
              <a:lnSpc>
                <a:spcPts val="4200"/>
              </a:lnSpc>
            </a:pPr>
            <a:r>
              <a:rPr lang="en-US" altLang="zh-CN" sz="2400" b="0" i="0" smtClean="0">
                <a:solidFill>
                  <a:srgbClr val="000000"/>
                </a:solidFill>
                <a:latin typeface="Times New Roman" pitchFamily="34" charset="0"/>
                <a:ea typeface="SimSun" pitchFamily="34" charset="-122"/>
                <a:cs typeface="Times New Roman" pitchFamily="34" charset="-120"/>
              </a:rPr>
              <a:t>D</a:t>
            </a:r>
            <a:r>
              <a:rPr lang="en-US" altLang="zh-CN" sz="2400" b="0" i="0" dirty="0">
                <a:solidFill>
                  <a:srgbClr val="000000"/>
                </a:solidFill>
                <a:latin typeface="Times New Roman" pitchFamily="34" charset="0"/>
                <a:ea typeface="SimSun" pitchFamily="34" charset="-122"/>
                <a:cs typeface="Times New Roman" pitchFamily="34" charset="-120"/>
              </a:rPr>
              <a:t>.能量可以由一种形式转化为另一种形式</a:t>
            </a:r>
            <a:endParaRPr lang="en-US" altLang="zh-CN" sz="2400" dirty="0"/>
          </a:p>
        </p:txBody>
      </p:sp>
      <p:sp>
        <p:nvSpPr>
          <p:cNvPr id="5" name="QC_4_AS.60_1#bfb561ed6?vop=1&amp;pid=c0bf47d5b&amp;color=0,0,0&amp;vtp=1&amp;bbb=1&amp;hb=1"/>
          <p:cNvSpPr/>
          <p:nvPr/>
        </p:nvSpPr>
        <p:spPr>
          <a:xfrm>
            <a:off x="649224" y="4044081"/>
            <a:ext cx="10899648" cy="2133600"/>
          </a:xfrm>
          <a:prstGeom prst="rect">
            <a:avLst/>
          </a:prstGeom>
          <a:noFill/>
          <a:ln/>
        </p:spPr>
        <p:txBody>
          <a:bodyPr wrap="none" lIns="0" tIns="0" rIns="0" bIns="0" rtlCol="0" anchor="t"/>
          <a:lstStyle/>
          <a:p>
            <a:pPr algn="l" latinLnBrk="1">
              <a:lnSpc>
                <a:spcPts val="4200"/>
              </a:lnSpc>
            </a:pPr>
            <a:r>
              <a:rPr lang="en-US" altLang="zh-CN" sz="2400" b="0" i="0" dirty="0">
                <a:solidFill>
                  <a:srgbClr val="FF0000"/>
                </a:solidFill>
                <a:latin typeface="Times New Roman" pitchFamily="34" charset="0"/>
                <a:ea typeface="SimHei" pitchFamily="34" charset="-122"/>
                <a:cs typeface="Times New Roman" pitchFamily="34" charset="-120"/>
              </a:rPr>
              <a:t>【解析】</a:t>
            </a:r>
            <a:r>
              <a:rPr lang="en-US" altLang="zh-CN" sz="2400" b="0" i="0" dirty="0">
                <a:solidFill>
                  <a:srgbClr val="FF0000"/>
                </a:solidFill>
                <a:latin typeface="Times New Roman" pitchFamily="34" charset="0"/>
                <a:ea typeface="SimSun" pitchFamily="34" charset="-122"/>
                <a:cs typeface="Times New Roman" pitchFamily="34" charset="-120"/>
              </a:rPr>
              <a:t>细胞中的能量储存在糖类等有机物中，A正确</a:t>
            </a:r>
            <a:r>
              <a:rPr lang="en-US" altLang="zh-CN" sz="2400" b="0" i="0">
                <a:solidFill>
                  <a:srgbClr val="FF0000"/>
                </a:solidFill>
                <a:latin typeface="Times New Roman" pitchFamily="34" charset="0"/>
                <a:ea typeface="SimSun" pitchFamily="34" charset="-122"/>
                <a:cs typeface="Times New Roman" pitchFamily="34" charset="-120"/>
              </a:rPr>
              <a:t>。</a:t>
            </a:r>
            <a:r>
              <a:rPr lang="en-US" altLang="zh-CN" sz="2400" b="0" i="0" smtClean="0">
                <a:solidFill>
                  <a:srgbClr val="FF0000"/>
                </a:solidFill>
                <a:latin typeface="Times New Roman" pitchFamily="34" charset="0"/>
                <a:ea typeface="SimSun" pitchFamily="34" charset="-122"/>
                <a:cs typeface="Times New Roman" pitchFamily="34" charset="-120"/>
              </a:rPr>
              <a:t>叶绿体和线粒体都是细胞</a:t>
            </a:r>
          </a:p>
          <a:p>
            <a:pPr latinLnBrk="1">
              <a:lnSpc>
                <a:spcPts val="4200"/>
              </a:lnSpc>
            </a:pPr>
            <a:r>
              <a:rPr lang="en-US" altLang="zh-CN" sz="2400" b="0" i="0" smtClean="0">
                <a:solidFill>
                  <a:srgbClr val="FF0000"/>
                </a:solidFill>
                <a:latin typeface="Times New Roman" pitchFamily="34" charset="0"/>
                <a:ea typeface="SimSun" pitchFamily="34" charset="-122"/>
                <a:cs typeface="Times New Roman" pitchFamily="34" charset="-120"/>
              </a:rPr>
              <a:t>中的能量转换器</a:t>
            </a:r>
            <a:r>
              <a:rPr lang="en-US" altLang="zh-CN" sz="2400" b="0" i="0" dirty="0">
                <a:solidFill>
                  <a:srgbClr val="FF0000"/>
                </a:solidFill>
                <a:latin typeface="Times New Roman" pitchFamily="34" charset="0"/>
                <a:ea typeface="SimSun" pitchFamily="34" charset="-122"/>
                <a:cs typeface="Times New Roman" pitchFamily="34" charset="-120"/>
              </a:rPr>
              <a:t>，B正确。</a:t>
            </a:r>
            <a:r>
              <a:rPr lang="en-US" altLang="zh-CN" sz="2400" b="0" i="0">
                <a:solidFill>
                  <a:srgbClr val="FF0000"/>
                </a:solidFill>
                <a:latin typeface="Times New Roman" pitchFamily="34" charset="0"/>
                <a:ea typeface="SimSun" pitchFamily="34" charset="-122"/>
                <a:cs typeface="Times New Roman" pitchFamily="34" charset="-120"/>
              </a:rPr>
              <a:t>能量可以通过某种物体从一种形式转化为另一种形式</a:t>
            </a:r>
            <a:r>
              <a:rPr lang="en-US" altLang="zh-CN" sz="2400" b="0" i="0" smtClean="0">
                <a:solidFill>
                  <a:srgbClr val="FF0000"/>
                </a:solidFill>
                <a:latin typeface="Times New Roman" pitchFamily="34" charset="0"/>
                <a:ea typeface="SimSun" pitchFamily="34" charset="-122"/>
                <a:cs typeface="Times New Roman" pitchFamily="34" charset="-120"/>
              </a:rPr>
              <a:t>，</a:t>
            </a:r>
          </a:p>
          <a:p>
            <a:pPr latinLnBrk="1">
              <a:lnSpc>
                <a:spcPts val="4200"/>
              </a:lnSpc>
            </a:pPr>
            <a:r>
              <a:rPr lang="en-US" altLang="zh-CN" sz="2400" b="0" i="0" smtClean="0">
                <a:solidFill>
                  <a:srgbClr val="FF0000"/>
                </a:solidFill>
                <a:latin typeface="Times New Roman" pitchFamily="34" charset="0"/>
                <a:ea typeface="SimSun" pitchFamily="34" charset="-122"/>
                <a:cs typeface="Times New Roman" pitchFamily="34" charset="-120"/>
              </a:rPr>
              <a:t>植物细胞中储存的能量是植物通过叶绿体将光能转变成的化学能</a:t>
            </a:r>
            <a:r>
              <a:rPr lang="en-US" altLang="zh-CN" sz="2400" b="0" i="0">
                <a:solidFill>
                  <a:srgbClr val="FF0000"/>
                </a:solidFill>
                <a:latin typeface="Times New Roman" pitchFamily="34" charset="0"/>
                <a:ea typeface="SimSun" pitchFamily="34" charset="-122"/>
                <a:cs typeface="Times New Roman" pitchFamily="34" charset="-120"/>
              </a:rPr>
              <a:t>，</a:t>
            </a:r>
            <a:r>
              <a:rPr lang="en-US" altLang="zh-CN" sz="2400" b="0" i="0" smtClean="0">
                <a:solidFill>
                  <a:srgbClr val="FF0000"/>
                </a:solidFill>
                <a:latin typeface="Times New Roman" pitchFamily="34" charset="0"/>
                <a:ea typeface="SimSun" pitchFamily="34" charset="-122"/>
                <a:cs typeface="Times New Roman" pitchFamily="34" charset="-120"/>
              </a:rPr>
              <a:t>而不是直接制</a:t>
            </a:r>
          </a:p>
          <a:p>
            <a:pPr latinLnBrk="1">
              <a:lnSpc>
                <a:spcPts val="4200"/>
              </a:lnSpc>
            </a:pPr>
            <a:r>
              <a:rPr lang="en-US" altLang="zh-CN" sz="2400" b="0" i="0" smtClean="0">
                <a:solidFill>
                  <a:srgbClr val="FF0000"/>
                </a:solidFill>
                <a:latin typeface="Times New Roman" pitchFamily="34" charset="0"/>
                <a:ea typeface="SimSun" pitchFamily="34" charset="-122"/>
                <a:cs typeface="Times New Roman" pitchFamily="34" charset="-120"/>
              </a:rPr>
              <a:t>造出来的</a:t>
            </a:r>
            <a:r>
              <a:rPr lang="en-US" altLang="zh-CN" sz="2400" b="0" i="0" dirty="0">
                <a:solidFill>
                  <a:srgbClr val="FF0000"/>
                </a:solidFill>
                <a:latin typeface="Times New Roman" pitchFamily="34" charset="0"/>
                <a:ea typeface="SimSun" pitchFamily="34" charset="-122"/>
                <a:cs typeface="Times New Roman" pitchFamily="34" charset="-120"/>
              </a:rPr>
              <a:t>，C错误，D正确。</a:t>
            </a:r>
            <a:endParaRPr lang="en-US" altLang="zh-CN" sz="24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3">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3">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499"/>
                                          </p:stCondLst>
                                        </p:cTn>
                                        <p:tgtEl>
                                          <p:spTgt spid="5">
                                            <p:bg/>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499"/>
                                          </p:stCondLst>
                                        </p:cTn>
                                        <p:tgtEl>
                                          <p:spTgt spid="5">
                                            <p:txEl>
                                              <p:pRg st="0" end="0"/>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499"/>
                                          </p:stCondLst>
                                        </p:cTn>
                                        <p:tgtEl>
                                          <p:spTgt spid="5">
                                            <p:txEl>
                                              <p:pRg st="1" end="1"/>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499"/>
                                          </p:stCondLst>
                                        </p:cTn>
                                        <p:tgtEl>
                                          <p:spTgt spid="5">
                                            <p:txEl>
                                              <p:pRg st="2" end="2"/>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499"/>
                                          </p:stCondLst>
                                        </p:cTn>
                                        <p:tgtEl>
                                          <p:spTgt spid="5">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33.xml><?xml version="1.0" encoding="utf-8"?>
<p:sld xmlns:a="http://schemas.openxmlformats.org/drawingml/2006/main" xmlns:r="http://schemas.openxmlformats.org/officeDocument/2006/relationships" xmlns:p="http://schemas.openxmlformats.org/presentationml/2006/main">
  <p:cSld name="Slide 33&amp;si=33">
    <p:spTree>
      <p:nvGrpSpPr>
        <p:cNvPr id="1" name=""/>
        <p:cNvGrpSpPr/>
        <p:nvPr/>
      </p:nvGrpSpPr>
      <p:grpSpPr>
        <a:xfrm>
          <a:off x="0" y="0"/>
          <a:ext cx="0" cy="0"/>
          <a:chOff x="0" y="0"/>
          <a:chExt cx="0" cy="0"/>
        </a:xfrm>
      </p:grpSpPr>
      <p:pic>
        <p:nvPicPr>
          <p:cNvPr id="2" name="QC_4_BD.61_1#2ea08c6f5?htil=5&amp;vop=1&amp;pid=c0bf47d5b&amp;color=0,0,0&amp;tib=255,255,255&amp;vtp=1&amp;hs=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9687160" y="909720"/>
            <a:ext cx="1810512" cy="2130552"/>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3" name="QC_4_BD.61_2#2ea08c6f5?htil=5&amp;sp=1&amp;vop=1&amp;pid=c0bf47d5b&amp;color=0,0,0&amp;vtp=1&amp;bt=1&amp;bbb=1&amp;hb=1&amp;hs=1"/>
          <p:cNvSpPr/>
          <p:nvPr/>
        </p:nvSpPr>
        <p:spPr>
          <a:xfrm>
            <a:off x="649224" y="864000"/>
            <a:ext cx="8988552" cy="1676400"/>
          </a:xfrm>
          <a:prstGeom prst="rect">
            <a:avLst/>
          </a:prstGeom>
          <a:noFill/>
          <a:ln/>
        </p:spPr>
        <p:txBody>
          <a:bodyPr wrap="none" lIns="0" tIns="0" rIns="0" bIns="0" rtlCol="0" anchor="t"/>
          <a:lstStyle/>
          <a:p>
            <a:pPr algn="l" latinLnBrk="1">
              <a:lnSpc>
                <a:spcPts val="4400"/>
              </a:lnSpc>
            </a:pPr>
            <a:r>
              <a:rPr lang="en-US" altLang="zh-CN" sz="2400" b="1" i="0" dirty="0">
                <a:solidFill>
                  <a:srgbClr val="C00000"/>
                </a:solidFill>
                <a:latin typeface="Times New Roman" pitchFamily="34" charset="0"/>
                <a:ea typeface="SimSun" pitchFamily="34" charset="-122"/>
                <a:cs typeface="Times New Roman" pitchFamily="34" charset="-120"/>
              </a:rPr>
              <a:t>19.</a:t>
            </a:r>
            <a:r>
              <a:rPr lang="en-US" altLang="zh-CN" sz="2400" b="0" i="0" dirty="0">
                <a:solidFill>
                  <a:srgbClr val="000000"/>
                </a:solidFill>
                <a:latin typeface="仿宋" pitchFamily="34" charset="0"/>
                <a:ea typeface="仿宋" pitchFamily="34" charset="-122"/>
                <a:cs typeface="仿宋" pitchFamily="34" charset="-120"/>
              </a:rPr>
              <a:t>［2025陕西西安期中］</a:t>
            </a:r>
            <a:r>
              <a:rPr lang="en-US" altLang="zh-CN" sz="2400" b="0" i="0" dirty="0">
                <a:solidFill>
                  <a:srgbClr val="000000"/>
                </a:solidFill>
                <a:latin typeface="Times New Roman" pitchFamily="34" charset="0"/>
                <a:ea typeface="SimSun" pitchFamily="34" charset="-122"/>
                <a:cs typeface="Times New Roman" pitchFamily="34" charset="-120"/>
              </a:rPr>
              <a:t>伞藻（如图）有细胞壁、叶绿体</a:t>
            </a:r>
            <a:r>
              <a:rPr lang="en-US" altLang="zh-CN" sz="2400" b="0" i="0">
                <a:solidFill>
                  <a:srgbClr val="000000"/>
                </a:solidFill>
                <a:latin typeface="Times New Roman" pitchFamily="34" charset="0"/>
                <a:ea typeface="SimSun" pitchFamily="34" charset="-122"/>
                <a:cs typeface="Times New Roman" pitchFamily="34" charset="-120"/>
              </a:rPr>
              <a:t>、</a:t>
            </a:r>
            <a:r>
              <a:rPr lang="en-US" altLang="zh-CN" sz="2400" b="0" i="0" smtClean="0">
                <a:solidFill>
                  <a:srgbClr val="000000"/>
                </a:solidFill>
                <a:latin typeface="Times New Roman" pitchFamily="34" charset="0"/>
                <a:ea typeface="SimSun" pitchFamily="34" charset="-122"/>
                <a:cs typeface="Times New Roman" pitchFamily="34" charset="-120"/>
              </a:rPr>
              <a:t>细胞核</a:t>
            </a:r>
          </a:p>
          <a:p>
            <a:pPr latinLnBrk="1">
              <a:lnSpc>
                <a:spcPts val="4400"/>
              </a:lnSpc>
            </a:pPr>
            <a:r>
              <a:rPr lang="en-US" altLang="zh-CN" sz="2400" b="0" i="0" smtClean="0">
                <a:solidFill>
                  <a:srgbClr val="000000"/>
                </a:solidFill>
                <a:latin typeface="Times New Roman" pitchFamily="34" charset="0"/>
                <a:ea typeface="SimSun" pitchFamily="34" charset="-122"/>
                <a:cs typeface="Times New Roman" pitchFamily="34" charset="-120"/>
              </a:rPr>
              <a:t>等结构</a:t>
            </a:r>
            <a:r>
              <a:rPr lang="en-US" altLang="zh-CN" sz="2400" b="0" i="0" dirty="0">
                <a:solidFill>
                  <a:srgbClr val="000000"/>
                </a:solidFill>
                <a:latin typeface="Times New Roman" pitchFamily="34" charset="0"/>
                <a:ea typeface="SimSun" pitchFamily="34" charset="-122"/>
                <a:cs typeface="Times New Roman" pitchFamily="34" charset="-120"/>
              </a:rPr>
              <a:t>，可分为“帽”“柄”和假根三部分</a:t>
            </a:r>
            <a:r>
              <a:rPr lang="en-US" altLang="zh-CN" sz="2400" b="0" i="0">
                <a:solidFill>
                  <a:srgbClr val="000000"/>
                </a:solidFill>
                <a:latin typeface="Times New Roman" pitchFamily="34" charset="0"/>
                <a:ea typeface="SimSun" pitchFamily="34" charset="-122"/>
                <a:cs typeface="Times New Roman" pitchFamily="34" charset="-120"/>
              </a:rPr>
              <a:t>，</a:t>
            </a:r>
            <a:r>
              <a:rPr lang="en-US" altLang="zh-CN" sz="2400" b="0" i="0" smtClean="0">
                <a:solidFill>
                  <a:srgbClr val="000000"/>
                </a:solidFill>
                <a:latin typeface="Times New Roman" pitchFamily="34" charset="0"/>
                <a:ea typeface="SimSun" pitchFamily="34" charset="-122"/>
                <a:cs typeface="Times New Roman" pitchFamily="34" charset="-120"/>
              </a:rPr>
              <a:t>科学家将伞藻这三部分切</a:t>
            </a:r>
          </a:p>
          <a:p>
            <a:pPr latinLnBrk="1">
              <a:lnSpc>
                <a:spcPts val="4400"/>
              </a:lnSpc>
            </a:pPr>
            <a:r>
              <a:rPr lang="en-US" altLang="zh-CN" sz="2400" b="0" i="0" smtClean="0">
                <a:solidFill>
                  <a:srgbClr val="000000"/>
                </a:solidFill>
                <a:latin typeface="Times New Roman" pitchFamily="34" charset="0"/>
                <a:ea typeface="SimSun" pitchFamily="34" charset="-122"/>
                <a:cs typeface="Times New Roman" pitchFamily="34" charset="-120"/>
              </a:rPr>
              <a:t>分后</a:t>
            </a:r>
            <a:r>
              <a:rPr lang="en-US" altLang="zh-CN" sz="2400" b="0" i="0" dirty="0">
                <a:solidFill>
                  <a:srgbClr val="000000"/>
                </a:solidFill>
                <a:latin typeface="Times New Roman" pitchFamily="34" charset="0"/>
                <a:ea typeface="SimSun" pitchFamily="34" charset="-122"/>
                <a:cs typeface="Times New Roman" pitchFamily="34" charset="-120"/>
              </a:rPr>
              <a:t>，各培养一段时间，</a:t>
            </a:r>
            <a:r>
              <a:rPr lang="en-US" altLang="zh-CN" sz="2400" b="0" i="0">
                <a:solidFill>
                  <a:srgbClr val="000000"/>
                </a:solidFill>
                <a:latin typeface="Times New Roman" pitchFamily="34" charset="0"/>
                <a:ea typeface="SimSun" pitchFamily="34" charset="-122"/>
                <a:cs typeface="Times New Roman" pitchFamily="34" charset="-120"/>
              </a:rPr>
              <a:t>可发育成新的伞藻的是</a:t>
            </a:r>
            <a:r>
              <a:rPr lang="en-US" altLang="zh-CN" sz="2400" b="0" i="0" smtClean="0">
                <a:solidFill>
                  <a:srgbClr val="000000"/>
                </a:solidFill>
                <a:latin typeface="Times New Roman" pitchFamily="34" charset="0"/>
                <a:ea typeface="SimSun" pitchFamily="34" charset="-122"/>
                <a:cs typeface="Times New Roman" pitchFamily="34" charset="-120"/>
              </a:rPr>
              <a:t>(</a:t>
            </a:r>
            <a:r>
              <a:rPr lang="en-US" altLang="zh-CN" sz="2400" b="0" i="0" smtClean="0">
                <a:solidFill>
                  <a:srgbClr val="000000"/>
                </a:solidFill>
                <a:latin typeface="SimSun" pitchFamily="34" charset="0"/>
                <a:ea typeface="SimSun" pitchFamily="34" charset="-122"/>
                <a:cs typeface="SimSun" pitchFamily="34" charset="-120"/>
              </a:rPr>
              <a:t>     </a:t>
            </a:r>
            <a:r>
              <a:rPr lang="en-US" altLang="zh-CN" sz="2400" b="0" i="0" smtClean="0">
                <a:solidFill>
                  <a:srgbClr val="000000"/>
                </a:solidFill>
                <a:latin typeface="Times New Roman" pitchFamily="34" charset="0"/>
                <a:ea typeface="SimSun" pitchFamily="34" charset="-122"/>
                <a:cs typeface="Times New Roman" pitchFamily="34" charset="-120"/>
              </a:rPr>
              <a:t>)</a:t>
            </a:r>
            <a:endParaRPr lang="en-US" altLang="zh-CN" sz="2400" dirty="0"/>
          </a:p>
        </p:txBody>
      </p:sp>
      <p:sp>
        <p:nvSpPr>
          <p:cNvPr id="4" name="QC_4_AN.62_1#2ea08c6f5.bracket?vop=1&amp;pid=c0bf47d5b&amp;color=0,0,0&amp;vpa=19&amp;vtp=1"/>
          <p:cNvSpPr/>
          <p:nvPr/>
        </p:nvSpPr>
        <p:spPr>
          <a:xfrm>
            <a:off x="7282593" y="1991760"/>
            <a:ext cx="441325" cy="558800"/>
          </a:xfrm>
          <a:prstGeom prst="rect">
            <a:avLst/>
          </a:prstGeom>
          <a:noFill/>
          <a:ln/>
        </p:spPr>
        <p:txBody>
          <a:bodyPr wrap="none" lIns="0" tIns="0" rIns="0" bIns="0" rtlCol="0" anchor="t"/>
          <a:lstStyle/>
          <a:p>
            <a:pPr algn="ctr" latinLnBrk="1">
              <a:lnSpc>
                <a:spcPts val="4400"/>
              </a:lnSpc>
            </a:pPr>
            <a:r>
              <a:rPr lang="en-US" altLang="zh-CN" sz="2400" b="0" i="0" dirty="0">
                <a:solidFill>
                  <a:srgbClr val="FF0000"/>
                </a:solidFill>
                <a:latin typeface="Times New Roman" pitchFamily="34" charset="0"/>
                <a:ea typeface="SimSun" pitchFamily="34" charset="-122"/>
                <a:cs typeface="Times New Roman" pitchFamily="34" charset="-120"/>
              </a:rPr>
              <a:t>A</a:t>
            </a:r>
            <a:endParaRPr lang="en-US" altLang="zh-CN" sz="2400" dirty="0"/>
          </a:p>
        </p:txBody>
      </p:sp>
      <p:sp>
        <p:nvSpPr>
          <p:cNvPr id="5" name="QC_4_BD.61_3#2ea08c6f5.choices?htil=5&amp;vop=1&amp;pid=c0bf47d5b&amp;color=0,0,0&amp;vtp=1&amp;bbb=1&amp;hs=1"/>
          <p:cNvSpPr/>
          <p:nvPr/>
        </p:nvSpPr>
        <p:spPr>
          <a:xfrm>
            <a:off x="649224" y="2565854"/>
            <a:ext cx="8988552" cy="533400"/>
          </a:xfrm>
          <a:prstGeom prst="rect">
            <a:avLst/>
          </a:prstGeom>
          <a:noFill/>
          <a:ln/>
        </p:spPr>
        <p:txBody>
          <a:bodyPr wrap="none" lIns="0" tIns="0" rIns="0" bIns="0" rtlCol="0" anchor="t"/>
          <a:lstStyle/>
          <a:p>
            <a:pPr marL="0" marR="0" lvl="0" indent="0" defTabSz="914400" eaLnBrk="1" fontAlgn="auto" latinLnBrk="1" hangingPunct="1">
              <a:lnSpc>
                <a:spcPts val="4200"/>
              </a:lnSpc>
              <a:spcBef>
                <a:spcPts val="0"/>
              </a:spcBef>
              <a:spcAft>
                <a:spcPts val="0"/>
              </a:spcAft>
              <a:buClrTx/>
              <a:buSzTx/>
              <a:buNone/>
              <a:tabLst>
                <a:tab pos="2313813" algn="l"/>
                <a:tab pos="4297426" algn="l"/>
                <a:tab pos="6281039" algn="l"/>
              </a:tabLst>
              <a:defRPr/>
            </a:pPr>
            <a:r>
              <a:rPr lang="en-US" altLang="zh-CN" sz="2400" b="0" i="0" dirty="0">
                <a:solidFill>
                  <a:srgbClr val="000000"/>
                </a:solidFill>
                <a:latin typeface="Times New Roman" pitchFamily="34" charset="0"/>
                <a:ea typeface="SimSun" pitchFamily="34" charset="-122"/>
                <a:cs typeface="Times New Roman" pitchFamily="34" charset="-120"/>
              </a:rPr>
              <a:t>A</a:t>
            </a:r>
            <a:r>
              <a:rPr lang="en-US" altLang="zh-CN" sz="2400" b="0" i="0">
                <a:solidFill>
                  <a:srgbClr val="000000"/>
                </a:solidFill>
                <a:latin typeface="Times New Roman" pitchFamily="34" charset="0"/>
                <a:ea typeface="SimSun" pitchFamily="34" charset="-122"/>
                <a:cs typeface="Times New Roman" pitchFamily="34" charset="-120"/>
              </a:rPr>
              <a:t>.</a:t>
            </a:r>
            <a:r>
              <a:rPr lang="en-US" altLang="zh-CN" sz="2400" b="0" i="0" smtClean="0">
                <a:solidFill>
                  <a:srgbClr val="000000"/>
                </a:solidFill>
                <a:latin typeface="Times New Roman" pitchFamily="34" charset="0"/>
                <a:ea typeface="SimSun" pitchFamily="34" charset="-122"/>
                <a:cs typeface="Times New Roman" pitchFamily="34" charset="-120"/>
              </a:rPr>
              <a:t>假根</a:t>
            </a:r>
            <a:r>
              <a:rPr lang="en-US" altLang="zh-CN" sz="2400" b="0" i="0" spc="-10300" smtClean="0">
                <a:solidFill>
                  <a:srgbClr val="000000"/>
                </a:solidFill>
                <a:latin typeface="SimSun" pitchFamily="34" charset="0"/>
                <a:ea typeface="SimSun" pitchFamily="34" charset="-122"/>
                <a:cs typeface="SimSun" pitchFamily="34" charset="-120"/>
              </a:rPr>
              <a:t>	</a:t>
            </a:r>
            <a:r>
              <a:rPr lang="en-US" altLang="zh-CN" sz="2400" b="0" i="0" smtClean="0">
                <a:solidFill>
                  <a:srgbClr val="000000"/>
                </a:solidFill>
                <a:latin typeface="Times New Roman" pitchFamily="34" charset="0"/>
                <a:ea typeface="SimSun" pitchFamily="34" charset="-122"/>
                <a:cs typeface="Times New Roman" pitchFamily="34" charset="-120"/>
              </a:rPr>
              <a:t>B</a:t>
            </a:r>
            <a:r>
              <a:rPr lang="en-US" altLang="zh-CN" sz="2400" b="0" i="0">
                <a:solidFill>
                  <a:srgbClr val="000000"/>
                </a:solidFill>
                <a:latin typeface="Times New Roman" pitchFamily="34" charset="0"/>
                <a:ea typeface="SimSun" pitchFamily="34" charset="-122"/>
                <a:cs typeface="Times New Roman" pitchFamily="34" charset="-120"/>
              </a:rPr>
              <a:t>.</a:t>
            </a:r>
            <a:r>
              <a:rPr lang="en-US" altLang="zh-CN" sz="2400" b="0" i="0" smtClean="0">
                <a:solidFill>
                  <a:srgbClr val="000000"/>
                </a:solidFill>
                <a:latin typeface="Times New Roman" pitchFamily="34" charset="0"/>
                <a:ea typeface="SimSun" pitchFamily="34" charset="-122"/>
                <a:cs typeface="Times New Roman" pitchFamily="34" charset="-120"/>
              </a:rPr>
              <a:t>柄</a:t>
            </a:r>
            <a:r>
              <a:rPr lang="en-US" altLang="zh-CN" sz="2400" b="0" i="0" spc="-10300" smtClean="0">
                <a:solidFill>
                  <a:srgbClr val="000000"/>
                </a:solidFill>
                <a:latin typeface="SimSun" pitchFamily="34" charset="0"/>
                <a:ea typeface="SimSun" pitchFamily="34" charset="-122"/>
                <a:cs typeface="SimSun" pitchFamily="34" charset="-120"/>
              </a:rPr>
              <a:t>	</a:t>
            </a:r>
            <a:r>
              <a:rPr lang="en-US" altLang="zh-CN" sz="2400" b="0" i="0" smtClean="0">
                <a:solidFill>
                  <a:srgbClr val="000000"/>
                </a:solidFill>
                <a:latin typeface="Times New Roman" pitchFamily="34" charset="0"/>
                <a:ea typeface="SimSun" pitchFamily="34" charset="-122"/>
                <a:cs typeface="Times New Roman" pitchFamily="34" charset="-120"/>
              </a:rPr>
              <a:t>C</a:t>
            </a:r>
            <a:r>
              <a:rPr lang="en-US" altLang="zh-CN" sz="2400" b="0" i="0">
                <a:solidFill>
                  <a:srgbClr val="000000"/>
                </a:solidFill>
                <a:latin typeface="Times New Roman" pitchFamily="34" charset="0"/>
                <a:ea typeface="SimSun" pitchFamily="34" charset="-122"/>
                <a:cs typeface="Times New Roman" pitchFamily="34" charset="-120"/>
              </a:rPr>
              <a:t>.</a:t>
            </a:r>
            <a:r>
              <a:rPr lang="en-US" altLang="zh-CN" sz="2400" b="0" i="0" smtClean="0">
                <a:solidFill>
                  <a:srgbClr val="000000"/>
                </a:solidFill>
                <a:latin typeface="Times New Roman" pitchFamily="34" charset="0"/>
                <a:ea typeface="SimSun" pitchFamily="34" charset="-122"/>
                <a:cs typeface="Times New Roman" pitchFamily="34" charset="-120"/>
              </a:rPr>
              <a:t>帽</a:t>
            </a:r>
            <a:r>
              <a:rPr lang="en-US" altLang="zh-CN" sz="2400" b="0" i="0" spc="-10300" smtClean="0">
                <a:solidFill>
                  <a:srgbClr val="000000"/>
                </a:solidFill>
                <a:latin typeface="SimSun" pitchFamily="34" charset="0"/>
                <a:ea typeface="SimSun" pitchFamily="34" charset="-122"/>
                <a:cs typeface="SimSun" pitchFamily="34" charset="-120"/>
              </a:rPr>
              <a:t>	</a:t>
            </a:r>
            <a:r>
              <a:rPr lang="en-US" altLang="zh-CN" sz="2400" b="0" i="0" smtClean="0">
                <a:solidFill>
                  <a:srgbClr val="000000"/>
                </a:solidFill>
                <a:latin typeface="Times New Roman" pitchFamily="34" charset="0"/>
                <a:ea typeface="SimSun" pitchFamily="34" charset="-122"/>
                <a:cs typeface="Times New Roman" pitchFamily="34" charset="-120"/>
              </a:rPr>
              <a:t>D</a:t>
            </a:r>
            <a:r>
              <a:rPr lang="en-US" altLang="zh-CN" sz="2400" b="0" i="0" dirty="0">
                <a:solidFill>
                  <a:srgbClr val="000000"/>
                </a:solidFill>
                <a:latin typeface="Times New Roman" pitchFamily="34" charset="0"/>
                <a:ea typeface="SimSun" pitchFamily="34" charset="-122"/>
                <a:cs typeface="Times New Roman" pitchFamily="34" charset="-120"/>
              </a:rPr>
              <a:t>.无法判断</a:t>
            </a:r>
            <a:endParaRPr lang="en-US" altLang="zh-CN" sz="2400" dirty="0"/>
          </a:p>
        </p:txBody>
      </p:sp>
      <p:sp>
        <p:nvSpPr>
          <p:cNvPr id="6" name="QC_4_AS.63_1#2ea08c6f5?htil=5&amp;vop=1&amp;pid=c0bf47d5b&amp;color=0,0,0&amp;vtp=1&amp;bbb=1&amp;hb=1&amp;hs=1"/>
          <p:cNvSpPr/>
          <p:nvPr/>
        </p:nvSpPr>
        <p:spPr>
          <a:xfrm>
            <a:off x="647994" y="3088713"/>
            <a:ext cx="10896012" cy="1117600"/>
          </a:xfrm>
          <a:prstGeom prst="rect">
            <a:avLst/>
          </a:prstGeom>
          <a:noFill/>
          <a:ln/>
        </p:spPr>
        <p:txBody>
          <a:bodyPr wrap="none" lIns="0" tIns="0" rIns="0" bIns="0" rtlCol="0" anchor="t"/>
          <a:lstStyle/>
          <a:p>
            <a:pPr algn="l" latinLnBrk="1">
              <a:lnSpc>
                <a:spcPts val="4400"/>
              </a:lnSpc>
            </a:pPr>
            <a:r>
              <a:rPr lang="en-US" altLang="zh-CN" sz="2400" b="0" i="0" dirty="0">
                <a:solidFill>
                  <a:srgbClr val="FF0000"/>
                </a:solidFill>
                <a:latin typeface="Times New Roman" pitchFamily="34" charset="0"/>
                <a:ea typeface="SimHei" pitchFamily="34" charset="-122"/>
                <a:cs typeface="Times New Roman" pitchFamily="34" charset="-120"/>
              </a:rPr>
              <a:t>【解析】</a:t>
            </a:r>
            <a:r>
              <a:rPr lang="en-US" altLang="zh-CN" sz="2400" b="0" i="0" dirty="0">
                <a:solidFill>
                  <a:srgbClr val="FF0000"/>
                </a:solidFill>
                <a:latin typeface="Times New Roman" pitchFamily="34" charset="0"/>
                <a:ea typeface="SimSun" pitchFamily="34" charset="-122"/>
                <a:cs typeface="Times New Roman" pitchFamily="34" charset="-120"/>
              </a:rPr>
              <a:t>细胞核控制着生物的生长、发育和遗传</a:t>
            </a:r>
            <a:r>
              <a:rPr lang="en-US" altLang="zh-CN" sz="2400" b="0" i="0">
                <a:solidFill>
                  <a:srgbClr val="FF0000"/>
                </a:solidFill>
                <a:latin typeface="Times New Roman" pitchFamily="34" charset="0"/>
                <a:ea typeface="SimSun" pitchFamily="34" charset="-122"/>
                <a:cs typeface="Times New Roman" pitchFamily="34" charset="-120"/>
              </a:rPr>
              <a:t>，</a:t>
            </a:r>
            <a:r>
              <a:rPr lang="en-US" altLang="zh-CN" sz="2400" b="0" i="0" smtClean="0">
                <a:solidFill>
                  <a:srgbClr val="FF0000"/>
                </a:solidFill>
                <a:latin typeface="Times New Roman" pitchFamily="34" charset="0"/>
                <a:ea typeface="SimSun" pitchFamily="34" charset="-122"/>
                <a:cs typeface="Times New Roman" pitchFamily="34" charset="-120"/>
              </a:rPr>
              <a:t>因此可发育成新个体的部分必</a:t>
            </a:r>
          </a:p>
          <a:p>
            <a:pPr latinLnBrk="1">
              <a:lnSpc>
                <a:spcPts val="4400"/>
              </a:lnSpc>
            </a:pPr>
            <a:r>
              <a:rPr lang="en-US" altLang="zh-CN" sz="2400" b="0" i="0" smtClean="0">
                <a:solidFill>
                  <a:srgbClr val="FF0000"/>
                </a:solidFill>
                <a:latin typeface="Times New Roman" pitchFamily="34" charset="0"/>
                <a:ea typeface="SimSun" pitchFamily="34" charset="-122"/>
                <a:cs typeface="Times New Roman" pitchFamily="34" charset="-120"/>
              </a:rPr>
              <a:t>须有细胞核</a:t>
            </a:r>
            <a:r>
              <a:rPr lang="en-US" altLang="zh-CN" sz="2400" b="0" i="0" dirty="0">
                <a:solidFill>
                  <a:srgbClr val="FF0000"/>
                </a:solidFill>
                <a:latin typeface="Times New Roman" pitchFamily="34" charset="0"/>
                <a:ea typeface="SimSun" pitchFamily="34" charset="-122"/>
                <a:cs typeface="Times New Roman" pitchFamily="34" charset="-120"/>
              </a:rPr>
              <a:t>。据图可知，假根中有细胞核，A符合题意。</a:t>
            </a:r>
            <a:endParaRPr lang="en-US" altLang="zh-CN" sz="24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4">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4">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499"/>
                                          </p:stCondLst>
                                        </p:cTn>
                                        <p:tgtEl>
                                          <p:spTgt spid="6">
                                            <p:bg/>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499"/>
                                          </p:stCondLst>
                                        </p:cTn>
                                        <p:tgtEl>
                                          <p:spTgt spid="6">
                                            <p:txEl>
                                              <p:pRg st="0" end="0"/>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499"/>
                                          </p:stCondLst>
                                        </p:cTn>
                                        <p:tgtEl>
                                          <p:spTgt spid="6">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6" grpId="0" build="p" animBg="1"/>
    </p:bldLst>
  </p:timing>
</p:sld>
</file>

<file path=ppt/slides/slide34.xml><?xml version="1.0" encoding="utf-8"?>
<p:sld xmlns:a="http://schemas.openxmlformats.org/drawingml/2006/main" xmlns:r="http://schemas.openxmlformats.org/officeDocument/2006/relationships" xmlns:p="http://schemas.openxmlformats.org/presentationml/2006/main">
  <p:cSld name="Slide 34&amp;si=34">
    <p:spTree>
      <p:nvGrpSpPr>
        <p:cNvPr id="1" name=""/>
        <p:cNvGrpSpPr/>
        <p:nvPr/>
      </p:nvGrpSpPr>
      <p:grpSpPr>
        <a:xfrm>
          <a:off x="0" y="0"/>
          <a:ext cx="0" cy="0"/>
          <a:chOff x="0" y="0"/>
          <a:chExt cx="0" cy="0"/>
        </a:xfrm>
      </p:grpSpPr>
      <p:sp>
        <p:nvSpPr>
          <p:cNvPr id="2" name="QC_4_BD.64_1#d9e8d2a6c?sp=1&amp;vop=1&amp;pid=c0bf47d5b&amp;color=0,0,0&amp;vtp=1&amp;bt=1&amp;bbb=1&amp;hb=1"/>
          <p:cNvSpPr/>
          <p:nvPr/>
        </p:nvSpPr>
        <p:spPr>
          <a:xfrm>
            <a:off x="649224" y="864000"/>
            <a:ext cx="10899648" cy="1066800"/>
          </a:xfrm>
          <a:prstGeom prst="rect">
            <a:avLst/>
          </a:prstGeom>
          <a:noFill/>
          <a:ln/>
        </p:spPr>
        <p:txBody>
          <a:bodyPr wrap="none" lIns="0" tIns="0" rIns="0" bIns="0" rtlCol="0" anchor="t"/>
          <a:lstStyle/>
          <a:p>
            <a:pPr algn="l" latinLnBrk="1">
              <a:lnSpc>
                <a:spcPts val="4200"/>
              </a:lnSpc>
            </a:pPr>
            <a:r>
              <a:rPr lang="en-US" altLang="zh-CN" sz="2400" b="1" i="0" dirty="0">
                <a:solidFill>
                  <a:srgbClr val="C00000"/>
                </a:solidFill>
                <a:latin typeface="Times New Roman" pitchFamily="34" charset="0"/>
                <a:ea typeface="SimSun" pitchFamily="34" charset="-122"/>
                <a:cs typeface="Times New Roman" pitchFamily="34" charset="-120"/>
              </a:rPr>
              <a:t>20.</a:t>
            </a:r>
            <a:r>
              <a:rPr lang="en-US" altLang="zh-CN" sz="2400" b="1" i="0" dirty="0">
                <a:solidFill>
                  <a:srgbClr val="000000"/>
                </a:solidFill>
                <a:latin typeface="Times New Roman" pitchFamily="34" charset="0"/>
                <a:ea typeface="SimSun" pitchFamily="34" charset="-122"/>
                <a:cs typeface="Times New Roman" pitchFamily="34" charset="-120"/>
              </a:rPr>
              <a:t>新考法</a:t>
            </a:r>
            <a:r>
              <a:rPr lang="en-US" altLang="zh-CN" sz="2400" b="0" i="0" dirty="0">
                <a:solidFill>
                  <a:srgbClr val="000000"/>
                </a:solidFill>
                <a:latin typeface="仿宋" pitchFamily="34" charset="0"/>
                <a:ea typeface="仿宋" pitchFamily="34" charset="-122"/>
                <a:cs typeface="仿宋" pitchFamily="34" charset="-120"/>
              </a:rPr>
              <a:t>［2025福建泉州期中］</a:t>
            </a:r>
            <a:r>
              <a:rPr lang="en-US" altLang="zh-CN" sz="2400" b="0" i="0" dirty="0">
                <a:solidFill>
                  <a:srgbClr val="000000"/>
                </a:solidFill>
                <a:latin typeface="Times New Roman" pitchFamily="34" charset="0"/>
                <a:ea typeface="SimSun" pitchFamily="34" charset="-122"/>
                <a:cs typeface="Times New Roman" pitchFamily="34" charset="-120"/>
              </a:rPr>
              <a:t>下列选项中符合如图中甲、乙</a:t>
            </a:r>
            <a:r>
              <a:rPr lang="en-US" altLang="zh-CN" sz="2400" b="0" i="0">
                <a:solidFill>
                  <a:srgbClr val="000000"/>
                </a:solidFill>
                <a:latin typeface="Times New Roman" pitchFamily="34" charset="0"/>
                <a:ea typeface="SimSun" pitchFamily="34" charset="-122"/>
                <a:cs typeface="Times New Roman" pitchFamily="34" charset="-120"/>
              </a:rPr>
              <a:t>、</a:t>
            </a:r>
            <a:r>
              <a:rPr lang="en-US" altLang="zh-CN" sz="2400" b="0" i="0" smtClean="0">
                <a:solidFill>
                  <a:srgbClr val="000000"/>
                </a:solidFill>
                <a:latin typeface="Times New Roman" pitchFamily="34" charset="0"/>
                <a:ea typeface="SimSun" pitchFamily="34" charset="-122"/>
                <a:cs typeface="Times New Roman" pitchFamily="34" charset="-120"/>
              </a:rPr>
              <a:t>丙对应关系的是</a:t>
            </a:r>
          </a:p>
          <a:p>
            <a:pPr latinLnBrk="1">
              <a:lnSpc>
                <a:spcPts val="4200"/>
              </a:lnSpc>
            </a:pPr>
            <a:r>
              <a:rPr lang="en-US" altLang="zh-CN" sz="2400" b="0" i="0" smtClean="0">
                <a:solidFill>
                  <a:srgbClr val="000000"/>
                </a:solidFill>
                <a:latin typeface="Times New Roman" pitchFamily="34" charset="0"/>
                <a:ea typeface="SimSun" pitchFamily="34" charset="-122"/>
                <a:cs typeface="Times New Roman" pitchFamily="34" charset="-120"/>
              </a:rPr>
              <a:t>(</a:t>
            </a:r>
            <a:r>
              <a:rPr lang="en-US" altLang="zh-CN" sz="2400" b="0" i="0" smtClean="0">
                <a:solidFill>
                  <a:srgbClr val="000000"/>
                </a:solidFill>
                <a:latin typeface="SimSun" pitchFamily="34" charset="0"/>
                <a:ea typeface="SimSun" pitchFamily="34" charset="-122"/>
                <a:cs typeface="SimSun" pitchFamily="34" charset="-120"/>
              </a:rPr>
              <a:t>     </a:t>
            </a:r>
            <a:r>
              <a:rPr lang="en-US" altLang="zh-CN" sz="2400" b="0" i="0" smtClean="0">
                <a:solidFill>
                  <a:srgbClr val="000000"/>
                </a:solidFill>
                <a:latin typeface="Times New Roman" pitchFamily="34" charset="0"/>
                <a:ea typeface="SimSun" pitchFamily="34" charset="-122"/>
                <a:cs typeface="Times New Roman" pitchFamily="34" charset="-120"/>
              </a:rPr>
              <a:t>)</a:t>
            </a:r>
            <a:endParaRPr lang="en-US" altLang="zh-CN" sz="2400" dirty="0"/>
          </a:p>
        </p:txBody>
      </p:sp>
      <p:sp>
        <p:nvSpPr>
          <p:cNvPr id="3" name="QC_4_AN.65_1#d9e8d2a6c.bracket?vop=1&amp;pid=c0bf47d5b&amp;color=0,0,0&amp;vpa=20&amp;vtp=1"/>
          <p:cNvSpPr/>
          <p:nvPr/>
        </p:nvSpPr>
        <p:spPr>
          <a:xfrm>
            <a:off x="894493" y="1407751"/>
            <a:ext cx="423863" cy="533400"/>
          </a:xfrm>
          <a:prstGeom prst="rect">
            <a:avLst/>
          </a:prstGeom>
          <a:noFill/>
          <a:ln/>
        </p:spPr>
        <p:txBody>
          <a:bodyPr wrap="none" lIns="0" tIns="0" rIns="0" bIns="0" rtlCol="0" anchor="t"/>
          <a:lstStyle/>
          <a:p>
            <a:pPr algn="ctr" latinLnBrk="1">
              <a:lnSpc>
                <a:spcPts val="4200"/>
              </a:lnSpc>
            </a:pPr>
            <a:r>
              <a:rPr lang="en-US" altLang="zh-CN" sz="2400" b="0" i="0" dirty="0">
                <a:solidFill>
                  <a:srgbClr val="FF0000"/>
                </a:solidFill>
                <a:latin typeface="Times New Roman" pitchFamily="34" charset="0"/>
                <a:ea typeface="SimSun" pitchFamily="34" charset="-122"/>
                <a:cs typeface="Times New Roman" pitchFamily="34" charset="-120"/>
              </a:rPr>
              <a:t>B</a:t>
            </a:r>
            <a:endParaRPr lang="en-US" altLang="zh-CN" sz="2400" dirty="0"/>
          </a:p>
        </p:txBody>
      </p:sp>
      <p:pic>
        <p:nvPicPr>
          <p:cNvPr id="4" name="QC_4_BD.64_2#d9e8d2a6c?htil=6&amp;vop=1&amp;pid=c0bf47d5b&amp;color=0,0,0&amp;tib=255,255,255&amp;vtp=1&amp;hs=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8765235" y="1514431"/>
            <a:ext cx="2020824" cy="1984248"/>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5" name="QC_4_BD.64_3#d9e8d2a6c.choices?htil=6&amp;vop=1&amp;pid=c0bf47d5b&amp;color=0,0,0&amp;vtp=1&amp;bbb=1&amp;hs=1"/>
          <p:cNvSpPr/>
          <p:nvPr/>
        </p:nvSpPr>
        <p:spPr>
          <a:xfrm>
            <a:off x="649224" y="1910481"/>
            <a:ext cx="8778240" cy="2133600"/>
          </a:xfrm>
          <a:prstGeom prst="rect">
            <a:avLst/>
          </a:prstGeom>
          <a:noFill/>
          <a:ln/>
        </p:spPr>
        <p:txBody>
          <a:bodyPr wrap="none" lIns="0" tIns="0" rIns="0" bIns="0" rtlCol="0" anchor="t"/>
          <a:lstStyle/>
          <a:p>
            <a:pPr algn="l" latinLnBrk="1">
              <a:lnSpc>
                <a:spcPts val="4200"/>
              </a:lnSpc>
            </a:pPr>
            <a:r>
              <a:rPr lang="en-US" altLang="zh-CN" sz="2400" b="0" i="0" dirty="0">
                <a:solidFill>
                  <a:srgbClr val="000000"/>
                </a:solidFill>
                <a:latin typeface="Times New Roman" pitchFamily="34" charset="0"/>
                <a:ea typeface="SimSun" pitchFamily="34" charset="-122"/>
                <a:cs typeface="Times New Roman" pitchFamily="34" charset="-120"/>
              </a:rPr>
              <a:t>A.甲：植物细胞；乙：动物细胞；丙：叶绿体</a:t>
            </a:r>
            <a:endParaRPr lang="en-US" altLang="zh-CN" sz="2400" dirty="0"/>
          </a:p>
          <a:p>
            <a:pPr latinLnBrk="1">
              <a:lnSpc>
                <a:spcPts val="4200"/>
              </a:lnSpc>
            </a:pPr>
            <a:r>
              <a:rPr lang="en-US" altLang="zh-CN" sz="2400" b="0" i="0" smtClean="0">
                <a:solidFill>
                  <a:srgbClr val="000000"/>
                </a:solidFill>
                <a:latin typeface="Times New Roman" pitchFamily="34" charset="0"/>
                <a:ea typeface="SimSun" pitchFamily="34" charset="-122"/>
                <a:cs typeface="Times New Roman" pitchFamily="34" charset="-120"/>
              </a:rPr>
              <a:t>B</a:t>
            </a:r>
            <a:r>
              <a:rPr lang="en-US" altLang="zh-CN" sz="2400" b="0" i="0" dirty="0">
                <a:solidFill>
                  <a:srgbClr val="000000"/>
                </a:solidFill>
                <a:latin typeface="Times New Roman" pitchFamily="34" charset="0"/>
                <a:ea typeface="SimSun" pitchFamily="34" charset="-122"/>
                <a:cs typeface="Times New Roman" pitchFamily="34" charset="-120"/>
              </a:rPr>
              <a:t>.甲：有机物；乙：无机物；丙：水</a:t>
            </a:r>
            <a:endParaRPr lang="en-US" altLang="zh-CN" sz="2400" dirty="0"/>
          </a:p>
          <a:p>
            <a:pPr latinLnBrk="1">
              <a:lnSpc>
                <a:spcPts val="4200"/>
              </a:lnSpc>
            </a:pPr>
            <a:r>
              <a:rPr lang="en-US" altLang="zh-CN" sz="2400" b="0" i="0" smtClean="0">
                <a:solidFill>
                  <a:srgbClr val="000000"/>
                </a:solidFill>
                <a:latin typeface="Times New Roman" pitchFamily="34" charset="0"/>
                <a:ea typeface="SimSun" pitchFamily="34" charset="-122"/>
                <a:cs typeface="Times New Roman" pitchFamily="34" charset="-120"/>
              </a:rPr>
              <a:t>C</a:t>
            </a:r>
            <a:r>
              <a:rPr lang="en-US" altLang="zh-CN" sz="2400" b="0" i="0" dirty="0">
                <a:solidFill>
                  <a:srgbClr val="000000"/>
                </a:solidFill>
                <a:latin typeface="Times New Roman" pitchFamily="34" charset="0"/>
                <a:ea typeface="SimSun" pitchFamily="34" charset="-122"/>
                <a:cs typeface="Times New Roman" pitchFamily="34" charset="-120"/>
              </a:rPr>
              <a:t>.甲：光学显微镜；乙：单目显微镜；丙：双目显微镜</a:t>
            </a:r>
            <a:endParaRPr lang="en-US" altLang="zh-CN" sz="2400" dirty="0"/>
          </a:p>
          <a:p>
            <a:pPr latinLnBrk="1">
              <a:lnSpc>
                <a:spcPts val="4200"/>
              </a:lnSpc>
            </a:pPr>
            <a:r>
              <a:rPr lang="en-US" altLang="zh-CN" sz="2400" b="0" i="0" smtClean="0">
                <a:solidFill>
                  <a:srgbClr val="000000"/>
                </a:solidFill>
                <a:latin typeface="Times New Roman" pitchFamily="34" charset="0"/>
                <a:ea typeface="SimSun" pitchFamily="34" charset="-122"/>
                <a:cs typeface="Times New Roman" pitchFamily="34" charset="-120"/>
              </a:rPr>
              <a:t>D</a:t>
            </a:r>
            <a:r>
              <a:rPr lang="en-US" altLang="zh-CN" sz="2400" b="0" i="0" dirty="0">
                <a:solidFill>
                  <a:srgbClr val="000000"/>
                </a:solidFill>
                <a:latin typeface="Times New Roman" pitchFamily="34" charset="0"/>
                <a:ea typeface="SimSun" pitchFamily="34" charset="-122"/>
                <a:cs typeface="Times New Roman" pitchFamily="34" charset="-120"/>
              </a:rPr>
              <a:t>.甲：细胞膜；乙：细胞质；丙：细胞核</a:t>
            </a:r>
            <a:endParaRPr lang="en-US" altLang="zh-CN" sz="2400" dirty="0"/>
          </a:p>
        </p:txBody>
      </p:sp>
      <p:sp>
        <p:nvSpPr>
          <p:cNvPr id="6" name="QC_4_AS.66_1#d9e8d2a6c?vop=1&amp;pid=c0bf47d5b&amp;color=0,0,0&amp;vtp=1&amp;bbb=1&amp;hb=1&amp;hs=1"/>
          <p:cNvSpPr/>
          <p:nvPr/>
        </p:nvSpPr>
        <p:spPr>
          <a:xfrm>
            <a:off x="649224" y="4044081"/>
            <a:ext cx="10899648" cy="2133600"/>
          </a:xfrm>
          <a:prstGeom prst="rect">
            <a:avLst/>
          </a:prstGeom>
          <a:noFill/>
          <a:ln/>
        </p:spPr>
        <p:txBody>
          <a:bodyPr wrap="none" lIns="0" tIns="0" rIns="0" bIns="0" rtlCol="0" anchor="t"/>
          <a:lstStyle/>
          <a:p>
            <a:pPr algn="l" latinLnBrk="1">
              <a:lnSpc>
                <a:spcPts val="4200"/>
              </a:lnSpc>
            </a:pPr>
            <a:r>
              <a:rPr lang="en-US" altLang="zh-CN" sz="2400" b="0" i="0" dirty="0">
                <a:solidFill>
                  <a:srgbClr val="FF0000"/>
                </a:solidFill>
                <a:latin typeface="Times New Roman" pitchFamily="34" charset="0"/>
                <a:ea typeface="SimHei" pitchFamily="34" charset="-122"/>
                <a:cs typeface="Times New Roman" pitchFamily="34" charset="-120"/>
              </a:rPr>
              <a:t>【解析】</a:t>
            </a:r>
            <a:r>
              <a:rPr lang="en-US" altLang="zh-CN" sz="2400" b="0" i="0" dirty="0">
                <a:solidFill>
                  <a:srgbClr val="FF0000"/>
                </a:solidFill>
                <a:latin typeface="Times New Roman" pitchFamily="34" charset="0"/>
                <a:ea typeface="SimSun" pitchFamily="34" charset="-122"/>
                <a:cs typeface="Times New Roman" pitchFamily="34" charset="-120"/>
              </a:rPr>
              <a:t>动物细胞不具有叶绿体，A不符合题意</a:t>
            </a:r>
            <a:r>
              <a:rPr lang="en-US" altLang="zh-CN" sz="2400" b="0" i="0">
                <a:solidFill>
                  <a:srgbClr val="FF0000"/>
                </a:solidFill>
                <a:latin typeface="Times New Roman" pitchFamily="34" charset="0"/>
                <a:ea typeface="SimSun" pitchFamily="34" charset="-122"/>
                <a:cs typeface="Times New Roman" pitchFamily="34" charset="-120"/>
              </a:rPr>
              <a:t>。</a:t>
            </a:r>
            <a:r>
              <a:rPr lang="en-US" altLang="zh-CN" sz="2400" b="0" i="0" smtClean="0">
                <a:solidFill>
                  <a:srgbClr val="FF0000"/>
                </a:solidFill>
                <a:latin typeface="Times New Roman" pitchFamily="34" charset="0"/>
                <a:ea typeface="SimSun" pitchFamily="34" charset="-122"/>
                <a:cs typeface="Times New Roman" pitchFamily="34" charset="-120"/>
              </a:rPr>
              <a:t>细胞中的物质可以分为有机物和</a:t>
            </a:r>
          </a:p>
          <a:p>
            <a:pPr latinLnBrk="1">
              <a:lnSpc>
                <a:spcPts val="4200"/>
              </a:lnSpc>
            </a:pPr>
            <a:r>
              <a:rPr lang="en-US" altLang="zh-CN" sz="2400" b="0" i="0" smtClean="0">
                <a:solidFill>
                  <a:srgbClr val="FF0000"/>
                </a:solidFill>
                <a:latin typeface="Times New Roman" pitchFamily="34" charset="0"/>
                <a:ea typeface="SimSun" pitchFamily="34" charset="-122"/>
                <a:cs typeface="Times New Roman" pitchFamily="34" charset="-120"/>
              </a:rPr>
              <a:t>无机物两大类</a:t>
            </a:r>
            <a:r>
              <a:rPr lang="en-US" altLang="zh-CN" sz="2400" b="0" i="0" dirty="0">
                <a:solidFill>
                  <a:srgbClr val="FF0000"/>
                </a:solidFill>
                <a:latin typeface="Times New Roman" pitchFamily="34" charset="0"/>
                <a:ea typeface="SimSun" pitchFamily="34" charset="-122"/>
                <a:cs typeface="Times New Roman" pitchFamily="34" charset="-120"/>
              </a:rPr>
              <a:t>，无机物包括水，B符合题意</a:t>
            </a:r>
            <a:r>
              <a:rPr lang="en-US" altLang="zh-CN" sz="2400" b="0" i="0">
                <a:solidFill>
                  <a:srgbClr val="FF0000"/>
                </a:solidFill>
                <a:latin typeface="Times New Roman" pitchFamily="34" charset="0"/>
                <a:ea typeface="SimSun" pitchFamily="34" charset="-122"/>
                <a:cs typeface="Times New Roman" pitchFamily="34" charset="-120"/>
              </a:rPr>
              <a:t>。</a:t>
            </a:r>
            <a:r>
              <a:rPr lang="en-US" altLang="zh-CN" sz="2400" b="0" i="0" smtClean="0">
                <a:solidFill>
                  <a:srgbClr val="FF0000"/>
                </a:solidFill>
                <a:latin typeface="Times New Roman" pitchFamily="34" charset="0"/>
                <a:ea typeface="SimSun" pitchFamily="34" charset="-122"/>
                <a:cs typeface="Times New Roman" pitchFamily="34" charset="-120"/>
              </a:rPr>
              <a:t>单目显微镜和双目显微镜都以可见光</a:t>
            </a:r>
          </a:p>
          <a:p>
            <a:pPr latinLnBrk="1">
              <a:lnSpc>
                <a:spcPts val="4200"/>
              </a:lnSpc>
            </a:pPr>
            <a:r>
              <a:rPr lang="en-US" altLang="zh-CN" sz="2400" b="0" i="0" smtClean="0">
                <a:solidFill>
                  <a:srgbClr val="FF0000"/>
                </a:solidFill>
                <a:latin typeface="Times New Roman" pitchFamily="34" charset="0"/>
                <a:ea typeface="SimSun" pitchFamily="34" charset="-122"/>
                <a:cs typeface="Times New Roman" pitchFamily="34" charset="-120"/>
              </a:rPr>
              <a:t>为光源</a:t>
            </a:r>
            <a:r>
              <a:rPr lang="en-US" altLang="zh-CN" sz="2400" b="0" i="0" dirty="0">
                <a:solidFill>
                  <a:srgbClr val="FF0000"/>
                </a:solidFill>
                <a:latin typeface="Times New Roman" pitchFamily="34" charset="0"/>
                <a:ea typeface="SimSun" pitchFamily="34" charset="-122"/>
                <a:cs typeface="Times New Roman" pitchFamily="34" charset="-120"/>
              </a:rPr>
              <a:t>，均属于光学显微镜，C不符合题意。细胞膜、细胞质、</a:t>
            </a:r>
            <a:r>
              <a:rPr lang="en-US" altLang="zh-CN" sz="2400" b="0" i="0">
                <a:solidFill>
                  <a:srgbClr val="FF0000"/>
                </a:solidFill>
                <a:latin typeface="Times New Roman" pitchFamily="34" charset="0"/>
                <a:ea typeface="SimSun" pitchFamily="34" charset="-122"/>
                <a:cs typeface="Times New Roman" pitchFamily="34" charset="-120"/>
              </a:rPr>
              <a:t>细胞核是并列关系</a:t>
            </a:r>
            <a:r>
              <a:rPr lang="en-US" altLang="zh-CN" sz="2400" b="0" i="0" smtClean="0">
                <a:solidFill>
                  <a:srgbClr val="FF0000"/>
                </a:solidFill>
                <a:latin typeface="Times New Roman" pitchFamily="34" charset="0"/>
                <a:ea typeface="SimSun" pitchFamily="34" charset="-122"/>
                <a:cs typeface="Times New Roman" pitchFamily="34" charset="-120"/>
              </a:rPr>
              <a:t>，</a:t>
            </a:r>
          </a:p>
          <a:p>
            <a:pPr latinLnBrk="1">
              <a:lnSpc>
                <a:spcPts val="4200"/>
              </a:lnSpc>
            </a:pPr>
            <a:r>
              <a:rPr lang="en-US" altLang="zh-CN" sz="2400" b="0" i="0" smtClean="0">
                <a:solidFill>
                  <a:srgbClr val="FF0000"/>
                </a:solidFill>
                <a:latin typeface="Times New Roman" pitchFamily="34" charset="0"/>
                <a:ea typeface="SimSun" pitchFamily="34" charset="-122"/>
                <a:cs typeface="Times New Roman" pitchFamily="34" charset="-120"/>
              </a:rPr>
              <a:t>D</a:t>
            </a:r>
            <a:r>
              <a:rPr lang="en-US" altLang="zh-CN" sz="2400" b="0" i="0" dirty="0">
                <a:solidFill>
                  <a:srgbClr val="FF0000"/>
                </a:solidFill>
                <a:latin typeface="Times New Roman" pitchFamily="34" charset="0"/>
                <a:ea typeface="SimSun" pitchFamily="34" charset="-122"/>
                <a:cs typeface="Times New Roman" pitchFamily="34" charset="-120"/>
              </a:rPr>
              <a:t>不符合题意。</a:t>
            </a:r>
            <a:endParaRPr lang="en-US" altLang="zh-CN" sz="24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3">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3">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499"/>
                                          </p:stCondLst>
                                        </p:cTn>
                                        <p:tgtEl>
                                          <p:spTgt spid="6">
                                            <p:bg/>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499"/>
                                          </p:stCondLst>
                                        </p:cTn>
                                        <p:tgtEl>
                                          <p:spTgt spid="6">
                                            <p:txEl>
                                              <p:pRg st="0" end="0"/>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499"/>
                                          </p:stCondLst>
                                        </p:cTn>
                                        <p:tgtEl>
                                          <p:spTgt spid="6">
                                            <p:txEl>
                                              <p:pRg st="1" end="1"/>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499"/>
                                          </p:stCondLst>
                                        </p:cTn>
                                        <p:tgtEl>
                                          <p:spTgt spid="6">
                                            <p:txEl>
                                              <p:pRg st="2" end="2"/>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499"/>
                                          </p:stCondLst>
                                        </p:cTn>
                                        <p:tgtEl>
                                          <p:spTgt spid="6">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6" grpId="0" build="p" animBg="1"/>
    </p:bldLst>
  </p:timing>
</p:sld>
</file>

<file path=ppt/slides/slide35.xml><?xml version="1.0" encoding="utf-8"?>
<p:sld xmlns:a="http://schemas.openxmlformats.org/drawingml/2006/main" xmlns:r="http://schemas.openxmlformats.org/officeDocument/2006/relationships" xmlns:p="http://schemas.openxmlformats.org/presentationml/2006/main">
  <p:cSld name="Slide 35&amp;si=35">
    <p:spTree>
      <p:nvGrpSpPr>
        <p:cNvPr id="1" name=""/>
        <p:cNvGrpSpPr/>
        <p:nvPr/>
      </p:nvGrpSpPr>
      <p:grpSpPr>
        <a:xfrm>
          <a:off x="0" y="0"/>
          <a:ext cx="0" cy="0"/>
          <a:chOff x="0" y="0"/>
          <a:chExt cx="0" cy="0"/>
        </a:xfrm>
      </p:grpSpPr>
      <p:sp>
        <p:nvSpPr>
          <p:cNvPr id="2" name="C_3_BD#5c0534dfd?pid=5788c9fd7&amp;color=46,117,182&amp;vtp=1&amp;bt=1&amp;bbb=1"/>
          <p:cNvSpPr/>
          <p:nvPr/>
        </p:nvSpPr>
        <p:spPr>
          <a:xfrm>
            <a:off x="649224" y="859536"/>
            <a:ext cx="10899648" cy="748792"/>
          </a:xfrm>
          <a:prstGeom prst="rect">
            <a:avLst/>
          </a:prstGeom>
          <a:noFill/>
          <a:ln/>
        </p:spPr>
        <p:txBody>
          <a:bodyPr wrap="none" lIns="0" tIns="0" rIns="0" bIns="0" rtlCol="0" anchor="t"/>
          <a:lstStyle/>
          <a:p>
            <a:pPr algn="l" latinLnBrk="1">
              <a:lnSpc>
                <a:spcPts val="4900"/>
              </a:lnSpc>
            </a:pPr>
            <a:r>
              <a:rPr lang="en-US" altLang="zh-CN" sz="2800" b="1" i="0" dirty="0">
                <a:solidFill>
                  <a:srgbClr val="2E75B6"/>
                </a:solidFill>
                <a:latin typeface="Times New Roman" pitchFamily="34" charset="0"/>
                <a:ea typeface="SimHei" pitchFamily="34" charset="-122"/>
                <a:cs typeface="Times New Roman" pitchFamily="34" charset="-120"/>
              </a:rPr>
              <a:t>二、非选择题（共4小题，共60分）</a:t>
            </a:r>
            <a:endParaRPr lang="en-US" altLang="zh-CN" sz="2800" dirty="0"/>
          </a:p>
        </p:txBody>
      </p:sp>
      <p:sp>
        <p:nvSpPr>
          <p:cNvPr id="3" name="C_4_BD#9493a0eb9?sp=1&amp;pid=5c0534dfd&amp;color=0,0,0&amp;vtp=1&amp;bbb=1"/>
          <p:cNvSpPr/>
          <p:nvPr/>
        </p:nvSpPr>
        <p:spPr>
          <a:xfrm>
            <a:off x="649224" y="1474172"/>
            <a:ext cx="10899648" cy="949960"/>
          </a:xfrm>
          <a:prstGeom prst="rect">
            <a:avLst/>
          </a:prstGeom>
          <a:noFill/>
          <a:ln/>
        </p:spPr>
        <p:txBody>
          <a:bodyPr wrap="none" lIns="0" tIns="0" rIns="0" bIns="0" rtlCol="0" anchor="t"/>
          <a:lstStyle/>
          <a:p>
            <a:pPr algn="l" latinLnBrk="1">
              <a:lnSpc>
                <a:spcPts val="4600"/>
              </a:lnSpc>
            </a:pPr>
            <a:r>
              <a:rPr lang="en-US" altLang="zh-CN" sz="2600" b="1" i="0" dirty="0">
                <a:solidFill>
                  <a:srgbClr val="000000"/>
                </a:solidFill>
                <a:latin typeface="Times New Roman" pitchFamily="34" charset="0"/>
                <a:ea typeface="SimHei" pitchFamily="34" charset="-122"/>
                <a:cs typeface="Times New Roman" pitchFamily="34" charset="-120"/>
              </a:rPr>
              <a:t>（一）识图作答题</a:t>
            </a:r>
            <a:endParaRPr lang="en-US" altLang="zh-CN" sz="2600" dirty="0"/>
          </a:p>
        </p:txBody>
      </p:sp>
      <p:pic>
        <p:nvPicPr>
          <p:cNvPr id="4" name="QO_5_BD.67_1#1f271d013?htil=7&amp;vop=1&amp;pid=9493a0eb9&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6150907" y="2092385"/>
            <a:ext cx="5349240" cy="4050792"/>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5" name="QO_5_BD.67_2#1f271d013?htil=7&amp;sp=1&amp;vop=1&amp;pid=9493a0eb9&amp;color=0,0,0&amp;vtp=1&amp;bbb=1&amp;hb=1"/>
          <p:cNvSpPr/>
          <p:nvPr/>
        </p:nvSpPr>
        <p:spPr>
          <a:xfrm>
            <a:off x="649224" y="2046665"/>
            <a:ext cx="5449824" cy="2794000"/>
          </a:xfrm>
          <a:prstGeom prst="rect">
            <a:avLst/>
          </a:prstGeom>
          <a:noFill/>
          <a:ln/>
        </p:spPr>
        <p:txBody>
          <a:bodyPr wrap="none" lIns="0" tIns="0" rIns="0" bIns="0" rtlCol="0" anchor="t"/>
          <a:lstStyle/>
          <a:p>
            <a:pPr algn="l" latinLnBrk="1">
              <a:lnSpc>
                <a:spcPts val="4400"/>
              </a:lnSpc>
            </a:pPr>
            <a:r>
              <a:rPr lang="en-US" altLang="zh-CN" sz="2400" b="1" i="0" spc="-50" dirty="0">
                <a:solidFill>
                  <a:srgbClr val="C00000"/>
                </a:solidFill>
                <a:latin typeface="Times New Roman" pitchFamily="34" charset="0"/>
                <a:ea typeface="SimSun" pitchFamily="34" charset="-122"/>
                <a:cs typeface="Times New Roman" pitchFamily="34" charset="-120"/>
              </a:rPr>
              <a:t>21.</a:t>
            </a:r>
            <a:r>
              <a:rPr lang="en-US" altLang="zh-CN" sz="2400" b="0" i="0" spc="-50" dirty="0">
                <a:solidFill>
                  <a:srgbClr val="000000"/>
                </a:solidFill>
                <a:latin typeface="仿宋" pitchFamily="34" charset="0"/>
                <a:ea typeface="仿宋" pitchFamily="34" charset="-122"/>
                <a:cs typeface="仿宋" pitchFamily="34" charset="-120"/>
              </a:rPr>
              <a:t>［2025福建福州期中］</a:t>
            </a:r>
            <a:r>
              <a:rPr lang="en-US" altLang="zh-CN" sz="2400" b="0" i="0" spc="-50" dirty="0">
                <a:solidFill>
                  <a:srgbClr val="000000"/>
                </a:solidFill>
                <a:latin typeface="Times New Roman" pitchFamily="34" charset="0"/>
                <a:ea typeface="SimSun" pitchFamily="34" charset="-122"/>
                <a:cs typeface="Times New Roman" pitchFamily="34" charset="-120"/>
              </a:rPr>
              <a:t>（16分）图</a:t>
            </a:r>
            <a:r>
              <a:rPr lang="en-US" altLang="zh-CN" sz="2400" b="0" i="0" spc="-50">
                <a:solidFill>
                  <a:srgbClr val="000000"/>
                </a:solidFill>
                <a:latin typeface="Times New Roman" pitchFamily="34" charset="0"/>
                <a:ea typeface="SimSun" pitchFamily="34" charset="-122"/>
                <a:cs typeface="Times New Roman" pitchFamily="34" charset="-120"/>
              </a:rPr>
              <a:t>Ⅰ</a:t>
            </a:r>
            <a:r>
              <a:rPr lang="en-US" altLang="zh-CN" sz="2400" b="0" i="0" spc="-50" smtClean="0">
                <a:solidFill>
                  <a:srgbClr val="000000"/>
                </a:solidFill>
                <a:latin typeface="Times New Roman" pitchFamily="34" charset="0"/>
                <a:ea typeface="SimSun" pitchFamily="34" charset="-122"/>
                <a:cs typeface="Times New Roman" pitchFamily="34" charset="-120"/>
              </a:rPr>
              <a:t>是</a:t>
            </a:r>
          </a:p>
          <a:p>
            <a:pPr latinLnBrk="1">
              <a:lnSpc>
                <a:spcPts val="4400"/>
              </a:lnSpc>
            </a:pPr>
            <a:r>
              <a:rPr lang="en-US" altLang="zh-CN" sz="2400" b="0" i="0" spc="-50" smtClean="0">
                <a:solidFill>
                  <a:srgbClr val="000000"/>
                </a:solidFill>
                <a:latin typeface="Times New Roman" pitchFamily="34" charset="0"/>
                <a:ea typeface="SimSun" pitchFamily="34" charset="-122"/>
                <a:cs typeface="Times New Roman" pitchFamily="34" charset="-120"/>
              </a:rPr>
              <a:t>单目显微镜的结构示意图</a:t>
            </a:r>
            <a:r>
              <a:rPr lang="en-US" altLang="zh-CN" sz="2400" b="0" i="0" spc="-50" dirty="0">
                <a:solidFill>
                  <a:srgbClr val="000000"/>
                </a:solidFill>
                <a:latin typeface="Times New Roman" pitchFamily="34" charset="0"/>
                <a:ea typeface="SimSun" pitchFamily="34" charset="-122"/>
                <a:cs typeface="Times New Roman" pitchFamily="34" charset="-120"/>
              </a:rPr>
              <a:t>，图</a:t>
            </a:r>
            <a:r>
              <a:rPr lang="en-US" altLang="zh-CN" sz="2400" b="0" i="0" spc="-50">
                <a:solidFill>
                  <a:srgbClr val="000000"/>
                </a:solidFill>
                <a:latin typeface="Times New Roman" pitchFamily="34" charset="0"/>
                <a:ea typeface="SimSun" pitchFamily="34" charset="-122"/>
                <a:cs typeface="Times New Roman" pitchFamily="34" charset="-120"/>
              </a:rPr>
              <a:t>Ⅱ</a:t>
            </a:r>
            <a:r>
              <a:rPr lang="en-US" altLang="zh-CN" sz="2400" b="0" i="0" spc="-50" smtClean="0">
                <a:solidFill>
                  <a:srgbClr val="000000"/>
                </a:solidFill>
                <a:latin typeface="Times New Roman" pitchFamily="34" charset="0"/>
                <a:ea typeface="SimSun" pitchFamily="34" charset="-122"/>
                <a:cs typeface="Times New Roman" pitchFamily="34" charset="-120"/>
              </a:rPr>
              <a:t>是不同的</a:t>
            </a:r>
          </a:p>
          <a:p>
            <a:pPr latinLnBrk="1">
              <a:lnSpc>
                <a:spcPts val="4400"/>
              </a:lnSpc>
            </a:pPr>
            <a:r>
              <a:rPr lang="en-US" altLang="zh-CN" sz="2400" b="0" i="0" spc="-50" smtClean="0">
                <a:solidFill>
                  <a:srgbClr val="000000"/>
                </a:solidFill>
                <a:latin typeface="Times New Roman" pitchFamily="34" charset="0"/>
                <a:ea typeface="SimSun" pitchFamily="34" charset="-122"/>
                <a:cs typeface="Times New Roman" pitchFamily="34" charset="-120"/>
              </a:rPr>
              <a:t>镜头</a:t>
            </a:r>
            <a:r>
              <a:rPr lang="en-US" altLang="zh-CN" sz="2400" b="0" i="0" spc="-50" dirty="0">
                <a:solidFill>
                  <a:srgbClr val="000000"/>
                </a:solidFill>
                <a:latin typeface="Times New Roman" pitchFamily="34" charset="0"/>
                <a:ea typeface="SimSun" pitchFamily="34" charset="-122"/>
                <a:cs typeface="Times New Roman" pitchFamily="34" charset="-120"/>
              </a:rPr>
              <a:t>，图</a:t>
            </a:r>
            <a:r>
              <a:rPr lang="en-US" altLang="zh-CN" sz="2400" b="0" i="0" spc="-50">
                <a:solidFill>
                  <a:srgbClr val="000000"/>
                </a:solidFill>
                <a:latin typeface="Times New Roman" pitchFamily="34" charset="0"/>
                <a:ea typeface="SimSun" pitchFamily="34" charset="-122"/>
                <a:cs typeface="Times New Roman" pitchFamily="34" charset="-120"/>
              </a:rPr>
              <a:t>Ⅲ</a:t>
            </a:r>
            <a:r>
              <a:rPr lang="en-US" altLang="zh-CN" sz="2400" b="0" i="0" spc="-50" smtClean="0">
                <a:solidFill>
                  <a:srgbClr val="000000"/>
                </a:solidFill>
                <a:latin typeface="Times New Roman" pitchFamily="34" charset="0"/>
                <a:ea typeface="SimSun" pitchFamily="34" charset="-122"/>
                <a:cs typeface="Times New Roman" pitchFamily="34" charset="-120"/>
              </a:rPr>
              <a:t>是制作人体口腔上皮细胞临时</a:t>
            </a:r>
          </a:p>
          <a:p>
            <a:pPr latinLnBrk="1">
              <a:lnSpc>
                <a:spcPts val="4400"/>
              </a:lnSpc>
            </a:pPr>
            <a:r>
              <a:rPr lang="en-US" altLang="zh-CN" sz="2400" b="0" i="0" spc="-50" smtClean="0">
                <a:solidFill>
                  <a:srgbClr val="000000"/>
                </a:solidFill>
                <a:latin typeface="Times New Roman" pitchFamily="34" charset="0"/>
                <a:ea typeface="SimSun" pitchFamily="34" charset="-122"/>
                <a:cs typeface="Times New Roman" pitchFamily="34" charset="-120"/>
              </a:rPr>
              <a:t>装片的步骤</a:t>
            </a:r>
            <a:r>
              <a:rPr lang="en-US" altLang="zh-CN" sz="2400" b="0" i="0" spc="-50" dirty="0">
                <a:solidFill>
                  <a:srgbClr val="000000"/>
                </a:solidFill>
                <a:latin typeface="Times New Roman" pitchFamily="34" charset="0"/>
                <a:ea typeface="SimSun" pitchFamily="34" charset="-122"/>
                <a:cs typeface="Times New Roman" pitchFamily="34" charset="-120"/>
              </a:rPr>
              <a:t>，图</a:t>
            </a:r>
            <a:r>
              <a:rPr lang="en-US" altLang="zh-CN" sz="2400" b="0" i="0" spc="-50">
                <a:solidFill>
                  <a:srgbClr val="000000"/>
                </a:solidFill>
                <a:latin typeface="Times New Roman" pitchFamily="34" charset="0"/>
                <a:ea typeface="SimSun" pitchFamily="34" charset="-122"/>
                <a:cs typeface="Times New Roman" pitchFamily="34" charset="-120"/>
              </a:rPr>
              <a:t>Ⅳ</a:t>
            </a:r>
            <a:r>
              <a:rPr lang="en-US" altLang="zh-CN" sz="2400" b="0" i="0" spc="-50" smtClean="0">
                <a:solidFill>
                  <a:srgbClr val="000000"/>
                </a:solidFill>
                <a:latin typeface="Times New Roman" pitchFamily="34" charset="0"/>
                <a:ea typeface="SimSun" pitchFamily="34" charset="-122"/>
                <a:cs typeface="Times New Roman" pitchFamily="34" charset="-120"/>
              </a:rPr>
              <a:t>是显微镜下观察临时装</a:t>
            </a:r>
          </a:p>
          <a:p>
            <a:pPr latinLnBrk="1">
              <a:lnSpc>
                <a:spcPts val="4400"/>
              </a:lnSpc>
            </a:pPr>
            <a:r>
              <a:rPr lang="en-US" altLang="zh-CN" sz="2400" b="0" i="0" spc="-50" smtClean="0">
                <a:solidFill>
                  <a:srgbClr val="000000"/>
                </a:solidFill>
                <a:latin typeface="Times New Roman" pitchFamily="34" charset="0"/>
                <a:ea typeface="SimSun" pitchFamily="34" charset="-122"/>
                <a:cs typeface="Times New Roman" pitchFamily="34" charset="-120"/>
              </a:rPr>
              <a:t>片时看到的视野图</a:t>
            </a:r>
            <a:r>
              <a:rPr lang="en-US" altLang="zh-CN" sz="2400" b="0" i="0" spc="-50" dirty="0">
                <a:solidFill>
                  <a:srgbClr val="000000"/>
                </a:solidFill>
                <a:latin typeface="Times New Roman" pitchFamily="34" charset="0"/>
                <a:ea typeface="SimSun" pitchFamily="34" charset="-122"/>
                <a:cs typeface="Times New Roman" pitchFamily="34" charset="-120"/>
              </a:rPr>
              <a:t>。请据图回答问题。</a:t>
            </a:r>
            <a:endParaRPr lang="en-US" altLang="zh-CN" sz="2400" spc="-50" dirty="0"/>
          </a:p>
        </p:txBody>
      </p:sp>
    </p:spTree>
  </p:cSld>
  <p:clrMapOvr>
    <a:masterClrMapping/>
  </p:clrMapOvr>
  <p:transition>
    <p:split dir="in"/>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name="Slide 36&amp;si=36">
    <p:spTree>
      <p:nvGrpSpPr>
        <p:cNvPr id="1" name=""/>
        <p:cNvGrpSpPr/>
        <p:nvPr/>
      </p:nvGrpSpPr>
      <p:grpSpPr>
        <a:xfrm>
          <a:off x="0" y="0"/>
          <a:ext cx="0" cy="0"/>
          <a:chOff x="0" y="0"/>
          <a:chExt cx="0" cy="0"/>
        </a:xfrm>
      </p:grpSpPr>
      <p:sp>
        <p:nvSpPr>
          <p:cNvPr id="2" name="QB_6_BD.68_1#351b47aaa?vop=1&amp;pid=1f271d013&amp;color=0,0,0&amp;vtp=1&amp;bt=1&amp;bbb=1"/>
          <p:cNvSpPr/>
          <p:nvPr/>
        </p:nvSpPr>
        <p:spPr>
          <a:xfrm>
            <a:off x="649224" y="859536"/>
            <a:ext cx="10899648" cy="533400"/>
          </a:xfrm>
          <a:prstGeom prst="rect">
            <a:avLst/>
          </a:prstGeom>
          <a:noFill/>
          <a:ln/>
        </p:spPr>
        <p:txBody>
          <a:bodyPr wrap="none" lIns="0" tIns="0" rIns="0" bIns="0" rtlCol="0" anchor="t"/>
          <a:lstStyle/>
          <a:p>
            <a:pPr algn="l" latinLnBrk="1">
              <a:lnSpc>
                <a:spcPts val="4200"/>
              </a:lnSpc>
            </a:pPr>
            <a:r>
              <a:rPr lang="en-US" altLang="zh-CN" sz="2400" b="0" i="0" dirty="0">
                <a:solidFill>
                  <a:srgbClr val="000000"/>
                </a:solidFill>
                <a:latin typeface="Times New Roman" pitchFamily="34" charset="0"/>
                <a:ea typeface="SimSun" pitchFamily="34" charset="-122"/>
                <a:cs typeface="Times New Roman" pitchFamily="34" charset="-120"/>
              </a:rPr>
              <a:t>（1）要使视野中细胞数目最多，应选用的图</a:t>
            </a:r>
            <a:r>
              <a:rPr lang="en-US" altLang="zh-CN" sz="2400" b="0" i="0">
                <a:solidFill>
                  <a:srgbClr val="000000"/>
                </a:solidFill>
                <a:latin typeface="Times New Roman" pitchFamily="34" charset="0"/>
                <a:ea typeface="SimSun" pitchFamily="34" charset="-122"/>
                <a:cs typeface="Times New Roman" pitchFamily="34" charset="-120"/>
              </a:rPr>
              <a:t>Ⅱ</a:t>
            </a:r>
            <a:r>
              <a:rPr lang="en-US" altLang="zh-CN" sz="2400" b="0" i="0" smtClean="0">
                <a:solidFill>
                  <a:srgbClr val="000000"/>
                </a:solidFill>
                <a:latin typeface="Times New Roman" pitchFamily="34" charset="0"/>
                <a:ea typeface="SimSun" pitchFamily="34" charset="-122"/>
                <a:cs typeface="Times New Roman" pitchFamily="34" charset="-120"/>
              </a:rPr>
              <a:t>中的镜头组合是</a:t>
            </a:r>
            <a:r>
              <a:rPr lang="en-US" altLang="zh-CN" sz="2400" i="0" smtClean="0">
                <a:solidFill>
                  <a:srgbClr val="000000"/>
                </a:solidFill>
                <a:latin typeface="SimSun" pitchFamily="34" charset="0"/>
                <a:ea typeface="SimSun" pitchFamily="34" charset="-122"/>
                <a:cs typeface="SimSun" pitchFamily="34" charset="-120"/>
              </a:rPr>
              <a:t>________</a:t>
            </a:r>
            <a:r>
              <a:rPr lang="en-US" altLang="zh-CN" sz="2400" b="0" i="0" smtClean="0">
                <a:solidFill>
                  <a:srgbClr val="000000"/>
                </a:solidFill>
                <a:latin typeface="Times New Roman" pitchFamily="34" charset="0"/>
                <a:ea typeface="SimSun" pitchFamily="34" charset="-122"/>
                <a:cs typeface="Times New Roman" pitchFamily="34" charset="-120"/>
              </a:rPr>
              <a:t>。</a:t>
            </a:r>
            <a:endParaRPr lang="en-US" altLang="zh-CN" sz="2400" dirty="0"/>
          </a:p>
        </p:txBody>
      </p:sp>
      <p:sp>
        <p:nvSpPr>
          <p:cNvPr id="3" name="QB_6_AN.69_1#351b47aaa.blank?vop=1&amp;pid=1f271d013&amp;color=0,0,0&amp;vpa=21&amp;vtp=1&amp;bbb=1"/>
          <p:cNvSpPr/>
          <p:nvPr/>
        </p:nvSpPr>
        <p:spPr>
          <a:xfrm>
            <a:off x="8939943" y="821436"/>
            <a:ext cx="1135063" cy="533400"/>
          </a:xfrm>
          <a:prstGeom prst="rect">
            <a:avLst/>
          </a:prstGeom>
          <a:noFill/>
          <a:ln/>
        </p:spPr>
        <p:txBody>
          <a:bodyPr wrap="none" lIns="0" tIns="0" rIns="0" bIns="0" rtlCol="0" anchor="t"/>
          <a:lstStyle/>
          <a:p>
            <a:pPr algn="ctr" latinLnBrk="1">
              <a:lnSpc>
                <a:spcPts val="4200"/>
              </a:lnSpc>
            </a:pPr>
            <a:r>
              <a:rPr lang="en-US" altLang="zh-CN" sz="2400" b="0" i="0" dirty="0">
                <a:solidFill>
                  <a:srgbClr val="FF0000"/>
                </a:solidFill>
                <a:latin typeface="Times New Roman" pitchFamily="34" charset="0"/>
                <a:ea typeface="SimSun" pitchFamily="34" charset="-122"/>
                <a:cs typeface="Times New Roman" pitchFamily="34" charset="-120"/>
              </a:rPr>
              <a:t>甲和丁</a:t>
            </a:r>
            <a:endParaRPr lang="en-US" altLang="zh-CN" sz="2400" dirty="0"/>
          </a:p>
        </p:txBody>
      </p:sp>
      <p:sp>
        <p:nvSpPr>
          <p:cNvPr id="4" name="QB_6_AS.70_1#351b47aaa?vop=1&amp;pid=1f271d013&amp;color=0,0,0&amp;vtp=1&amp;bbb=1&amp;hb=1"/>
          <p:cNvSpPr/>
          <p:nvPr/>
        </p:nvSpPr>
        <p:spPr>
          <a:xfrm>
            <a:off x="649224" y="1381433"/>
            <a:ext cx="10899648" cy="1676400"/>
          </a:xfrm>
          <a:prstGeom prst="rect">
            <a:avLst/>
          </a:prstGeom>
          <a:noFill/>
          <a:ln/>
        </p:spPr>
        <p:txBody>
          <a:bodyPr wrap="none" lIns="0" tIns="0" rIns="0" bIns="0" rtlCol="0" anchor="t"/>
          <a:lstStyle/>
          <a:p>
            <a:pPr algn="l" latinLnBrk="1">
              <a:lnSpc>
                <a:spcPts val="4400"/>
              </a:lnSpc>
            </a:pPr>
            <a:r>
              <a:rPr lang="en-US" altLang="zh-CN" sz="2400" b="0" i="0" dirty="0">
                <a:solidFill>
                  <a:srgbClr val="FF0000"/>
                </a:solidFill>
                <a:latin typeface="Times New Roman" pitchFamily="34" charset="0"/>
                <a:ea typeface="SimHei" pitchFamily="34" charset="-122"/>
                <a:cs typeface="Times New Roman" pitchFamily="34" charset="-120"/>
              </a:rPr>
              <a:t>【解析】</a:t>
            </a:r>
            <a:r>
              <a:rPr lang="en-US" altLang="zh-CN" sz="2400" b="0" i="0" dirty="0">
                <a:solidFill>
                  <a:srgbClr val="FF0000"/>
                </a:solidFill>
                <a:latin typeface="Times New Roman" pitchFamily="34" charset="0"/>
                <a:ea typeface="SimSun" pitchFamily="34" charset="-122"/>
                <a:cs typeface="Times New Roman" pitchFamily="34" charset="-120"/>
              </a:rPr>
              <a:t>目镜的镜头越长，其放大倍数越小；物镜的镜头越短，</a:t>
            </a:r>
            <a:r>
              <a:rPr lang="en-US" altLang="zh-CN" sz="2400" b="0" i="0">
                <a:solidFill>
                  <a:srgbClr val="FF0000"/>
                </a:solidFill>
                <a:latin typeface="Times New Roman" pitchFamily="34" charset="0"/>
                <a:ea typeface="SimSun" pitchFamily="34" charset="-122"/>
                <a:cs typeface="Times New Roman" pitchFamily="34" charset="-120"/>
              </a:rPr>
              <a:t>其放大倍数越小</a:t>
            </a:r>
            <a:r>
              <a:rPr lang="en-US" altLang="zh-CN" sz="2400" b="0" i="0" smtClean="0">
                <a:solidFill>
                  <a:srgbClr val="FF0000"/>
                </a:solidFill>
                <a:latin typeface="Times New Roman" pitchFamily="34" charset="0"/>
                <a:ea typeface="SimSun" pitchFamily="34" charset="-122"/>
                <a:cs typeface="Times New Roman" pitchFamily="34" charset="-120"/>
              </a:rPr>
              <a:t>。</a:t>
            </a:r>
          </a:p>
          <a:p>
            <a:pPr latinLnBrk="1">
              <a:lnSpc>
                <a:spcPts val="4400"/>
              </a:lnSpc>
            </a:pPr>
            <a:r>
              <a:rPr lang="en-US" altLang="zh-CN" sz="2400" b="0" i="0" smtClean="0">
                <a:solidFill>
                  <a:srgbClr val="FF0000"/>
                </a:solidFill>
                <a:latin typeface="Times New Roman" pitchFamily="34" charset="0"/>
                <a:ea typeface="SimSun" pitchFamily="34" charset="-122"/>
                <a:cs typeface="Times New Roman" pitchFamily="34" charset="-120"/>
              </a:rPr>
              <a:t>当显微镜的放大倍数最小时</a:t>
            </a:r>
            <a:r>
              <a:rPr lang="en-US" altLang="zh-CN" sz="2400" b="0" i="0" dirty="0">
                <a:solidFill>
                  <a:srgbClr val="FF0000"/>
                </a:solidFill>
                <a:latin typeface="Times New Roman" pitchFamily="34" charset="0"/>
                <a:ea typeface="SimSun" pitchFamily="34" charset="-122"/>
                <a:cs typeface="Times New Roman" pitchFamily="34" charset="-120"/>
              </a:rPr>
              <a:t>，视野中细胞数目最多，因此选用的图</a:t>
            </a:r>
            <a:r>
              <a:rPr lang="en-US" altLang="zh-CN" sz="2400" b="0" i="0">
                <a:solidFill>
                  <a:srgbClr val="FF0000"/>
                </a:solidFill>
                <a:latin typeface="Times New Roman" pitchFamily="34" charset="0"/>
                <a:ea typeface="SimSun" pitchFamily="34" charset="-122"/>
                <a:cs typeface="Times New Roman" pitchFamily="34" charset="-120"/>
              </a:rPr>
              <a:t>Ⅱ</a:t>
            </a:r>
            <a:r>
              <a:rPr lang="en-US" altLang="zh-CN" sz="2400" b="0" i="0" smtClean="0">
                <a:solidFill>
                  <a:srgbClr val="FF0000"/>
                </a:solidFill>
                <a:latin typeface="Times New Roman" pitchFamily="34" charset="0"/>
                <a:ea typeface="SimSun" pitchFamily="34" charset="-122"/>
                <a:cs typeface="Times New Roman" pitchFamily="34" charset="-120"/>
              </a:rPr>
              <a:t>中的镜头组合</a:t>
            </a:r>
          </a:p>
          <a:p>
            <a:pPr latinLnBrk="1">
              <a:lnSpc>
                <a:spcPts val="4400"/>
              </a:lnSpc>
            </a:pPr>
            <a:r>
              <a:rPr lang="en-US" altLang="zh-CN" sz="2400" b="0" i="0" smtClean="0">
                <a:solidFill>
                  <a:srgbClr val="FF0000"/>
                </a:solidFill>
                <a:latin typeface="Times New Roman" pitchFamily="34" charset="0"/>
                <a:ea typeface="SimSun" pitchFamily="34" charset="-122"/>
                <a:cs typeface="Times New Roman" pitchFamily="34" charset="-120"/>
              </a:rPr>
              <a:t>应是甲和丁</a:t>
            </a:r>
            <a:r>
              <a:rPr lang="en-US" altLang="zh-CN" sz="2400" b="0" i="0" dirty="0">
                <a:solidFill>
                  <a:srgbClr val="FF0000"/>
                </a:solidFill>
                <a:latin typeface="Times New Roman" pitchFamily="34" charset="0"/>
                <a:ea typeface="SimSun" pitchFamily="34" charset="-122"/>
                <a:cs typeface="Times New Roman" pitchFamily="34" charset="-120"/>
              </a:rPr>
              <a:t>。</a:t>
            </a:r>
            <a:endParaRPr lang="en-US" altLang="zh-CN" sz="2400" dirty="0"/>
          </a:p>
        </p:txBody>
      </p:sp>
      <p:sp>
        <p:nvSpPr>
          <p:cNvPr id="5" name="QB_6_BD.71_1#5baed902a?vop=1&amp;pid=1f271d013&amp;color=0,0,0&amp;vtp=1&amp;bbb=1&amp;hb=1"/>
          <p:cNvSpPr/>
          <p:nvPr/>
        </p:nvSpPr>
        <p:spPr>
          <a:xfrm>
            <a:off x="649224" y="3083233"/>
            <a:ext cx="10899648" cy="1117600"/>
          </a:xfrm>
          <a:prstGeom prst="rect">
            <a:avLst/>
          </a:prstGeom>
          <a:noFill/>
          <a:ln/>
        </p:spPr>
        <p:txBody>
          <a:bodyPr wrap="none" lIns="0" tIns="0" rIns="0" bIns="0" rtlCol="0" anchor="t"/>
          <a:lstStyle/>
          <a:p>
            <a:pPr algn="l" latinLnBrk="1">
              <a:lnSpc>
                <a:spcPts val="4400"/>
              </a:lnSpc>
            </a:pPr>
            <a:r>
              <a:rPr lang="en-US" altLang="zh-CN" sz="2400" b="0" i="0" dirty="0">
                <a:solidFill>
                  <a:srgbClr val="000000"/>
                </a:solidFill>
                <a:latin typeface="Times New Roman" pitchFamily="34" charset="0"/>
                <a:ea typeface="SimSun" pitchFamily="34" charset="-122"/>
                <a:cs typeface="Times New Roman" pitchFamily="34" charset="-120"/>
              </a:rPr>
              <a:t>（2）在进行对光时，发现视野太暗，此时应转动图Ⅰ</a:t>
            </a:r>
            <a:r>
              <a:rPr lang="en-US" altLang="zh-CN" sz="2400" b="0" i="0">
                <a:solidFill>
                  <a:srgbClr val="000000"/>
                </a:solidFill>
                <a:latin typeface="Times New Roman" pitchFamily="34" charset="0"/>
                <a:ea typeface="SimSun" pitchFamily="34" charset="-122"/>
                <a:cs typeface="Times New Roman" pitchFamily="34" charset="-120"/>
              </a:rPr>
              <a:t>中的</a:t>
            </a:r>
            <a:r>
              <a:rPr lang="en-US" altLang="zh-CN" sz="2400" b="0" i="0" smtClean="0">
                <a:solidFill>
                  <a:srgbClr val="000000"/>
                </a:solidFill>
                <a:latin typeface="Times New Roman" pitchFamily="34" charset="0"/>
                <a:ea typeface="SimSun" pitchFamily="34" charset="-122"/>
                <a:cs typeface="Times New Roman" pitchFamily="34" charset="-120"/>
              </a:rPr>
              <a:t>［</a:t>
            </a:r>
            <a:r>
              <a:rPr lang="en-US" altLang="zh-CN" sz="2400" i="0" smtClean="0">
                <a:solidFill>
                  <a:srgbClr val="000000"/>
                </a:solidFill>
                <a:latin typeface="SimSun" pitchFamily="34" charset="0"/>
                <a:ea typeface="SimSun" pitchFamily="34" charset="-122"/>
                <a:cs typeface="SimSun" pitchFamily="34" charset="-120"/>
              </a:rPr>
              <a:t>____</a:t>
            </a:r>
            <a:r>
              <a:rPr lang="en-US" altLang="zh-CN" sz="2400" b="0" i="0" smtClean="0">
                <a:solidFill>
                  <a:srgbClr val="000000"/>
                </a:solidFill>
                <a:latin typeface="Times New Roman" pitchFamily="34" charset="0"/>
                <a:ea typeface="SimSun" pitchFamily="34" charset="-122"/>
                <a:cs typeface="Times New Roman" pitchFamily="34" charset="-120"/>
              </a:rPr>
              <a:t>］</a:t>
            </a:r>
            <a:r>
              <a:rPr lang="en-US" altLang="zh-CN" sz="2400" i="0" smtClean="0">
                <a:solidFill>
                  <a:srgbClr val="000000"/>
                </a:solidFill>
                <a:latin typeface="SimSun" pitchFamily="34" charset="0"/>
                <a:ea typeface="SimSun" pitchFamily="34" charset="-122"/>
                <a:cs typeface="SimSun" pitchFamily="34" charset="-120"/>
              </a:rPr>
              <a:t>________</a:t>
            </a:r>
            <a:r>
              <a:rPr lang="en-US" altLang="zh-CN" sz="2400" b="0" i="0" smtClean="0">
                <a:solidFill>
                  <a:srgbClr val="000000"/>
                </a:solidFill>
                <a:latin typeface="Times New Roman" pitchFamily="34" charset="0"/>
                <a:ea typeface="SimSun" pitchFamily="34" charset="-122"/>
                <a:cs typeface="Times New Roman" pitchFamily="34" charset="-120"/>
              </a:rPr>
              <a:t>，并</a:t>
            </a:r>
          </a:p>
          <a:p>
            <a:pPr latinLnBrk="1">
              <a:lnSpc>
                <a:spcPts val="4400"/>
              </a:lnSpc>
            </a:pPr>
            <a:r>
              <a:rPr lang="en-US" altLang="zh-CN" sz="2400" b="0" i="0" smtClean="0">
                <a:solidFill>
                  <a:srgbClr val="000000"/>
                </a:solidFill>
                <a:latin typeface="Times New Roman" pitchFamily="34" charset="0"/>
                <a:ea typeface="SimSun" pitchFamily="34" charset="-122"/>
                <a:cs typeface="Times New Roman" pitchFamily="34" charset="-120"/>
              </a:rPr>
              <a:t>选择</a:t>
            </a:r>
            <a:r>
              <a:rPr lang="en-US" altLang="zh-CN" sz="2400" i="0" smtClean="0">
                <a:solidFill>
                  <a:srgbClr val="000000"/>
                </a:solidFill>
                <a:latin typeface="SimSun" pitchFamily="34" charset="0"/>
                <a:ea typeface="SimSun" pitchFamily="34" charset="-122"/>
                <a:cs typeface="SimSun" pitchFamily="34" charset="-120"/>
              </a:rPr>
              <a:t>____</a:t>
            </a:r>
            <a:r>
              <a:rPr lang="en-US" altLang="zh-CN" sz="2400" b="0" i="0" smtClean="0">
                <a:solidFill>
                  <a:srgbClr val="000000"/>
                </a:solidFill>
                <a:latin typeface="Times New Roman" pitchFamily="34" charset="0"/>
                <a:ea typeface="SimSun" pitchFamily="34" charset="-122"/>
                <a:cs typeface="Times New Roman" pitchFamily="34" charset="-120"/>
              </a:rPr>
              <a:t>（</a:t>
            </a:r>
            <a:r>
              <a:rPr lang="en-US" altLang="zh-CN" sz="2400" b="0" i="0" dirty="0">
                <a:solidFill>
                  <a:srgbClr val="000000"/>
                </a:solidFill>
                <a:latin typeface="Times New Roman" pitchFamily="34" charset="0"/>
                <a:ea typeface="SimSun" pitchFamily="34" charset="-122"/>
                <a:cs typeface="Times New Roman" pitchFamily="34" charset="-120"/>
              </a:rPr>
              <a:t>填“凹”或“平”）面镜。</a:t>
            </a:r>
            <a:endParaRPr lang="en-US" altLang="zh-CN" sz="2400" dirty="0"/>
          </a:p>
        </p:txBody>
      </p:sp>
      <p:sp>
        <p:nvSpPr>
          <p:cNvPr id="6" name="QB_6_AN.72_1#5baed902a.blank?vop=1&amp;pid=1f271d013&amp;color=0,0,0&amp;vpa=22&amp;vtp=1"/>
          <p:cNvSpPr/>
          <p:nvPr/>
        </p:nvSpPr>
        <p:spPr>
          <a:xfrm>
            <a:off x="8539893" y="3055293"/>
            <a:ext cx="525463" cy="558800"/>
          </a:xfrm>
          <a:prstGeom prst="rect">
            <a:avLst/>
          </a:prstGeom>
          <a:noFill/>
          <a:ln/>
        </p:spPr>
        <p:txBody>
          <a:bodyPr wrap="none" lIns="0" tIns="0" rIns="0" bIns="0" rtlCol="0" anchor="t"/>
          <a:lstStyle/>
          <a:p>
            <a:pPr algn="ctr" latinLnBrk="1">
              <a:lnSpc>
                <a:spcPts val="4400"/>
              </a:lnSpc>
            </a:pPr>
            <a:r>
              <a:rPr lang="en-US" altLang="zh-CN" sz="2400" b="0" i="0" dirty="0">
                <a:solidFill>
                  <a:srgbClr val="FF0000"/>
                </a:solidFill>
                <a:latin typeface="Times New Roman" pitchFamily="34" charset="0"/>
                <a:ea typeface="SimSun" pitchFamily="34" charset="-122"/>
                <a:cs typeface="Times New Roman" pitchFamily="34" charset="-120"/>
              </a:rPr>
              <a:t>⑦</a:t>
            </a:r>
            <a:endParaRPr lang="en-US" altLang="zh-CN" sz="2400" dirty="0"/>
          </a:p>
        </p:txBody>
      </p:sp>
      <p:sp>
        <p:nvSpPr>
          <p:cNvPr id="7" name="QB_6_AN.73_1#5baed902a.blank?vop=1&amp;pid=1f271d013&amp;color=0,0,0&amp;vpa=23&amp;vtp=1&amp;bbb=1"/>
          <p:cNvSpPr/>
          <p:nvPr/>
        </p:nvSpPr>
        <p:spPr>
          <a:xfrm>
            <a:off x="9454293" y="3055293"/>
            <a:ext cx="1135063" cy="558800"/>
          </a:xfrm>
          <a:prstGeom prst="rect">
            <a:avLst/>
          </a:prstGeom>
          <a:noFill/>
          <a:ln/>
        </p:spPr>
        <p:txBody>
          <a:bodyPr wrap="none" lIns="0" tIns="0" rIns="0" bIns="0" rtlCol="0" anchor="t"/>
          <a:lstStyle/>
          <a:p>
            <a:pPr algn="ctr" latinLnBrk="1">
              <a:lnSpc>
                <a:spcPts val="4400"/>
              </a:lnSpc>
            </a:pPr>
            <a:r>
              <a:rPr lang="en-US" altLang="zh-CN" sz="2400" b="0" i="0" dirty="0">
                <a:solidFill>
                  <a:srgbClr val="FF0000"/>
                </a:solidFill>
                <a:latin typeface="Times New Roman" pitchFamily="34" charset="0"/>
                <a:ea typeface="SimSun" pitchFamily="34" charset="-122"/>
                <a:cs typeface="Times New Roman" pitchFamily="34" charset="-120"/>
              </a:rPr>
              <a:t>反光镜</a:t>
            </a:r>
            <a:endParaRPr lang="en-US" altLang="zh-CN" sz="2400" dirty="0"/>
          </a:p>
        </p:txBody>
      </p:sp>
      <p:sp>
        <p:nvSpPr>
          <p:cNvPr id="8" name="QB_6_AN.74_1#5baed902a.blank?vop=1&amp;pid=1f271d013&amp;color=0,0,0&amp;vpa=24&amp;vtp=1"/>
          <p:cNvSpPr/>
          <p:nvPr/>
        </p:nvSpPr>
        <p:spPr>
          <a:xfrm>
            <a:off x="1275493" y="3614093"/>
            <a:ext cx="525463" cy="558800"/>
          </a:xfrm>
          <a:prstGeom prst="rect">
            <a:avLst/>
          </a:prstGeom>
          <a:noFill/>
          <a:ln/>
        </p:spPr>
        <p:txBody>
          <a:bodyPr wrap="none" lIns="0" tIns="0" rIns="0" bIns="0" rtlCol="0" anchor="t"/>
          <a:lstStyle/>
          <a:p>
            <a:pPr algn="ctr" latinLnBrk="1">
              <a:lnSpc>
                <a:spcPts val="4400"/>
              </a:lnSpc>
            </a:pPr>
            <a:r>
              <a:rPr lang="en-US" altLang="zh-CN" sz="2400" b="0" i="0" dirty="0">
                <a:solidFill>
                  <a:srgbClr val="FF0000"/>
                </a:solidFill>
                <a:latin typeface="Times New Roman" pitchFamily="34" charset="0"/>
                <a:ea typeface="SimSun" pitchFamily="34" charset="-122"/>
                <a:cs typeface="Times New Roman" pitchFamily="34" charset="-120"/>
              </a:rPr>
              <a:t>凹</a:t>
            </a:r>
            <a:endParaRPr lang="en-US" altLang="zh-CN" sz="2400" dirty="0"/>
          </a:p>
        </p:txBody>
      </p:sp>
      <p:sp>
        <p:nvSpPr>
          <p:cNvPr id="9" name="QB_6_AS.75_1#5baed902a?vop=1&amp;pid=1f271d013&amp;color=0,0,0&amp;vtp=1&amp;bbb=1&amp;hb=1"/>
          <p:cNvSpPr/>
          <p:nvPr/>
        </p:nvSpPr>
        <p:spPr>
          <a:xfrm>
            <a:off x="649224" y="4238933"/>
            <a:ext cx="10899648" cy="1117600"/>
          </a:xfrm>
          <a:prstGeom prst="rect">
            <a:avLst/>
          </a:prstGeom>
          <a:noFill/>
          <a:ln/>
        </p:spPr>
        <p:txBody>
          <a:bodyPr wrap="none" lIns="0" tIns="0" rIns="0" bIns="0" rtlCol="0" anchor="t"/>
          <a:lstStyle/>
          <a:p>
            <a:pPr algn="l" latinLnBrk="1">
              <a:lnSpc>
                <a:spcPts val="4400"/>
              </a:lnSpc>
            </a:pPr>
            <a:r>
              <a:rPr lang="en-US" altLang="zh-CN" sz="2400" b="0" i="0" dirty="0">
                <a:solidFill>
                  <a:srgbClr val="FF0000"/>
                </a:solidFill>
                <a:latin typeface="Times New Roman" pitchFamily="34" charset="0"/>
                <a:ea typeface="SimHei" pitchFamily="34" charset="-122"/>
                <a:cs typeface="Times New Roman" pitchFamily="34" charset="-120"/>
              </a:rPr>
              <a:t>【解析】</a:t>
            </a:r>
            <a:r>
              <a:rPr lang="en-US" altLang="zh-CN" sz="2400" b="0" i="0" dirty="0">
                <a:solidFill>
                  <a:srgbClr val="FF0000"/>
                </a:solidFill>
                <a:latin typeface="Times New Roman" pitchFamily="34" charset="0"/>
                <a:ea typeface="SimSun" pitchFamily="34" charset="-122"/>
                <a:cs typeface="Times New Roman" pitchFamily="34" charset="-120"/>
              </a:rPr>
              <a:t>如果在进行对光时，发现视野太暗，此时应转动图Ⅰ中的⑦反光镜</a:t>
            </a:r>
            <a:r>
              <a:rPr lang="en-US" altLang="zh-CN" sz="2400" b="0" i="0">
                <a:solidFill>
                  <a:srgbClr val="FF0000"/>
                </a:solidFill>
                <a:latin typeface="Times New Roman" pitchFamily="34" charset="0"/>
                <a:ea typeface="SimSun" pitchFamily="34" charset="-122"/>
                <a:cs typeface="Times New Roman" pitchFamily="34" charset="-120"/>
              </a:rPr>
              <a:t>，</a:t>
            </a:r>
            <a:r>
              <a:rPr lang="en-US" altLang="zh-CN" sz="2400" b="0" i="0" smtClean="0">
                <a:solidFill>
                  <a:srgbClr val="FF0000"/>
                </a:solidFill>
                <a:latin typeface="Times New Roman" pitchFamily="34" charset="0"/>
                <a:ea typeface="SimSun" pitchFamily="34" charset="-122"/>
                <a:cs typeface="Times New Roman" pitchFamily="34" charset="-120"/>
              </a:rPr>
              <a:t>并选</a:t>
            </a:r>
          </a:p>
          <a:p>
            <a:pPr latinLnBrk="1">
              <a:lnSpc>
                <a:spcPts val="4400"/>
              </a:lnSpc>
            </a:pPr>
            <a:r>
              <a:rPr lang="en-US" altLang="zh-CN" sz="2400" b="0" i="0" smtClean="0">
                <a:solidFill>
                  <a:srgbClr val="FF0000"/>
                </a:solidFill>
                <a:latin typeface="Times New Roman" pitchFamily="34" charset="0"/>
                <a:ea typeface="SimSun" pitchFamily="34" charset="-122"/>
                <a:cs typeface="Times New Roman" pitchFamily="34" charset="-120"/>
              </a:rPr>
              <a:t>择其中的凹面镜</a:t>
            </a:r>
            <a:r>
              <a:rPr lang="en-US" altLang="zh-CN" sz="2400" b="0" i="0" dirty="0">
                <a:solidFill>
                  <a:srgbClr val="FF0000"/>
                </a:solidFill>
                <a:latin typeface="Times New Roman" pitchFamily="34" charset="0"/>
                <a:ea typeface="SimSun" pitchFamily="34" charset="-122"/>
                <a:cs typeface="Times New Roman" pitchFamily="34" charset="-120"/>
              </a:rPr>
              <a:t>，从而使视野变亮。</a:t>
            </a:r>
            <a:endParaRPr lang="en-US" altLang="zh-CN" sz="24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3">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3">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499"/>
                                          </p:stCondLst>
                                        </p:cTn>
                                        <p:tgtEl>
                                          <p:spTgt spid="4">
                                            <p:bg/>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499"/>
                                          </p:stCondLst>
                                        </p:cTn>
                                        <p:tgtEl>
                                          <p:spTgt spid="4">
                                            <p:txEl>
                                              <p:pRg st="0" end="0"/>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499"/>
                                          </p:stCondLst>
                                        </p:cTn>
                                        <p:tgtEl>
                                          <p:spTgt spid="4">
                                            <p:txEl>
                                              <p:pRg st="1" end="1"/>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499"/>
                                          </p:stCondLst>
                                        </p:cTn>
                                        <p:tgtEl>
                                          <p:spTgt spid="4">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499"/>
                                          </p:stCondLst>
                                        </p:cTn>
                                        <p:tgtEl>
                                          <p:spTgt spid="6">
                                            <p:bg/>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499"/>
                                          </p:stCondLst>
                                        </p:cTn>
                                        <p:tgtEl>
                                          <p:spTgt spid="6">
                                            <p:txEl>
                                              <p:pRg st="0" end="0"/>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499"/>
                                          </p:stCondLst>
                                        </p:cTn>
                                        <p:tgtEl>
                                          <p:spTgt spid="7">
                                            <p:bg/>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499"/>
                                          </p:stCondLst>
                                        </p:cTn>
                                        <p:tgtEl>
                                          <p:spTgt spid="7">
                                            <p:txEl>
                                              <p:pRg st="0" end="0"/>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499"/>
                                          </p:stCondLst>
                                        </p:cTn>
                                        <p:tgtEl>
                                          <p:spTgt spid="8">
                                            <p:bg/>
                                          </p:spTgt>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499"/>
                                          </p:stCondLst>
                                        </p:cTn>
                                        <p:tgtEl>
                                          <p:spTgt spid="8">
                                            <p:txEl>
                                              <p:pRg st="0" end="0"/>
                                            </p:txEl>
                                          </p:spTgt>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499"/>
                                          </p:stCondLst>
                                        </p:cTn>
                                        <p:tgtEl>
                                          <p:spTgt spid="9">
                                            <p:bg/>
                                          </p:spTgt>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499"/>
                                          </p:stCondLst>
                                        </p:cTn>
                                        <p:tgtEl>
                                          <p:spTgt spid="9">
                                            <p:txEl>
                                              <p:pRg st="0" end="0"/>
                                            </p:txEl>
                                          </p:spTgt>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499"/>
                                          </p:stCondLst>
                                        </p:cTn>
                                        <p:tgtEl>
                                          <p:spTgt spid="9">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8" grpId="0" build="p" animBg="1"/>
      <p:bldP spid="9" grpId="0" build="p" animBg="1"/>
    </p:bldLst>
  </p:timing>
</p:sld>
</file>

<file path=ppt/slides/slide37.xml><?xml version="1.0" encoding="utf-8"?>
<p:sld xmlns:a="http://schemas.openxmlformats.org/drawingml/2006/main" xmlns:r="http://schemas.openxmlformats.org/officeDocument/2006/relationships" xmlns:p="http://schemas.openxmlformats.org/presentationml/2006/main">
  <p:cSld name="Slide 37&amp;si=37">
    <p:spTree>
      <p:nvGrpSpPr>
        <p:cNvPr id="1" name=""/>
        <p:cNvGrpSpPr/>
        <p:nvPr/>
      </p:nvGrpSpPr>
      <p:grpSpPr>
        <a:xfrm>
          <a:off x="0" y="0"/>
          <a:ext cx="0" cy="0"/>
          <a:chOff x="0" y="0"/>
          <a:chExt cx="0" cy="0"/>
        </a:xfrm>
      </p:grpSpPr>
      <p:sp>
        <p:nvSpPr>
          <p:cNvPr id="2" name="QB_6_BD.76_1#81790359b?vop=1&amp;pid=1f271d013&amp;color=0,0,0&amp;vtp=1&amp;bt=1&amp;bbb=1&amp;hb=1"/>
          <p:cNvSpPr/>
          <p:nvPr/>
        </p:nvSpPr>
        <p:spPr>
          <a:xfrm>
            <a:off x="649224" y="859536"/>
            <a:ext cx="10899648" cy="1117600"/>
          </a:xfrm>
          <a:prstGeom prst="rect">
            <a:avLst/>
          </a:prstGeom>
          <a:noFill/>
          <a:ln/>
        </p:spPr>
        <p:txBody>
          <a:bodyPr wrap="none" lIns="0" tIns="0" rIns="0" bIns="0" rtlCol="0" anchor="t"/>
          <a:lstStyle/>
          <a:p>
            <a:pPr algn="l" latinLnBrk="1">
              <a:lnSpc>
                <a:spcPts val="4400"/>
              </a:lnSpc>
            </a:pPr>
            <a:r>
              <a:rPr lang="en-US" altLang="zh-CN" sz="2400" b="0" i="0" dirty="0">
                <a:solidFill>
                  <a:srgbClr val="000000"/>
                </a:solidFill>
                <a:latin typeface="Times New Roman" pitchFamily="34" charset="0"/>
                <a:ea typeface="SimSun" pitchFamily="34" charset="-122"/>
                <a:cs typeface="Times New Roman" pitchFamily="34" charset="-120"/>
              </a:rPr>
              <a:t>（3）用单目显微镜进行观察时，</a:t>
            </a:r>
            <a:r>
              <a:rPr lang="en-US" altLang="zh-CN" sz="2400" b="0" i="0">
                <a:solidFill>
                  <a:srgbClr val="000000"/>
                </a:solidFill>
                <a:latin typeface="Times New Roman" pitchFamily="34" charset="0"/>
                <a:ea typeface="SimSun" pitchFamily="34" charset="-122"/>
                <a:cs typeface="Times New Roman" pitchFamily="34" charset="-120"/>
              </a:rPr>
              <a:t>下降镜筒时眼睛要注视</a:t>
            </a:r>
            <a:r>
              <a:rPr lang="en-US" altLang="zh-CN" sz="2400" b="0" i="0" smtClean="0">
                <a:solidFill>
                  <a:srgbClr val="000000"/>
                </a:solidFill>
                <a:latin typeface="Times New Roman" pitchFamily="34" charset="0"/>
                <a:ea typeface="SimSun" pitchFamily="34" charset="-122"/>
                <a:cs typeface="Times New Roman" pitchFamily="34" charset="-120"/>
              </a:rPr>
              <a:t>［</a:t>
            </a:r>
            <a:r>
              <a:rPr lang="en-US" altLang="zh-CN" sz="2400" i="0" smtClean="0">
                <a:solidFill>
                  <a:srgbClr val="000000"/>
                </a:solidFill>
                <a:latin typeface="SimSun" pitchFamily="34" charset="0"/>
                <a:ea typeface="SimSun" pitchFamily="34" charset="-122"/>
                <a:cs typeface="SimSun" pitchFamily="34" charset="-120"/>
              </a:rPr>
              <a:t>____</a:t>
            </a:r>
            <a:r>
              <a:rPr lang="en-US" altLang="zh-CN" sz="2400" b="0" i="0" smtClean="0">
                <a:solidFill>
                  <a:srgbClr val="000000"/>
                </a:solidFill>
                <a:latin typeface="Times New Roman" pitchFamily="34" charset="0"/>
                <a:ea typeface="SimSun" pitchFamily="34" charset="-122"/>
                <a:cs typeface="Times New Roman" pitchFamily="34" charset="-120"/>
              </a:rPr>
              <a:t>］</a:t>
            </a:r>
            <a:r>
              <a:rPr lang="en-US" altLang="zh-CN" sz="2400" i="0" smtClean="0">
                <a:solidFill>
                  <a:srgbClr val="000000"/>
                </a:solidFill>
                <a:latin typeface="SimSun" pitchFamily="34" charset="0"/>
                <a:ea typeface="SimSun" pitchFamily="34" charset="-122"/>
                <a:cs typeface="SimSun" pitchFamily="34" charset="-120"/>
              </a:rPr>
              <a:t>______</a:t>
            </a:r>
            <a:r>
              <a:rPr lang="en-US" altLang="zh-CN" sz="2400" b="0" i="0" smtClean="0">
                <a:solidFill>
                  <a:srgbClr val="000000"/>
                </a:solidFill>
                <a:latin typeface="Times New Roman" pitchFamily="34" charset="0"/>
                <a:ea typeface="SimSun" pitchFamily="34" charset="-122"/>
                <a:cs typeface="Times New Roman" pitchFamily="34" charset="-120"/>
              </a:rPr>
              <a:t>，目的是</a:t>
            </a:r>
          </a:p>
          <a:p>
            <a:pPr latinLnBrk="1">
              <a:lnSpc>
                <a:spcPts val="4400"/>
              </a:lnSpc>
            </a:pPr>
            <a:r>
              <a:rPr lang="en-US" altLang="zh-CN" sz="2400" i="0" smtClean="0">
                <a:solidFill>
                  <a:srgbClr val="000000"/>
                </a:solidFill>
                <a:latin typeface="SimSun" pitchFamily="34" charset="0"/>
                <a:ea typeface="SimSun" pitchFamily="34" charset="-122"/>
                <a:cs typeface="SimSun" pitchFamily="34" charset="-120"/>
              </a:rPr>
              <a:t>________________________</a:t>
            </a:r>
            <a:r>
              <a:rPr lang="en-US" altLang="zh-CN" sz="2400" b="0" i="0" smtClean="0">
                <a:solidFill>
                  <a:srgbClr val="000000"/>
                </a:solidFill>
                <a:latin typeface="Times New Roman" pitchFamily="34" charset="0"/>
                <a:ea typeface="SimSun" pitchFamily="34" charset="-122"/>
                <a:cs typeface="Times New Roman" pitchFamily="34" charset="-120"/>
              </a:rPr>
              <a:t>。</a:t>
            </a:r>
            <a:endParaRPr lang="en-US" altLang="zh-CN" sz="2400" dirty="0">
              <a:solidFill>
                <a:srgbClr val="000000"/>
              </a:solidFill>
            </a:endParaRPr>
          </a:p>
        </p:txBody>
      </p:sp>
      <p:sp>
        <p:nvSpPr>
          <p:cNvPr id="3" name="QB_6_AN.77_1#81790359b.blank?vop=1&amp;pid=1f271d013&amp;color=0,0,0&amp;vpa=25&amp;vtp=1"/>
          <p:cNvSpPr/>
          <p:nvPr/>
        </p:nvSpPr>
        <p:spPr>
          <a:xfrm>
            <a:off x="8438293" y="831596"/>
            <a:ext cx="525463" cy="558800"/>
          </a:xfrm>
          <a:prstGeom prst="rect">
            <a:avLst/>
          </a:prstGeom>
          <a:noFill/>
          <a:ln/>
        </p:spPr>
        <p:txBody>
          <a:bodyPr wrap="none" lIns="0" tIns="0" rIns="0" bIns="0" rtlCol="0" anchor="t"/>
          <a:lstStyle/>
          <a:p>
            <a:pPr algn="ctr" latinLnBrk="1">
              <a:lnSpc>
                <a:spcPts val="4400"/>
              </a:lnSpc>
            </a:pPr>
            <a:r>
              <a:rPr lang="en-US" altLang="zh-CN" sz="2400" b="0" i="0" dirty="0">
                <a:solidFill>
                  <a:srgbClr val="FF0000"/>
                </a:solidFill>
                <a:latin typeface="Times New Roman" pitchFamily="34" charset="0"/>
                <a:ea typeface="SimSun" pitchFamily="34" charset="-122"/>
                <a:cs typeface="Times New Roman" pitchFamily="34" charset="-120"/>
              </a:rPr>
              <a:t>⑤</a:t>
            </a:r>
            <a:endParaRPr lang="en-US" altLang="zh-CN" sz="2400" dirty="0">
              <a:solidFill>
                <a:srgbClr val="FF0000"/>
              </a:solidFill>
            </a:endParaRPr>
          </a:p>
        </p:txBody>
      </p:sp>
      <p:sp>
        <p:nvSpPr>
          <p:cNvPr id="4" name="QB_6_AN.78_1#81790359b.blank?vop=1&amp;pid=1f271d013&amp;color=0,0,0&amp;vpa=26&amp;vtp=1&amp;bbb=1"/>
          <p:cNvSpPr/>
          <p:nvPr/>
        </p:nvSpPr>
        <p:spPr>
          <a:xfrm>
            <a:off x="9352693" y="831596"/>
            <a:ext cx="830263" cy="558800"/>
          </a:xfrm>
          <a:prstGeom prst="rect">
            <a:avLst/>
          </a:prstGeom>
          <a:noFill/>
          <a:ln/>
        </p:spPr>
        <p:txBody>
          <a:bodyPr wrap="none" lIns="0" tIns="0" rIns="0" bIns="0" rtlCol="0" anchor="t"/>
          <a:lstStyle/>
          <a:p>
            <a:pPr algn="ctr" latinLnBrk="1">
              <a:lnSpc>
                <a:spcPts val="4400"/>
              </a:lnSpc>
            </a:pPr>
            <a:r>
              <a:rPr lang="en-US" altLang="zh-CN" sz="2400" b="0" i="0" dirty="0">
                <a:solidFill>
                  <a:srgbClr val="FF0000"/>
                </a:solidFill>
                <a:latin typeface="Times New Roman" pitchFamily="34" charset="0"/>
                <a:ea typeface="SimSun" pitchFamily="34" charset="-122"/>
                <a:cs typeface="Times New Roman" pitchFamily="34" charset="-120"/>
              </a:rPr>
              <a:t>物镜</a:t>
            </a:r>
            <a:endParaRPr lang="en-US" altLang="zh-CN" sz="2400" dirty="0">
              <a:solidFill>
                <a:srgbClr val="FF0000"/>
              </a:solidFill>
            </a:endParaRPr>
          </a:p>
        </p:txBody>
      </p:sp>
      <p:sp>
        <p:nvSpPr>
          <p:cNvPr id="5" name="QB_6_AN.79_1#81790359b.blank?vop=1&amp;pid=1f271d013&amp;color=0,0,0&amp;vpa=27&amp;vtp=1&amp;bbb=1"/>
          <p:cNvSpPr/>
          <p:nvPr/>
        </p:nvSpPr>
        <p:spPr>
          <a:xfrm>
            <a:off x="665892" y="1390396"/>
            <a:ext cx="3573463" cy="558800"/>
          </a:xfrm>
          <a:prstGeom prst="rect">
            <a:avLst/>
          </a:prstGeom>
          <a:noFill/>
          <a:ln/>
        </p:spPr>
        <p:txBody>
          <a:bodyPr wrap="none" lIns="0" tIns="0" rIns="0" bIns="0" rtlCol="0" anchor="t"/>
          <a:lstStyle/>
          <a:p>
            <a:pPr algn="ctr" latinLnBrk="1">
              <a:lnSpc>
                <a:spcPts val="4400"/>
              </a:lnSpc>
            </a:pPr>
            <a:r>
              <a:rPr lang="en-US" altLang="zh-CN" sz="2400" b="0" i="0" dirty="0">
                <a:solidFill>
                  <a:srgbClr val="FF0000"/>
                </a:solidFill>
                <a:latin typeface="Times New Roman" pitchFamily="34" charset="0"/>
                <a:ea typeface="SimSun" pitchFamily="34" charset="-122"/>
                <a:cs typeface="Times New Roman" pitchFamily="34" charset="-120"/>
              </a:rPr>
              <a:t>防止物镜镜头与玻片接触</a:t>
            </a:r>
            <a:endParaRPr lang="en-US" altLang="zh-CN" sz="2400" dirty="0">
              <a:solidFill>
                <a:srgbClr val="FF0000"/>
              </a:solidFill>
            </a:endParaRPr>
          </a:p>
        </p:txBody>
      </p:sp>
      <p:sp>
        <p:nvSpPr>
          <p:cNvPr id="6" name="QB_6_AS.80_1#81790359b?vop=1&amp;pid=1f271d013&amp;color=0,0,0&amp;vtp=1&amp;bbb=1&amp;hb=1"/>
          <p:cNvSpPr/>
          <p:nvPr/>
        </p:nvSpPr>
        <p:spPr>
          <a:xfrm>
            <a:off x="649224" y="2014274"/>
            <a:ext cx="10899648" cy="1117600"/>
          </a:xfrm>
          <a:prstGeom prst="rect">
            <a:avLst/>
          </a:prstGeom>
          <a:noFill/>
          <a:ln/>
        </p:spPr>
        <p:txBody>
          <a:bodyPr wrap="none" lIns="0" tIns="0" rIns="0" bIns="0" rtlCol="0" anchor="t"/>
          <a:lstStyle/>
          <a:p>
            <a:pPr algn="l" latinLnBrk="1">
              <a:lnSpc>
                <a:spcPts val="4400"/>
              </a:lnSpc>
            </a:pPr>
            <a:r>
              <a:rPr lang="en-US" altLang="zh-CN" sz="2400" b="0" i="0" dirty="0">
                <a:solidFill>
                  <a:srgbClr val="FF0000"/>
                </a:solidFill>
                <a:latin typeface="Times New Roman" pitchFamily="34" charset="0"/>
                <a:ea typeface="SimHei" pitchFamily="34" charset="-122"/>
                <a:cs typeface="Times New Roman" pitchFamily="34" charset="-120"/>
              </a:rPr>
              <a:t>【解析】</a:t>
            </a:r>
            <a:r>
              <a:rPr lang="en-US" altLang="zh-CN" sz="2400" b="0" i="0" dirty="0">
                <a:solidFill>
                  <a:srgbClr val="FF0000"/>
                </a:solidFill>
                <a:latin typeface="Times New Roman" pitchFamily="34" charset="0"/>
                <a:ea typeface="SimSun" pitchFamily="34" charset="-122"/>
                <a:cs typeface="Times New Roman" pitchFamily="34" charset="-120"/>
              </a:rPr>
              <a:t>用单目显微镜观察时，转动粗准焦螺旋使镜筒缓缓下降时</a:t>
            </a:r>
            <a:r>
              <a:rPr lang="en-US" altLang="zh-CN" sz="2400" b="0" i="0">
                <a:solidFill>
                  <a:srgbClr val="FF0000"/>
                </a:solidFill>
                <a:latin typeface="Times New Roman" pitchFamily="34" charset="0"/>
                <a:ea typeface="SimSun" pitchFamily="34" charset="-122"/>
                <a:cs typeface="Times New Roman" pitchFamily="34" charset="-120"/>
              </a:rPr>
              <a:t>，</a:t>
            </a:r>
            <a:r>
              <a:rPr lang="en-US" altLang="zh-CN" sz="2400" b="0" i="0" smtClean="0">
                <a:solidFill>
                  <a:srgbClr val="FF0000"/>
                </a:solidFill>
                <a:latin typeface="Times New Roman" pitchFamily="34" charset="0"/>
                <a:ea typeface="SimSun" pitchFamily="34" charset="-122"/>
                <a:cs typeface="Times New Roman" pitchFamily="34" charset="-120"/>
              </a:rPr>
              <a:t>眼睛一定要</a:t>
            </a:r>
          </a:p>
          <a:p>
            <a:pPr latinLnBrk="1">
              <a:lnSpc>
                <a:spcPts val="4400"/>
              </a:lnSpc>
            </a:pPr>
            <a:r>
              <a:rPr lang="en-US" altLang="zh-CN" sz="2400" b="0" i="0" smtClean="0">
                <a:solidFill>
                  <a:srgbClr val="FF0000"/>
                </a:solidFill>
                <a:latin typeface="Times New Roman" pitchFamily="34" charset="0"/>
                <a:ea typeface="SimSun" pitchFamily="34" charset="-122"/>
                <a:cs typeface="Times New Roman" pitchFamily="34" charset="-120"/>
              </a:rPr>
              <a:t>从侧面注视</a:t>
            </a:r>
            <a:r>
              <a:rPr lang="en-US" altLang="zh-CN" sz="2400" b="0" i="0" dirty="0">
                <a:solidFill>
                  <a:srgbClr val="FF0000"/>
                </a:solidFill>
                <a:latin typeface="Times New Roman" pitchFamily="34" charset="0"/>
                <a:ea typeface="SimSun" pitchFamily="34" charset="-122"/>
                <a:cs typeface="Times New Roman" pitchFamily="34" charset="-120"/>
              </a:rPr>
              <a:t>⑤物镜，防止物镜镜头与玻片接触，从而压碎玻片或损坏镜头。</a:t>
            </a:r>
            <a:endParaRPr lang="en-US" altLang="zh-CN" sz="2400" dirty="0">
              <a:solidFill>
                <a:srgbClr val="FF0000"/>
              </a:solidFill>
            </a:endParaRPr>
          </a:p>
        </p:txBody>
      </p:sp>
      <p:sp>
        <p:nvSpPr>
          <p:cNvPr id="7" name="QB_6_BD.81_1#92ddf8c8e?vop=1&amp;pid=1f271d013&amp;color=0,0,0&amp;vtp=1&amp;bbb=1&amp;hb=1"/>
          <p:cNvSpPr/>
          <p:nvPr/>
        </p:nvSpPr>
        <p:spPr>
          <a:xfrm>
            <a:off x="649224" y="3169974"/>
            <a:ext cx="10899648" cy="1117600"/>
          </a:xfrm>
          <a:prstGeom prst="rect">
            <a:avLst/>
          </a:prstGeom>
          <a:noFill/>
          <a:ln/>
        </p:spPr>
        <p:txBody>
          <a:bodyPr wrap="none" lIns="0" tIns="0" rIns="0" bIns="0" rtlCol="0" anchor="t"/>
          <a:lstStyle/>
          <a:p>
            <a:pPr algn="l" latinLnBrk="1">
              <a:lnSpc>
                <a:spcPts val="4400"/>
              </a:lnSpc>
            </a:pPr>
            <a:r>
              <a:rPr lang="en-US" altLang="zh-CN" sz="2400" b="0" i="0" dirty="0">
                <a:solidFill>
                  <a:srgbClr val="000000"/>
                </a:solidFill>
                <a:latin typeface="Times New Roman" pitchFamily="34" charset="0"/>
                <a:ea typeface="SimSun" pitchFamily="34" charset="-122"/>
                <a:cs typeface="Times New Roman" pitchFamily="34" charset="-120"/>
              </a:rPr>
              <a:t>（4）图Ⅲ中</a:t>
            </a:r>
            <a:r>
              <a:rPr lang="en-US" altLang="zh-CN" sz="2400" b="0" i="0">
                <a:solidFill>
                  <a:srgbClr val="000000"/>
                </a:solidFill>
                <a:latin typeface="Times New Roman" pitchFamily="34" charset="0"/>
                <a:ea typeface="SimSun" pitchFamily="34" charset="-122"/>
                <a:cs typeface="Times New Roman" pitchFamily="34" charset="-120"/>
              </a:rPr>
              <a:t>A、B</a:t>
            </a:r>
            <a:r>
              <a:rPr lang="en-US" altLang="zh-CN" sz="2400" b="0" i="0" smtClean="0">
                <a:solidFill>
                  <a:srgbClr val="000000"/>
                </a:solidFill>
                <a:latin typeface="Times New Roman" pitchFamily="34" charset="0"/>
                <a:ea typeface="SimSun" pitchFamily="34" charset="-122"/>
                <a:cs typeface="Times New Roman" pitchFamily="34" charset="-120"/>
              </a:rPr>
              <a:t>两操作中滴加的液体分别是</a:t>
            </a:r>
            <a:r>
              <a:rPr lang="en-US" altLang="zh-CN" sz="2400" i="0" smtClean="0">
                <a:solidFill>
                  <a:srgbClr val="000000"/>
                </a:solidFill>
                <a:latin typeface="SimSun" pitchFamily="34" charset="0"/>
                <a:ea typeface="SimSun" pitchFamily="34" charset="-122"/>
                <a:cs typeface="SimSun" pitchFamily="34" charset="-120"/>
              </a:rPr>
              <a:t>__________</a:t>
            </a:r>
            <a:r>
              <a:rPr lang="en-US" altLang="zh-CN" sz="2400" b="0" i="0" smtClean="0">
                <a:solidFill>
                  <a:srgbClr val="000000"/>
                </a:solidFill>
                <a:latin typeface="Times New Roman" pitchFamily="34" charset="0"/>
                <a:ea typeface="SimSun" pitchFamily="34" charset="-122"/>
                <a:cs typeface="Times New Roman" pitchFamily="34" charset="-120"/>
              </a:rPr>
              <a:t>、</a:t>
            </a:r>
            <a:r>
              <a:rPr lang="en-US" altLang="zh-CN" sz="2400" i="0" smtClean="0">
                <a:solidFill>
                  <a:srgbClr val="000000"/>
                </a:solidFill>
                <a:latin typeface="SimSun" pitchFamily="34" charset="0"/>
                <a:ea typeface="SimSun" pitchFamily="34" charset="-122"/>
                <a:cs typeface="SimSun" pitchFamily="34" charset="-120"/>
              </a:rPr>
              <a:t>______</a:t>
            </a:r>
            <a:r>
              <a:rPr lang="en-US" altLang="zh-CN" sz="2400" b="0" i="0" smtClean="0">
                <a:solidFill>
                  <a:srgbClr val="000000"/>
                </a:solidFill>
                <a:latin typeface="Times New Roman" pitchFamily="34" charset="0"/>
                <a:ea typeface="SimSun" pitchFamily="34" charset="-122"/>
                <a:cs typeface="Times New Roman" pitchFamily="34" charset="-120"/>
              </a:rPr>
              <a:t>；</a:t>
            </a:r>
            <a:r>
              <a:rPr lang="en-US" altLang="zh-CN" sz="2400" b="0" i="0" dirty="0">
                <a:solidFill>
                  <a:srgbClr val="000000"/>
                </a:solidFill>
                <a:latin typeface="Times New Roman" pitchFamily="34" charset="0"/>
                <a:ea typeface="SimSun" pitchFamily="34" charset="-122"/>
                <a:cs typeface="Times New Roman" pitchFamily="34" charset="-120"/>
              </a:rPr>
              <a:t>操作</a:t>
            </a:r>
            <a:r>
              <a:rPr lang="en-US" altLang="zh-CN" sz="2400" b="0" i="0">
                <a:solidFill>
                  <a:srgbClr val="000000"/>
                </a:solidFill>
                <a:latin typeface="Times New Roman" pitchFamily="34" charset="0"/>
                <a:ea typeface="SimSun" pitchFamily="34" charset="-122"/>
                <a:cs typeface="Times New Roman" pitchFamily="34" charset="-120"/>
              </a:rPr>
              <a:t>C</a:t>
            </a:r>
            <a:r>
              <a:rPr lang="en-US" altLang="zh-CN" sz="2400" b="0" i="0" smtClean="0">
                <a:solidFill>
                  <a:srgbClr val="000000"/>
                </a:solidFill>
                <a:latin typeface="Times New Roman" pitchFamily="34" charset="0"/>
                <a:ea typeface="SimSun" pitchFamily="34" charset="-122"/>
                <a:cs typeface="Times New Roman" pitchFamily="34" charset="-120"/>
              </a:rPr>
              <a:t>不当可</a:t>
            </a:r>
          </a:p>
          <a:p>
            <a:pPr latinLnBrk="1">
              <a:lnSpc>
                <a:spcPts val="4400"/>
              </a:lnSpc>
            </a:pPr>
            <a:r>
              <a:rPr lang="en-US" altLang="zh-CN" sz="2400" b="0" i="0" smtClean="0">
                <a:solidFill>
                  <a:srgbClr val="000000"/>
                </a:solidFill>
                <a:latin typeface="Times New Roman" pitchFamily="34" charset="0"/>
                <a:ea typeface="SimSun" pitchFamily="34" charset="-122"/>
                <a:cs typeface="Times New Roman" pitchFamily="34" charset="-120"/>
              </a:rPr>
              <a:t>能会出现图</a:t>
            </a:r>
            <a:r>
              <a:rPr lang="en-US" altLang="zh-CN" sz="2400" b="0" i="0">
                <a:solidFill>
                  <a:srgbClr val="000000"/>
                </a:solidFill>
                <a:latin typeface="Times New Roman" pitchFamily="34" charset="0"/>
                <a:ea typeface="SimSun" pitchFamily="34" charset="-122"/>
                <a:cs typeface="Times New Roman" pitchFamily="34" charset="-120"/>
              </a:rPr>
              <a:t>Ⅳ</a:t>
            </a:r>
            <a:r>
              <a:rPr lang="en-US" altLang="zh-CN" sz="2400" b="0" i="0" smtClean="0">
                <a:solidFill>
                  <a:srgbClr val="000000"/>
                </a:solidFill>
                <a:latin typeface="Times New Roman" pitchFamily="34" charset="0"/>
                <a:ea typeface="SimSun" pitchFamily="34" charset="-122"/>
                <a:cs typeface="Times New Roman" pitchFamily="34" charset="-120"/>
              </a:rPr>
              <a:t>中</a:t>
            </a:r>
            <a:r>
              <a:rPr lang="en-US" altLang="zh-CN" sz="2400" i="0" smtClean="0">
                <a:solidFill>
                  <a:srgbClr val="000000"/>
                </a:solidFill>
                <a:latin typeface="SimSun" pitchFamily="34" charset="0"/>
                <a:ea typeface="SimSun" pitchFamily="34" charset="-122"/>
                <a:cs typeface="SimSun" pitchFamily="34" charset="-120"/>
              </a:rPr>
              <a:t>__</a:t>
            </a:r>
            <a:r>
              <a:rPr lang="en-US" altLang="zh-CN" sz="2400" b="0" i="0" smtClean="0">
                <a:solidFill>
                  <a:srgbClr val="000000"/>
                </a:solidFill>
                <a:latin typeface="Times New Roman" pitchFamily="34" charset="0"/>
                <a:ea typeface="SimSun" pitchFamily="34" charset="-122"/>
                <a:cs typeface="Times New Roman" pitchFamily="34" charset="-120"/>
              </a:rPr>
              <a:t>（</a:t>
            </a:r>
            <a:r>
              <a:rPr lang="en-US" altLang="zh-CN" sz="2400" b="0" i="0" dirty="0">
                <a:solidFill>
                  <a:srgbClr val="000000"/>
                </a:solidFill>
                <a:latin typeface="Times New Roman" pitchFamily="34" charset="0"/>
                <a:ea typeface="SimSun" pitchFamily="34" charset="-122"/>
                <a:cs typeface="Times New Roman" pitchFamily="34" charset="-120"/>
              </a:rPr>
              <a:t>填序号）的结果。</a:t>
            </a:r>
            <a:endParaRPr lang="en-US" altLang="zh-CN" sz="2400" dirty="0">
              <a:solidFill>
                <a:srgbClr val="000000"/>
              </a:solidFill>
            </a:endParaRPr>
          </a:p>
        </p:txBody>
      </p:sp>
      <p:sp>
        <p:nvSpPr>
          <p:cNvPr id="8" name="QB_6_AN.82_1#92ddf8c8e.blank?vop=1&amp;pid=1f271d013&amp;color=0,0,0&amp;vpa=28&amp;vtp=1&amp;bbb=1"/>
          <p:cNvSpPr/>
          <p:nvPr/>
        </p:nvSpPr>
        <p:spPr>
          <a:xfrm>
            <a:off x="6715856" y="3142034"/>
            <a:ext cx="1439863" cy="558800"/>
          </a:xfrm>
          <a:prstGeom prst="rect">
            <a:avLst/>
          </a:prstGeom>
          <a:noFill/>
          <a:ln/>
        </p:spPr>
        <p:txBody>
          <a:bodyPr wrap="none" lIns="0" tIns="0" rIns="0" bIns="0" rtlCol="0" anchor="t"/>
          <a:lstStyle/>
          <a:p>
            <a:pPr algn="ctr" latinLnBrk="1">
              <a:lnSpc>
                <a:spcPts val="4400"/>
              </a:lnSpc>
            </a:pPr>
            <a:r>
              <a:rPr lang="en-US" altLang="zh-CN" sz="2400" b="0" i="0" dirty="0">
                <a:solidFill>
                  <a:srgbClr val="FF0000"/>
                </a:solidFill>
                <a:latin typeface="Times New Roman" pitchFamily="34" charset="0"/>
                <a:ea typeface="SimSun" pitchFamily="34" charset="-122"/>
                <a:cs typeface="Times New Roman" pitchFamily="34" charset="-120"/>
              </a:rPr>
              <a:t>生理盐水</a:t>
            </a:r>
            <a:endParaRPr lang="en-US" altLang="zh-CN" sz="2400" dirty="0">
              <a:solidFill>
                <a:srgbClr val="FF0000"/>
              </a:solidFill>
            </a:endParaRPr>
          </a:p>
        </p:txBody>
      </p:sp>
      <p:sp>
        <p:nvSpPr>
          <p:cNvPr id="9" name="QB_6_AN.83_1#92ddf8c8e.blank?vop=1&amp;pid=1f271d013&amp;color=0,0,0&amp;vpa=29&amp;vtp=1&amp;bbb=1"/>
          <p:cNvSpPr/>
          <p:nvPr/>
        </p:nvSpPr>
        <p:spPr>
          <a:xfrm>
            <a:off x="8544656" y="3142034"/>
            <a:ext cx="830263" cy="558800"/>
          </a:xfrm>
          <a:prstGeom prst="rect">
            <a:avLst/>
          </a:prstGeom>
          <a:noFill/>
          <a:ln/>
        </p:spPr>
        <p:txBody>
          <a:bodyPr wrap="none" lIns="0" tIns="0" rIns="0" bIns="0" rtlCol="0" anchor="t"/>
          <a:lstStyle/>
          <a:p>
            <a:pPr algn="ctr" latinLnBrk="1">
              <a:lnSpc>
                <a:spcPts val="4400"/>
              </a:lnSpc>
            </a:pPr>
            <a:r>
              <a:rPr lang="en-US" altLang="zh-CN" sz="2400" b="0" i="0" dirty="0">
                <a:solidFill>
                  <a:srgbClr val="FF0000"/>
                </a:solidFill>
                <a:latin typeface="Times New Roman" pitchFamily="34" charset="0"/>
                <a:ea typeface="SimSun" pitchFamily="34" charset="-122"/>
                <a:cs typeface="Times New Roman" pitchFamily="34" charset="-120"/>
              </a:rPr>
              <a:t>碘液</a:t>
            </a:r>
            <a:endParaRPr lang="en-US" altLang="zh-CN" sz="2400" dirty="0">
              <a:solidFill>
                <a:srgbClr val="FF0000"/>
              </a:solidFill>
            </a:endParaRPr>
          </a:p>
        </p:txBody>
      </p:sp>
      <mc:AlternateContent xmlns:mc="http://schemas.openxmlformats.org/markup-compatibility/2006">
        <mc:Choice xmlns:a14="http://schemas.microsoft.com/office/drawing/2010/main" Requires="a14">
          <p:sp>
            <p:nvSpPr>
              <p:cNvPr id="10" name="QB_6_AN.84_1#92ddf8c8e.blank?vop=1&amp;pid=1f271d013&amp;color=0,0,0&amp;vpa=30&amp;vtp=1&amp;bbb=1"/>
              <p:cNvSpPr/>
              <p:nvPr/>
            </p:nvSpPr>
            <p:spPr>
              <a:xfrm>
                <a:off x="2809811" y="3813111"/>
                <a:ext cx="304800" cy="381000"/>
              </a:xfrm>
              <a:prstGeom prst="rect">
                <a:avLst/>
              </a:prstGeom>
              <a:noFill/>
              <a:ln/>
            </p:spPr>
            <p:txBody>
              <a:bodyPr wrap="none" lIns="0" tIns="0" rIns="0" bIns="0" rtlCol="0" anchor="t"/>
              <a:lstStyle/>
              <a:p>
                <a:pPr algn="ctr" latinLnBrk="1">
                  <a:lnSpc>
                    <a:spcPts val="3000"/>
                  </a:lnSpc>
                </a:pPr>
                <a14:m>
                  <m:oMath xmlns:m="http://schemas.openxmlformats.org/officeDocument/2006/math">
                    <m:r>
                      <m:rPr>
                        <m:sty m:val="p"/>
                      </m:rPr>
                      <a:rPr lang="en-US" altLang="zh-CN" sz="2400" b="0" i="0" dirty="0" smtClean="0">
                        <a:solidFill>
                          <a:srgbClr val="FF0000"/>
                        </a:solidFill>
                        <a:latin typeface="Cambria Math" panose="02040503050406030204" pitchFamily="18" charset="0"/>
                        <a:ea typeface="SimSun" pitchFamily="34" charset="-122"/>
                        <a:cs typeface="Times New Roman" pitchFamily="34" charset="-120"/>
                      </a:rPr>
                      <m:t>a</m:t>
                    </m:r>
                  </m:oMath>
                </a14:m>
                <a:r>
                  <a:rPr lang="en-US" altLang="zh-CN" sz="100" b="0" i="0" kern="0" spc="-99900" dirty="0" smtClean="0">
                    <a:solidFill>
                      <a:srgbClr val="FFFFFF"/>
                    </a:solidFill>
                    <a:latin typeface="Times New Roman" pitchFamily="34" charset="0"/>
                    <a:ea typeface="SimSun" pitchFamily="34" charset="-122"/>
                    <a:cs typeface="Times New Roman" pitchFamily="34" charset="-120"/>
                  </a:rPr>
                  <a:t> </a:t>
                </a:r>
                <a:endParaRPr lang="en-US" altLang="zh-CN" sz="100" dirty="0"/>
              </a:p>
            </p:txBody>
          </p:sp>
        </mc:Choice>
        <mc:Fallback>
          <p:sp>
            <p:nvSpPr>
              <p:cNvPr id="10" name="QB_6_AN.84_1#92ddf8c8e.blank?vop=1&amp;pid=1f271d013&amp;color=0,0,0&amp;vpa=30&amp;vtp=1&amp;bbb=1"/>
              <p:cNvSpPr>
                <a:spLocks noRot="1" noChangeAspect="1" noMove="1" noResize="1" noEditPoints="1" noAdjustHandles="1" noChangeArrowheads="1" noChangeShapeType="1" noTextEdit="1"/>
              </p:cNvSpPr>
              <p:nvPr/>
            </p:nvSpPr>
            <p:spPr>
              <a:xfrm>
                <a:off x="2809811" y="3813111"/>
                <a:ext cx="304800" cy="381000"/>
              </a:xfrm>
              <a:prstGeom prst="rect">
                <a:avLst/>
              </a:prstGeom>
              <a:blipFill>
                <a:blip r:embed="rId3"/>
                <a:stretch>
                  <a:fillRect/>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11" name="QB_6_AS.85_1#92ddf8c8e?vop=1&amp;pid=1f271d013&amp;color=0,0,0&amp;vtp=1&amp;bbb=1&amp;hb=1"/>
              <p:cNvSpPr/>
              <p:nvPr/>
            </p:nvSpPr>
            <p:spPr>
              <a:xfrm>
                <a:off x="649224" y="4325674"/>
                <a:ext cx="10899648" cy="1676400"/>
              </a:xfrm>
              <a:prstGeom prst="rect">
                <a:avLst/>
              </a:prstGeom>
              <a:noFill/>
              <a:ln/>
            </p:spPr>
            <p:txBody>
              <a:bodyPr wrap="none" lIns="0" tIns="0" rIns="0" bIns="0" rtlCol="0" anchor="t"/>
              <a:lstStyle/>
              <a:p>
                <a:pPr algn="l" latinLnBrk="1">
                  <a:lnSpc>
                    <a:spcPts val="4400"/>
                  </a:lnSpc>
                </a:pPr>
                <a:r>
                  <a:rPr lang="en-US" altLang="zh-CN" sz="2400" b="0" i="0" dirty="0">
                    <a:solidFill>
                      <a:srgbClr val="FF0000"/>
                    </a:solidFill>
                    <a:latin typeface="Times New Roman" pitchFamily="34" charset="0"/>
                    <a:ea typeface="SimHei" pitchFamily="34" charset="-122"/>
                    <a:cs typeface="Times New Roman" pitchFamily="34" charset="-120"/>
                  </a:rPr>
                  <a:t>【解析】</a:t>
                </a:r>
                <a:r>
                  <a:rPr lang="en-US" altLang="zh-CN" sz="2400" b="0" i="0" dirty="0">
                    <a:solidFill>
                      <a:srgbClr val="FF0000"/>
                    </a:solidFill>
                    <a:latin typeface="Times New Roman" pitchFamily="34" charset="0"/>
                    <a:ea typeface="SimSun" pitchFamily="34" charset="-122"/>
                    <a:cs typeface="Times New Roman" pitchFamily="34" charset="-120"/>
                  </a:rPr>
                  <a:t>在A操作中滴加的液体是生理盐水，目的是维持细胞的原有形状</a:t>
                </a:r>
                <a:r>
                  <a:rPr lang="en-US" altLang="zh-CN" sz="2400" b="0" i="0">
                    <a:solidFill>
                      <a:srgbClr val="FF0000"/>
                    </a:solidFill>
                    <a:latin typeface="Times New Roman" pitchFamily="34" charset="0"/>
                    <a:ea typeface="SimSun" pitchFamily="34" charset="-122"/>
                    <a:cs typeface="Times New Roman" pitchFamily="34" charset="-120"/>
                  </a:rPr>
                  <a:t>，</a:t>
                </a:r>
                <a:r>
                  <a:rPr lang="en-US" altLang="zh-CN" sz="2400" b="0" i="0" smtClean="0">
                    <a:solidFill>
                      <a:srgbClr val="FF0000"/>
                    </a:solidFill>
                    <a:latin typeface="Times New Roman" pitchFamily="34" charset="0"/>
                    <a:ea typeface="SimSun" pitchFamily="34" charset="-122"/>
                    <a:cs typeface="Times New Roman" pitchFamily="34" charset="-120"/>
                  </a:rPr>
                  <a:t>便于观</a:t>
                </a:r>
              </a:p>
              <a:p>
                <a:pPr latinLnBrk="1">
                  <a:lnSpc>
                    <a:spcPts val="4400"/>
                  </a:lnSpc>
                </a:pPr>
                <a:r>
                  <a:rPr lang="en-US" altLang="zh-CN" sz="2400" b="0" i="0" smtClean="0">
                    <a:solidFill>
                      <a:srgbClr val="FF0000"/>
                    </a:solidFill>
                    <a:latin typeface="Times New Roman" pitchFamily="34" charset="0"/>
                    <a:ea typeface="SimSun" pitchFamily="34" charset="-122"/>
                    <a:cs typeface="Times New Roman" pitchFamily="34" charset="-120"/>
                  </a:rPr>
                  <a:t>察</a:t>
                </a:r>
                <a:r>
                  <a:rPr lang="en-US" altLang="zh-CN" sz="2400" b="0" i="0" dirty="0">
                    <a:solidFill>
                      <a:srgbClr val="FF0000"/>
                    </a:solidFill>
                    <a:latin typeface="Times New Roman" pitchFamily="34" charset="0"/>
                    <a:ea typeface="SimSun" pitchFamily="34" charset="-122"/>
                    <a:cs typeface="Times New Roman" pitchFamily="34" charset="-120"/>
                  </a:rPr>
                  <a:t>。在B操作中滴加的液体是碘液，用于染色。图Ⅲ中操作C为盖盖玻片</a:t>
                </a:r>
                <a:r>
                  <a:rPr lang="en-US" altLang="zh-CN" sz="2400" b="0" i="0">
                    <a:solidFill>
                      <a:srgbClr val="FF0000"/>
                    </a:solidFill>
                    <a:latin typeface="Times New Roman" pitchFamily="34" charset="0"/>
                    <a:ea typeface="SimSun" pitchFamily="34" charset="-122"/>
                    <a:cs typeface="Times New Roman" pitchFamily="34" charset="-120"/>
                  </a:rPr>
                  <a:t>，</a:t>
                </a:r>
                <a:r>
                  <a:rPr lang="en-US" altLang="zh-CN" sz="2400" b="0" i="0" smtClean="0">
                    <a:solidFill>
                      <a:srgbClr val="FF0000"/>
                    </a:solidFill>
                    <a:latin typeface="Times New Roman" pitchFamily="34" charset="0"/>
                    <a:ea typeface="SimSun" pitchFamily="34" charset="-122"/>
                    <a:cs typeface="Times New Roman" pitchFamily="34" charset="-120"/>
                  </a:rPr>
                  <a:t>若操作</a:t>
                </a:r>
              </a:p>
              <a:p>
                <a:pPr latinLnBrk="1">
                  <a:lnSpc>
                    <a:spcPts val="4400"/>
                  </a:lnSpc>
                </a:pPr>
                <a:r>
                  <a:rPr lang="en-US" altLang="zh-CN" sz="2400" b="0" i="0" smtClean="0">
                    <a:solidFill>
                      <a:srgbClr val="FF0000"/>
                    </a:solidFill>
                    <a:latin typeface="Times New Roman" pitchFamily="34" charset="0"/>
                    <a:ea typeface="SimSun" pitchFamily="34" charset="-122"/>
                    <a:cs typeface="Times New Roman" pitchFamily="34" charset="-120"/>
                  </a:rPr>
                  <a:t>不当可能会出现气泡</a:t>
                </a:r>
                <a:r>
                  <a:rPr lang="en-US" altLang="zh-CN" sz="2400" b="0" i="0" dirty="0">
                    <a:solidFill>
                      <a:srgbClr val="FF0000"/>
                    </a:solidFill>
                    <a:latin typeface="Times New Roman" pitchFamily="34" charset="0"/>
                    <a:ea typeface="SimSun" pitchFamily="34" charset="-122"/>
                    <a:cs typeface="Times New Roman" pitchFamily="34" charset="-120"/>
                  </a:rPr>
                  <a:t>，如图Ⅳ中</a:t>
                </a:r>
                <a14:m>
                  <m:oMath xmlns:m="http://schemas.openxmlformats.org/officeDocument/2006/math">
                    <m:r>
                      <m:rPr>
                        <m:sty m:val="p"/>
                      </m:rPr>
                      <a:rPr lang="en-US" altLang="zh-CN" sz="2400" b="0" i="0" dirty="0" smtClean="0">
                        <a:solidFill>
                          <a:srgbClr val="FF0000"/>
                        </a:solidFill>
                        <a:latin typeface="Cambria Math" panose="02040503050406030204" pitchFamily="18" charset="0"/>
                        <a:ea typeface="SimSun" pitchFamily="34" charset="-122"/>
                        <a:cs typeface="Times New Roman" pitchFamily="34" charset="-120"/>
                      </a:rPr>
                      <m:t>a</m:t>
                    </m:r>
                  </m:oMath>
                </a14:m>
                <a:r>
                  <a:rPr lang="en-US" altLang="zh-CN" sz="100" b="0" i="0" kern="0" spc="-99900" dirty="0" smtClean="0">
                    <a:solidFill>
                      <a:srgbClr val="FFFFFF"/>
                    </a:solidFill>
                    <a:latin typeface="Times New Roman" pitchFamily="34" charset="0"/>
                    <a:ea typeface="SimSun" pitchFamily="34" charset="-122"/>
                    <a:cs typeface="Times New Roman" pitchFamily="34" charset="-120"/>
                  </a:rPr>
                  <a:t> </a:t>
                </a:r>
                <a:r>
                  <a:rPr lang="en-US" altLang="zh-CN" sz="2400" b="0" i="0" dirty="0">
                    <a:solidFill>
                      <a:srgbClr val="FF0000"/>
                    </a:solidFill>
                    <a:latin typeface="Times New Roman" pitchFamily="34" charset="0"/>
                    <a:ea typeface="SimSun" pitchFamily="34" charset="-122"/>
                    <a:cs typeface="Times New Roman" pitchFamily="34" charset="-120"/>
                  </a:rPr>
                  <a:t>。</a:t>
                </a:r>
                <a:endParaRPr lang="en-US" altLang="zh-CN" sz="2400" dirty="0">
                  <a:solidFill>
                    <a:srgbClr val="FF0000"/>
                  </a:solidFill>
                </a:endParaRPr>
              </a:p>
            </p:txBody>
          </p:sp>
        </mc:Choice>
        <mc:Fallback>
          <p:sp>
            <p:nvSpPr>
              <p:cNvPr id="11" name="QB_6_AS.85_1#92ddf8c8e?vop=1&amp;pid=1f271d013&amp;color=0,0,0&amp;vtp=1&amp;bbb=1&amp;hb=1"/>
              <p:cNvSpPr>
                <a:spLocks noRot="1" noChangeAspect="1" noMove="1" noResize="1" noEditPoints="1" noAdjustHandles="1" noChangeArrowheads="1" noChangeShapeType="1" noTextEdit="1"/>
              </p:cNvSpPr>
              <p:nvPr/>
            </p:nvSpPr>
            <p:spPr>
              <a:xfrm>
                <a:off x="649224" y="4325674"/>
                <a:ext cx="10899648" cy="1676400"/>
              </a:xfrm>
              <a:prstGeom prst="rect">
                <a:avLst/>
              </a:prstGeom>
              <a:blipFill>
                <a:blip r:embed="rId4"/>
                <a:stretch>
                  <a:fillRect l="-1734" r="-1510" b="-6909"/>
                </a:stretch>
              </a:blipFill>
              <a:ln/>
            </p:spPr>
            <p:txBody>
              <a:bodyPr/>
              <a:lstStyle/>
              <a:p>
                <a:r>
                  <a:rPr lang="zh-CN" altLang="en-US">
                    <a:noFill/>
                  </a:rPr>
                  <a:t> </a:t>
                </a:r>
              </a:p>
            </p:txBody>
          </p:sp>
        </mc:Fallback>
      </mc:AlternateContent>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3">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3">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499"/>
                                          </p:stCondLst>
                                        </p:cTn>
                                        <p:tgtEl>
                                          <p:spTgt spid="4">
                                            <p:bg/>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499"/>
                                          </p:stCondLst>
                                        </p:cTn>
                                        <p:tgtEl>
                                          <p:spTgt spid="4">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5">
                                            <p:bg/>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499"/>
                                          </p:stCondLst>
                                        </p:cTn>
                                        <p:tgtEl>
                                          <p:spTgt spid="5">
                                            <p:txEl>
                                              <p:pRg st="0" end="0"/>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499"/>
                                          </p:stCondLst>
                                        </p:cTn>
                                        <p:tgtEl>
                                          <p:spTgt spid="6">
                                            <p:bg/>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499"/>
                                          </p:stCondLst>
                                        </p:cTn>
                                        <p:tgtEl>
                                          <p:spTgt spid="6">
                                            <p:txEl>
                                              <p:pRg st="0" end="0"/>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499"/>
                                          </p:stCondLst>
                                        </p:cTn>
                                        <p:tgtEl>
                                          <p:spTgt spid="6">
                                            <p:txEl>
                                              <p:pRg st="1" end="1"/>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499"/>
                                          </p:stCondLst>
                                        </p:cTn>
                                        <p:tgtEl>
                                          <p:spTgt spid="8">
                                            <p:bg/>
                                          </p:spTgt>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499"/>
                                          </p:stCondLst>
                                        </p:cTn>
                                        <p:tgtEl>
                                          <p:spTgt spid="8">
                                            <p:txEl>
                                              <p:pRg st="0" end="0"/>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499"/>
                                          </p:stCondLst>
                                        </p:cTn>
                                        <p:tgtEl>
                                          <p:spTgt spid="9">
                                            <p:bg/>
                                          </p:spTgt>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499"/>
                                          </p:stCondLst>
                                        </p:cTn>
                                        <p:tgtEl>
                                          <p:spTgt spid="9">
                                            <p:txEl>
                                              <p:pRg st="0" end="0"/>
                                            </p:txEl>
                                          </p:spTgt>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499"/>
                                          </p:stCondLst>
                                        </p:cTn>
                                        <p:tgtEl>
                                          <p:spTgt spid="10">
                                            <p:bg/>
                                          </p:spTgt>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499"/>
                                          </p:stCondLst>
                                        </p:cTn>
                                        <p:tgtEl>
                                          <p:spTgt spid="10">
                                            <p:txEl>
                                              <p:pRg st="0" end="0"/>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499"/>
                                          </p:stCondLst>
                                        </p:cTn>
                                        <p:tgtEl>
                                          <p:spTgt spid="11">
                                            <p:bg/>
                                          </p:spTgt>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499"/>
                                          </p:stCondLst>
                                        </p:cTn>
                                        <p:tgtEl>
                                          <p:spTgt spid="11">
                                            <p:txEl>
                                              <p:pRg st="0" end="0"/>
                                            </p:txEl>
                                          </p:spTgt>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499"/>
                                          </p:stCondLst>
                                        </p:cTn>
                                        <p:tgtEl>
                                          <p:spTgt spid="11">
                                            <p:txEl>
                                              <p:pRg st="1" end="1"/>
                                            </p:txEl>
                                          </p:spTgt>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499"/>
                                          </p:stCondLst>
                                        </p:cTn>
                                        <p:tgtEl>
                                          <p:spTgt spid="11">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P spid="6" grpId="0" build="p" animBg="1"/>
      <p:bldP spid="8" grpId="0" build="p" animBg="1"/>
      <p:bldP spid="9" grpId="0" build="p" animBg="1"/>
      <p:bldP spid="10" grpId="0" build="p" animBg="1"/>
      <p:bldP spid="11" grpId="0" build="p" animBg="1"/>
    </p:bldLst>
  </p:timing>
</p:sld>
</file>

<file path=ppt/slides/slide38.xml><?xml version="1.0" encoding="utf-8"?>
<p:sld xmlns:a="http://schemas.openxmlformats.org/drawingml/2006/main" xmlns:r="http://schemas.openxmlformats.org/officeDocument/2006/relationships" xmlns:p="http://schemas.openxmlformats.org/presentationml/2006/main">
  <p:cSld name="Slide 38&amp;si=38">
    <p:spTree>
      <p:nvGrpSpPr>
        <p:cNvPr id="1" name=""/>
        <p:cNvGrpSpPr/>
        <p:nvPr/>
      </p:nvGrpSpPr>
      <p:grpSpPr>
        <a:xfrm>
          <a:off x="0" y="0"/>
          <a:ext cx="0" cy="0"/>
          <a:chOff x="0" y="0"/>
          <a:chExt cx="0" cy="0"/>
        </a:xfrm>
      </p:grpSpPr>
      <p:sp>
        <p:nvSpPr>
          <p:cNvPr id="2" name="C_4_BD#f5d5469e4?sp=1&amp;pid=5c0534dfd&amp;color=0,0,0&amp;vtp=1&amp;bt=1&amp;bbb=1"/>
          <p:cNvSpPr/>
          <p:nvPr/>
        </p:nvSpPr>
        <p:spPr>
          <a:xfrm>
            <a:off x="649224" y="859536"/>
            <a:ext cx="10899648" cy="949960"/>
          </a:xfrm>
          <a:prstGeom prst="rect">
            <a:avLst/>
          </a:prstGeom>
          <a:noFill/>
          <a:ln/>
        </p:spPr>
        <p:txBody>
          <a:bodyPr wrap="none" lIns="0" tIns="0" rIns="0" bIns="0" rtlCol="0" anchor="t"/>
          <a:lstStyle/>
          <a:p>
            <a:pPr algn="l" latinLnBrk="1">
              <a:lnSpc>
                <a:spcPts val="4600"/>
              </a:lnSpc>
            </a:pPr>
            <a:r>
              <a:rPr lang="en-US" altLang="zh-CN" sz="2600" b="1" i="0" dirty="0">
                <a:solidFill>
                  <a:srgbClr val="000000"/>
                </a:solidFill>
                <a:latin typeface="Times New Roman" pitchFamily="34" charset="0"/>
                <a:ea typeface="SimHei" pitchFamily="34" charset="-122"/>
                <a:cs typeface="Times New Roman" pitchFamily="34" charset="-120"/>
              </a:rPr>
              <a:t>（二）分析说明题</a:t>
            </a:r>
            <a:endParaRPr lang="en-US" altLang="zh-CN" sz="2600" dirty="0"/>
          </a:p>
        </p:txBody>
      </p:sp>
      <p:sp>
        <p:nvSpPr>
          <p:cNvPr id="3" name="QO_5_BD.86_1#62700a132?sp=1&amp;vop=1&amp;pid=f5d5469e4&amp;color=0,0,0&amp;vtp=1&amp;bbb=1&amp;hb=1"/>
          <p:cNvSpPr/>
          <p:nvPr/>
        </p:nvSpPr>
        <p:spPr>
          <a:xfrm>
            <a:off x="649224" y="1434588"/>
            <a:ext cx="10899648" cy="1676400"/>
          </a:xfrm>
          <a:prstGeom prst="rect">
            <a:avLst/>
          </a:prstGeom>
          <a:noFill/>
          <a:ln/>
        </p:spPr>
        <p:txBody>
          <a:bodyPr wrap="none" lIns="0" tIns="0" rIns="0" bIns="0" rtlCol="0" anchor="t"/>
          <a:lstStyle/>
          <a:p>
            <a:pPr algn="l" latinLnBrk="1">
              <a:lnSpc>
                <a:spcPts val="4400"/>
              </a:lnSpc>
            </a:pPr>
            <a:r>
              <a:rPr lang="en-US" altLang="zh-CN" sz="2400" b="1" i="0" dirty="0">
                <a:solidFill>
                  <a:srgbClr val="C00000"/>
                </a:solidFill>
                <a:latin typeface="Times New Roman" pitchFamily="34" charset="0"/>
                <a:ea typeface="SimSun" pitchFamily="34" charset="-122"/>
                <a:cs typeface="Times New Roman" pitchFamily="34" charset="-120"/>
              </a:rPr>
              <a:t>22.</a:t>
            </a:r>
            <a:r>
              <a:rPr lang="en-US" altLang="zh-CN" sz="2400" b="0" i="0" dirty="0">
                <a:solidFill>
                  <a:srgbClr val="000000"/>
                </a:solidFill>
                <a:latin typeface="仿宋" pitchFamily="34" charset="0"/>
                <a:ea typeface="仿宋" pitchFamily="34" charset="-122"/>
                <a:cs typeface="仿宋" pitchFamily="34" charset="-120"/>
              </a:rPr>
              <a:t>［2025河南南阳月考］</a:t>
            </a:r>
            <a:r>
              <a:rPr lang="en-US" altLang="zh-CN" sz="2400" b="0" i="0" dirty="0">
                <a:solidFill>
                  <a:srgbClr val="000000"/>
                </a:solidFill>
                <a:latin typeface="Times New Roman" pitchFamily="34" charset="0"/>
                <a:ea typeface="SimSun" pitchFamily="34" charset="-122"/>
                <a:cs typeface="Times New Roman" pitchFamily="34" charset="-120"/>
              </a:rPr>
              <a:t>（14分）2024年2月，克隆藏羊“青青”</a:t>
            </a:r>
            <a:r>
              <a:rPr lang="en-US" altLang="zh-CN" sz="2400" b="0" i="0">
                <a:solidFill>
                  <a:srgbClr val="000000"/>
                </a:solidFill>
                <a:latin typeface="Times New Roman" pitchFamily="34" charset="0"/>
                <a:ea typeface="SimSun" pitchFamily="34" charset="-122"/>
                <a:cs typeface="Times New Roman" pitchFamily="34" charset="-120"/>
              </a:rPr>
              <a:t>在青海顺利出生</a:t>
            </a:r>
            <a:r>
              <a:rPr lang="en-US" altLang="zh-CN" sz="2400" b="0" i="0" smtClean="0">
                <a:solidFill>
                  <a:srgbClr val="000000"/>
                </a:solidFill>
                <a:latin typeface="Times New Roman" pitchFamily="34" charset="0"/>
                <a:ea typeface="SimSun" pitchFamily="34" charset="-122"/>
                <a:cs typeface="Times New Roman" pitchFamily="34" charset="-120"/>
              </a:rPr>
              <a:t>，</a:t>
            </a:r>
          </a:p>
          <a:p>
            <a:pPr latinLnBrk="1">
              <a:lnSpc>
                <a:spcPts val="4400"/>
              </a:lnSpc>
            </a:pPr>
            <a:r>
              <a:rPr lang="en-US" altLang="zh-CN" sz="2400" b="0" i="0" smtClean="0">
                <a:solidFill>
                  <a:srgbClr val="000000"/>
                </a:solidFill>
                <a:latin typeface="Times New Roman" pitchFamily="34" charset="0"/>
                <a:ea typeface="SimSun" pitchFamily="34" charset="-122"/>
                <a:cs typeface="Times New Roman" pitchFamily="34" charset="-120"/>
              </a:rPr>
              <a:t>这是国内首次采用体细胞克隆技术对藏羊群体中的优良个体进行种质复原保存。</a:t>
            </a:r>
          </a:p>
          <a:p>
            <a:pPr latinLnBrk="1">
              <a:lnSpc>
                <a:spcPts val="4400"/>
              </a:lnSpc>
            </a:pPr>
            <a:r>
              <a:rPr lang="en-US" altLang="zh-CN" sz="2400" b="0" i="0" smtClean="0">
                <a:solidFill>
                  <a:srgbClr val="000000"/>
                </a:solidFill>
                <a:latin typeface="Times New Roman" pitchFamily="34" charset="0"/>
                <a:ea typeface="SimSun" pitchFamily="34" charset="-122"/>
                <a:cs typeface="Times New Roman" pitchFamily="34" charset="-120"/>
              </a:rPr>
              <a:t>请回答问题</a:t>
            </a:r>
            <a:r>
              <a:rPr lang="en-US" altLang="zh-CN" sz="2400" b="0" i="0" dirty="0">
                <a:solidFill>
                  <a:srgbClr val="000000"/>
                </a:solidFill>
                <a:latin typeface="Times New Roman" pitchFamily="34" charset="0"/>
                <a:ea typeface="SimSun" pitchFamily="34" charset="-122"/>
                <a:cs typeface="Times New Roman" pitchFamily="34" charset="-120"/>
              </a:rPr>
              <a:t>。</a:t>
            </a:r>
            <a:endParaRPr lang="en-US" altLang="zh-CN" sz="2400" dirty="0"/>
          </a:p>
        </p:txBody>
      </p:sp>
      <p:pic>
        <p:nvPicPr>
          <p:cNvPr id="4" name="QO_5_BD.86_2#62700a132?vop=1&amp;pid=f5d5469e4&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941832" y="3213799"/>
            <a:ext cx="10305288" cy="2066544"/>
          </a:xfrm>
          <a:prstGeom prst="rect">
            <a:avLst/>
          </a:prstGeom>
          <a:noFill/>
          <a:extLst>
            <a:ext uri="{909E8E84-426E-40DD-AFC4-6F175D3DCCD1}">
              <a14:hiddenFill xmlns:a14="http://schemas.microsoft.com/office/drawing/2010/main">
                <a:solidFill>
                  <a:scrgbClr r="0" g="0" b="0">
                    <a:alpha val="0"/>
                  </a:scrgbClr>
                </a:solidFill>
              </a14:hiddenFill>
            </a:ext>
          </a:extLst>
        </p:spPr>
      </p:pic>
    </p:spTree>
  </p:cSld>
  <p:clrMapOvr>
    <a:masterClrMapping/>
  </p:clrMapOvr>
  <p:transition>
    <p:split dir="in"/>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name="Slide 39&amp;si=39">
    <p:spTree>
      <p:nvGrpSpPr>
        <p:cNvPr id="1" name=""/>
        <p:cNvGrpSpPr/>
        <p:nvPr/>
      </p:nvGrpSpPr>
      <p:grpSpPr>
        <a:xfrm>
          <a:off x="0" y="0"/>
          <a:ext cx="0" cy="0"/>
          <a:chOff x="0" y="0"/>
          <a:chExt cx="0" cy="0"/>
        </a:xfrm>
      </p:grpSpPr>
      <p:sp>
        <p:nvSpPr>
          <p:cNvPr id="2" name="QB_6_BD.87_1#18495ac40?vop=1&amp;pid=62700a132&amp;color=0,0,0&amp;vtp=1&amp;bt=1&amp;bbb=1&amp;hb=1"/>
          <p:cNvSpPr/>
          <p:nvPr/>
        </p:nvSpPr>
        <p:spPr>
          <a:xfrm>
            <a:off x="649224" y="859536"/>
            <a:ext cx="10899648" cy="1117600"/>
          </a:xfrm>
          <a:prstGeom prst="rect">
            <a:avLst/>
          </a:prstGeom>
          <a:noFill/>
          <a:ln/>
        </p:spPr>
        <p:txBody>
          <a:bodyPr wrap="none" lIns="0" tIns="0" rIns="0" bIns="0" rtlCol="0" anchor="t"/>
          <a:lstStyle/>
          <a:p>
            <a:pPr algn="l" latinLnBrk="1">
              <a:lnSpc>
                <a:spcPts val="4400"/>
              </a:lnSpc>
            </a:pPr>
            <a:r>
              <a:rPr lang="en-US" altLang="zh-CN" sz="2400" b="0" i="0" dirty="0">
                <a:solidFill>
                  <a:srgbClr val="000000"/>
                </a:solidFill>
                <a:latin typeface="Times New Roman" pitchFamily="34" charset="0"/>
                <a:ea typeface="SimSun" pitchFamily="34" charset="-122"/>
                <a:cs typeface="Times New Roman" pitchFamily="34" charset="-120"/>
              </a:rPr>
              <a:t>（1）“青青</a:t>
            </a:r>
            <a:r>
              <a:rPr lang="en-US" altLang="zh-CN" sz="2400" b="0" i="0">
                <a:solidFill>
                  <a:srgbClr val="000000"/>
                </a:solidFill>
                <a:latin typeface="Times New Roman" pitchFamily="34" charset="0"/>
                <a:ea typeface="SimSun" pitchFamily="34" charset="-122"/>
                <a:cs typeface="Times New Roman" pitchFamily="34" charset="-120"/>
              </a:rPr>
              <a:t>”</a:t>
            </a:r>
            <a:r>
              <a:rPr lang="en-US" altLang="zh-CN" sz="2400" b="0" i="0" smtClean="0">
                <a:solidFill>
                  <a:srgbClr val="000000"/>
                </a:solidFill>
                <a:latin typeface="Times New Roman" pitchFamily="34" charset="0"/>
                <a:ea typeface="SimSun" pitchFamily="34" charset="-122"/>
                <a:cs typeface="Times New Roman" pitchFamily="34" charset="-120"/>
              </a:rPr>
              <a:t>的结构和功能的基本单位是</a:t>
            </a:r>
            <a:r>
              <a:rPr lang="en-US" altLang="zh-CN" sz="2400" i="0" smtClean="0">
                <a:solidFill>
                  <a:srgbClr val="000000"/>
                </a:solidFill>
                <a:latin typeface="SimSun" pitchFamily="34" charset="0"/>
                <a:ea typeface="SimSun" pitchFamily="34" charset="-122"/>
                <a:cs typeface="SimSun" pitchFamily="34" charset="-120"/>
              </a:rPr>
              <a:t>______</a:t>
            </a:r>
            <a:r>
              <a:rPr lang="en-US" altLang="zh-CN" sz="2400" b="0" i="0" smtClean="0">
                <a:solidFill>
                  <a:srgbClr val="000000"/>
                </a:solidFill>
                <a:latin typeface="Times New Roman" pitchFamily="34" charset="0"/>
                <a:ea typeface="SimSun" pitchFamily="34" charset="-122"/>
                <a:cs typeface="Times New Roman" pitchFamily="34" charset="-120"/>
              </a:rPr>
              <a:t>。“</a:t>
            </a:r>
            <a:r>
              <a:rPr lang="en-US" altLang="zh-CN" sz="2400" b="0" i="0" dirty="0">
                <a:solidFill>
                  <a:srgbClr val="000000"/>
                </a:solidFill>
                <a:latin typeface="Times New Roman" pitchFamily="34" charset="0"/>
                <a:ea typeface="SimSun" pitchFamily="34" charset="-122"/>
                <a:cs typeface="Times New Roman" pitchFamily="34" charset="-120"/>
              </a:rPr>
              <a:t>青青”与正常藏羊相比</a:t>
            </a:r>
            <a:r>
              <a:rPr lang="en-US" altLang="zh-CN" sz="2400" b="0" i="0">
                <a:solidFill>
                  <a:srgbClr val="000000"/>
                </a:solidFill>
                <a:latin typeface="Times New Roman" pitchFamily="34" charset="0"/>
                <a:ea typeface="SimSun" pitchFamily="34" charset="-122"/>
                <a:cs typeface="Times New Roman" pitchFamily="34" charset="-120"/>
              </a:rPr>
              <a:t>，</a:t>
            </a:r>
            <a:r>
              <a:rPr lang="en-US" altLang="zh-CN" sz="2400" b="0" i="0" smtClean="0">
                <a:solidFill>
                  <a:srgbClr val="000000"/>
                </a:solidFill>
                <a:latin typeface="Times New Roman" pitchFamily="34" charset="0"/>
                <a:ea typeface="SimSun" pitchFamily="34" charset="-122"/>
                <a:cs typeface="Times New Roman" pitchFamily="34" charset="-120"/>
              </a:rPr>
              <a:t>它不是</a:t>
            </a:r>
          </a:p>
          <a:p>
            <a:pPr latinLnBrk="1">
              <a:lnSpc>
                <a:spcPts val="4400"/>
              </a:lnSpc>
            </a:pPr>
            <a:r>
              <a:rPr lang="en-US" altLang="zh-CN" sz="2400" b="0" i="0" smtClean="0">
                <a:solidFill>
                  <a:srgbClr val="000000"/>
                </a:solidFill>
                <a:latin typeface="Times New Roman" pitchFamily="34" charset="0"/>
                <a:ea typeface="SimSun" pitchFamily="34" charset="-122"/>
                <a:cs typeface="Times New Roman" pitchFamily="34" charset="-120"/>
              </a:rPr>
              <a:t>由</a:t>
            </a:r>
            <a:r>
              <a:rPr lang="en-US" altLang="zh-CN" sz="2400" i="0" smtClean="0">
                <a:solidFill>
                  <a:srgbClr val="000000"/>
                </a:solidFill>
                <a:latin typeface="SimSun" pitchFamily="34" charset="0"/>
                <a:ea typeface="SimSun" pitchFamily="34" charset="-122"/>
                <a:cs typeface="SimSun" pitchFamily="34" charset="-120"/>
              </a:rPr>
              <a:t>________</a:t>
            </a:r>
            <a:r>
              <a:rPr lang="en-US" altLang="zh-CN" sz="2400" b="0" i="0" smtClean="0">
                <a:solidFill>
                  <a:srgbClr val="000000"/>
                </a:solidFill>
                <a:latin typeface="Times New Roman" pitchFamily="34" charset="0"/>
                <a:ea typeface="SimSun" pitchFamily="34" charset="-122"/>
                <a:cs typeface="Times New Roman" pitchFamily="34" charset="-120"/>
              </a:rPr>
              <a:t>发育而来的</a:t>
            </a:r>
            <a:r>
              <a:rPr lang="en-US" altLang="zh-CN" sz="2400" b="0" i="0" dirty="0">
                <a:solidFill>
                  <a:srgbClr val="000000"/>
                </a:solidFill>
                <a:latin typeface="Times New Roman" pitchFamily="34" charset="0"/>
                <a:ea typeface="SimSun" pitchFamily="34" charset="-122"/>
                <a:cs typeface="Times New Roman" pitchFamily="34" charset="-120"/>
              </a:rPr>
              <a:t>。</a:t>
            </a:r>
            <a:endParaRPr lang="en-US" altLang="zh-CN" sz="2400" dirty="0"/>
          </a:p>
        </p:txBody>
      </p:sp>
      <p:sp>
        <p:nvSpPr>
          <p:cNvPr id="3" name="QB_6_AN.88_1#18495ac40.blank?vop=1&amp;pid=62700a132&amp;color=0,0,0&amp;vpa=31&amp;vtp=1&amp;bbb=1"/>
          <p:cNvSpPr/>
          <p:nvPr/>
        </p:nvSpPr>
        <p:spPr>
          <a:xfrm>
            <a:off x="5964967" y="831596"/>
            <a:ext cx="830263" cy="558800"/>
          </a:xfrm>
          <a:prstGeom prst="rect">
            <a:avLst/>
          </a:prstGeom>
          <a:noFill/>
          <a:ln/>
        </p:spPr>
        <p:txBody>
          <a:bodyPr wrap="none" lIns="0" tIns="0" rIns="0" bIns="0" rtlCol="0" anchor="t"/>
          <a:lstStyle/>
          <a:p>
            <a:pPr algn="ctr" latinLnBrk="1">
              <a:lnSpc>
                <a:spcPts val="4400"/>
              </a:lnSpc>
            </a:pPr>
            <a:r>
              <a:rPr lang="en-US" altLang="zh-CN" sz="2400" b="0" i="0" dirty="0">
                <a:solidFill>
                  <a:srgbClr val="FF0000"/>
                </a:solidFill>
                <a:latin typeface="Times New Roman" pitchFamily="34" charset="0"/>
                <a:ea typeface="SimSun" pitchFamily="34" charset="-122"/>
                <a:cs typeface="Times New Roman" pitchFamily="34" charset="-120"/>
              </a:rPr>
              <a:t>细胞</a:t>
            </a:r>
            <a:endParaRPr lang="en-US" altLang="zh-CN" sz="2400" dirty="0"/>
          </a:p>
        </p:txBody>
      </p:sp>
      <p:sp>
        <p:nvSpPr>
          <p:cNvPr id="4" name="QB_6_AN.89_1#18495ac40.blank?vop=1&amp;pid=62700a132&amp;color=0,0,0&amp;vpa=32&amp;vtp=1&amp;bbb=1"/>
          <p:cNvSpPr/>
          <p:nvPr/>
        </p:nvSpPr>
        <p:spPr>
          <a:xfrm>
            <a:off x="970693" y="1390396"/>
            <a:ext cx="1135063" cy="558800"/>
          </a:xfrm>
          <a:prstGeom prst="rect">
            <a:avLst/>
          </a:prstGeom>
          <a:noFill/>
          <a:ln/>
        </p:spPr>
        <p:txBody>
          <a:bodyPr wrap="none" lIns="0" tIns="0" rIns="0" bIns="0" rtlCol="0" anchor="t"/>
          <a:lstStyle/>
          <a:p>
            <a:pPr algn="ctr" latinLnBrk="1">
              <a:lnSpc>
                <a:spcPts val="4400"/>
              </a:lnSpc>
            </a:pPr>
            <a:r>
              <a:rPr lang="en-US" altLang="zh-CN" sz="2400" b="0" i="0" dirty="0">
                <a:solidFill>
                  <a:srgbClr val="FF0000"/>
                </a:solidFill>
                <a:latin typeface="Times New Roman" pitchFamily="34" charset="0"/>
                <a:ea typeface="SimSun" pitchFamily="34" charset="-122"/>
                <a:cs typeface="Times New Roman" pitchFamily="34" charset="-120"/>
              </a:rPr>
              <a:t>受精卵</a:t>
            </a:r>
            <a:endParaRPr lang="en-US" altLang="zh-CN" sz="2400" dirty="0"/>
          </a:p>
        </p:txBody>
      </p:sp>
      <p:sp>
        <p:nvSpPr>
          <p:cNvPr id="5" name="QB_6_AS.90_1#18495ac40?vop=1&amp;pid=62700a132&amp;color=0,0,0&amp;vtp=1&amp;bbb=1&amp;hb=1"/>
          <p:cNvSpPr/>
          <p:nvPr/>
        </p:nvSpPr>
        <p:spPr>
          <a:xfrm>
            <a:off x="649224" y="2014274"/>
            <a:ext cx="10899648" cy="1117600"/>
          </a:xfrm>
          <a:prstGeom prst="rect">
            <a:avLst/>
          </a:prstGeom>
          <a:noFill/>
          <a:ln/>
        </p:spPr>
        <p:txBody>
          <a:bodyPr wrap="none" lIns="0" tIns="0" rIns="0" bIns="0" rtlCol="0" anchor="t"/>
          <a:lstStyle/>
          <a:p>
            <a:pPr algn="l" latinLnBrk="1">
              <a:lnSpc>
                <a:spcPts val="4400"/>
              </a:lnSpc>
            </a:pPr>
            <a:r>
              <a:rPr lang="en-US" altLang="zh-CN" sz="2400" b="0" i="0" dirty="0">
                <a:solidFill>
                  <a:srgbClr val="FF0000"/>
                </a:solidFill>
                <a:latin typeface="Times New Roman" pitchFamily="34" charset="0"/>
                <a:ea typeface="SimHei" pitchFamily="34" charset="-122"/>
                <a:cs typeface="Times New Roman" pitchFamily="34" charset="-120"/>
              </a:rPr>
              <a:t>【解析】</a:t>
            </a:r>
            <a:r>
              <a:rPr lang="en-US" altLang="zh-CN" sz="2400" b="0" i="0" dirty="0">
                <a:solidFill>
                  <a:srgbClr val="FF0000"/>
                </a:solidFill>
                <a:latin typeface="Times New Roman" pitchFamily="34" charset="0"/>
                <a:ea typeface="SimSun" pitchFamily="34" charset="-122"/>
                <a:cs typeface="Times New Roman" pitchFamily="34" charset="-120"/>
              </a:rPr>
              <a:t>细胞是生物体结构和功能的基本单位</a:t>
            </a:r>
            <a:r>
              <a:rPr lang="en-US" altLang="zh-CN" sz="2400" b="0" i="0">
                <a:solidFill>
                  <a:srgbClr val="FF0000"/>
                </a:solidFill>
                <a:latin typeface="Times New Roman" pitchFamily="34" charset="0"/>
                <a:ea typeface="SimSun" pitchFamily="34" charset="-122"/>
                <a:cs typeface="Times New Roman" pitchFamily="34" charset="-120"/>
              </a:rPr>
              <a:t>。</a:t>
            </a:r>
            <a:r>
              <a:rPr lang="en-US" altLang="zh-CN" sz="2400" b="0" i="0" smtClean="0">
                <a:solidFill>
                  <a:srgbClr val="FF0000"/>
                </a:solidFill>
                <a:latin typeface="Times New Roman" pitchFamily="34" charset="0"/>
                <a:ea typeface="SimSun" pitchFamily="34" charset="-122"/>
                <a:cs typeface="Times New Roman" pitchFamily="34" charset="-120"/>
              </a:rPr>
              <a:t>克隆动物是通过核移植技术产生</a:t>
            </a:r>
          </a:p>
          <a:p>
            <a:pPr latinLnBrk="1">
              <a:lnSpc>
                <a:spcPts val="4400"/>
              </a:lnSpc>
            </a:pPr>
            <a:r>
              <a:rPr lang="en-US" altLang="zh-CN" sz="2400" b="0" i="0" smtClean="0">
                <a:solidFill>
                  <a:srgbClr val="FF0000"/>
                </a:solidFill>
                <a:latin typeface="Times New Roman" pitchFamily="34" charset="0"/>
                <a:ea typeface="SimSun" pitchFamily="34" charset="-122"/>
                <a:cs typeface="Times New Roman" pitchFamily="34" charset="-120"/>
              </a:rPr>
              <a:t>的</a:t>
            </a:r>
            <a:r>
              <a:rPr lang="en-US" altLang="zh-CN" sz="2400" b="0" i="0" dirty="0">
                <a:solidFill>
                  <a:srgbClr val="FF0000"/>
                </a:solidFill>
                <a:latin typeface="Times New Roman" pitchFamily="34" charset="0"/>
                <a:ea typeface="SimSun" pitchFamily="34" charset="-122"/>
                <a:cs typeface="Times New Roman" pitchFamily="34" charset="-120"/>
              </a:rPr>
              <a:t>，因此克隆动物不是由受精卵发育而来的。</a:t>
            </a:r>
            <a:endParaRPr lang="en-US" altLang="zh-CN" sz="2400" dirty="0"/>
          </a:p>
        </p:txBody>
      </p:sp>
      <p:sp>
        <p:nvSpPr>
          <p:cNvPr id="6" name="QB_6_BD.91_1#31fd4f375?vop=1&amp;pid=62700a132&amp;color=0,0,0&amp;vtp=1&amp;bbb=1&amp;hb=1"/>
          <p:cNvSpPr/>
          <p:nvPr/>
        </p:nvSpPr>
        <p:spPr>
          <a:xfrm>
            <a:off x="649224" y="3169974"/>
            <a:ext cx="10899648" cy="1117600"/>
          </a:xfrm>
          <a:prstGeom prst="rect">
            <a:avLst/>
          </a:prstGeom>
          <a:noFill/>
          <a:ln/>
        </p:spPr>
        <p:txBody>
          <a:bodyPr wrap="none" lIns="0" tIns="0" rIns="0" bIns="0" rtlCol="0" anchor="t"/>
          <a:lstStyle/>
          <a:p>
            <a:pPr algn="l" latinLnBrk="1">
              <a:lnSpc>
                <a:spcPts val="4400"/>
              </a:lnSpc>
            </a:pPr>
            <a:r>
              <a:rPr lang="en-US" altLang="zh-CN" sz="2400" b="0" i="0" dirty="0">
                <a:solidFill>
                  <a:srgbClr val="000000"/>
                </a:solidFill>
                <a:latin typeface="Times New Roman" pitchFamily="34" charset="0"/>
                <a:ea typeface="SimSun" pitchFamily="34" charset="-122"/>
                <a:cs typeface="Times New Roman" pitchFamily="34" charset="-120"/>
              </a:rPr>
              <a:t>（2）克隆藏羊“青青”虽然是由C羊诞下的</a:t>
            </a:r>
            <a:r>
              <a:rPr lang="en-US" altLang="zh-CN" sz="2400" b="0" i="0">
                <a:solidFill>
                  <a:srgbClr val="000000"/>
                </a:solidFill>
                <a:latin typeface="Times New Roman" pitchFamily="34" charset="0"/>
                <a:ea typeface="SimSun" pitchFamily="34" charset="-122"/>
                <a:cs typeface="Times New Roman" pitchFamily="34" charset="-120"/>
              </a:rPr>
              <a:t>，</a:t>
            </a:r>
            <a:r>
              <a:rPr lang="en-US" altLang="zh-CN" sz="2400" b="0" i="0" smtClean="0">
                <a:solidFill>
                  <a:srgbClr val="000000"/>
                </a:solidFill>
                <a:latin typeface="Times New Roman" pitchFamily="34" charset="0"/>
                <a:ea typeface="SimSun" pitchFamily="34" charset="-122"/>
                <a:cs typeface="Times New Roman" pitchFamily="34" charset="-120"/>
              </a:rPr>
              <a:t>但是它的外表几乎与</a:t>
            </a:r>
            <a:r>
              <a:rPr lang="en-US" altLang="zh-CN" sz="2400" i="0" smtClean="0">
                <a:solidFill>
                  <a:srgbClr val="000000"/>
                </a:solidFill>
                <a:latin typeface="SimSun" pitchFamily="34" charset="0"/>
                <a:ea typeface="SimSun" pitchFamily="34" charset="-122"/>
                <a:cs typeface="SimSun" pitchFamily="34" charset="-120"/>
              </a:rPr>
              <a:t>___</a:t>
            </a:r>
            <a:r>
              <a:rPr lang="en-US" altLang="zh-CN" sz="2400" b="0" i="0" smtClean="0">
                <a:solidFill>
                  <a:srgbClr val="000000"/>
                </a:solidFill>
                <a:latin typeface="Times New Roman" pitchFamily="34" charset="0"/>
                <a:ea typeface="SimSun" pitchFamily="34" charset="-122"/>
                <a:cs typeface="Times New Roman" pitchFamily="34" charset="-120"/>
              </a:rPr>
              <a:t>羊一模一样，</a:t>
            </a:r>
          </a:p>
          <a:p>
            <a:pPr latinLnBrk="1">
              <a:lnSpc>
                <a:spcPts val="4400"/>
              </a:lnSpc>
            </a:pPr>
            <a:r>
              <a:rPr lang="en-US" altLang="zh-CN" sz="2400" b="0" i="0" smtClean="0">
                <a:solidFill>
                  <a:srgbClr val="000000"/>
                </a:solidFill>
                <a:latin typeface="Times New Roman" pitchFamily="34" charset="0"/>
                <a:ea typeface="SimSun" pitchFamily="34" charset="-122"/>
                <a:cs typeface="Times New Roman" pitchFamily="34" charset="-120"/>
              </a:rPr>
              <a:t>这个实例说明</a:t>
            </a:r>
            <a:r>
              <a:rPr lang="en-US" altLang="zh-CN" sz="2400" i="0" smtClean="0">
                <a:solidFill>
                  <a:srgbClr val="000000"/>
                </a:solidFill>
                <a:latin typeface="SimSun" pitchFamily="34" charset="0"/>
                <a:ea typeface="SimSun" pitchFamily="34" charset="-122"/>
                <a:cs typeface="SimSun" pitchFamily="34" charset="-120"/>
              </a:rPr>
              <a:t>____________________________________</a:t>
            </a:r>
            <a:r>
              <a:rPr lang="en-US" altLang="zh-CN" sz="2400" b="0" i="0" smtClean="0">
                <a:solidFill>
                  <a:srgbClr val="000000"/>
                </a:solidFill>
                <a:latin typeface="Times New Roman" pitchFamily="34" charset="0"/>
                <a:ea typeface="SimSun" pitchFamily="34" charset="-122"/>
                <a:cs typeface="Times New Roman" pitchFamily="34" charset="-120"/>
              </a:rPr>
              <a:t>。</a:t>
            </a:r>
            <a:endParaRPr lang="en-US" altLang="zh-CN" sz="2400" dirty="0"/>
          </a:p>
        </p:txBody>
      </p:sp>
      <p:sp>
        <p:nvSpPr>
          <p:cNvPr id="7" name="QB_6_AN.92_1#31fd4f375.blank?vop=1&amp;pid=62700a132&amp;color=0,0,0&amp;vpa=33&amp;vtp=1"/>
          <p:cNvSpPr/>
          <p:nvPr/>
        </p:nvSpPr>
        <p:spPr>
          <a:xfrm>
            <a:off x="9190768" y="3142034"/>
            <a:ext cx="423863" cy="558800"/>
          </a:xfrm>
          <a:prstGeom prst="rect">
            <a:avLst/>
          </a:prstGeom>
          <a:noFill/>
          <a:ln/>
        </p:spPr>
        <p:txBody>
          <a:bodyPr wrap="none" lIns="0" tIns="0" rIns="0" bIns="0" rtlCol="0" anchor="t"/>
          <a:lstStyle/>
          <a:p>
            <a:pPr algn="ctr" latinLnBrk="1">
              <a:lnSpc>
                <a:spcPts val="4400"/>
              </a:lnSpc>
            </a:pPr>
            <a:r>
              <a:rPr lang="en-US" altLang="zh-CN" sz="2400" b="0" i="0" dirty="0">
                <a:solidFill>
                  <a:srgbClr val="FF0000"/>
                </a:solidFill>
                <a:latin typeface="Times New Roman" pitchFamily="34" charset="0"/>
                <a:ea typeface="SimSun" pitchFamily="34" charset="-122"/>
                <a:cs typeface="Times New Roman" pitchFamily="34" charset="-120"/>
              </a:rPr>
              <a:t>B</a:t>
            </a:r>
            <a:endParaRPr lang="en-US" altLang="zh-CN" sz="2400" dirty="0"/>
          </a:p>
        </p:txBody>
      </p:sp>
      <p:sp>
        <p:nvSpPr>
          <p:cNvPr id="8" name="QB_6_AN.93_1#31fd4f375.blank?vop=1&amp;pid=62700a132&amp;color=0,0,0&amp;vpa=34&amp;vtp=1&amp;bbb=1"/>
          <p:cNvSpPr/>
          <p:nvPr/>
        </p:nvSpPr>
        <p:spPr>
          <a:xfrm>
            <a:off x="2494692" y="3700834"/>
            <a:ext cx="5402263" cy="558800"/>
          </a:xfrm>
          <a:prstGeom prst="rect">
            <a:avLst/>
          </a:prstGeom>
          <a:noFill/>
          <a:ln/>
        </p:spPr>
        <p:txBody>
          <a:bodyPr wrap="none" lIns="0" tIns="0" rIns="0" bIns="0" rtlCol="0" anchor="t"/>
          <a:lstStyle/>
          <a:p>
            <a:pPr algn="ctr" latinLnBrk="1">
              <a:lnSpc>
                <a:spcPts val="4400"/>
              </a:lnSpc>
            </a:pPr>
            <a:r>
              <a:rPr lang="en-US" altLang="zh-CN" sz="2400" b="0" i="0" dirty="0">
                <a:solidFill>
                  <a:srgbClr val="FF0000"/>
                </a:solidFill>
                <a:latin typeface="Times New Roman" pitchFamily="34" charset="0"/>
                <a:ea typeface="SimSun" pitchFamily="34" charset="-122"/>
                <a:cs typeface="Times New Roman" pitchFamily="34" charset="-120"/>
              </a:rPr>
              <a:t>细胞核控制着生物的生长、发育和遗传</a:t>
            </a:r>
            <a:endParaRPr lang="en-US" altLang="zh-CN" sz="2400" dirty="0"/>
          </a:p>
        </p:txBody>
      </p:sp>
      <p:sp>
        <p:nvSpPr>
          <p:cNvPr id="9" name="QB_6_AS.94_1#31fd4f375?vop=1&amp;pid=62700a132&amp;color=0,0,0&amp;vtp=1&amp;bbb=1&amp;hb=1"/>
          <p:cNvSpPr/>
          <p:nvPr/>
        </p:nvSpPr>
        <p:spPr>
          <a:xfrm>
            <a:off x="649224" y="4325674"/>
            <a:ext cx="10899648" cy="1117600"/>
          </a:xfrm>
          <a:prstGeom prst="rect">
            <a:avLst/>
          </a:prstGeom>
          <a:noFill/>
          <a:ln/>
        </p:spPr>
        <p:txBody>
          <a:bodyPr wrap="none" lIns="0" tIns="0" rIns="0" bIns="0" rtlCol="0" anchor="t"/>
          <a:lstStyle/>
          <a:p>
            <a:pPr algn="l" latinLnBrk="1">
              <a:lnSpc>
                <a:spcPts val="4400"/>
              </a:lnSpc>
            </a:pPr>
            <a:r>
              <a:rPr lang="en-US" altLang="zh-CN" sz="2400" b="0" i="0" dirty="0">
                <a:solidFill>
                  <a:srgbClr val="FF0000"/>
                </a:solidFill>
                <a:latin typeface="Times New Roman" pitchFamily="34" charset="0"/>
                <a:ea typeface="SimHei" pitchFamily="34" charset="-122"/>
                <a:cs typeface="Times New Roman" pitchFamily="34" charset="-120"/>
              </a:rPr>
              <a:t>【解析】</a:t>
            </a:r>
            <a:r>
              <a:rPr lang="en-US" altLang="zh-CN" sz="2400" b="0" i="0" dirty="0">
                <a:solidFill>
                  <a:srgbClr val="FF0000"/>
                </a:solidFill>
                <a:latin typeface="Times New Roman" pitchFamily="34" charset="0"/>
                <a:ea typeface="SimSun" pitchFamily="34" charset="-122"/>
                <a:cs typeface="Times New Roman" pitchFamily="34" charset="-120"/>
              </a:rPr>
              <a:t>“青青”和提供细胞核的B羊几乎一模一样，</a:t>
            </a:r>
            <a:r>
              <a:rPr lang="en-US" altLang="zh-CN" sz="2400" b="0" i="0">
                <a:solidFill>
                  <a:srgbClr val="FF0000"/>
                </a:solidFill>
                <a:latin typeface="Times New Roman" pitchFamily="34" charset="0"/>
                <a:ea typeface="SimSun" pitchFamily="34" charset="-122"/>
                <a:cs typeface="Times New Roman" pitchFamily="34" charset="-120"/>
              </a:rPr>
              <a:t>说明细胞核控制着生物的生长</a:t>
            </a:r>
            <a:r>
              <a:rPr lang="en-US" altLang="zh-CN" sz="2400" b="0" i="0" smtClean="0">
                <a:solidFill>
                  <a:srgbClr val="FF0000"/>
                </a:solidFill>
                <a:latin typeface="Times New Roman" pitchFamily="34" charset="0"/>
                <a:ea typeface="SimSun" pitchFamily="34" charset="-122"/>
                <a:cs typeface="Times New Roman" pitchFamily="34" charset="-120"/>
              </a:rPr>
              <a:t>、</a:t>
            </a:r>
          </a:p>
          <a:p>
            <a:pPr latinLnBrk="1">
              <a:lnSpc>
                <a:spcPts val="4400"/>
              </a:lnSpc>
            </a:pPr>
            <a:r>
              <a:rPr lang="en-US" altLang="zh-CN" sz="2400" b="0" i="0" smtClean="0">
                <a:solidFill>
                  <a:srgbClr val="FF0000"/>
                </a:solidFill>
                <a:latin typeface="Times New Roman" pitchFamily="34" charset="0"/>
                <a:ea typeface="SimSun" pitchFamily="34" charset="-122"/>
                <a:cs typeface="Times New Roman" pitchFamily="34" charset="-120"/>
              </a:rPr>
              <a:t>发育和遗传</a:t>
            </a:r>
            <a:r>
              <a:rPr lang="en-US" altLang="zh-CN" sz="2400" b="0" i="0" dirty="0">
                <a:solidFill>
                  <a:srgbClr val="FF0000"/>
                </a:solidFill>
                <a:latin typeface="Times New Roman" pitchFamily="34" charset="0"/>
                <a:ea typeface="SimSun" pitchFamily="34" charset="-122"/>
                <a:cs typeface="Times New Roman" pitchFamily="34" charset="-120"/>
              </a:rPr>
              <a:t>。</a:t>
            </a:r>
            <a:endParaRPr lang="en-US" altLang="zh-CN" sz="24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3">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3">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499"/>
                                          </p:stCondLst>
                                        </p:cTn>
                                        <p:tgtEl>
                                          <p:spTgt spid="4">
                                            <p:bg/>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499"/>
                                          </p:stCondLst>
                                        </p:cTn>
                                        <p:tgtEl>
                                          <p:spTgt spid="4">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5">
                                            <p:bg/>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499"/>
                                          </p:stCondLst>
                                        </p:cTn>
                                        <p:tgtEl>
                                          <p:spTgt spid="5">
                                            <p:txEl>
                                              <p:pRg st="0" end="0"/>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499"/>
                                          </p:stCondLst>
                                        </p:cTn>
                                        <p:tgtEl>
                                          <p:spTgt spid="5">
                                            <p:txEl>
                                              <p:pRg st="1" end="1"/>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499"/>
                                          </p:stCondLst>
                                        </p:cTn>
                                        <p:tgtEl>
                                          <p:spTgt spid="7">
                                            <p:bg/>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499"/>
                                          </p:stCondLst>
                                        </p:cTn>
                                        <p:tgtEl>
                                          <p:spTgt spid="7">
                                            <p:txEl>
                                              <p:pRg st="0" end="0"/>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499"/>
                                          </p:stCondLst>
                                        </p:cTn>
                                        <p:tgtEl>
                                          <p:spTgt spid="8">
                                            <p:bg/>
                                          </p:spTgt>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499"/>
                                          </p:stCondLst>
                                        </p:cTn>
                                        <p:tgtEl>
                                          <p:spTgt spid="8">
                                            <p:txEl>
                                              <p:pRg st="0" end="0"/>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499"/>
                                          </p:stCondLst>
                                        </p:cTn>
                                        <p:tgtEl>
                                          <p:spTgt spid="9">
                                            <p:bg/>
                                          </p:spTgt>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499"/>
                                          </p:stCondLst>
                                        </p:cTn>
                                        <p:tgtEl>
                                          <p:spTgt spid="9">
                                            <p:txEl>
                                              <p:pRg st="0" end="0"/>
                                            </p:txEl>
                                          </p:spTgt>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499"/>
                                          </p:stCondLst>
                                        </p:cTn>
                                        <p:tgtEl>
                                          <p:spTgt spid="9">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P spid="7" grpId="0" build="p" animBg="1"/>
      <p:bldP spid="8" grpId="0" build="p" animBg="1"/>
      <p:bldP spid="9" grpId="0" build="p" animBg="1"/>
    </p:bldLst>
  </p:timing>
</p:sld>
</file>

<file path=ppt/slides/slide4.xml><?xml version="1.0" encoding="utf-8"?>
<p:sld xmlns:a="http://schemas.openxmlformats.org/drawingml/2006/main" xmlns:r="http://schemas.openxmlformats.org/officeDocument/2006/relationships" xmlns:p="http://schemas.openxmlformats.org/presentationml/2006/main">
  <p:cSld name="Slide 4&amp;si=4">
    <p:spTree>
      <p:nvGrpSpPr>
        <p:cNvPr id="1" name=""/>
        <p:cNvGrpSpPr/>
        <p:nvPr/>
      </p:nvGrpSpPr>
      <p:grpSpPr>
        <a:xfrm>
          <a:off x="0" y="0"/>
          <a:ext cx="0" cy="0"/>
          <a:chOff x="0" y="0"/>
          <a:chExt cx="0" cy="0"/>
        </a:xfrm>
      </p:grpSpPr>
      <p:sp>
        <p:nvSpPr>
          <p:cNvPr id="2" name="C_2#5788c9fd7.fixed?pid=58a0f7a91&amp;color=255,255,255&amp;vtp=1&amp;bbb=1"/>
          <p:cNvSpPr/>
          <p:nvPr/>
        </p:nvSpPr>
        <p:spPr>
          <a:xfrm>
            <a:off x="1234440" y="1545336"/>
            <a:ext cx="1801368" cy="1225296"/>
          </a:xfrm>
          <a:prstGeom prst="rect">
            <a:avLst/>
          </a:prstGeom>
          <a:noFill/>
          <a:ln/>
        </p:spPr>
        <p:txBody>
          <a:bodyPr wrap="none" lIns="0" tIns="0" rIns="0" bIns="0" rtlCol="0" anchor="ctr"/>
          <a:lstStyle/>
          <a:p>
            <a:pPr algn="ctr" latinLnBrk="1">
              <a:lnSpc>
                <a:spcPts val="6000"/>
              </a:lnSpc>
            </a:pPr>
            <a:r>
              <a:rPr lang="en-US" altLang="zh-CN" sz="4800" b="1" i="0" dirty="0">
                <a:solidFill>
                  <a:srgbClr val="FFFFFF"/>
                </a:solidFill>
                <a:latin typeface="Times New Roman" pitchFamily="34" charset="0"/>
                <a:ea typeface="SimHei" pitchFamily="34" charset="-122"/>
                <a:cs typeface="Times New Roman" pitchFamily="34" charset="-120"/>
              </a:rPr>
              <a:t>卷1</a:t>
            </a:r>
            <a:endParaRPr lang="en-US" altLang="zh-CN" sz="4800" dirty="0"/>
          </a:p>
        </p:txBody>
      </p:sp>
      <p:sp>
        <p:nvSpPr>
          <p:cNvPr id="3" name="C_2#5788c9fd7.fixed?pid=58a0f7a91&amp;color=0,0,0&amp;vtp=1&amp;bbb=1"/>
          <p:cNvSpPr/>
          <p:nvPr/>
        </p:nvSpPr>
        <p:spPr>
          <a:xfrm>
            <a:off x="3127248" y="1673352"/>
            <a:ext cx="7534656" cy="950976"/>
          </a:xfrm>
          <a:prstGeom prst="rect">
            <a:avLst/>
          </a:prstGeom>
          <a:noFill/>
          <a:ln/>
        </p:spPr>
        <p:txBody>
          <a:bodyPr wrap="none" lIns="0" tIns="0" rIns="0" bIns="0" rtlCol="0" anchor="ctr"/>
          <a:lstStyle/>
          <a:p>
            <a:pPr algn="ctr" latinLnBrk="1">
              <a:lnSpc>
                <a:spcPts val="4700"/>
              </a:lnSpc>
            </a:pPr>
            <a:r>
              <a:rPr lang="en-US" altLang="zh-CN" sz="3800" b="1" i="0" spc="-100" dirty="0">
                <a:solidFill>
                  <a:srgbClr val="000000"/>
                </a:solidFill>
                <a:latin typeface="Times New Roman" pitchFamily="34" charset="0"/>
                <a:ea typeface="SimHei" pitchFamily="34" charset="-122"/>
                <a:cs typeface="Times New Roman" pitchFamily="34" charset="-120"/>
              </a:rPr>
              <a:t>第一章&amp;第二章基础诊断卷（A卷）</a:t>
            </a:r>
            <a:endParaRPr lang="en-US" altLang="zh-CN" sz="3800" spc="-100" dirty="0"/>
          </a:p>
        </p:txBody>
      </p:sp>
      <p:sp>
        <p:nvSpPr>
          <p:cNvPr id="4" name="C_2#5788c9fd7.fixed?pid=58a0f7a91&amp;color=0,0,0&amp;vtp=1&amp;bbb=1"/>
          <p:cNvSpPr/>
          <p:nvPr/>
        </p:nvSpPr>
        <p:spPr>
          <a:xfrm>
            <a:off x="374904" y="3273552"/>
            <a:ext cx="11430000" cy="1188720"/>
          </a:xfrm>
          <a:prstGeom prst="rect">
            <a:avLst/>
          </a:prstGeom>
          <a:noFill/>
          <a:ln/>
        </p:spPr>
        <p:txBody>
          <a:bodyPr wrap="none" lIns="0" tIns="0" rIns="0" bIns="0" rtlCol="0" anchor="ctr"/>
          <a:lstStyle/>
          <a:p>
            <a:pPr algn="ctr" latinLnBrk="1">
              <a:lnSpc>
                <a:spcPts val="4000"/>
              </a:lnSpc>
            </a:pPr>
            <a:r>
              <a:rPr lang="en-US" altLang="zh-CN" sz="3200" b="0" i="0" dirty="0">
                <a:solidFill>
                  <a:srgbClr val="000000"/>
                </a:solidFill>
                <a:latin typeface="KaiTi" pitchFamily="34" charset="0"/>
                <a:ea typeface="KaiTi" pitchFamily="34" charset="-122"/>
                <a:cs typeface="KaiTi" pitchFamily="34" charset="-120"/>
              </a:rPr>
              <a:t>考查内容：认识生物、认识细胞</a:t>
            </a:r>
            <a:endParaRPr lang="en-US" altLang="zh-CN" sz="3200" dirty="0"/>
          </a:p>
        </p:txBody>
      </p:sp>
    </p:spTree>
  </p:cSld>
  <p:clrMapOvr>
    <a:masterClrMapping/>
  </p:clrMapOvr>
  <p:transition>
    <p:split dir="in"/>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name="Slide 40&amp;si=40">
    <p:spTree>
      <p:nvGrpSpPr>
        <p:cNvPr id="1" name=""/>
        <p:cNvGrpSpPr/>
        <p:nvPr/>
      </p:nvGrpSpPr>
      <p:grpSpPr>
        <a:xfrm>
          <a:off x="0" y="0"/>
          <a:ext cx="0" cy="0"/>
          <a:chOff x="0" y="0"/>
          <a:chExt cx="0" cy="0"/>
        </a:xfrm>
      </p:grpSpPr>
      <p:sp>
        <p:nvSpPr>
          <p:cNvPr id="2" name="QB_6_BD.95_1#87efb59ee?vop=1&amp;pid=62700a132&amp;color=0,0,0&amp;vtp=1&amp;bt=1&amp;bbb=1&amp;hb=1"/>
          <p:cNvSpPr/>
          <p:nvPr/>
        </p:nvSpPr>
        <p:spPr>
          <a:xfrm>
            <a:off x="649224" y="859536"/>
            <a:ext cx="10899648" cy="1117600"/>
          </a:xfrm>
          <a:prstGeom prst="rect">
            <a:avLst/>
          </a:prstGeom>
          <a:noFill/>
          <a:ln/>
        </p:spPr>
        <p:txBody>
          <a:bodyPr wrap="none" lIns="0" tIns="0" rIns="0" bIns="0" rtlCol="0" anchor="t"/>
          <a:lstStyle/>
          <a:p>
            <a:pPr algn="l" latinLnBrk="1">
              <a:lnSpc>
                <a:spcPts val="4400"/>
              </a:lnSpc>
            </a:pPr>
            <a:r>
              <a:rPr lang="en-US" altLang="zh-CN" sz="2400" b="0" i="0" dirty="0">
                <a:solidFill>
                  <a:srgbClr val="000000"/>
                </a:solidFill>
                <a:latin typeface="Times New Roman" pitchFamily="34" charset="0"/>
                <a:ea typeface="SimSun" pitchFamily="34" charset="-122"/>
                <a:cs typeface="Times New Roman" pitchFamily="34" charset="-120"/>
              </a:rPr>
              <a:t>（3）进行细胞核提取和注射的过程时</a:t>
            </a:r>
            <a:r>
              <a:rPr lang="en-US" altLang="zh-CN" sz="2400" b="0" i="0">
                <a:solidFill>
                  <a:srgbClr val="000000"/>
                </a:solidFill>
                <a:latin typeface="Times New Roman" pitchFamily="34" charset="0"/>
                <a:ea typeface="SimSun" pitchFamily="34" charset="-122"/>
                <a:cs typeface="Times New Roman" pitchFamily="34" charset="-120"/>
              </a:rPr>
              <a:t>，</a:t>
            </a:r>
            <a:r>
              <a:rPr lang="en-US" altLang="zh-CN" sz="2400" b="0" i="0" smtClean="0">
                <a:solidFill>
                  <a:srgbClr val="000000"/>
                </a:solidFill>
                <a:latin typeface="Times New Roman" pitchFamily="34" charset="0"/>
                <a:ea typeface="SimSun" pitchFamily="34" charset="-122"/>
                <a:cs typeface="Times New Roman" pitchFamily="34" charset="-120"/>
              </a:rPr>
              <a:t>需要在</a:t>
            </a:r>
            <a:r>
              <a:rPr lang="en-US" altLang="zh-CN" sz="2400" i="0" smtClean="0">
                <a:solidFill>
                  <a:srgbClr val="000000"/>
                </a:solidFill>
                <a:latin typeface="SimSun" pitchFamily="34" charset="0"/>
                <a:ea typeface="SimSun" pitchFamily="34" charset="-122"/>
                <a:cs typeface="SimSun" pitchFamily="34" charset="-120"/>
              </a:rPr>
              <a:t>__________</a:t>
            </a:r>
            <a:r>
              <a:rPr lang="en-US" altLang="zh-CN" sz="2400" b="0" i="0" smtClean="0">
                <a:solidFill>
                  <a:srgbClr val="000000"/>
                </a:solidFill>
                <a:latin typeface="Times New Roman" pitchFamily="34" charset="0"/>
                <a:ea typeface="SimSun" pitchFamily="34" charset="-122"/>
                <a:cs typeface="Times New Roman" pitchFamily="34" charset="-120"/>
              </a:rPr>
              <a:t>（</a:t>
            </a:r>
            <a:r>
              <a:rPr lang="en-US" altLang="zh-CN" sz="2400" b="0" i="0" dirty="0">
                <a:solidFill>
                  <a:srgbClr val="000000"/>
                </a:solidFill>
                <a:latin typeface="Times New Roman" pitchFamily="34" charset="0"/>
                <a:ea typeface="SimSun" pitchFamily="34" charset="-122"/>
                <a:cs typeface="Times New Roman" pitchFamily="34" charset="-120"/>
              </a:rPr>
              <a:t>填“清水”或</a:t>
            </a:r>
            <a:r>
              <a:rPr lang="en-US" altLang="zh-CN" sz="2400" b="0" i="0">
                <a:solidFill>
                  <a:srgbClr val="000000"/>
                </a:solidFill>
                <a:latin typeface="Times New Roman" pitchFamily="34" charset="0"/>
                <a:ea typeface="SimSun" pitchFamily="34" charset="-122"/>
                <a:cs typeface="Times New Roman" pitchFamily="34" charset="-120"/>
              </a:rPr>
              <a:t>“</a:t>
            </a:r>
            <a:r>
              <a:rPr lang="en-US" altLang="zh-CN" sz="2400" b="0" i="0" smtClean="0">
                <a:solidFill>
                  <a:srgbClr val="000000"/>
                </a:solidFill>
                <a:latin typeface="Times New Roman" pitchFamily="34" charset="0"/>
                <a:ea typeface="SimSun" pitchFamily="34" charset="-122"/>
                <a:cs typeface="Times New Roman" pitchFamily="34" charset="-120"/>
              </a:rPr>
              <a:t>生理盐</a:t>
            </a:r>
          </a:p>
          <a:p>
            <a:pPr latinLnBrk="1">
              <a:lnSpc>
                <a:spcPts val="4400"/>
              </a:lnSpc>
            </a:pPr>
            <a:r>
              <a:rPr lang="en-US" altLang="zh-CN" sz="2400" b="0" i="0" smtClean="0">
                <a:solidFill>
                  <a:srgbClr val="000000"/>
                </a:solidFill>
                <a:latin typeface="Times New Roman" pitchFamily="34" charset="0"/>
                <a:ea typeface="SimSun" pitchFamily="34" charset="-122"/>
                <a:cs typeface="Times New Roman" pitchFamily="34" charset="-120"/>
              </a:rPr>
              <a:t>水</a:t>
            </a:r>
            <a:r>
              <a:rPr lang="en-US" altLang="zh-CN" sz="2400" b="0" i="0" dirty="0">
                <a:solidFill>
                  <a:srgbClr val="000000"/>
                </a:solidFill>
                <a:latin typeface="Times New Roman" pitchFamily="34" charset="0"/>
                <a:ea typeface="SimSun" pitchFamily="34" charset="-122"/>
                <a:cs typeface="Times New Roman" pitchFamily="34" charset="-120"/>
              </a:rPr>
              <a:t>”）的环境中进行。</a:t>
            </a:r>
            <a:endParaRPr lang="en-US" altLang="zh-CN" sz="2400" dirty="0"/>
          </a:p>
        </p:txBody>
      </p:sp>
      <p:sp>
        <p:nvSpPr>
          <p:cNvPr id="3" name="QB_6_AN.96_1#87efb59ee.blank?vop=1&amp;pid=62700a132&amp;color=0,0,0&amp;vpa=35&amp;vtp=1&amp;bbb=1"/>
          <p:cNvSpPr/>
          <p:nvPr/>
        </p:nvSpPr>
        <p:spPr>
          <a:xfrm>
            <a:off x="6914293" y="831596"/>
            <a:ext cx="1439863" cy="558800"/>
          </a:xfrm>
          <a:prstGeom prst="rect">
            <a:avLst/>
          </a:prstGeom>
          <a:noFill/>
          <a:ln/>
        </p:spPr>
        <p:txBody>
          <a:bodyPr wrap="none" lIns="0" tIns="0" rIns="0" bIns="0" rtlCol="0" anchor="t"/>
          <a:lstStyle/>
          <a:p>
            <a:pPr algn="ctr" latinLnBrk="1">
              <a:lnSpc>
                <a:spcPts val="4400"/>
              </a:lnSpc>
            </a:pPr>
            <a:r>
              <a:rPr lang="en-US" altLang="zh-CN" sz="2400" b="0" i="0" dirty="0">
                <a:solidFill>
                  <a:srgbClr val="FF0000"/>
                </a:solidFill>
                <a:latin typeface="Times New Roman" pitchFamily="34" charset="0"/>
                <a:ea typeface="SimSun" pitchFamily="34" charset="-122"/>
                <a:cs typeface="Times New Roman" pitchFamily="34" charset="-120"/>
              </a:rPr>
              <a:t>生理盐水</a:t>
            </a:r>
            <a:endParaRPr lang="en-US" altLang="zh-CN" sz="2400" dirty="0"/>
          </a:p>
        </p:txBody>
      </p:sp>
      <p:sp>
        <p:nvSpPr>
          <p:cNvPr id="4" name="QB_6_AS.97_1#87efb59ee?vop=1&amp;pid=62700a132&amp;color=0,0,0&amp;vtp=1&amp;bbb=1&amp;hb=1"/>
          <p:cNvSpPr/>
          <p:nvPr/>
        </p:nvSpPr>
        <p:spPr>
          <a:xfrm>
            <a:off x="649224" y="2014274"/>
            <a:ext cx="10899648" cy="1676400"/>
          </a:xfrm>
          <a:prstGeom prst="rect">
            <a:avLst/>
          </a:prstGeom>
          <a:noFill/>
          <a:ln/>
        </p:spPr>
        <p:txBody>
          <a:bodyPr wrap="none" lIns="0" tIns="0" rIns="0" bIns="0" rtlCol="0" anchor="t"/>
          <a:lstStyle/>
          <a:p>
            <a:pPr algn="l" latinLnBrk="1">
              <a:lnSpc>
                <a:spcPts val="4400"/>
              </a:lnSpc>
            </a:pPr>
            <a:r>
              <a:rPr lang="en-US" altLang="zh-CN" sz="2400" b="0" i="0" dirty="0">
                <a:solidFill>
                  <a:srgbClr val="FF0000"/>
                </a:solidFill>
                <a:latin typeface="Times New Roman" pitchFamily="34" charset="0"/>
                <a:ea typeface="SimHei" pitchFamily="34" charset="-122"/>
                <a:cs typeface="Times New Roman" pitchFamily="34" charset="-120"/>
              </a:rPr>
              <a:t>【解析】</a:t>
            </a:r>
            <a:r>
              <a:rPr lang="en-US" altLang="zh-CN" sz="2400" b="0" i="0" dirty="0">
                <a:solidFill>
                  <a:srgbClr val="FF0000"/>
                </a:solidFill>
                <a:latin typeface="Times New Roman" pitchFamily="34" charset="0"/>
                <a:ea typeface="SimSun" pitchFamily="34" charset="-122"/>
                <a:cs typeface="Times New Roman" pitchFamily="34" charset="-120"/>
              </a:rPr>
              <a:t>在进行细胞核提取和注射的过程中，</a:t>
            </a:r>
            <a:r>
              <a:rPr lang="en-US" altLang="zh-CN" sz="2400" b="0" i="0">
                <a:solidFill>
                  <a:srgbClr val="FF0000"/>
                </a:solidFill>
                <a:latin typeface="Times New Roman" pitchFamily="34" charset="0"/>
                <a:ea typeface="SimSun" pitchFamily="34" charset="-122"/>
                <a:cs typeface="Times New Roman" pitchFamily="34" charset="-120"/>
              </a:rPr>
              <a:t>为了保持细胞的正常形态和功能</a:t>
            </a:r>
            <a:r>
              <a:rPr lang="en-US" altLang="zh-CN" sz="2400" b="0" i="0" smtClean="0">
                <a:solidFill>
                  <a:srgbClr val="FF0000"/>
                </a:solidFill>
                <a:latin typeface="Times New Roman" pitchFamily="34" charset="0"/>
                <a:ea typeface="SimSun" pitchFamily="34" charset="-122"/>
                <a:cs typeface="Times New Roman" pitchFamily="34" charset="-120"/>
              </a:rPr>
              <a:t>，</a:t>
            </a:r>
          </a:p>
          <a:p>
            <a:pPr latinLnBrk="1">
              <a:lnSpc>
                <a:spcPts val="4400"/>
              </a:lnSpc>
            </a:pPr>
            <a:r>
              <a:rPr lang="en-US" altLang="zh-CN" sz="2400" b="0" i="0" smtClean="0">
                <a:solidFill>
                  <a:srgbClr val="FF0000"/>
                </a:solidFill>
                <a:latin typeface="Times New Roman" pitchFamily="34" charset="0"/>
                <a:ea typeface="SimSun" pitchFamily="34" charset="-122"/>
                <a:cs typeface="Times New Roman" pitchFamily="34" charset="-120"/>
              </a:rPr>
              <a:t>需要在与细胞内部环境相似的溶液中进行</a:t>
            </a:r>
            <a:r>
              <a:rPr lang="en-US" altLang="zh-CN" sz="2400" b="0" i="0">
                <a:solidFill>
                  <a:srgbClr val="FF0000"/>
                </a:solidFill>
                <a:latin typeface="Times New Roman" pitchFamily="34" charset="0"/>
                <a:ea typeface="SimSun" pitchFamily="34" charset="-122"/>
                <a:cs typeface="Times New Roman" pitchFamily="34" charset="-120"/>
              </a:rPr>
              <a:t>。</a:t>
            </a:r>
            <a:r>
              <a:rPr lang="en-US" altLang="zh-CN" sz="2400" b="0" i="0" smtClean="0">
                <a:solidFill>
                  <a:srgbClr val="FF0000"/>
                </a:solidFill>
                <a:latin typeface="Times New Roman" pitchFamily="34" charset="0"/>
                <a:ea typeface="SimSun" pitchFamily="34" charset="-122"/>
                <a:cs typeface="Times New Roman" pitchFamily="34" charset="-120"/>
              </a:rPr>
              <a:t>生理盐水是一种与动物细胞内部环境</a:t>
            </a:r>
          </a:p>
          <a:p>
            <a:pPr latinLnBrk="1">
              <a:lnSpc>
                <a:spcPts val="4400"/>
              </a:lnSpc>
            </a:pPr>
            <a:r>
              <a:rPr lang="en-US" altLang="zh-CN" sz="2400" b="0" i="0" smtClean="0">
                <a:solidFill>
                  <a:srgbClr val="FF0000"/>
                </a:solidFill>
                <a:latin typeface="Times New Roman" pitchFamily="34" charset="0"/>
                <a:ea typeface="SimSun" pitchFamily="34" charset="-122"/>
                <a:cs typeface="Times New Roman" pitchFamily="34" charset="-120"/>
              </a:rPr>
              <a:t>相似的溶液</a:t>
            </a:r>
            <a:r>
              <a:rPr lang="en-US" altLang="zh-CN" sz="2400" b="0" i="0" dirty="0">
                <a:solidFill>
                  <a:srgbClr val="FF0000"/>
                </a:solidFill>
                <a:latin typeface="Times New Roman" pitchFamily="34" charset="0"/>
                <a:ea typeface="SimSun" pitchFamily="34" charset="-122"/>
                <a:cs typeface="Times New Roman" pitchFamily="34" charset="-120"/>
              </a:rPr>
              <a:t>，因此这个过程需要在生理盐水的环境中进行。</a:t>
            </a:r>
            <a:endParaRPr lang="en-US" altLang="zh-CN" sz="2400" dirty="0"/>
          </a:p>
        </p:txBody>
      </p:sp>
      <p:sp>
        <p:nvSpPr>
          <p:cNvPr id="5" name="QB_6_BD.98_1#8ae94f3e9?vop=1&amp;pid=62700a132&amp;color=0,0,0&amp;vtp=1&amp;bbb=1&amp;hb=1"/>
          <p:cNvSpPr/>
          <p:nvPr/>
        </p:nvSpPr>
        <p:spPr>
          <a:xfrm>
            <a:off x="649224" y="3716074"/>
            <a:ext cx="10899648" cy="1117600"/>
          </a:xfrm>
          <a:prstGeom prst="rect">
            <a:avLst/>
          </a:prstGeom>
          <a:noFill/>
          <a:ln/>
        </p:spPr>
        <p:txBody>
          <a:bodyPr wrap="none" lIns="0" tIns="0" rIns="0" bIns="0" rtlCol="0" anchor="t"/>
          <a:lstStyle/>
          <a:p>
            <a:pPr algn="l" latinLnBrk="1">
              <a:lnSpc>
                <a:spcPts val="4400"/>
              </a:lnSpc>
            </a:pPr>
            <a:r>
              <a:rPr lang="en-US" altLang="zh-CN" sz="2400" b="0" i="0" dirty="0">
                <a:solidFill>
                  <a:srgbClr val="000000"/>
                </a:solidFill>
                <a:latin typeface="Times New Roman" pitchFamily="34" charset="0"/>
                <a:ea typeface="SimSun" pitchFamily="34" charset="-122"/>
                <a:cs typeface="Times New Roman" pitchFamily="34" charset="-120"/>
              </a:rPr>
              <a:t>（4）在体外培养融合细胞形成胚胎的过程中</a:t>
            </a:r>
            <a:r>
              <a:rPr lang="en-US" altLang="zh-CN" sz="2400" b="0" i="0">
                <a:solidFill>
                  <a:srgbClr val="000000"/>
                </a:solidFill>
                <a:latin typeface="Times New Roman" pitchFamily="34" charset="0"/>
                <a:ea typeface="SimSun" pitchFamily="34" charset="-122"/>
                <a:cs typeface="Times New Roman" pitchFamily="34" charset="-120"/>
              </a:rPr>
              <a:t>，</a:t>
            </a:r>
            <a:r>
              <a:rPr lang="en-US" altLang="zh-CN" sz="2400" b="0" i="0" smtClean="0">
                <a:solidFill>
                  <a:srgbClr val="000000"/>
                </a:solidFill>
                <a:latin typeface="Times New Roman" pitchFamily="34" charset="0"/>
                <a:ea typeface="SimSun" pitchFamily="34" charset="-122"/>
                <a:cs typeface="Times New Roman" pitchFamily="34" charset="-120"/>
              </a:rPr>
              <a:t>应提供细胞生活所需要的</a:t>
            </a:r>
            <a:r>
              <a:rPr lang="en-US" altLang="zh-CN" sz="2400" i="0" smtClean="0">
                <a:solidFill>
                  <a:srgbClr val="000000"/>
                </a:solidFill>
                <a:latin typeface="SimSun" pitchFamily="34" charset="0"/>
                <a:ea typeface="SimSun" pitchFamily="34" charset="-122"/>
                <a:cs typeface="SimSun" pitchFamily="34" charset="-120"/>
              </a:rPr>
              <a:t>______</a:t>
            </a:r>
            <a:r>
              <a:rPr lang="en-US" altLang="zh-CN" sz="2400" b="0" i="0" smtClean="0">
                <a:solidFill>
                  <a:srgbClr val="000000"/>
                </a:solidFill>
                <a:latin typeface="Times New Roman" pitchFamily="34" charset="0"/>
                <a:ea typeface="SimSun" pitchFamily="34" charset="-122"/>
                <a:cs typeface="Times New Roman" pitchFamily="34" charset="-120"/>
              </a:rPr>
              <a:t>和</a:t>
            </a:r>
          </a:p>
          <a:p>
            <a:pPr latinLnBrk="1">
              <a:lnSpc>
                <a:spcPts val="4400"/>
              </a:lnSpc>
            </a:pPr>
            <a:r>
              <a:rPr lang="en-US" altLang="zh-CN" sz="2400" i="0" smtClean="0">
                <a:solidFill>
                  <a:srgbClr val="000000"/>
                </a:solidFill>
                <a:latin typeface="SimSun" pitchFamily="34" charset="0"/>
                <a:ea typeface="SimSun" pitchFamily="34" charset="-122"/>
                <a:cs typeface="SimSun" pitchFamily="34" charset="-120"/>
              </a:rPr>
              <a:t>______</a:t>
            </a:r>
            <a:r>
              <a:rPr lang="en-US" altLang="zh-CN" sz="2400" b="0" i="0" smtClean="0">
                <a:solidFill>
                  <a:srgbClr val="000000"/>
                </a:solidFill>
                <a:latin typeface="Times New Roman" pitchFamily="34" charset="0"/>
                <a:ea typeface="SimSun" pitchFamily="34" charset="-122"/>
                <a:cs typeface="Times New Roman" pitchFamily="34" charset="-120"/>
              </a:rPr>
              <a:t>。</a:t>
            </a:r>
            <a:endParaRPr lang="en-US" altLang="zh-CN" sz="2400" dirty="0"/>
          </a:p>
        </p:txBody>
      </p:sp>
      <p:sp>
        <p:nvSpPr>
          <p:cNvPr id="6" name="QB_6_AN.99_1#8ae94f3e9.blank?vop=1&amp;pid=62700a132&amp;color=0,0,0&amp;vpa=36&amp;vtp=1&amp;bbb=1"/>
          <p:cNvSpPr/>
          <p:nvPr/>
        </p:nvSpPr>
        <p:spPr>
          <a:xfrm>
            <a:off x="10267093" y="3688134"/>
            <a:ext cx="830263" cy="558800"/>
          </a:xfrm>
          <a:prstGeom prst="rect">
            <a:avLst/>
          </a:prstGeom>
          <a:noFill/>
          <a:ln/>
        </p:spPr>
        <p:txBody>
          <a:bodyPr wrap="none" lIns="0" tIns="0" rIns="0" bIns="0" rtlCol="0" anchor="t"/>
          <a:lstStyle/>
          <a:p>
            <a:pPr algn="ctr" latinLnBrk="1">
              <a:lnSpc>
                <a:spcPts val="4400"/>
              </a:lnSpc>
            </a:pPr>
            <a:r>
              <a:rPr lang="en-US" altLang="zh-CN" sz="2400" b="0" i="0" dirty="0">
                <a:solidFill>
                  <a:srgbClr val="FF0000"/>
                </a:solidFill>
                <a:latin typeface="Times New Roman" pitchFamily="34" charset="0"/>
                <a:ea typeface="SimSun" pitchFamily="34" charset="-122"/>
                <a:cs typeface="Times New Roman" pitchFamily="34" charset="-120"/>
              </a:rPr>
              <a:t>物质</a:t>
            </a:r>
            <a:endParaRPr lang="en-US" altLang="zh-CN" sz="2400" dirty="0"/>
          </a:p>
        </p:txBody>
      </p:sp>
      <p:sp>
        <p:nvSpPr>
          <p:cNvPr id="7" name="QB_6_AN.100_1#8ae94f3e9.blank?vop=1&amp;pid=62700a132&amp;color=0,0,0&amp;vpa=37&amp;vtp=1&amp;bbb=1"/>
          <p:cNvSpPr/>
          <p:nvPr/>
        </p:nvSpPr>
        <p:spPr>
          <a:xfrm>
            <a:off x="665892" y="4246934"/>
            <a:ext cx="830263" cy="558800"/>
          </a:xfrm>
          <a:prstGeom prst="rect">
            <a:avLst/>
          </a:prstGeom>
          <a:noFill/>
          <a:ln/>
        </p:spPr>
        <p:txBody>
          <a:bodyPr wrap="none" lIns="0" tIns="0" rIns="0" bIns="0" rtlCol="0" anchor="t"/>
          <a:lstStyle/>
          <a:p>
            <a:pPr algn="ctr" latinLnBrk="1">
              <a:lnSpc>
                <a:spcPts val="4400"/>
              </a:lnSpc>
            </a:pPr>
            <a:r>
              <a:rPr lang="en-US" altLang="zh-CN" sz="2400" b="0" i="0" dirty="0">
                <a:solidFill>
                  <a:srgbClr val="FF0000"/>
                </a:solidFill>
                <a:latin typeface="Times New Roman" pitchFamily="34" charset="0"/>
                <a:ea typeface="SimSun" pitchFamily="34" charset="-122"/>
                <a:cs typeface="Times New Roman" pitchFamily="34" charset="-120"/>
              </a:rPr>
              <a:t>能量</a:t>
            </a:r>
            <a:endParaRPr lang="en-US" altLang="zh-CN" sz="2400" dirty="0"/>
          </a:p>
        </p:txBody>
      </p:sp>
      <p:sp>
        <p:nvSpPr>
          <p:cNvPr id="8" name="QB_6_AS.101_1#8ae94f3e9?vop=1&amp;pid=62700a132&amp;color=0,0,0&amp;vtp=1&amp;bbb=1&amp;hb=1"/>
          <p:cNvSpPr/>
          <p:nvPr/>
        </p:nvSpPr>
        <p:spPr>
          <a:xfrm>
            <a:off x="649224" y="4871774"/>
            <a:ext cx="10899648" cy="1117600"/>
          </a:xfrm>
          <a:prstGeom prst="rect">
            <a:avLst/>
          </a:prstGeom>
          <a:noFill/>
          <a:ln/>
        </p:spPr>
        <p:txBody>
          <a:bodyPr wrap="none" lIns="0" tIns="0" rIns="0" bIns="0" rtlCol="0" anchor="t"/>
          <a:lstStyle/>
          <a:p>
            <a:pPr algn="l" latinLnBrk="1">
              <a:lnSpc>
                <a:spcPts val="4400"/>
              </a:lnSpc>
            </a:pPr>
            <a:r>
              <a:rPr lang="en-US" altLang="zh-CN" sz="2400" b="0" i="0" dirty="0">
                <a:solidFill>
                  <a:srgbClr val="FF0000"/>
                </a:solidFill>
                <a:latin typeface="Times New Roman" pitchFamily="34" charset="0"/>
                <a:ea typeface="SimHei" pitchFamily="34" charset="-122"/>
                <a:cs typeface="Times New Roman" pitchFamily="34" charset="-120"/>
              </a:rPr>
              <a:t>【解析】</a:t>
            </a:r>
            <a:r>
              <a:rPr lang="en-US" altLang="zh-CN" sz="2400" b="0" i="0" dirty="0">
                <a:solidFill>
                  <a:srgbClr val="FF0000"/>
                </a:solidFill>
                <a:latin typeface="Times New Roman" pitchFamily="34" charset="0"/>
                <a:ea typeface="SimSun" pitchFamily="34" charset="-122"/>
                <a:cs typeface="Times New Roman" pitchFamily="34" charset="-120"/>
              </a:rPr>
              <a:t>在体外培养融合细胞形成胚胎的过程中</a:t>
            </a:r>
            <a:r>
              <a:rPr lang="en-US" altLang="zh-CN" sz="2400" b="0" i="0">
                <a:solidFill>
                  <a:srgbClr val="FF0000"/>
                </a:solidFill>
                <a:latin typeface="Times New Roman" pitchFamily="34" charset="0"/>
                <a:ea typeface="SimSun" pitchFamily="34" charset="-122"/>
                <a:cs typeface="Times New Roman" pitchFamily="34" charset="-120"/>
              </a:rPr>
              <a:t>，</a:t>
            </a:r>
            <a:r>
              <a:rPr lang="en-US" altLang="zh-CN" sz="2400" b="0" i="0" smtClean="0">
                <a:solidFill>
                  <a:srgbClr val="FF0000"/>
                </a:solidFill>
                <a:latin typeface="Times New Roman" pitchFamily="34" charset="0"/>
                <a:ea typeface="SimSun" pitchFamily="34" charset="-122"/>
                <a:cs typeface="Times New Roman" pitchFamily="34" charset="-120"/>
              </a:rPr>
              <a:t>为了满足细胞正常生活和发育</a:t>
            </a:r>
          </a:p>
          <a:p>
            <a:pPr latinLnBrk="1">
              <a:lnSpc>
                <a:spcPts val="4400"/>
              </a:lnSpc>
            </a:pPr>
            <a:r>
              <a:rPr lang="en-US" altLang="zh-CN" sz="2400" b="0" i="0" smtClean="0">
                <a:solidFill>
                  <a:srgbClr val="FF0000"/>
                </a:solidFill>
                <a:latin typeface="Times New Roman" pitchFamily="34" charset="0"/>
                <a:ea typeface="SimSun" pitchFamily="34" charset="-122"/>
                <a:cs typeface="Times New Roman" pitchFamily="34" charset="-120"/>
              </a:rPr>
              <a:t>所需的条件</a:t>
            </a:r>
            <a:r>
              <a:rPr lang="en-US" altLang="zh-CN" sz="2400" b="0" i="0" dirty="0">
                <a:solidFill>
                  <a:srgbClr val="FF0000"/>
                </a:solidFill>
                <a:latin typeface="Times New Roman" pitchFamily="34" charset="0"/>
                <a:ea typeface="SimSun" pitchFamily="34" charset="-122"/>
                <a:cs typeface="Times New Roman" pitchFamily="34" charset="-120"/>
              </a:rPr>
              <a:t>，应提供细胞生活所需要的物质和能量。</a:t>
            </a:r>
            <a:endParaRPr lang="en-US" altLang="zh-CN" sz="24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3">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3">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499"/>
                                          </p:stCondLst>
                                        </p:cTn>
                                        <p:tgtEl>
                                          <p:spTgt spid="4">
                                            <p:bg/>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499"/>
                                          </p:stCondLst>
                                        </p:cTn>
                                        <p:tgtEl>
                                          <p:spTgt spid="4">
                                            <p:txEl>
                                              <p:pRg st="0" end="0"/>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499"/>
                                          </p:stCondLst>
                                        </p:cTn>
                                        <p:tgtEl>
                                          <p:spTgt spid="4">
                                            <p:txEl>
                                              <p:pRg st="1" end="1"/>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499"/>
                                          </p:stCondLst>
                                        </p:cTn>
                                        <p:tgtEl>
                                          <p:spTgt spid="4">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499"/>
                                          </p:stCondLst>
                                        </p:cTn>
                                        <p:tgtEl>
                                          <p:spTgt spid="6">
                                            <p:bg/>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499"/>
                                          </p:stCondLst>
                                        </p:cTn>
                                        <p:tgtEl>
                                          <p:spTgt spid="6">
                                            <p:txEl>
                                              <p:pRg st="0" end="0"/>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499"/>
                                          </p:stCondLst>
                                        </p:cTn>
                                        <p:tgtEl>
                                          <p:spTgt spid="7">
                                            <p:bg/>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499"/>
                                          </p:stCondLst>
                                        </p:cTn>
                                        <p:tgtEl>
                                          <p:spTgt spid="7">
                                            <p:txEl>
                                              <p:pRg st="0" end="0"/>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499"/>
                                          </p:stCondLst>
                                        </p:cTn>
                                        <p:tgtEl>
                                          <p:spTgt spid="8">
                                            <p:bg/>
                                          </p:spTgt>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499"/>
                                          </p:stCondLst>
                                        </p:cTn>
                                        <p:tgtEl>
                                          <p:spTgt spid="8">
                                            <p:txEl>
                                              <p:pRg st="0" end="0"/>
                                            </p:txEl>
                                          </p:spTgt>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499"/>
                                          </p:stCondLst>
                                        </p:cTn>
                                        <p:tgtEl>
                                          <p:spTgt spid="8">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8" grpId="0" build="p" animBg="1"/>
    </p:bldLst>
  </p:timing>
</p:sld>
</file>

<file path=ppt/slides/slide41.xml><?xml version="1.0" encoding="utf-8"?>
<p:sld xmlns:a="http://schemas.openxmlformats.org/drawingml/2006/main" xmlns:r="http://schemas.openxmlformats.org/officeDocument/2006/relationships" xmlns:p="http://schemas.openxmlformats.org/presentationml/2006/main">
  <p:cSld name="Slide 41&amp;si=41">
    <p:spTree>
      <p:nvGrpSpPr>
        <p:cNvPr id="1" name=""/>
        <p:cNvGrpSpPr/>
        <p:nvPr/>
      </p:nvGrpSpPr>
      <p:grpSpPr>
        <a:xfrm>
          <a:off x="0" y="0"/>
          <a:ext cx="0" cy="0"/>
          <a:chOff x="0" y="0"/>
          <a:chExt cx="0" cy="0"/>
        </a:xfrm>
      </p:grpSpPr>
      <p:sp>
        <p:nvSpPr>
          <p:cNvPr id="2" name="QO_5_BD.102_1#1f4f5edb4?sp=1&amp;vop=1&amp;pid=f5d5469e4&amp;color=0,0,0&amp;vtp=1&amp;bt=1&amp;bbb=1&amp;hb=1"/>
          <p:cNvSpPr/>
          <p:nvPr/>
        </p:nvSpPr>
        <p:spPr>
          <a:xfrm>
            <a:off x="649224" y="864000"/>
            <a:ext cx="10899648" cy="2235200"/>
          </a:xfrm>
          <a:prstGeom prst="rect">
            <a:avLst/>
          </a:prstGeom>
          <a:noFill/>
          <a:ln/>
        </p:spPr>
        <p:txBody>
          <a:bodyPr wrap="none" lIns="0" tIns="0" rIns="0" bIns="0" rtlCol="0" anchor="t"/>
          <a:lstStyle/>
          <a:p>
            <a:pPr algn="l" latinLnBrk="1">
              <a:lnSpc>
                <a:spcPts val="4400"/>
              </a:lnSpc>
            </a:pPr>
            <a:r>
              <a:rPr lang="en-US" altLang="zh-CN" sz="2400" b="1" i="0" dirty="0">
                <a:solidFill>
                  <a:srgbClr val="C00000"/>
                </a:solidFill>
                <a:latin typeface="Times New Roman" pitchFamily="34" charset="0"/>
                <a:ea typeface="SimSun" pitchFamily="34" charset="-122"/>
                <a:cs typeface="Times New Roman" pitchFamily="34" charset="-120"/>
              </a:rPr>
              <a:t>23.</a:t>
            </a:r>
            <a:r>
              <a:rPr lang="en-US" altLang="zh-CN" sz="2400" b="1" i="0" dirty="0">
                <a:solidFill>
                  <a:srgbClr val="000000"/>
                </a:solidFill>
                <a:latin typeface="Times New Roman" pitchFamily="34" charset="0"/>
                <a:ea typeface="SimSun" pitchFamily="34" charset="-122"/>
                <a:cs typeface="Times New Roman" pitchFamily="34" charset="-120"/>
              </a:rPr>
              <a:t>综合实践项目</a:t>
            </a:r>
            <a:r>
              <a:rPr lang="en-US" altLang="zh-CN" sz="2400" b="0" i="0" dirty="0">
                <a:solidFill>
                  <a:srgbClr val="000000"/>
                </a:solidFill>
                <a:latin typeface="仿宋" pitchFamily="34" charset="0"/>
                <a:ea typeface="仿宋" pitchFamily="34" charset="-122"/>
                <a:cs typeface="仿宋" pitchFamily="34" charset="-120"/>
              </a:rPr>
              <a:t>［2025湖南岳阳期中］</a:t>
            </a:r>
            <a:r>
              <a:rPr lang="en-US" altLang="zh-CN" sz="2400" b="0" i="0" dirty="0">
                <a:solidFill>
                  <a:srgbClr val="000000"/>
                </a:solidFill>
                <a:latin typeface="Times New Roman" pitchFamily="34" charset="0"/>
                <a:ea typeface="SimSun" pitchFamily="34" charset="-122"/>
                <a:cs typeface="Times New Roman" pitchFamily="34" charset="-120"/>
              </a:rPr>
              <a:t>（14分</a:t>
            </a:r>
            <a:r>
              <a:rPr lang="en-US" altLang="zh-CN" sz="2400" b="0" i="0">
                <a:solidFill>
                  <a:srgbClr val="000000"/>
                </a:solidFill>
                <a:latin typeface="Times New Roman" pitchFamily="34" charset="0"/>
                <a:ea typeface="SimSun" pitchFamily="34" charset="-122"/>
                <a:cs typeface="Times New Roman" pitchFamily="34" charset="-120"/>
              </a:rPr>
              <a:t>）</a:t>
            </a:r>
            <a:r>
              <a:rPr lang="en-US" altLang="zh-CN" sz="2400" b="0" i="0" smtClean="0">
                <a:solidFill>
                  <a:srgbClr val="000000"/>
                </a:solidFill>
                <a:latin typeface="Times New Roman" pitchFamily="34" charset="0"/>
                <a:ea typeface="SimSun" pitchFamily="34" charset="-122"/>
                <a:cs typeface="Times New Roman" pitchFamily="34" charset="-120"/>
              </a:rPr>
              <a:t>某班级的同学分组制作了动植物</a:t>
            </a:r>
          </a:p>
          <a:p>
            <a:pPr latinLnBrk="1">
              <a:lnSpc>
                <a:spcPts val="4400"/>
              </a:lnSpc>
            </a:pPr>
            <a:r>
              <a:rPr lang="en-US" altLang="zh-CN" sz="2400" b="0" i="0" smtClean="0">
                <a:solidFill>
                  <a:srgbClr val="000000"/>
                </a:solidFill>
                <a:latin typeface="Times New Roman" pitchFamily="34" charset="0"/>
                <a:ea typeface="SimSun" pitchFamily="34" charset="-122"/>
                <a:cs typeface="Times New Roman" pitchFamily="34" charset="-120"/>
              </a:rPr>
              <a:t>细胞模型</a:t>
            </a:r>
            <a:r>
              <a:rPr lang="en-US" altLang="zh-CN" sz="2400" b="0" i="0" dirty="0">
                <a:solidFill>
                  <a:srgbClr val="000000"/>
                </a:solidFill>
                <a:latin typeface="Times New Roman" pitchFamily="34" charset="0"/>
                <a:ea typeface="SimSun" pitchFamily="34" charset="-122"/>
                <a:cs typeface="Times New Roman" pitchFamily="34" charset="-120"/>
              </a:rPr>
              <a:t>。请回答下列问题。</a:t>
            </a:r>
            <a:endParaRPr lang="en-US" altLang="zh-CN" sz="2400" dirty="0"/>
          </a:p>
          <a:p>
            <a:pPr latinLnBrk="1">
              <a:lnSpc>
                <a:spcPts val="4400"/>
              </a:lnSpc>
            </a:pPr>
            <a:r>
              <a:rPr lang="en-US" altLang="zh-CN" sz="2400" b="1" i="0" smtClean="0">
                <a:solidFill>
                  <a:srgbClr val="000000"/>
                </a:solidFill>
                <a:latin typeface="Times New Roman" pitchFamily="34" charset="0"/>
                <a:ea typeface="SimSun" pitchFamily="34" charset="-122"/>
                <a:cs typeface="Times New Roman" pitchFamily="34" charset="-120"/>
              </a:rPr>
              <a:t>【</a:t>
            </a:r>
            <a:r>
              <a:rPr lang="en-US" altLang="zh-CN" sz="2400" b="1" i="0" dirty="0">
                <a:solidFill>
                  <a:srgbClr val="000000"/>
                </a:solidFill>
                <a:latin typeface="Times New Roman" pitchFamily="34" charset="0"/>
                <a:ea typeface="SimSun" pitchFamily="34" charset="-122"/>
                <a:cs typeface="Times New Roman" pitchFamily="34" charset="-120"/>
              </a:rPr>
              <a:t>方案讨论】</a:t>
            </a:r>
            <a:r>
              <a:rPr lang="en-US" altLang="zh-CN" sz="2400" b="0" i="0" dirty="0">
                <a:solidFill>
                  <a:srgbClr val="000000"/>
                </a:solidFill>
                <a:latin typeface="Times New Roman" pitchFamily="34" charset="0"/>
                <a:ea typeface="SimSun" pitchFamily="34" charset="-122"/>
                <a:cs typeface="Times New Roman" pitchFamily="34" charset="-120"/>
              </a:rPr>
              <a:t>制作要求：细胞重要结构齐全，位置、形状、大小比例适当。</a:t>
            </a:r>
            <a:endParaRPr lang="en-US" altLang="zh-CN" sz="2400" dirty="0"/>
          </a:p>
          <a:p>
            <a:pPr latinLnBrk="1">
              <a:lnSpc>
                <a:spcPts val="4400"/>
              </a:lnSpc>
            </a:pPr>
            <a:r>
              <a:rPr lang="en-US" altLang="zh-CN" sz="2400" b="1" i="0" spc="-50" smtClean="0">
                <a:solidFill>
                  <a:srgbClr val="000000"/>
                </a:solidFill>
                <a:latin typeface="Times New Roman" pitchFamily="34" charset="0"/>
                <a:ea typeface="SimSun" pitchFamily="34" charset="-122"/>
                <a:cs typeface="Times New Roman" pitchFamily="34" charset="-120"/>
              </a:rPr>
              <a:t>【</a:t>
            </a:r>
            <a:r>
              <a:rPr lang="en-US" altLang="zh-CN" sz="2400" b="1" i="0" spc="-50" dirty="0">
                <a:solidFill>
                  <a:srgbClr val="000000"/>
                </a:solidFill>
                <a:latin typeface="Times New Roman" pitchFamily="34" charset="0"/>
                <a:ea typeface="SimSun" pitchFamily="34" charset="-122"/>
                <a:cs typeface="Times New Roman" pitchFamily="34" charset="-120"/>
              </a:rPr>
              <a:t>材料准备】</a:t>
            </a:r>
            <a:r>
              <a:rPr lang="en-US" altLang="zh-CN" sz="2400" b="0" i="0" spc="-50" dirty="0">
                <a:solidFill>
                  <a:srgbClr val="000000"/>
                </a:solidFill>
                <a:latin typeface="Times New Roman" pitchFamily="34" charset="0"/>
                <a:ea typeface="SimSun" pitchFamily="34" charset="-122"/>
                <a:cs typeface="Times New Roman" pitchFamily="34" charset="-120"/>
              </a:rPr>
              <a:t>不同颜色的轻黏土、塑料薄膜、线、透明保鲜袋、核桃、卡纸、垫板。</a:t>
            </a:r>
            <a:endParaRPr lang="en-US" altLang="zh-CN" sz="2400" spc="-50" dirty="0"/>
          </a:p>
        </p:txBody>
      </p:sp>
    </p:spTree>
  </p:cSld>
  <p:clrMapOvr>
    <a:masterClrMapping/>
  </p:clrMapOvr>
  <p:transition>
    <p:split dir="in"/>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name="Slide 42&amp;si=42">
    <p:spTree>
      <p:nvGrpSpPr>
        <p:cNvPr id="1" name=""/>
        <p:cNvGrpSpPr/>
        <p:nvPr/>
      </p:nvGrpSpPr>
      <p:grpSpPr>
        <a:xfrm>
          <a:off x="0" y="0"/>
          <a:ext cx="0" cy="0"/>
          <a:chOff x="0" y="0"/>
          <a:chExt cx="0" cy="0"/>
        </a:xfrm>
      </p:grpSpPr>
      <p:sp>
        <p:nvSpPr>
          <p:cNvPr id="2" name="QO_5_BD.102_2#1f4f5edb4?sp=1&amp;vop=1&amp;pid=f5d5469e4&amp;color=0,0,0&amp;vtp=1&amp;bt=1&amp;bbb=1"/>
          <p:cNvSpPr/>
          <p:nvPr/>
        </p:nvSpPr>
        <p:spPr>
          <a:xfrm>
            <a:off x="649224" y="864000"/>
            <a:ext cx="10899648" cy="533400"/>
          </a:xfrm>
          <a:prstGeom prst="rect">
            <a:avLst/>
          </a:prstGeom>
          <a:noFill/>
          <a:ln/>
        </p:spPr>
        <p:txBody>
          <a:bodyPr wrap="none" lIns="0" tIns="0" rIns="0" bIns="0" rtlCol="0" anchor="t"/>
          <a:lstStyle/>
          <a:p>
            <a:pPr algn="l" latinLnBrk="1">
              <a:lnSpc>
                <a:spcPts val="4200"/>
              </a:lnSpc>
            </a:pPr>
            <a:r>
              <a:rPr lang="en-US" altLang="zh-CN" sz="2400" b="1" i="0" dirty="0">
                <a:solidFill>
                  <a:srgbClr val="000000"/>
                </a:solidFill>
                <a:latin typeface="Times New Roman" pitchFamily="34" charset="0"/>
                <a:ea typeface="SimSun" pitchFamily="34" charset="-122"/>
                <a:cs typeface="Times New Roman" pitchFamily="34" charset="-120"/>
              </a:rPr>
              <a:t>【制作模型】</a:t>
            </a:r>
            <a:endParaRPr lang="en-US" altLang="zh-CN" sz="2400" dirty="0"/>
          </a:p>
        </p:txBody>
      </p:sp>
      <p:graphicFrame>
        <p:nvGraphicFramePr>
          <p:cNvPr id="43" name="QO_5_BD.102_3#1f4f5edb4?colgroup=3,16,14&amp;vop=1&amp;pid=f5d5469e4&amp;color=0,0,0&amp;vtp=1&amp;bbb=1&amp;hb=1"/>
          <p:cNvGraphicFramePr>
            <a:graphicFrameLocks noGrp="1"/>
          </p:cNvGraphicFramePr>
          <p:nvPr>
            <p:extLst>
              <p:ext uri="{D42A27DB-BD31-4B8C-83A1-F6EECF244321}">
                <p14:modId xmlns:p14="http://schemas.microsoft.com/office/powerpoint/2010/main" val="1686882632"/>
              </p:ext>
            </p:extLst>
          </p:nvPr>
        </p:nvGraphicFramePr>
        <p:xfrm>
          <a:off x="649224" y="1468139"/>
          <a:ext cx="10881360" cy="3924681"/>
        </p:xfrm>
        <a:graphic>
          <a:graphicData uri="http://schemas.openxmlformats.org/drawingml/2006/table">
            <a:tbl>
              <a:tblPr/>
              <a:tblGrid>
                <a:gridCol w="1078992">
                  <a:extLst>
                    <a:ext uri="{9D8B030D-6E8A-4147-A177-3AD203B41FA5}">
                      <a16:colId xmlns:a16="http://schemas.microsoft.com/office/drawing/2014/main" val="20000"/>
                    </a:ext>
                  </a:extLst>
                </a:gridCol>
                <a:gridCol w="5248656">
                  <a:extLst>
                    <a:ext uri="{9D8B030D-6E8A-4147-A177-3AD203B41FA5}">
                      <a16:colId xmlns:a16="http://schemas.microsoft.com/office/drawing/2014/main" val="20001"/>
                    </a:ext>
                  </a:extLst>
                </a:gridCol>
                <a:gridCol w="4553712">
                  <a:extLst>
                    <a:ext uri="{9D8B030D-6E8A-4147-A177-3AD203B41FA5}">
                      <a16:colId xmlns:a16="http://schemas.microsoft.com/office/drawing/2014/main" val="20002"/>
                    </a:ext>
                  </a:extLst>
                </a:gridCol>
              </a:tblGrid>
              <a:tr h="538988">
                <a:tc>
                  <a:txBody>
                    <a:bodyPr/>
                    <a:lstStyle/>
                    <a:p>
                      <a:pPr algn="ctr" latinLnBrk="1" hangingPunct="0">
                        <a:lnSpc>
                          <a:spcPts val="3700"/>
                        </a:lnSpc>
                      </a:pPr>
                      <a:r>
                        <a:rPr lang="en-US" altLang="zh-CN" sz="2400" b="1" i="0" smtClean="0">
                          <a:solidFill>
                            <a:srgbClr val="000000"/>
                          </a:solidFill>
                          <a:latin typeface="Times New Roman" pitchFamily="34" charset="0"/>
                          <a:ea typeface="SimSun" pitchFamily="34" charset="-122"/>
                          <a:cs typeface="Times New Roman" pitchFamily="34" charset="-120"/>
                        </a:rPr>
                        <a:t>组别</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600"/>
                        </a:lnSpc>
                      </a:pPr>
                      <a:r>
                        <a:rPr lang="en-US" altLang="zh-CN" sz="2400" b="0" i="0" dirty="0">
                          <a:solidFill>
                            <a:srgbClr val="000000"/>
                          </a:solidFill>
                          <a:latin typeface="Times New Roman" pitchFamily="34" charset="0"/>
                          <a:ea typeface="SimSun" pitchFamily="34" charset="-122"/>
                          <a:cs typeface="Times New Roman" pitchFamily="34" charset="-120"/>
                        </a:rPr>
                        <a:t>A组</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600"/>
                        </a:lnSpc>
                      </a:pPr>
                      <a:r>
                        <a:rPr lang="en-US" altLang="zh-CN" sz="2400" b="0" i="0" dirty="0">
                          <a:solidFill>
                            <a:srgbClr val="000000"/>
                          </a:solidFill>
                          <a:latin typeface="Times New Roman" pitchFamily="34" charset="0"/>
                          <a:ea typeface="SimSun" pitchFamily="34" charset="-122"/>
                          <a:cs typeface="Times New Roman" pitchFamily="34" charset="-120"/>
                        </a:rPr>
                        <a:t>B组</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3385693">
                <a:tc>
                  <a:txBody>
                    <a:bodyPr/>
                    <a:lstStyle/>
                    <a:p>
                      <a:pPr marL="0" indent="0" algn="ctr" latinLnBrk="1" hangingPunct="0">
                        <a:lnSpc>
                          <a:spcPts val="3800"/>
                        </a:lnSpc>
                      </a:pPr>
                      <a:r>
                        <a:rPr lang="en-US" altLang="zh-CN" sz="2400" b="1" i="0" smtClean="0">
                          <a:solidFill>
                            <a:srgbClr val="000000"/>
                          </a:solidFill>
                          <a:latin typeface="Times New Roman" pitchFamily="34" charset="0"/>
                          <a:ea typeface="SimSun" pitchFamily="34" charset="-122"/>
                          <a:cs typeface="Times New Roman" pitchFamily="34" charset="-120"/>
                        </a:rPr>
                        <a:t>部分制</a:t>
                      </a:r>
                    </a:p>
                    <a:p>
                      <a:pPr marL="0" lvl="0" indent="0" algn="ctr" latinLnBrk="1" hangingPunct="0">
                        <a:lnSpc>
                          <a:spcPts val="3700"/>
                        </a:lnSpc>
                      </a:pPr>
                      <a:r>
                        <a:rPr lang="en-US" altLang="zh-CN" sz="2400" b="1" i="0" smtClean="0">
                          <a:solidFill>
                            <a:srgbClr val="000000"/>
                          </a:solidFill>
                          <a:latin typeface="Times New Roman" pitchFamily="34" charset="0"/>
                          <a:ea typeface="SimSun" pitchFamily="34" charset="-122"/>
                          <a:cs typeface="Times New Roman" pitchFamily="34" charset="-120"/>
                        </a:rPr>
                        <a:t>作步骤</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800"/>
                        </a:lnSpc>
                      </a:pPr>
                      <a:r>
                        <a:rPr lang="en-US" altLang="zh-CN" sz="2400" b="0" i="0" dirty="0">
                          <a:solidFill>
                            <a:srgbClr val="000000"/>
                          </a:solidFill>
                          <a:latin typeface="Times New Roman" pitchFamily="34" charset="0"/>
                          <a:ea typeface="SimSun" pitchFamily="34" charset="-122"/>
                          <a:cs typeface="Times New Roman" pitchFamily="34" charset="-120"/>
                        </a:rPr>
                        <a:t>①用</a:t>
                      </a:r>
                      <a:r>
                        <a:rPr lang="en-US" altLang="zh-CN" sz="2400" i="0" dirty="0">
                          <a:solidFill>
                            <a:srgbClr val="000000"/>
                          </a:solidFill>
                          <a:latin typeface="SimSun" pitchFamily="34" charset="0"/>
                          <a:ea typeface="SimSun" pitchFamily="34" charset="-122"/>
                          <a:cs typeface="SimSun" pitchFamily="34" charset="-120"/>
                        </a:rPr>
                        <a:t>________</a:t>
                      </a:r>
                      <a:r>
                        <a:rPr lang="en-US" altLang="zh-CN" sz="2400" b="0" i="0" dirty="0">
                          <a:solidFill>
                            <a:srgbClr val="000000"/>
                          </a:solidFill>
                          <a:latin typeface="Times New Roman" pitchFamily="34" charset="0"/>
                          <a:ea typeface="SimSun" pitchFamily="34" charset="-122"/>
                          <a:cs typeface="Times New Roman" pitchFamily="34" charset="-120"/>
                        </a:rPr>
                        <a:t>（填“卡纸”或</a:t>
                      </a:r>
                      <a:r>
                        <a:rPr lang="en-US" altLang="zh-CN" sz="2400" b="0" i="0">
                          <a:solidFill>
                            <a:srgbClr val="000000"/>
                          </a:solidFill>
                          <a:latin typeface="Times New Roman" pitchFamily="34" charset="0"/>
                          <a:ea typeface="SimSun" pitchFamily="34" charset="-122"/>
                          <a:cs typeface="Times New Roman" pitchFamily="34" charset="-120"/>
                        </a:rPr>
                        <a:t>“</a:t>
                      </a:r>
                      <a:r>
                        <a:rPr lang="en-US" altLang="zh-CN" sz="2400" b="0" i="0" smtClean="0">
                          <a:solidFill>
                            <a:srgbClr val="000000"/>
                          </a:solidFill>
                          <a:latin typeface="Times New Roman" pitchFamily="34" charset="0"/>
                          <a:ea typeface="SimSun" pitchFamily="34" charset="-122"/>
                          <a:cs typeface="Times New Roman" pitchFamily="34" charset="-120"/>
                        </a:rPr>
                        <a:t>塑料薄</a:t>
                      </a:r>
                    </a:p>
                    <a:p>
                      <a:pPr marL="0" indent="0" algn="l" latinLnBrk="1" hangingPunct="0">
                        <a:lnSpc>
                          <a:spcPts val="3800"/>
                        </a:lnSpc>
                      </a:pPr>
                      <a:r>
                        <a:rPr lang="en-US" altLang="zh-CN" sz="2400" b="0" i="0" smtClean="0">
                          <a:solidFill>
                            <a:srgbClr val="000000"/>
                          </a:solidFill>
                          <a:latin typeface="Times New Roman" pitchFamily="34" charset="0"/>
                          <a:ea typeface="SimSun" pitchFamily="34" charset="-122"/>
                          <a:cs typeface="Times New Roman" pitchFamily="34" charset="-120"/>
                        </a:rPr>
                        <a:t>膜</a:t>
                      </a:r>
                      <a:r>
                        <a:rPr lang="en-US" altLang="zh-CN" sz="2400" b="0" i="0" dirty="0">
                          <a:solidFill>
                            <a:srgbClr val="000000"/>
                          </a:solidFill>
                          <a:latin typeface="Times New Roman" pitchFamily="34" charset="0"/>
                          <a:ea typeface="SimSun" pitchFamily="34" charset="-122"/>
                          <a:cs typeface="Times New Roman" pitchFamily="34" charset="-120"/>
                        </a:rPr>
                        <a:t>”）围成一个封闭的轮廓</a:t>
                      </a:r>
                      <a:r>
                        <a:rPr lang="en-US" altLang="zh-CN" sz="2400" b="0" i="0" spc="-100">
                          <a:solidFill>
                            <a:srgbClr val="000000"/>
                          </a:solidFill>
                          <a:latin typeface="Times New Roman" pitchFamily="34" charset="0"/>
                          <a:ea typeface="SimSun" pitchFamily="34" charset="-122"/>
                          <a:cs typeface="Times New Roman" pitchFamily="34" charset="-120"/>
                        </a:rPr>
                        <a:t>，</a:t>
                      </a:r>
                      <a:r>
                        <a:rPr lang="en-US" altLang="zh-CN" sz="2400" b="0" i="0" smtClean="0">
                          <a:solidFill>
                            <a:srgbClr val="000000"/>
                          </a:solidFill>
                          <a:latin typeface="Times New Roman" pitchFamily="34" charset="0"/>
                          <a:ea typeface="SimSun" pitchFamily="34" charset="-122"/>
                          <a:cs typeface="Times New Roman" pitchFamily="34" charset="-120"/>
                        </a:rPr>
                        <a:t>模拟细胞</a:t>
                      </a:r>
                    </a:p>
                    <a:p>
                      <a:pPr marL="0" indent="0" algn="l" latinLnBrk="1" hangingPunct="0">
                        <a:lnSpc>
                          <a:spcPts val="3800"/>
                        </a:lnSpc>
                      </a:pPr>
                      <a:r>
                        <a:rPr lang="en-US" altLang="zh-CN" sz="2400" b="0" i="0" smtClean="0">
                          <a:solidFill>
                            <a:srgbClr val="000000"/>
                          </a:solidFill>
                          <a:latin typeface="Times New Roman" pitchFamily="34" charset="0"/>
                          <a:ea typeface="SimSun" pitchFamily="34" charset="-122"/>
                          <a:cs typeface="Times New Roman" pitchFamily="34" charset="-120"/>
                        </a:rPr>
                        <a:t>膜</a:t>
                      </a:r>
                      <a:r>
                        <a:rPr lang="en-US" altLang="zh-CN" sz="2400" b="0" i="0" spc="-100" dirty="0">
                          <a:solidFill>
                            <a:srgbClr val="000000"/>
                          </a:solidFill>
                          <a:latin typeface="Times New Roman" pitchFamily="34" charset="0"/>
                          <a:ea typeface="SimSun" pitchFamily="34" charset="-122"/>
                          <a:cs typeface="Times New Roman" pitchFamily="34" charset="-120"/>
                        </a:rPr>
                        <a:t>；</a:t>
                      </a:r>
                      <a:endParaRPr lang="en-US" altLang="zh-CN" sz="1200" spc="-100" dirty="0"/>
                    </a:p>
                    <a:p>
                      <a:pPr marL="0" indent="0" algn="l" latinLnBrk="1" hangingPunct="0">
                        <a:lnSpc>
                          <a:spcPts val="3800"/>
                        </a:lnSpc>
                      </a:pPr>
                      <a:r>
                        <a:rPr lang="en-US" altLang="zh-CN" sz="2400" b="0" i="0" smtClean="0">
                          <a:solidFill>
                            <a:srgbClr val="000000"/>
                          </a:solidFill>
                          <a:latin typeface="Times New Roman" pitchFamily="34" charset="0"/>
                          <a:ea typeface="SimSun" pitchFamily="34" charset="-122"/>
                          <a:cs typeface="Times New Roman" pitchFamily="34" charset="-120"/>
                        </a:rPr>
                        <a:t>②</a:t>
                      </a:r>
                      <a:r>
                        <a:rPr lang="en-US" altLang="zh-CN" sz="2400" b="0" i="0" dirty="0">
                          <a:solidFill>
                            <a:srgbClr val="000000"/>
                          </a:solidFill>
                          <a:latin typeface="Times New Roman" pitchFamily="34" charset="0"/>
                          <a:ea typeface="SimSun" pitchFamily="34" charset="-122"/>
                          <a:cs typeface="Times New Roman" pitchFamily="34" charset="-120"/>
                        </a:rPr>
                        <a:t>将核桃放入轮廓中间</a:t>
                      </a:r>
                      <a:r>
                        <a:rPr lang="en-US" altLang="zh-CN" sz="2400" b="0" i="0" spc="-100" dirty="0">
                          <a:solidFill>
                            <a:srgbClr val="000000"/>
                          </a:solidFill>
                          <a:latin typeface="Times New Roman" pitchFamily="34" charset="0"/>
                          <a:ea typeface="SimSun" pitchFamily="34" charset="-122"/>
                          <a:cs typeface="Times New Roman" pitchFamily="34" charset="-120"/>
                        </a:rPr>
                        <a:t>；</a:t>
                      </a:r>
                      <a:endParaRPr lang="en-US" altLang="zh-CN" sz="1200" spc="-100" dirty="0"/>
                    </a:p>
                    <a:p>
                      <a:pPr marL="0" indent="0" algn="l" latinLnBrk="1" hangingPunct="0">
                        <a:lnSpc>
                          <a:spcPts val="3800"/>
                        </a:lnSpc>
                      </a:pPr>
                      <a:r>
                        <a:rPr lang="en-US" altLang="zh-CN" sz="2400" b="0" i="0" smtClean="0">
                          <a:solidFill>
                            <a:srgbClr val="000000"/>
                          </a:solidFill>
                          <a:latin typeface="Times New Roman" pitchFamily="34" charset="0"/>
                          <a:ea typeface="SimSun" pitchFamily="34" charset="-122"/>
                          <a:cs typeface="Times New Roman" pitchFamily="34" charset="-120"/>
                        </a:rPr>
                        <a:t>③</a:t>
                      </a:r>
                      <a:r>
                        <a:rPr lang="en-US" altLang="zh-CN" sz="2400" b="0" i="0">
                          <a:solidFill>
                            <a:srgbClr val="000000"/>
                          </a:solidFill>
                          <a:latin typeface="Times New Roman" pitchFamily="34" charset="0"/>
                          <a:ea typeface="SimSun" pitchFamily="34" charset="-122"/>
                          <a:cs typeface="Times New Roman" pitchFamily="34" charset="-120"/>
                        </a:rPr>
                        <a:t>用褐色的轻黏土团成小的椭球体</a:t>
                      </a:r>
                      <a:r>
                        <a:rPr lang="en-US" altLang="zh-CN" sz="2400" b="0" i="0" spc="-100" smtClean="0">
                          <a:solidFill>
                            <a:srgbClr val="000000"/>
                          </a:solidFill>
                          <a:latin typeface="Times New Roman" pitchFamily="34" charset="0"/>
                          <a:ea typeface="SimSun" pitchFamily="34" charset="-122"/>
                          <a:cs typeface="Times New Roman" pitchFamily="34" charset="-120"/>
                        </a:rPr>
                        <a:t>，</a:t>
                      </a:r>
                    </a:p>
                    <a:p>
                      <a:pPr marL="0" lvl="0" indent="0" algn="l" latinLnBrk="1" hangingPunct="0">
                        <a:lnSpc>
                          <a:spcPts val="3600"/>
                        </a:lnSpc>
                      </a:pPr>
                      <a:r>
                        <a:rPr lang="en-US" altLang="zh-CN" sz="2400" b="0" i="0" smtClean="0">
                          <a:solidFill>
                            <a:srgbClr val="000000"/>
                          </a:solidFill>
                          <a:latin typeface="Times New Roman" pitchFamily="34" charset="0"/>
                          <a:ea typeface="SimSun" pitchFamily="34" charset="-122"/>
                          <a:cs typeface="Times New Roman" pitchFamily="34" charset="-120"/>
                        </a:rPr>
                        <a:t>均匀地分布在轮廓中</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800"/>
                        </a:lnSpc>
                      </a:pPr>
                      <a:r>
                        <a:rPr lang="en-US" altLang="zh-CN" sz="2400" b="0" i="0">
                          <a:solidFill>
                            <a:srgbClr val="000000"/>
                          </a:solidFill>
                          <a:latin typeface="Times New Roman" pitchFamily="34" charset="0"/>
                          <a:ea typeface="SimSun" pitchFamily="34" charset="-122"/>
                          <a:cs typeface="Times New Roman" pitchFamily="34" charset="-120"/>
                        </a:rPr>
                        <a:t>①</a:t>
                      </a:r>
                      <a:r>
                        <a:rPr lang="en-US" altLang="zh-CN" sz="2400" b="0" i="0" smtClean="0">
                          <a:solidFill>
                            <a:srgbClr val="000000"/>
                          </a:solidFill>
                          <a:latin typeface="Times New Roman" pitchFamily="34" charset="0"/>
                          <a:ea typeface="SimSun" pitchFamily="34" charset="-122"/>
                          <a:cs typeface="Times New Roman" pitchFamily="34" charset="-120"/>
                        </a:rPr>
                        <a:t>用剪裁成细条的卡纸围成一个</a:t>
                      </a:r>
                    </a:p>
                    <a:p>
                      <a:pPr marL="0" indent="0" algn="l" latinLnBrk="1" hangingPunct="0">
                        <a:lnSpc>
                          <a:spcPts val="3800"/>
                        </a:lnSpc>
                      </a:pPr>
                      <a:r>
                        <a:rPr lang="en-US" altLang="zh-CN" sz="2400" b="0" i="0" smtClean="0">
                          <a:solidFill>
                            <a:srgbClr val="000000"/>
                          </a:solidFill>
                          <a:latin typeface="Times New Roman" pitchFamily="34" charset="0"/>
                          <a:ea typeface="SimSun" pitchFamily="34" charset="-122"/>
                          <a:cs typeface="Times New Roman" pitchFamily="34" charset="-120"/>
                        </a:rPr>
                        <a:t>封闭的轮廓</a:t>
                      </a:r>
                      <a:r>
                        <a:rPr lang="en-US" altLang="zh-CN" sz="2400" b="0" i="0" spc="-100" dirty="0">
                          <a:solidFill>
                            <a:srgbClr val="000000"/>
                          </a:solidFill>
                          <a:latin typeface="Times New Roman" pitchFamily="34" charset="0"/>
                          <a:ea typeface="SimSun" pitchFamily="34" charset="-122"/>
                          <a:cs typeface="Times New Roman" pitchFamily="34" charset="-120"/>
                        </a:rPr>
                        <a:t>，</a:t>
                      </a:r>
                      <a:r>
                        <a:rPr lang="en-US" altLang="zh-CN" sz="2400" b="0" i="0" dirty="0">
                          <a:solidFill>
                            <a:srgbClr val="000000"/>
                          </a:solidFill>
                          <a:latin typeface="Times New Roman" pitchFamily="34" charset="0"/>
                          <a:ea typeface="SimSun" pitchFamily="34" charset="-122"/>
                          <a:cs typeface="Times New Roman" pitchFamily="34" charset="-120"/>
                        </a:rPr>
                        <a:t>贴在垫板上</a:t>
                      </a:r>
                      <a:r>
                        <a:rPr lang="en-US" altLang="zh-CN" sz="2400" b="0" i="0" spc="-100" dirty="0">
                          <a:solidFill>
                            <a:srgbClr val="000000"/>
                          </a:solidFill>
                          <a:latin typeface="Times New Roman" pitchFamily="34" charset="0"/>
                          <a:ea typeface="SimSun" pitchFamily="34" charset="-122"/>
                          <a:cs typeface="Times New Roman" pitchFamily="34" charset="-120"/>
                        </a:rPr>
                        <a:t>；</a:t>
                      </a:r>
                      <a:endParaRPr lang="en-US" altLang="zh-CN" sz="1200" spc="-100" dirty="0"/>
                    </a:p>
                    <a:p>
                      <a:pPr marL="0" indent="0" algn="l" latinLnBrk="1" hangingPunct="0">
                        <a:lnSpc>
                          <a:spcPts val="3800"/>
                        </a:lnSpc>
                      </a:pPr>
                      <a:r>
                        <a:rPr lang="en-US" altLang="zh-CN" sz="2400" b="0" i="0" smtClean="0">
                          <a:solidFill>
                            <a:srgbClr val="000000"/>
                          </a:solidFill>
                          <a:latin typeface="Times New Roman" pitchFamily="34" charset="0"/>
                          <a:ea typeface="SimSun" pitchFamily="34" charset="-122"/>
                          <a:cs typeface="Times New Roman" pitchFamily="34" charset="-120"/>
                        </a:rPr>
                        <a:t>②</a:t>
                      </a:r>
                      <a:r>
                        <a:rPr lang="en-US" altLang="zh-CN" sz="2400" b="0" i="0" dirty="0">
                          <a:solidFill>
                            <a:srgbClr val="000000"/>
                          </a:solidFill>
                          <a:latin typeface="Times New Roman" pitchFamily="34" charset="0"/>
                          <a:ea typeface="SimSun" pitchFamily="34" charset="-122"/>
                          <a:cs typeface="Times New Roman" pitchFamily="34" charset="-120"/>
                        </a:rPr>
                        <a:t>向透明保鲜袋中装入水</a:t>
                      </a:r>
                      <a:r>
                        <a:rPr lang="en-US" altLang="zh-CN" sz="2400" b="0" i="0" spc="-100">
                          <a:solidFill>
                            <a:srgbClr val="000000"/>
                          </a:solidFill>
                          <a:latin typeface="Times New Roman" pitchFamily="34" charset="0"/>
                          <a:ea typeface="SimSun" pitchFamily="34" charset="-122"/>
                          <a:cs typeface="Times New Roman" pitchFamily="34" charset="-120"/>
                        </a:rPr>
                        <a:t>，</a:t>
                      </a:r>
                      <a:r>
                        <a:rPr lang="en-US" altLang="zh-CN" sz="2400" b="0" i="0" smtClean="0">
                          <a:solidFill>
                            <a:srgbClr val="000000"/>
                          </a:solidFill>
                          <a:latin typeface="Times New Roman" pitchFamily="34" charset="0"/>
                          <a:ea typeface="SimSun" pitchFamily="34" charset="-122"/>
                          <a:cs typeface="Times New Roman" pitchFamily="34" charset="-120"/>
                        </a:rPr>
                        <a:t>扎紧</a:t>
                      </a:r>
                    </a:p>
                    <a:p>
                      <a:pPr marL="0" indent="0" algn="l" latinLnBrk="1" hangingPunct="0">
                        <a:lnSpc>
                          <a:spcPts val="3800"/>
                        </a:lnSpc>
                      </a:pPr>
                      <a:r>
                        <a:rPr lang="en-US" altLang="zh-CN" sz="2400" b="0" i="0" smtClean="0">
                          <a:solidFill>
                            <a:srgbClr val="000000"/>
                          </a:solidFill>
                          <a:latin typeface="Times New Roman" pitchFamily="34" charset="0"/>
                          <a:ea typeface="SimSun" pitchFamily="34" charset="-122"/>
                          <a:cs typeface="Times New Roman" pitchFamily="34" charset="-120"/>
                        </a:rPr>
                        <a:t>袋口</a:t>
                      </a:r>
                      <a:r>
                        <a:rPr lang="en-US" altLang="zh-CN" sz="2400" b="0" i="0" spc="-100" dirty="0">
                          <a:solidFill>
                            <a:srgbClr val="000000"/>
                          </a:solidFill>
                          <a:latin typeface="Times New Roman" pitchFamily="34" charset="0"/>
                          <a:ea typeface="SimSun" pitchFamily="34" charset="-122"/>
                          <a:cs typeface="Times New Roman" pitchFamily="34" charset="-120"/>
                        </a:rPr>
                        <a:t>，</a:t>
                      </a:r>
                      <a:r>
                        <a:rPr lang="en-US" altLang="zh-CN" sz="2400" b="0" i="0" dirty="0">
                          <a:solidFill>
                            <a:srgbClr val="000000"/>
                          </a:solidFill>
                          <a:latin typeface="Times New Roman" pitchFamily="34" charset="0"/>
                          <a:ea typeface="SimSun" pitchFamily="34" charset="-122"/>
                          <a:cs typeface="Times New Roman" pitchFamily="34" charset="-120"/>
                        </a:rPr>
                        <a:t>放在轮廓的一侧</a:t>
                      </a:r>
                      <a:r>
                        <a:rPr lang="en-US" altLang="zh-CN" sz="2400" b="0" i="0" spc="-100" dirty="0">
                          <a:solidFill>
                            <a:srgbClr val="000000"/>
                          </a:solidFill>
                          <a:latin typeface="Times New Roman" pitchFamily="34" charset="0"/>
                          <a:ea typeface="SimSun" pitchFamily="34" charset="-122"/>
                          <a:cs typeface="Times New Roman" pitchFamily="34" charset="-120"/>
                        </a:rPr>
                        <a:t>；</a:t>
                      </a:r>
                      <a:endParaRPr lang="en-US" altLang="zh-CN" sz="1200" spc="-100" dirty="0"/>
                    </a:p>
                    <a:p>
                      <a:pPr marL="0" indent="0" algn="l" latinLnBrk="1" hangingPunct="0">
                        <a:lnSpc>
                          <a:spcPts val="3800"/>
                        </a:lnSpc>
                      </a:pPr>
                      <a:r>
                        <a:rPr lang="en-US" altLang="zh-CN" sz="2400" b="0" i="0" smtClean="0">
                          <a:solidFill>
                            <a:srgbClr val="000000"/>
                          </a:solidFill>
                          <a:latin typeface="Times New Roman" pitchFamily="34" charset="0"/>
                          <a:ea typeface="SimSun" pitchFamily="34" charset="-122"/>
                          <a:cs typeface="Times New Roman" pitchFamily="34" charset="-120"/>
                        </a:rPr>
                        <a:t>③</a:t>
                      </a:r>
                      <a:r>
                        <a:rPr lang="en-US" altLang="zh-CN" sz="2400" b="0" i="0" dirty="0">
                          <a:solidFill>
                            <a:srgbClr val="000000"/>
                          </a:solidFill>
                          <a:latin typeface="Times New Roman" pitchFamily="34" charset="0"/>
                          <a:ea typeface="SimSun" pitchFamily="34" charset="-122"/>
                          <a:cs typeface="Times New Roman" pitchFamily="34" charset="-120"/>
                        </a:rPr>
                        <a:t>将核桃放进轮廓中间</a:t>
                      </a:r>
                      <a:r>
                        <a:rPr lang="en-US" altLang="zh-CN" sz="2400" b="0" i="0" spc="-100" dirty="0">
                          <a:solidFill>
                            <a:srgbClr val="000000"/>
                          </a:solidFill>
                          <a:latin typeface="Times New Roman" pitchFamily="34" charset="0"/>
                          <a:ea typeface="SimSun" pitchFamily="34" charset="-122"/>
                          <a:cs typeface="Times New Roman" pitchFamily="34" charset="-120"/>
                        </a:rPr>
                        <a:t>；</a:t>
                      </a:r>
                      <a:endParaRPr lang="en-US" altLang="zh-CN" sz="1200" spc="-100" dirty="0"/>
                    </a:p>
                    <a:p>
                      <a:pPr marL="0" indent="0" algn="l" latinLnBrk="1" hangingPunct="0">
                        <a:lnSpc>
                          <a:spcPts val="3800"/>
                        </a:lnSpc>
                      </a:pPr>
                      <a:r>
                        <a:rPr lang="en-US" altLang="zh-CN" sz="2400" b="0" i="0" smtClean="0">
                          <a:solidFill>
                            <a:srgbClr val="000000"/>
                          </a:solidFill>
                          <a:latin typeface="Times New Roman" pitchFamily="34" charset="0"/>
                          <a:ea typeface="SimSun" pitchFamily="34" charset="-122"/>
                          <a:cs typeface="Times New Roman" pitchFamily="34" charset="-120"/>
                        </a:rPr>
                        <a:t>④用绿色和褐色的轻黏土团成小</a:t>
                      </a:r>
                    </a:p>
                    <a:p>
                      <a:pPr marL="0" lvl="0" indent="0" algn="l" latinLnBrk="1" hangingPunct="0">
                        <a:lnSpc>
                          <a:spcPts val="3600"/>
                        </a:lnSpc>
                      </a:pPr>
                      <a:r>
                        <a:rPr lang="en-US" altLang="zh-CN" sz="2400" b="0" i="0" smtClean="0">
                          <a:solidFill>
                            <a:srgbClr val="000000"/>
                          </a:solidFill>
                          <a:latin typeface="Times New Roman" pitchFamily="34" charset="0"/>
                          <a:ea typeface="SimSun" pitchFamily="34" charset="-122"/>
                          <a:cs typeface="Times New Roman" pitchFamily="34" charset="-120"/>
                        </a:rPr>
                        <a:t>的椭球体</a:t>
                      </a:r>
                      <a:r>
                        <a:rPr lang="en-US" altLang="zh-CN" sz="2400" b="0" i="0" spc="-100" dirty="0">
                          <a:solidFill>
                            <a:srgbClr val="000000"/>
                          </a:solidFill>
                          <a:latin typeface="Times New Roman" pitchFamily="34" charset="0"/>
                          <a:ea typeface="SimSun" pitchFamily="34" charset="-122"/>
                          <a:cs typeface="Times New Roman" pitchFamily="34" charset="-120"/>
                        </a:rPr>
                        <a:t>，</a:t>
                      </a:r>
                      <a:r>
                        <a:rPr lang="en-US" altLang="zh-CN" sz="2400" b="0" i="0" dirty="0">
                          <a:solidFill>
                            <a:srgbClr val="000000"/>
                          </a:solidFill>
                          <a:latin typeface="Times New Roman" pitchFamily="34" charset="0"/>
                          <a:ea typeface="SimSun" pitchFamily="34" charset="-122"/>
                          <a:cs typeface="Times New Roman" pitchFamily="34" charset="-120"/>
                        </a:rPr>
                        <a:t>均匀分布在轮廓中</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spTree>
  </p:cSld>
  <p:clrMapOvr>
    <a:masterClrMapping/>
  </p:clrMapOvr>
  <p:transition>
    <p:split dir="in"/>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name="Slide 43&amp;si=43">
    <p:spTree>
      <p:nvGrpSpPr>
        <p:cNvPr id="1" name=""/>
        <p:cNvGrpSpPr/>
        <p:nvPr/>
      </p:nvGrpSpPr>
      <p:grpSpPr>
        <a:xfrm>
          <a:off x="0" y="0"/>
          <a:ext cx="0" cy="0"/>
          <a:chOff x="0" y="0"/>
          <a:chExt cx="0" cy="0"/>
        </a:xfrm>
      </p:grpSpPr>
      <p:sp>
        <p:nvSpPr>
          <p:cNvPr id="2" name="P_6#551d82b32?sp=1&amp;pid=1f4f5edb4&amp;color=0,0,0&amp;vtp=1&amp;bt=1&amp;bbb=1"/>
          <p:cNvSpPr/>
          <p:nvPr/>
        </p:nvSpPr>
        <p:spPr>
          <a:xfrm>
            <a:off x="649224" y="864000"/>
            <a:ext cx="10899648" cy="1117600"/>
          </a:xfrm>
          <a:prstGeom prst="rect">
            <a:avLst/>
          </a:prstGeom>
          <a:noFill/>
          <a:ln/>
        </p:spPr>
        <p:txBody>
          <a:bodyPr wrap="none" lIns="0" tIns="0" rIns="0" bIns="0" rtlCol="0" anchor="t"/>
          <a:lstStyle/>
          <a:p>
            <a:pPr algn="l" latinLnBrk="1">
              <a:lnSpc>
                <a:spcPts val="4400"/>
              </a:lnSpc>
            </a:pPr>
            <a:r>
              <a:rPr lang="en-US" altLang="zh-CN" sz="2400" b="1" i="0" dirty="0">
                <a:solidFill>
                  <a:srgbClr val="000000"/>
                </a:solidFill>
                <a:latin typeface="Times New Roman" pitchFamily="34" charset="0"/>
                <a:ea typeface="SimSun" pitchFamily="34" charset="-122"/>
                <a:cs typeface="Times New Roman" pitchFamily="34" charset="-120"/>
              </a:rPr>
              <a:t>【</a:t>
            </a:r>
            <a:r>
              <a:rPr lang="en-US" altLang="zh-CN" sz="2400" b="1" i="0">
                <a:solidFill>
                  <a:srgbClr val="000000"/>
                </a:solidFill>
                <a:latin typeface="Times New Roman" pitchFamily="34" charset="0"/>
                <a:ea typeface="SimSun" pitchFamily="34" charset="-122"/>
                <a:cs typeface="Times New Roman" pitchFamily="34" charset="-120"/>
              </a:rPr>
              <a:t>交流与讨论</a:t>
            </a:r>
            <a:r>
              <a:rPr lang="en-US" altLang="zh-CN" sz="2400" b="1" i="0" smtClean="0">
                <a:solidFill>
                  <a:srgbClr val="000000"/>
                </a:solidFill>
                <a:latin typeface="Times New Roman" pitchFamily="34" charset="0"/>
                <a:ea typeface="SimSun" pitchFamily="34" charset="-122"/>
                <a:cs typeface="Times New Roman" pitchFamily="34" charset="-120"/>
              </a:rPr>
              <a:t>】</a:t>
            </a:r>
          </a:p>
          <a:p>
            <a:pPr lvl="0" latinLnBrk="1">
              <a:lnSpc>
                <a:spcPts val="4400"/>
              </a:lnSpc>
            </a:pPr>
            <a:r>
              <a:rPr lang="en-US" altLang="zh-CN" sz="2400">
                <a:solidFill>
                  <a:srgbClr val="000000"/>
                </a:solidFill>
                <a:latin typeface="Times New Roman" pitchFamily="34" charset="0"/>
                <a:ea typeface="SimSun" pitchFamily="34" charset="-122"/>
                <a:cs typeface="Times New Roman" pitchFamily="34" charset="-120"/>
              </a:rPr>
              <a:t>（1）</a:t>
            </a:r>
            <a:r>
              <a:rPr lang="en-US" altLang="zh-CN" sz="2400">
                <a:solidFill>
                  <a:srgbClr val="000000"/>
                </a:solidFill>
                <a:latin typeface="Times New Roman" pitchFamily="34" charset="0"/>
                <a:ea typeface="SimSun" pitchFamily="34" charset="-122"/>
                <a:cs typeface="Times New Roman" pitchFamily="34" charset="-120"/>
              </a:rPr>
              <a:t>表中横线填</a:t>
            </a:r>
            <a:r>
              <a:rPr lang="en-US" altLang="zh-CN" sz="2400" smtClean="0">
                <a:solidFill>
                  <a:srgbClr val="000000"/>
                </a:solidFill>
                <a:latin typeface="SimSun" pitchFamily="34" charset="0"/>
                <a:ea typeface="SimSun" pitchFamily="34" charset="-122"/>
                <a:cs typeface="SimSun" pitchFamily="34" charset="-120"/>
              </a:rPr>
              <a:t>__________</a:t>
            </a:r>
            <a:r>
              <a:rPr lang="en-US" altLang="zh-CN" sz="2400" smtClean="0">
                <a:solidFill>
                  <a:srgbClr val="000000"/>
                </a:solidFill>
                <a:latin typeface="Times New Roman" pitchFamily="34" charset="0"/>
                <a:ea typeface="SimSun" pitchFamily="34" charset="-122"/>
                <a:cs typeface="Times New Roman" pitchFamily="34" charset="-120"/>
              </a:rPr>
              <a:t>。</a:t>
            </a:r>
            <a:endParaRPr lang="en-US" altLang="zh-CN" sz="2400" dirty="0"/>
          </a:p>
        </p:txBody>
      </p:sp>
      <p:sp>
        <p:nvSpPr>
          <p:cNvPr id="4" name="QB_6_AN.104_1#551d82b32.blank?vop=1&amp;pid=1f4f5edb4&amp;color=0,0,0&amp;vpa=38&amp;vtp=1&amp;bbb=1"/>
          <p:cNvSpPr/>
          <p:nvPr/>
        </p:nvSpPr>
        <p:spPr>
          <a:xfrm>
            <a:off x="2951892" y="1394860"/>
            <a:ext cx="1439863" cy="558800"/>
          </a:xfrm>
          <a:prstGeom prst="rect">
            <a:avLst/>
          </a:prstGeom>
          <a:noFill/>
          <a:ln/>
        </p:spPr>
        <p:txBody>
          <a:bodyPr wrap="none" lIns="0" tIns="0" rIns="0" bIns="0" rtlCol="0" anchor="t"/>
          <a:lstStyle/>
          <a:p>
            <a:pPr algn="ctr" latinLnBrk="1">
              <a:lnSpc>
                <a:spcPts val="4400"/>
              </a:lnSpc>
            </a:pPr>
            <a:r>
              <a:rPr lang="en-US" altLang="zh-CN" sz="2400" b="0" i="0" dirty="0">
                <a:solidFill>
                  <a:srgbClr val="FF0000"/>
                </a:solidFill>
                <a:latin typeface="Times New Roman" pitchFamily="34" charset="0"/>
                <a:ea typeface="SimSun" pitchFamily="34" charset="-122"/>
                <a:cs typeface="Times New Roman" pitchFamily="34" charset="-120"/>
              </a:rPr>
              <a:t>塑料薄膜</a:t>
            </a:r>
            <a:endParaRPr lang="en-US" altLang="zh-CN" sz="2400" dirty="0"/>
          </a:p>
        </p:txBody>
      </p:sp>
      <p:sp>
        <p:nvSpPr>
          <p:cNvPr id="5" name="QB_6_AS.105_1#8e0a01f1a?vop=1&amp;pid=1f4f5edb4&amp;color=0,0,0&amp;vtp=1&amp;bbb=1"/>
          <p:cNvSpPr/>
          <p:nvPr/>
        </p:nvSpPr>
        <p:spPr>
          <a:xfrm>
            <a:off x="649224" y="2007054"/>
            <a:ext cx="10899648" cy="533400"/>
          </a:xfrm>
          <a:prstGeom prst="rect">
            <a:avLst/>
          </a:prstGeom>
          <a:noFill/>
          <a:ln/>
        </p:spPr>
        <p:txBody>
          <a:bodyPr wrap="none" lIns="0" tIns="0" rIns="0" bIns="0" rtlCol="0" anchor="t"/>
          <a:lstStyle/>
          <a:p>
            <a:pPr algn="l" latinLnBrk="1">
              <a:lnSpc>
                <a:spcPts val="4200"/>
              </a:lnSpc>
            </a:pPr>
            <a:r>
              <a:rPr lang="en-US" altLang="zh-CN" sz="2400" b="0" i="0" spc="-50" dirty="0">
                <a:solidFill>
                  <a:srgbClr val="FF0000"/>
                </a:solidFill>
                <a:latin typeface="Times New Roman" pitchFamily="34" charset="0"/>
                <a:ea typeface="SimHei" pitchFamily="34" charset="-122"/>
                <a:cs typeface="Times New Roman" pitchFamily="34" charset="-120"/>
              </a:rPr>
              <a:t>【解析】</a:t>
            </a:r>
            <a:r>
              <a:rPr lang="en-US" altLang="zh-CN" sz="2400" b="0" i="0" spc="-50" dirty="0">
                <a:solidFill>
                  <a:srgbClr val="FF0000"/>
                </a:solidFill>
                <a:latin typeface="Times New Roman" pitchFamily="34" charset="0"/>
                <a:ea typeface="SimSun" pitchFamily="34" charset="-122"/>
                <a:cs typeface="Times New Roman" pitchFamily="34" charset="-120"/>
              </a:rPr>
              <a:t>细胞膜很薄，在光学显微镜下不易看清楚，因此选用塑料薄膜模拟细胞膜。</a:t>
            </a:r>
            <a:endParaRPr lang="en-US" altLang="zh-CN" sz="2400" spc="-50" dirty="0"/>
          </a:p>
        </p:txBody>
      </p:sp>
      <p:sp>
        <p:nvSpPr>
          <p:cNvPr id="6" name="QB_6_BD.106_1#bad012c8b?vop=1&amp;pid=1f4f5edb4&amp;color=0,0,0&amp;vtp=1&amp;bbb=1"/>
          <p:cNvSpPr/>
          <p:nvPr/>
        </p:nvSpPr>
        <p:spPr>
          <a:xfrm>
            <a:off x="649224" y="2529913"/>
            <a:ext cx="10899648" cy="533400"/>
          </a:xfrm>
          <a:prstGeom prst="rect">
            <a:avLst/>
          </a:prstGeom>
          <a:noFill/>
          <a:ln/>
        </p:spPr>
        <p:txBody>
          <a:bodyPr wrap="none" lIns="0" tIns="0" rIns="0" bIns="0" rtlCol="0" anchor="t"/>
          <a:lstStyle/>
          <a:p>
            <a:pPr algn="l" latinLnBrk="1">
              <a:lnSpc>
                <a:spcPts val="4200"/>
              </a:lnSpc>
            </a:pPr>
            <a:r>
              <a:rPr lang="en-US" altLang="zh-CN" sz="2400" b="0" i="0" dirty="0">
                <a:solidFill>
                  <a:srgbClr val="000000"/>
                </a:solidFill>
                <a:latin typeface="Times New Roman" pitchFamily="34" charset="0"/>
                <a:ea typeface="SimSun" pitchFamily="34" charset="-122"/>
                <a:cs typeface="Times New Roman" pitchFamily="34" charset="-120"/>
              </a:rPr>
              <a:t>（2）由制作步骤判断</a:t>
            </a:r>
            <a:r>
              <a:rPr lang="en-US" altLang="zh-CN" sz="2400" b="0" i="0">
                <a:solidFill>
                  <a:srgbClr val="000000"/>
                </a:solidFill>
                <a:latin typeface="Times New Roman" pitchFamily="34" charset="0"/>
                <a:ea typeface="SimSun" pitchFamily="34" charset="-122"/>
                <a:cs typeface="Times New Roman" pitchFamily="34" charset="-120"/>
              </a:rPr>
              <a:t>，</a:t>
            </a:r>
            <a:r>
              <a:rPr lang="en-US" altLang="zh-CN" sz="2400" b="0" i="0" smtClean="0">
                <a:solidFill>
                  <a:srgbClr val="000000"/>
                </a:solidFill>
                <a:latin typeface="Times New Roman" pitchFamily="34" charset="0"/>
                <a:ea typeface="SimSun" pitchFamily="34" charset="-122"/>
                <a:cs typeface="Times New Roman" pitchFamily="34" charset="-120"/>
              </a:rPr>
              <a:t>制作植物细胞模型的小组是</a:t>
            </a:r>
            <a:r>
              <a:rPr lang="en-US" altLang="zh-CN" sz="2400" i="0" smtClean="0">
                <a:solidFill>
                  <a:srgbClr val="000000"/>
                </a:solidFill>
                <a:latin typeface="SimSun" pitchFamily="34" charset="0"/>
                <a:ea typeface="SimSun" pitchFamily="34" charset="-122"/>
                <a:cs typeface="SimSun" pitchFamily="34" charset="-120"/>
              </a:rPr>
              <a:t>_____</a:t>
            </a:r>
            <a:r>
              <a:rPr lang="en-US" altLang="zh-CN" sz="2400" b="0" i="0" smtClean="0">
                <a:solidFill>
                  <a:srgbClr val="000000"/>
                </a:solidFill>
                <a:latin typeface="Times New Roman" pitchFamily="34" charset="0"/>
                <a:ea typeface="SimSun" pitchFamily="34" charset="-122"/>
                <a:cs typeface="Times New Roman" pitchFamily="34" charset="-120"/>
              </a:rPr>
              <a:t>（</a:t>
            </a:r>
            <a:r>
              <a:rPr lang="en-US" altLang="zh-CN" sz="2400" b="0" i="0" dirty="0">
                <a:solidFill>
                  <a:srgbClr val="000000"/>
                </a:solidFill>
                <a:latin typeface="Times New Roman" pitchFamily="34" charset="0"/>
                <a:ea typeface="SimSun" pitchFamily="34" charset="-122"/>
                <a:cs typeface="Times New Roman" pitchFamily="34" charset="-120"/>
              </a:rPr>
              <a:t>填“A组”或“B组”）。</a:t>
            </a:r>
            <a:endParaRPr lang="en-US" altLang="zh-CN" sz="2400" dirty="0"/>
          </a:p>
        </p:txBody>
      </p:sp>
      <p:sp>
        <p:nvSpPr>
          <p:cNvPr id="7" name="QB_6_AN.107_1#bad012c8b.blank?vop=1&amp;pid=1f4f5edb4&amp;color=0,0,0&amp;vpa=39&amp;vtp=1&amp;bbb=1"/>
          <p:cNvSpPr/>
          <p:nvPr/>
        </p:nvSpPr>
        <p:spPr>
          <a:xfrm>
            <a:off x="7498493" y="2491813"/>
            <a:ext cx="728663" cy="533400"/>
          </a:xfrm>
          <a:prstGeom prst="rect">
            <a:avLst/>
          </a:prstGeom>
          <a:noFill/>
          <a:ln/>
        </p:spPr>
        <p:txBody>
          <a:bodyPr wrap="none" lIns="0" tIns="0" rIns="0" bIns="0" rtlCol="0" anchor="t"/>
          <a:lstStyle/>
          <a:p>
            <a:pPr algn="ctr" latinLnBrk="1">
              <a:lnSpc>
                <a:spcPts val="4200"/>
              </a:lnSpc>
            </a:pPr>
            <a:r>
              <a:rPr lang="en-US" altLang="zh-CN" sz="2400" b="0" i="0" dirty="0">
                <a:solidFill>
                  <a:srgbClr val="FF0000"/>
                </a:solidFill>
                <a:latin typeface="Times New Roman" pitchFamily="34" charset="0"/>
                <a:ea typeface="SimSun" pitchFamily="34" charset="-122"/>
                <a:cs typeface="Times New Roman" pitchFamily="34" charset="-120"/>
              </a:rPr>
              <a:t>B组</a:t>
            </a:r>
            <a:endParaRPr lang="en-US" altLang="zh-CN" sz="2400" dirty="0"/>
          </a:p>
        </p:txBody>
      </p:sp>
      <p:sp>
        <p:nvSpPr>
          <p:cNvPr id="8" name="QB_6_AS.108_1#bad012c8b?vop=1&amp;pid=1f4f5edb4&amp;color=0,0,0&amp;vtp=1&amp;bbb=1&amp;hb=1"/>
          <p:cNvSpPr/>
          <p:nvPr/>
        </p:nvSpPr>
        <p:spPr>
          <a:xfrm>
            <a:off x="649224" y="3052772"/>
            <a:ext cx="10899648" cy="1117600"/>
          </a:xfrm>
          <a:prstGeom prst="rect">
            <a:avLst/>
          </a:prstGeom>
          <a:noFill/>
          <a:ln/>
        </p:spPr>
        <p:txBody>
          <a:bodyPr wrap="none" lIns="0" tIns="0" rIns="0" bIns="0" rtlCol="0" anchor="t"/>
          <a:lstStyle/>
          <a:p>
            <a:pPr algn="l" latinLnBrk="1">
              <a:lnSpc>
                <a:spcPts val="4400"/>
              </a:lnSpc>
            </a:pPr>
            <a:r>
              <a:rPr lang="en-US" altLang="zh-CN" sz="2400" b="0" i="0" dirty="0">
                <a:solidFill>
                  <a:srgbClr val="FF0000"/>
                </a:solidFill>
                <a:latin typeface="Times New Roman" pitchFamily="34" charset="0"/>
                <a:ea typeface="SimHei" pitchFamily="34" charset="-122"/>
                <a:cs typeface="Times New Roman" pitchFamily="34" charset="-120"/>
              </a:rPr>
              <a:t>【解析】</a:t>
            </a:r>
            <a:r>
              <a:rPr lang="en-US" altLang="zh-CN" sz="2400" b="0" i="0" dirty="0">
                <a:solidFill>
                  <a:srgbClr val="FF0000"/>
                </a:solidFill>
                <a:latin typeface="Times New Roman" pitchFamily="34" charset="0"/>
                <a:ea typeface="SimSun" pitchFamily="34" charset="-122"/>
                <a:cs typeface="Times New Roman" pitchFamily="34" charset="-120"/>
              </a:rPr>
              <a:t>植物细胞一般有较大的液泡，B组的制作步骤中装水的透明保鲜袋</a:t>
            </a:r>
            <a:r>
              <a:rPr lang="en-US" altLang="zh-CN" sz="2400" b="0" i="0">
                <a:solidFill>
                  <a:srgbClr val="FF0000"/>
                </a:solidFill>
                <a:latin typeface="Times New Roman" pitchFamily="34" charset="0"/>
                <a:ea typeface="SimSun" pitchFamily="34" charset="-122"/>
                <a:cs typeface="Times New Roman" pitchFamily="34" charset="-120"/>
              </a:rPr>
              <a:t>，</a:t>
            </a:r>
            <a:r>
              <a:rPr lang="en-US" altLang="zh-CN" sz="2400" b="0" i="0" smtClean="0">
                <a:solidFill>
                  <a:srgbClr val="FF0000"/>
                </a:solidFill>
                <a:latin typeface="Times New Roman" pitchFamily="34" charset="0"/>
                <a:ea typeface="SimSun" pitchFamily="34" charset="-122"/>
                <a:cs typeface="Times New Roman" pitchFamily="34" charset="-120"/>
              </a:rPr>
              <a:t>模拟</a:t>
            </a:r>
          </a:p>
          <a:p>
            <a:pPr latinLnBrk="1">
              <a:lnSpc>
                <a:spcPts val="4400"/>
              </a:lnSpc>
            </a:pPr>
            <a:r>
              <a:rPr lang="en-US" altLang="zh-CN" sz="2400" b="0" i="0" smtClean="0">
                <a:solidFill>
                  <a:srgbClr val="FF0000"/>
                </a:solidFill>
                <a:latin typeface="Times New Roman" pitchFamily="34" charset="0"/>
                <a:ea typeface="SimSun" pitchFamily="34" charset="-122"/>
                <a:cs typeface="Times New Roman" pitchFamily="34" charset="-120"/>
              </a:rPr>
              <a:t>了植物细胞的大液泡</a:t>
            </a:r>
            <a:r>
              <a:rPr lang="en-US" altLang="zh-CN" sz="2400" b="0" i="0" dirty="0">
                <a:solidFill>
                  <a:srgbClr val="FF0000"/>
                </a:solidFill>
                <a:latin typeface="Times New Roman" pitchFamily="34" charset="0"/>
                <a:ea typeface="SimSun" pitchFamily="34" charset="-122"/>
                <a:cs typeface="Times New Roman" pitchFamily="34" charset="-120"/>
              </a:rPr>
              <a:t>，所以制作植物细胞模型的小组是B组。</a:t>
            </a:r>
            <a:endParaRPr lang="en-US" altLang="zh-CN" sz="2400" dirty="0"/>
          </a:p>
        </p:txBody>
      </p:sp>
      <p:sp>
        <p:nvSpPr>
          <p:cNvPr id="9" name="QB_6_BD.109_1#87231402c?vop=1&amp;pid=1f4f5edb4&amp;color=0,0,0&amp;vtp=1&amp;bbb=1"/>
          <p:cNvSpPr/>
          <p:nvPr/>
        </p:nvSpPr>
        <p:spPr>
          <a:xfrm>
            <a:off x="649224" y="4208472"/>
            <a:ext cx="10899648" cy="533400"/>
          </a:xfrm>
          <a:prstGeom prst="rect">
            <a:avLst/>
          </a:prstGeom>
          <a:noFill/>
          <a:ln/>
        </p:spPr>
        <p:txBody>
          <a:bodyPr wrap="none" lIns="0" tIns="0" rIns="0" bIns="0" rtlCol="0" anchor="t"/>
          <a:lstStyle/>
          <a:p>
            <a:pPr algn="l" latinLnBrk="1">
              <a:lnSpc>
                <a:spcPts val="4200"/>
              </a:lnSpc>
            </a:pPr>
            <a:r>
              <a:rPr lang="en-US" altLang="zh-CN" sz="2400" b="0" i="0" dirty="0">
                <a:solidFill>
                  <a:srgbClr val="000000"/>
                </a:solidFill>
                <a:latin typeface="Times New Roman" pitchFamily="34" charset="0"/>
                <a:ea typeface="SimSun" pitchFamily="34" charset="-122"/>
                <a:cs typeface="Times New Roman" pitchFamily="34" charset="-120"/>
              </a:rPr>
              <a:t>（3</a:t>
            </a:r>
            <a:r>
              <a:rPr lang="en-US" altLang="zh-CN" sz="2400" b="0" i="0">
                <a:solidFill>
                  <a:srgbClr val="000000"/>
                </a:solidFill>
                <a:latin typeface="Times New Roman" pitchFamily="34" charset="0"/>
                <a:ea typeface="SimSun" pitchFamily="34" charset="-122"/>
                <a:cs typeface="Times New Roman" pitchFamily="34" charset="-120"/>
              </a:rPr>
              <a:t>）</a:t>
            </a:r>
            <a:r>
              <a:rPr lang="en-US" altLang="zh-CN" sz="2400" b="0" i="0" smtClean="0">
                <a:solidFill>
                  <a:srgbClr val="000000"/>
                </a:solidFill>
                <a:latin typeface="Times New Roman" pitchFamily="34" charset="0"/>
                <a:ea typeface="SimSun" pitchFamily="34" charset="-122"/>
                <a:cs typeface="Times New Roman" pitchFamily="34" charset="-120"/>
              </a:rPr>
              <a:t>材料中的核桃模拟的是</a:t>
            </a:r>
            <a:r>
              <a:rPr lang="en-US" altLang="zh-CN" sz="2400" i="0" smtClean="0">
                <a:solidFill>
                  <a:srgbClr val="000000"/>
                </a:solidFill>
                <a:latin typeface="SimSun" pitchFamily="34" charset="0"/>
                <a:ea typeface="SimSun" pitchFamily="34" charset="-122"/>
                <a:cs typeface="SimSun" pitchFamily="34" charset="-120"/>
              </a:rPr>
              <a:t>________</a:t>
            </a:r>
            <a:r>
              <a:rPr lang="en-US" altLang="zh-CN" sz="2400" b="0" i="0" smtClean="0">
                <a:solidFill>
                  <a:srgbClr val="000000"/>
                </a:solidFill>
                <a:latin typeface="Times New Roman" pitchFamily="34" charset="0"/>
                <a:ea typeface="SimSun" pitchFamily="34" charset="-122"/>
                <a:cs typeface="Times New Roman" pitchFamily="34" charset="-120"/>
              </a:rPr>
              <a:t>。</a:t>
            </a:r>
            <a:endParaRPr lang="en-US" altLang="zh-CN" sz="2400" dirty="0"/>
          </a:p>
        </p:txBody>
      </p:sp>
      <p:sp>
        <p:nvSpPr>
          <p:cNvPr id="10" name="QB_6_AN.110_1#87231402c.blank?vop=1&amp;pid=1f4f5edb4&amp;color=0,0,0&amp;vpa=40&amp;vtp=1&amp;bbb=1"/>
          <p:cNvSpPr/>
          <p:nvPr/>
        </p:nvSpPr>
        <p:spPr>
          <a:xfrm>
            <a:off x="4475892" y="4170372"/>
            <a:ext cx="1135063" cy="533400"/>
          </a:xfrm>
          <a:prstGeom prst="rect">
            <a:avLst/>
          </a:prstGeom>
          <a:noFill/>
          <a:ln/>
        </p:spPr>
        <p:txBody>
          <a:bodyPr wrap="none" lIns="0" tIns="0" rIns="0" bIns="0" rtlCol="0" anchor="t"/>
          <a:lstStyle/>
          <a:p>
            <a:pPr algn="ctr" latinLnBrk="1">
              <a:lnSpc>
                <a:spcPts val="4200"/>
              </a:lnSpc>
            </a:pPr>
            <a:r>
              <a:rPr lang="en-US" altLang="zh-CN" sz="2400" b="0" i="0" dirty="0">
                <a:solidFill>
                  <a:srgbClr val="FF0000"/>
                </a:solidFill>
                <a:latin typeface="Times New Roman" pitchFamily="34" charset="0"/>
                <a:ea typeface="SimSun" pitchFamily="34" charset="-122"/>
                <a:cs typeface="Times New Roman" pitchFamily="34" charset="-120"/>
              </a:rPr>
              <a:t>细胞核</a:t>
            </a:r>
            <a:endParaRPr lang="en-US" altLang="zh-CN" sz="2400" dirty="0"/>
          </a:p>
        </p:txBody>
      </p:sp>
      <p:sp>
        <p:nvSpPr>
          <p:cNvPr id="11" name="QB_6_AS.111_1#87231402c?vop=1&amp;pid=1f4f5edb4&amp;color=0,0,0&amp;vtp=1&amp;bbb=1"/>
          <p:cNvSpPr/>
          <p:nvPr/>
        </p:nvSpPr>
        <p:spPr>
          <a:xfrm>
            <a:off x="649224" y="4731331"/>
            <a:ext cx="10899648" cy="533400"/>
          </a:xfrm>
          <a:prstGeom prst="rect">
            <a:avLst/>
          </a:prstGeom>
          <a:noFill/>
          <a:ln/>
        </p:spPr>
        <p:txBody>
          <a:bodyPr wrap="none" lIns="0" tIns="0" rIns="0" bIns="0" rtlCol="0" anchor="t"/>
          <a:lstStyle/>
          <a:p>
            <a:pPr algn="l" latinLnBrk="1">
              <a:lnSpc>
                <a:spcPts val="4200"/>
              </a:lnSpc>
            </a:pPr>
            <a:r>
              <a:rPr lang="en-US" altLang="zh-CN" sz="2400" b="0" i="0" dirty="0">
                <a:solidFill>
                  <a:srgbClr val="FF0000"/>
                </a:solidFill>
                <a:latin typeface="Times New Roman" pitchFamily="34" charset="0"/>
                <a:ea typeface="SimHei" pitchFamily="34" charset="-122"/>
                <a:cs typeface="Times New Roman" pitchFamily="34" charset="-120"/>
              </a:rPr>
              <a:t>【解析】</a:t>
            </a:r>
            <a:r>
              <a:rPr lang="en-US" altLang="zh-CN" sz="2400" b="0" i="0" dirty="0">
                <a:solidFill>
                  <a:srgbClr val="FF0000"/>
                </a:solidFill>
                <a:latin typeface="Times New Roman" pitchFamily="34" charset="0"/>
                <a:ea typeface="SimSun" pitchFamily="34" charset="-122"/>
                <a:cs typeface="Times New Roman" pitchFamily="34" charset="-120"/>
              </a:rPr>
              <a:t>核桃模拟的是细胞核。</a:t>
            </a:r>
            <a:endParaRPr lang="en-US" altLang="zh-CN" sz="24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4">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4">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499"/>
                                          </p:stCondLst>
                                        </p:cTn>
                                        <p:tgtEl>
                                          <p:spTgt spid="5">
                                            <p:bg/>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499"/>
                                          </p:stCondLst>
                                        </p:cTn>
                                        <p:tgtEl>
                                          <p:spTgt spid="5">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7">
                                            <p:bg/>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499"/>
                                          </p:stCondLst>
                                        </p:cTn>
                                        <p:tgtEl>
                                          <p:spTgt spid="7">
                                            <p:txEl>
                                              <p:pRg st="0" end="0"/>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499"/>
                                          </p:stCondLst>
                                        </p:cTn>
                                        <p:tgtEl>
                                          <p:spTgt spid="8">
                                            <p:bg/>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499"/>
                                          </p:stCondLst>
                                        </p:cTn>
                                        <p:tgtEl>
                                          <p:spTgt spid="8">
                                            <p:txEl>
                                              <p:pRg st="0" end="0"/>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499"/>
                                          </p:stCondLst>
                                        </p:cTn>
                                        <p:tgtEl>
                                          <p:spTgt spid="8">
                                            <p:txEl>
                                              <p:pRg st="1" end="1"/>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499"/>
                                          </p:stCondLst>
                                        </p:cTn>
                                        <p:tgtEl>
                                          <p:spTgt spid="10">
                                            <p:bg/>
                                          </p:spTgt>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499"/>
                                          </p:stCondLst>
                                        </p:cTn>
                                        <p:tgtEl>
                                          <p:spTgt spid="10">
                                            <p:txEl>
                                              <p:pRg st="0" end="0"/>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499"/>
                                          </p:stCondLst>
                                        </p:cTn>
                                        <p:tgtEl>
                                          <p:spTgt spid="11">
                                            <p:bg/>
                                          </p:spTgt>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499"/>
                                          </p:stCondLst>
                                        </p:cTn>
                                        <p:tgtEl>
                                          <p:spTgt spid="11">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P spid="7" grpId="0" build="p" animBg="1"/>
      <p:bldP spid="8" grpId="0" build="p" animBg="1"/>
      <p:bldP spid="10" grpId="0" build="p" animBg="1"/>
      <p:bldP spid="11" grpId="0" build="p" animBg="1"/>
    </p:bldLst>
  </p:timing>
</p:sld>
</file>

<file path=ppt/slides/slide44.xml><?xml version="1.0" encoding="utf-8"?>
<p:sld xmlns:a="http://schemas.openxmlformats.org/drawingml/2006/main" xmlns:r="http://schemas.openxmlformats.org/officeDocument/2006/relationships" xmlns:p="http://schemas.openxmlformats.org/presentationml/2006/main">
  <p:cSld name="Slide 44&amp;si=44">
    <p:spTree>
      <p:nvGrpSpPr>
        <p:cNvPr id="1" name=""/>
        <p:cNvGrpSpPr/>
        <p:nvPr/>
      </p:nvGrpSpPr>
      <p:grpSpPr>
        <a:xfrm>
          <a:off x="0" y="0"/>
          <a:ext cx="0" cy="0"/>
          <a:chOff x="0" y="0"/>
          <a:chExt cx="0" cy="0"/>
        </a:xfrm>
      </p:grpSpPr>
      <p:sp>
        <p:nvSpPr>
          <p:cNvPr id="2" name="QB_6_BD.112_1#fc7792e24?vop=1&amp;pid=1f4f5edb4&amp;color=0,0,0&amp;vtp=1&amp;bt=1&amp;bbb=1&amp;hb=1"/>
          <p:cNvSpPr/>
          <p:nvPr/>
        </p:nvSpPr>
        <p:spPr>
          <a:xfrm>
            <a:off x="649224" y="859536"/>
            <a:ext cx="10899648" cy="1117600"/>
          </a:xfrm>
          <a:prstGeom prst="rect">
            <a:avLst/>
          </a:prstGeom>
          <a:noFill/>
          <a:ln/>
        </p:spPr>
        <p:txBody>
          <a:bodyPr wrap="none" lIns="0" tIns="0" rIns="0" bIns="0" rtlCol="0" anchor="t"/>
          <a:lstStyle/>
          <a:p>
            <a:pPr algn="l" latinLnBrk="1">
              <a:lnSpc>
                <a:spcPts val="4400"/>
              </a:lnSpc>
            </a:pPr>
            <a:r>
              <a:rPr lang="en-US" altLang="zh-CN" sz="2400" b="0" i="0" dirty="0">
                <a:solidFill>
                  <a:srgbClr val="000000"/>
                </a:solidFill>
                <a:latin typeface="Times New Roman" pitchFamily="34" charset="0"/>
                <a:ea typeface="SimSun" pitchFamily="34" charset="-122"/>
                <a:cs typeface="Times New Roman" pitchFamily="34" charset="-120"/>
              </a:rPr>
              <a:t>（</a:t>
            </a:r>
            <a:r>
              <a:rPr lang="en-US" altLang="zh-CN" sz="2400" b="0" i="0">
                <a:solidFill>
                  <a:srgbClr val="000000"/>
                </a:solidFill>
                <a:latin typeface="Times New Roman" pitchFamily="34" charset="0"/>
                <a:ea typeface="SimSun" pitchFamily="34" charset="-122"/>
                <a:cs typeface="Times New Roman" pitchFamily="34" charset="-120"/>
              </a:rPr>
              <a:t>4）B</a:t>
            </a:r>
            <a:r>
              <a:rPr lang="en-US" altLang="zh-CN" sz="2400" b="0" i="0" smtClean="0">
                <a:solidFill>
                  <a:srgbClr val="000000"/>
                </a:solidFill>
                <a:latin typeface="Times New Roman" pitchFamily="34" charset="0"/>
                <a:ea typeface="SimSun" pitchFamily="34" charset="-122"/>
                <a:cs typeface="Times New Roman" pitchFamily="34" charset="-120"/>
              </a:rPr>
              <a:t>组用绿色轻黏土制作成的结构是</a:t>
            </a:r>
            <a:r>
              <a:rPr lang="en-US" altLang="zh-CN" sz="2400" i="0" smtClean="0">
                <a:solidFill>
                  <a:srgbClr val="000000"/>
                </a:solidFill>
                <a:latin typeface="SimSun" pitchFamily="34" charset="0"/>
                <a:ea typeface="SimSun" pitchFamily="34" charset="-122"/>
                <a:cs typeface="SimSun" pitchFamily="34" charset="-120"/>
              </a:rPr>
              <a:t>________</a:t>
            </a:r>
            <a:r>
              <a:rPr lang="en-US" altLang="zh-CN" sz="2400" b="0" i="0" smtClean="0">
                <a:solidFill>
                  <a:srgbClr val="000000"/>
                </a:solidFill>
                <a:latin typeface="Times New Roman" pitchFamily="34" charset="0"/>
                <a:ea typeface="SimSun" pitchFamily="34" charset="-122"/>
                <a:cs typeface="Times New Roman" pitchFamily="34" charset="-120"/>
              </a:rPr>
              <a:t>，其功能是</a:t>
            </a:r>
            <a:r>
              <a:rPr lang="en-US" altLang="zh-CN" sz="2400" i="0" smtClean="0">
                <a:solidFill>
                  <a:srgbClr val="000000"/>
                </a:solidFill>
                <a:latin typeface="SimSun" pitchFamily="34" charset="0"/>
                <a:ea typeface="SimSun" pitchFamily="34" charset="-122"/>
                <a:cs typeface="SimSun" pitchFamily="34" charset="-120"/>
              </a:rPr>
              <a:t>___________________</a:t>
            </a:r>
          </a:p>
          <a:p>
            <a:pPr latinLnBrk="1">
              <a:lnSpc>
                <a:spcPts val="4400"/>
              </a:lnSpc>
            </a:pPr>
            <a:r>
              <a:rPr lang="en-US" altLang="zh-CN" sz="2400" i="0" smtClean="0">
                <a:solidFill>
                  <a:srgbClr val="000000"/>
                </a:solidFill>
                <a:latin typeface="SimSun" pitchFamily="34" charset="0"/>
                <a:ea typeface="SimSun" pitchFamily="34" charset="-122"/>
                <a:cs typeface="SimSun" pitchFamily="34" charset="-120"/>
              </a:rPr>
              <a:t>___________________</a:t>
            </a:r>
            <a:r>
              <a:rPr lang="en-US" altLang="zh-CN" sz="2400" b="0" i="0" smtClean="0">
                <a:solidFill>
                  <a:srgbClr val="000000"/>
                </a:solidFill>
                <a:latin typeface="Times New Roman" pitchFamily="34" charset="0"/>
                <a:ea typeface="SimSun" pitchFamily="34" charset="-122"/>
                <a:cs typeface="Times New Roman" pitchFamily="34" charset="-120"/>
              </a:rPr>
              <a:t>。</a:t>
            </a:r>
            <a:endParaRPr lang="en-US" altLang="zh-CN" sz="2400" dirty="0"/>
          </a:p>
        </p:txBody>
      </p:sp>
      <p:sp>
        <p:nvSpPr>
          <p:cNvPr id="3" name="QB_6_AN.113_1#fc7792e24.blank?vop=1&amp;pid=1f4f5edb4&amp;color=0,0,0&amp;vpa=41&amp;vtp=1&amp;bbb=1"/>
          <p:cNvSpPr/>
          <p:nvPr/>
        </p:nvSpPr>
        <p:spPr>
          <a:xfrm>
            <a:off x="5898292" y="831596"/>
            <a:ext cx="1135063" cy="558800"/>
          </a:xfrm>
          <a:prstGeom prst="rect">
            <a:avLst/>
          </a:prstGeom>
          <a:noFill/>
          <a:ln/>
        </p:spPr>
        <p:txBody>
          <a:bodyPr wrap="none" lIns="0" tIns="0" rIns="0" bIns="0" rtlCol="0" anchor="t"/>
          <a:lstStyle/>
          <a:p>
            <a:pPr algn="ctr" latinLnBrk="1">
              <a:lnSpc>
                <a:spcPts val="4400"/>
              </a:lnSpc>
            </a:pPr>
            <a:r>
              <a:rPr lang="en-US" altLang="zh-CN" sz="2400" b="0" i="0" dirty="0">
                <a:solidFill>
                  <a:srgbClr val="FF0000"/>
                </a:solidFill>
                <a:latin typeface="Times New Roman" pitchFamily="34" charset="0"/>
                <a:ea typeface="SimSun" pitchFamily="34" charset="-122"/>
                <a:cs typeface="Times New Roman" pitchFamily="34" charset="-120"/>
              </a:rPr>
              <a:t>叶绿体</a:t>
            </a:r>
            <a:endParaRPr lang="en-US" altLang="zh-CN" sz="2400" dirty="0"/>
          </a:p>
        </p:txBody>
      </p:sp>
      <p:sp>
        <p:nvSpPr>
          <p:cNvPr id="4" name="QB_6_AN.114_1#fc7792e24.blank?vop=1&amp;pid=1f4f5edb4&amp;color=0,0,0&amp;vpa=42&amp;vtp=1&amp;bbb=1&amp;hb=1"/>
          <p:cNvSpPr/>
          <p:nvPr/>
        </p:nvSpPr>
        <p:spPr>
          <a:xfrm>
            <a:off x="649224" y="831596"/>
            <a:ext cx="10894782" cy="1117600"/>
          </a:xfrm>
          <a:prstGeom prst="rect">
            <a:avLst/>
          </a:prstGeom>
          <a:noFill/>
          <a:ln/>
        </p:spPr>
        <p:txBody>
          <a:bodyPr wrap="square" lIns="0" tIns="0" rIns="0" bIns="0" rtlCol="0" anchor="t"/>
          <a:lstStyle/>
          <a:p>
            <a:pPr latinLnBrk="1">
              <a:lnSpc>
                <a:spcPts val="4400"/>
              </a:lnSpc>
            </a:pPr>
            <a:r>
              <a:rPr lang="en-US" altLang="zh-CN" sz="2400" b="0" i="0" smtClean="0">
                <a:solidFill>
                  <a:srgbClr val="FF0000"/>
                </a:solidFill>
                <a:latin typeface="SimSun" panose="02010600030101010101" pitchFamily="2" charset="-122"/>
                <a:ea typeface="SimSun" pitchFamily="34" charset="-122"/>
                <a:cs typeface="Times New Roman" pitchFamily="34" charset="-120"/>
              </a:rPr>
              <a:t>                                                      </a:t>
            </a:r>
            <a:r>
              <a:rPr lang="en-US" altLang="zh-CN" sz="2400" b="0" i="0" smtClean="0">
                <a:solidFill>
                  <a:srgbClr val="FF0000"/>
                </a:solidFill>
                <a:latin typeface="Times New Roman" pitchFamily="34" charset="0"/>
                <a:ea typeface="SimSun" pitchFamily="34" charset="-122"/>
                <a:cs typeface="Times New Roman" pitchFamily="34" charset="-120"/>
              </a:rPr>
              <a:t>将光能转化为化学</a:t>
            </a:r>
          </a:p>
          <a:p>
            <a:pPr latinLnBrk="1">
              <a:lnSpc>
                <a:spcPts val="4400"/>
              </a:lnSpc>
            </a:pPr>
            <a:r>
              <a:rPr lang="en-US" altLang="zh-CN" sz="2400" b="0" i="0" smtClean="0">
                <a:solidFill>
                  <a:srgbClr val="FF0000"/>
                </a:solidFill>
                <a:latin typeface="Times New Roman" pitchFamily="34" charset="0"/>
                <a:ea typeface="SimSun" pitchFamily="34" charset="-122"/>
                <a:cs typeface="Times New Roman" pitchFamily="34" charset="-120"/>
              </a:rPr>
              <a:t>能并储存在有机物中</a:t>
            </a:r>
            <a:endParaRPr lang="en-US" altLang="zh-CN" sz="2400" dirty="0"/>
          </a:p>
        </p:txBody>
      </p:sp>
      <p:sp>
        <p:nvSpPr>
          <p:cNvPr id="5" name="QB_6_AS.115_1#fc7792e24?vop=1&amp;pid=1f4f5edb4&amp;color=0,0,0&amp;vtp=1&amp;bbb=1&amp;hb=1"/>
          <p:cNvSpPr/>
          <p:nvPr/>
        </p:nvSpPr>
        <p:spPr>
          <a:xfrm>
            <a:off x="649224" y="2014274"/>
            <a:ext cx="10899648" cy="1117600"/>
          </a:xfrm>
          <a:prstGeom prst="rect">
            <a:avLst/>
          </a:prstGeom>
          <a:noFill/>
          <a:ln/>
        </p:spPr>
        <p:txBody>
          <a:bodyPr wrap="none" lIns="0" tIns="0" rIns="0" bIns="0" rtlCol="0" anchor="t"/>
          <a:lstStyle/>
          <a:p>
            <a:pPr algn="l" latinLnBrk="1">
              <a:lnSpc>
                <a:spcPts val="4400"/>
              </a:lnSpc>
            </a:pPr>
            <a:r>
              <a:rPr lang="en-US" altLang="zh-CN" sz="2400" b="0" i="0" dirty="0">
                <a:solidFill>
                  <a:srgbClr val="FF0000"/>
                </a:solidFill>
                <a:latin typeface="Times New Roman" pitchFamily="34" charset="0"/>
                <a:ea typeface="SimHei" pitchFamily="34" charset="-122"/>
                <a:cs typeface="Times New Roman" pitchFamily="34" charset="-120"/>
              </a:rPr>
              <a:t>【解析】</a:t>
            </a:r>
            <a:r>
              <a:rPr lang="en-US" altLang="zh-CN" sz="2400" b="0" i="0" dirty="0">
                <a:solidFill>
                  <a:srgbClr val="FF0000"/>
                </a:solidFill>
                <a:latin typeface="Times New Roman" pitchFamily="34" charset="0"/>
                <a:ea typeface="SimSun" pitchFamily="34" charset="-122"/>
                <a:cs typeface="Times New Roman" pitchFamily="34" charset="-120"/>
              </a:rPr>
              <a:t>B组用绿色轻黏土团成的小椭球体代表叶绿体，叶绿体能够吸收光能</a:t>
            </a:r>
            <a:r>
              <a:rPr lang="en-US" altLang="zh-CN" sz="2400" b="0" i="0">
                <a:solidFill>
                  <a:srgbClr val="FF0000"/>
                </a:solidFill>
                <a:latin typeface="Times New Roman" pitchFamily="34" charset="0"/>
                <a:ea typeface="SimSun" pitchFamily="34" charset="-122"/>
                <a:cs typeface="Times New Roman" pitchFamily="34" charset="-120"/>
              </a:rPr>
              <a:t>，</a:t>
            </a:r>
            <a:r>
              <a:rPr lang="en-US" altLang="zh-CN" sz="2400" b="0" i="0" smtClean="0">
                <a:solidFill>
                  <a:srgbClr val="FF0000"/>
                </a:solidFill>
                <a:latin typeface="Times New Roman" pitchFamily="34" charset="0"/>
                <a:ea typeface="SimSun" pitchFamily="34" charset="-122"/>
                <a:cs typeface="Times New Roman" pitchFamily="34" charset="-120"/>
              </a:rPr>
              <a:t>并</a:t>
            </a:r>
          </a:p>
          <a:p>
            <a:pPr latinLnBrk="1">
              <a:lnSpc>
                <a:spcPts val="4400"/>
              </a:lnSpc>
            </a:pPr>
            <a:r>
              <a:rPr lang="en-US" altLang="zh-CN" sz="2400" b="0" i="0" smtClean="0">
                <a:solidFill>
                  <a:srgbClr val="FF0000"/>
                </a:solidFill>
                <a:latin typeface="Times New Roman" pitchFamily="34" charset="0"/>
                <a:ea typeface="SimSun" pitchFamily="34" charset="-122"/>
                <a:cs typeface="Times New Roman" pitchFamily="34" charset="-120"/>
              </a:rPr>
              <a:t>将光能转化为化学能储存在有机物中</a:t>
            </a:r>
            <a:r>
              <a:rPr lang="en-US" altLang="zh-CN" sz="2400" b="0" i="0" dirty="0">
                <a:solidFill>
                  <a:srgbClr val="FF0000"/>
                </a:solidFill>
                <a:latin typeface="Times New Roman" pitchFamily="34" charset="0"/>
                <a:ea typeface="SimSun" pitchFamily="34" charset="-122"/>
                <a:cs typeface="Times New Roman" pitchFamily="34" charset="-120"/>
              </a:rPr>
              <a:t>。</a:t>
            </a:r>
            <a:endParaRPr lang="en-US" altLang="zh-CN" sz="2400" dirty="0"/>
          </a:p>
        </p:txBody>
      </p:sp>
      <p:sp>
        <p:nvSpPr>
          <p:cNvPr id="6" name="QB_6_BD.116_1#fd483778c?vop=1&amp;pid=1f4f5edb4&amp;color=0,0,0&amp;vtp=1&amp;bbb=1"/>
          <p:cNvSpPr/>
          <p:nvPr/>
        </p:nvSpPr>
        <p:spPr>
          <a:xfrm>
            <a:off x="649224" y="3169974"/>
            <a:ext cx="10899648" cy="533400"/>
          </a:xfrm>
          <a:prstGeom prst="rect">
            <a:avLst/>
          </a:prstGeom>
          <a:noFill/>
          <a:ln/>
        </p:spPr>
        <p:txBody>
          <a:bodyPr wrap="none" lIns="0" tIns="0" rIns="0" bIns="0" rtlCol="0" anchor="t"/>
          <a:lstStyle/>
          <a:p>
            <a:pPr algn="l" latinLnBrk="1">
              <a:lnSpc>
                <a:spcPts val="4200"/>
              </a:lnSpc>
            </a:pPr>
            <a:r>
              <a:rPr lang="en-US" altLang="zh-CN" sz="2400" b="0" i="0" dirty="0">
                <a:solidFill>
                  <a:srgbClr val="000000"/>
                </a:solidFill>
                <a:latin typeface="Times New Roman" pitchFamily="34" charset="0"/>
                <a:ea typeface="SimSun" pitchFamily="34" charset="-122"/>
                <a:cs typeface="Times New Roman" pitchFamily="34" charset="-120"/>
              </a:rPr>
              <a:t>（</a:t>
            </a:r>
            <a:r>
              <a:rPr lang="en-US" altLang="zh-CN" sz="2400" b="0" i="0">
                <a:solidFill>
                  <a:srgbClr val="000000"/>
                </a:solidFill>
                <a:latin typeface="Times New Roman" pitchFamily="34" charset="0"/>
                <a:ea typeface="SimSun" pitchFamily="34" charset="-122"/>
                <a:cs typeface="Times New Roman" pitchFamily="34" charset="-120"/>
              </a:rPr>
              <a:t>5）A、B</a:t>
            </a:r>
            <a:r>
              <a:rPr lang="en-US" altLang="zh-CN" sz="2400" b="0" i="0" smtClean="0">
                <a:solidFill>
                  <a:srgbClr val="000000"/>
                </a:solidFill>
                <a:latin typeface="Times New Roman" pitchFamily="34" charset="0"/>
                <a:ea typeface="SimSun" pitchFamily="34" charset="-122"/>
                <a:cs typeface="Times New Roman" pitchFamily="34" charset="-120"/>
              </a:rPr>
              <a:t>组中的褐色轻黏土团模拟的是</a:t>
            </a:r>
            <a:r>
              <a:rPr lang="en-US" altLang="zh-CN" sz="2400" i="0" smtClean="0">
                <a:solidFill>
                  <a:srgbClr val="000000"/>
                </a:solidFill>
                <a:latin typeface="SimSun" pitchFamily="34" charset="0"/>
                <a:ea typeface="SimSun" pitchFamily="34" charset="-122"/>
                <a:cs typeface="SimSun" pitchFamily="34" charset="-120"/>
              </a:rPr>
              <a:t>________</a:t>
            </a:r>
            <a:r>
              <a:rPr lang="en-US" altLang="zh-CN" sz="2400" b="0" i="0" smtClean="0">
                <a:solidFill>
                  <a:srgbClr val="000000"/>
                </a:solidFill>
                <a:latin typeface="Times New Roman" pitchFamily="34" charset="0"/>
                <a:ea typeface="SimSun" pitchFamily="34" charset="-122"/>
                <a:cs typeface="Times New Roman" pitchFamily="34" charset="-120"/>
              </a:rPr>
              <a:t>。</a:t>
            </a:r>
            <a:endParaRPr lang="en-US" altLang="zh-CN" sz="2400" dirty="0"/>
          </a:p>
        </p:txBody>
      </p:sp>
      <p:sp>
        <p:nvSpPr>
          <p:cNvPr id="7" name="QB_6_AN.117_1#fd483778c.blank?vop=1&amp;pid=1f4f5edb4&amp;color=0,0,0&amp;vpa=43&amp;vtp=1&amp;bbb=1"/>
          <p:cNvSpPr/>
          <p:nvPr/>
        </p:nvSpPr>
        <p:spPr>
          <a:xfrm>
            <a:off x="6118955" y="3131874"/>
            <a:ext cx="1135063" cy="533400"/>
          </a:xfrm>
          <a:prstGeom prst="rect">
            <a:avLst/>
          </a:prstGeom>
          <a:noFill/>
          <a:ln/>
        </p:spPr>
        <p:txBody>
          <a:bodyPr wrap="none" lIns="0" tIns="0" rIns="0" bIns="0" rtlCol="0" anchor="t"/>
          <a:lstStyle/>
          <a:p>
            <a:pPr algn="ctr" latinLnBrk="1">
              <a:lnSpc>
                <a:spcPts val="4200"/>
              </a:lnSpc>
            </a:pPr>
            <a:r>
              <a:rPr lang="en-US" altLang="zh-CN" sz="2400" b="0" i="0" dirty="0">
                <a:solidFill>
                  <a:srgbClr val="FF0000"/>
                </a:solidFill>
                <a:latin typeface="Times New Roman" pitchFamily="34" charset="0"/>
                <a:ea typeface="SimSun" pitchFamily="34" charset="-122"/>
                <a:cs typeface="Times New Roman" pitchFamily="34" charset="-120"/>
              </a:rPr>
              <a:t>线粒体</a:t>
            </a:r>
            <a:endParaRPr lang="en-US" altLang="zh-CN" sz="2400" dirty="0"/>
          </a:p>
        </p:txBody>
      </p:sp>
      <p:sp>
        <p:nvSpPr>
          <p:cNvPr id="8" name="QB_6_AS.118_1#fd483778c?vop=1&amp;pid=1f4f5edb4&amp;color=0,0,0&amp;vtp=1&amp;bbb=1&amp;hb=1"/>
          <p:cNvSpPr/>
          <p:nvPr/>
        </p:nvSpPr>
        <p:spPr>
          <a:xfrm>
            <a:off x="649224" y="3692833"/>
            <a:ext cx="10899648" cy="1117600"/>
          </a:xfrm>
          <a:prstGeom prst="rect">
            <a:avLst/>
          </a:prstGeom>
          <a:noFill/>
          <a:ln/>
        </p:spPr>
        <p:txBody>
          <a:bodyPr wrap="none" lIns="0" tIns="0" rIns="0" bIns="0" rtlCol="0" anchor="t"/>
          <a:lstStyle/>
          <a:p>
            <a:pPr algn="l" latinLnBrk="1">
              <a:lnSpc>
                <a:spcPts val="4400"/>
              </a:lnSpc>
            </a:pPr>
            <a:r>
              <a:rPr lang="en-US" altLang="zh-CN" sz="2400" b="0" i="0" dirty="0">
                <a:solidFill>
                  <a:srgbClr val="FF0000"/>
                </a:solidFill>
                <a:latin typeface="Times New Roman" pitchFamily="34" charset="0"/>
                <a:ea typeface="SimHei" pitchFamily="34" charset="-122"/>
                <a:cs typeface="Times New Roman" pitchFamily="34" charset="-120"/>
              </a:rPr>
              <a:t>【解析】</a:t>
            </a:r>
            <a:r>
              <a:rPr lang="en-US" altLang="zh-CN" sz="2400" b="0" i="0" dirty="0">
                <a:solidFill>
                  <a:srgbClr val="FF0000"/>
                </a:solidFill>
                <a:latin typeface="Times New Roman" pitchFamily="34" charset="0"/>
                <a:ea typeface="SimSun" pitchFamily="34" charset="-122"/>
                <a:cs typeface="Times New Roman" pitchFamily="34" charset="-120"/>
              </a:rPr>
              <a:t>A、B组中的褐色轻黏土团模拟的是线粒体</a:t>
            </a:r>
            <a:r>
              <a:rPr lang="en-US" altLang="zh-CN" sz="2400" b="0" i="0">
                <a:solidFill>
                  <a:srgbClr val="FF0000"/>
                </a:solidFill>
                <a:latin typeface="Times New Roman" pitchFamily="34" charset="0"/>
                <a:ea typeface="SimSun" pitchFamily="34" charset="-122"/>
                <a:cs typeface="Times New Roman" pitchFamily="34" charset="-120"/>
              </a:rPr>
              <a:t>，</a:t>
            </a:r>
            <a:r>
              <a:rPr lang="en-US" altLang="zh-CN" sz="2400" b="0" i="0" smtClean="0">
                <a:solidFill>
                  <a:srgbClr val="FF0000"/>
                </a:solidFill>
                <a:latin typeface="Times New Roman" pitchFamily="34" charset="0"/>
                <a:ea typeface="SimSun" pitchFamily="34" charset="-122"/>
                <a:cs typeface="Times New Roman" pitchFamily="34" charset="-120"/>
              </a:rPr>
              <a:t>是动植物细胞都含有的能量</a:t>
            </a:r>
          </a:p>
          <a:p>
            <a:pPr latinLnBrk="1">
              <a:lnSpc>
                <a:spcPts val="4400"/>
              </a:lnSpc>
            </a:pPr>
            <a:r>
              <a:rPr lang="en-US" altLang="zh-CN" sz="2400" b="0" i="0" smtClean="0">
                <a:solidFill>
                  <a:srgbClr val="FF0000"/>
                </a:solidFill>
                <a:latin typeface="Times New Roman" pitchFamily="34" charset="0"/>
                <a:ea typeface="SimSun" pitchFamily="34" charset="-122"/>
                <a:cs typeface="Times New Roman" pitchFamily="34" charset="-120"/>
              </a:rPr>
              <a:t>转换器</a:t>
            </a:r>
            <a:r>
              <a:rPr lang="en-US" altLang="zh-CN" sz="2400" b="0" i="0" dirty="0">
                <a:solidFill>
                  <a:srgbClr val="FF0000"/>
                </a:solidFill>
                <a:latin typeface="Times New Roman" pitchFamily="34" charset="0"/>
                <a:ea typeface="SimSun" pitchFamily="34" charset="-122"/>
                <a:cs typeface="Times New Roman" pitchFamily="34" charset="-120"/>
              </a:rPr>
              <a:t>。</a:t>
            </a:r>
            <a:endParaRPr lang="en-US" altLang="zh-CN" sz="24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3">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3">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499"/>
                                          </p:stCondLst>
                                        </p:cTn>
                                        <p:tgtEl>
                                          <p:spTgt spid="4">
                                            <p:bg/>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499"/>
                                          </p:stCondLst>
                                        </p:cTn>
                                        <p:tgtEl>
                                          <p:spTgt spid="4">
                                            <p:txEl>
                                              <p:pRg st="0" end="0"/>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499"/>
                                          </p:stCondLst>
                                        </p:cTn>
                                        <p:tgtEl>
                                          <p:spTgt spid="4">
                                            <p:txEl>
                                              <p:pRg st="1" end="1"/>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499"/>
                                          </p:stCondLst>
                                        </p:cTn>
                                        <p:tgtEl>
                                          <p:spTgt spid="5">
                                            <p:bg/>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499"/>
                                          </p:stCondLst>
                                        </p:cTn>
                                        <p:tgtEl>
                                          <p:spTgt spid="5">
                                            <p:txEl>
                                              <p:pRg st="0" end="0"/>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499"/>
                                          </p:stCondLst>
                                        </p:cTn>
                                        <p:tgtEl>
                                          <p:spTgt spid="5">
                                            <p:txEl>
                                              <p:pRg st="1" end="1"/>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499"/>
                                          </p:stCondLst>
                                        </p:cTn>
                                        <p:tgtEl>
                                          <p:spTgt spid="7">
                                            <p:bg/>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499"/>
                                          </p:stCondLst>
                                        </p:cTn>
                                        <p:tgtEl>
                                          <p:spTgt spid="7">
                                            <p:txEl>
                                              <p:pRg st="0" end="0"/>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499"/>
                                          </p:stCondLst>
                                        </p:cTn>
                                        <p:tgtEl>
                                          <p:spTgt spid="8">
                                            <p:bg/>
                                          </p:spTgt>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499"/>
                                          </p:stCondLst>
                                        </p:cTn>
                                        <p:tgtEl>
                                          <p:spTgt spid="8">
                                            <p:txEl>
                                              <p:pRg st="0" end="0"/>
                                            </p:txEl>
                                          </p:spTgt>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499"/>
                                          </p:stCondLst>
                                        </p:cTn>
                                        <p:tgtEl>
                                          <p:spTgt spid="8">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P spid="7" grpId="0" build="p" animBg="1"/>
      <p:bldP spid="8" grpId="0" build="p" animBg="1"/>
    </p:bldLst>
  </p:timing>
</p:sld>
</file>

<file path=ppt/slides/slide45.xml><?xml version="1.0" encoding="utf-8"?>
<p:sld xmlns:a="http://schemas.openxmlformats.org/drawingml/2006/main" xmlns:r="http://schemas.openxmlformats.org/officeDocument/2006/relationships" xmlns:p="http://schemas.openxmlformats.org/presentationml/2006/main">
  <p:cSld name="Slide 45&amp;si=45">
    <p:spTree>
      <p:nvGrpSpPr>
        <p:cNvPr id="1" name=""/>
        <p:cNvGrpSpPr/>
        <p:nvPr/>
      </p:nvGrpSpPr>
      <p:grpSpPr>
        <a:xfrm>
          <a:off x="0" y="0"/>
          <a:ext cx="0" cy="0"/>
          <a:chOff x="0" y="0"/>
          <a:chExt cx="0" cy="0"/>
        </a:xfrm>
      </p:grpSpPr>
      <p:sp>
        <p:nvSpPr>
          <p:cNvPr id="2" name="QB_6_BD.119_1#9e1aa6da9?vop=1&amp;pid=1f4f5edb4&amp;color=0,0,0&amp;vtp=1&amp;bt=1&amp;bbb=1&amp;hb=1"/>
          <p:cNvSpPr/>
          <p:nvPr/>
        </p:nvSpPr>
        <p:spPr>
          <a:xfrm>
            <a:off x="649224" y="864000"/>
            <a:ext cx="10899648" cy="2235200"/>
          </a:xfrm>
          <a:prstGeom prst="rect">
            <a:avLst/>
          </a:prstGeom>
          <a:noFill/>
          <a:ln/>
        </p:spPr>
        <p:txBody>
          <a:bodyPr wrap="none" lIns="0" tIns="0" rIns="0" bIns="0" rtlCol="0" anchor="t"/>
          <a:lstStyle/>
          <a:p>
            <a:pPr algn="l" latinLnBrk="1">
              <a:lnSpc>
                <a:spcPts val="4400"/>
              </a:lnSpc>
            </a:pPr>
            <a:r>
              <a:rPr lang="en-US" altLang="zh-CN" sz="2400" b="0" i="0" dirty="0">
                <a:solidFill>
                  <a:srgbClr val="000000"/>
                </a:solidFill>
                <a:latin typeface="Times New Roman" pitchFamily="34" charset="0"/>
                <a:ea typeface="SimSun" pitchFamily="34" charset="-122"/>
                <a:cs typeface="Times New Roman" pitchFamily="34" charset="-120"/>
              </a:rPr>
              <a:t>【评价反思】</a:t>
            </a:r>
            <a:r>
              <a:rPr lang="en-US" altLang="zh-CN" sz="2400" b="0" i="0" dirty="0">
                <a:solidFill>
                  <a:srgbClr val="000000"/>
                </a:solidFill>
                <a:latin typeface="SimSun" pitchFamily="34" charset="0"/>
                <a:ea typeface="SimSun" pitchFamily="34" charset="-122"/>
                <a:cs typeface="SimSun" pitchFamily="34" charset="-120"/>
              </a:rPr>
              <a:t> </a:t>
            </a:r>
            <a:r>
              <a:rPr lang="en-US" altLang="zh-CN" sz="2400" b="0" i="0" dirty="0">
                <a:solidFill>
                  <a:srgbClr val="000000"/>
                </a:solidFill>
                <a:latin typeface="Times New Roman" pitchFamily="34" charset="0"/>
                <a:ea typeface="SimSun" pitchFamily="34" charset="-122"/>
                <a:cs typeface="Times New Roman" pitchFamily="34" charset="-120"/>
              </a:rPr>
              <a:t>老师从材料的选取以及模型的准确性</a:t>
            </a:r>
            <a:r>
              <a:rPr lang="en-US" altLang="zh-CN" sz="2400" b="0" i="0">
                <a:solidFill>
                  <a:srgbClr val="000000"/>
                </a:solidFill>
                <a:latin typeface="Times New Roman" pitchFamily="34" charset="0"/>
                <a:ea typeface="SimSun" pitchFamily="34" charset="-122"/>
                <a:cs typeface="Times New Roman" pitchFamily="34" charset="-120"/>
              </a:rPr>
              <a:t>、</a:t>
            </a:r>
            <a:r>
              <a:rPr lang="en-US" altLang="zh-CN" sz="2400" b="0" i="0" smtClean="0">
                <a:solidFill>
                  <a:srgbClr val="000000"/>
                </a:solidFill>
                <a:latin typeface="Times New Roman" pitchFamily="34" charset="0"/>
                <a:ea typeface="SimSun" pitchFamily="34" charset="-122"/>
                <a:cs typeface="Times New Roman" pitchFamily="34" charset="-120"/>
              </a:rPr>
              <a:t>美观性等角度评价了两个小</a:t>
            </a:r>
          </a:p>
          <a:p>
            <a:pPr latinLnBrk="1">
              <a:lnSpc>
                <a:spcPts val="4400"/>
              </a:lnSpc>
            </a:pPr>
            <a:r>
              <a:rPr lang="en-US" altLang="zh-CN" sz="2400" b="0" i="0" smtClean="0">
                <a:solidFill>
                  <a:srgbClr val="000000"/>
                </a:solidFill>
                <a:latin typeface="Times New Roman" pitchFamily="34" charset="0"/>
                <a:ea typeface="SimSun" pitchFamily="34" charset="-122"/>
                <a:cs typeface="Times New Roman" pitchFamily="34" charset="-120"/>
              </a:rPr>
              <a:t>组制作的模型</a:t>
            </a:r>
            <a:r>
              <a:rPr lang="en-US" altLang="zh-CN" sz="2400" b="0" i="0" dirty="0">
                <a:solidFill>
                  <a:srgbClr val="000000"/>
                </a:solidFill>
                <a:latin typeface="Times New Roman" pitchFamily="34" charset="0"/>
                <a:ea typeface="SimSun" pitchFamily="34" charset="-122"/>
                <a:cs typeface="Times New Roman" pitchFamily="34" charset="-120"/>
              </a:rPr>
              <a:t>，B组有一处明显不足之处，</a:t>
            </a:r>
            <a:r>
              <a:rPr lang="en-US" altLang="zh-CN" sz="2400" b="0" i="0">
                <a:solidFill>
                  <a:srgbClr val="000000"/>
                </a:solidFill>
                <a:latin typeface="Times New Roman" pitchFamily="34" charset="0"/>
                <a:ea typeface="SimSun" pitchFamily="34" charset="-122"/>
                <a:cs typeface="Times New Roman" pitchFamily="34" charset="-120"/>
              </a:rPr>
              <a:t>请指出并提出修改</a:t>
            </a:r>
            <a:r>
              <a:rPr lang="en-US" altLang="zh-CN" sz="2400" b="0" i="0" smtClean="0">
                <a:solidFill>
                  <a:srgbClr val="000000"/>
                </a:solidFill>
                <a:latin typeface="Times New Roman" pitchFamily="34" charset="0"/>
                <a:ea typeface="SimSun" pitchFamily="34" charset="-122"/>
                <a:cs typeface="Times New Roman" pitchFamily="34" charset="-120"/>
              </a:rPr>
              <a:t>：</a:t>
            </a:r>
            <a:r>
              <a:rPr lang="en-US" altLang="zh-CN" sz="2400" i="0" smtClean="0">
                <a:solidFill>
                  <a:srgbClr val="000000"/>
                </a:solidFill>
                <a:latin typeface="SimSun" pitchFamily="34" charset="0"/>
                <a:ea typeface="SimSun" pitchFamily="34" charset="-122"/>
                <a:cs typeface="SimSun" pitchFamily="34" charset="-120"/>
              </a:rPr>
              <a:t>________________</a:t>
            </a:r>
          </a:p>
          <a:p>
            <a:pPr latinLnBrk="1">
              <a:lnSpc>
                <a:spcPts val="4400"/>
              </a:lnSpc>
            </a:pPr>
            <a:r>
              <a:rPr lang="en-US" altLang="zh-CN" sz="2400" i="0" smtClean="0">
                <a:solidFill>
                  <a:srgbClr val="000000"/>
                </a:solidFill>
                <a:latin typeface="SimSun" pitchFamily="34" charset="0"/>
                <a:ea typeface="SimSun" pitchFamily="34" charset="-122"/>
                <a:cs typeface="SimSun" pitchFamily="34" charset="-120"/>
              </a:rPr>
              <a:t>_______________________________________________________________________</a:t>
            </a:r>
          </a:p>
          <a:p>
            <a:pPr latinLnBrk="1">
              <a:lnSpc>
                <a:spcPts val="4400"/>
              </a:lnSpc>
            </a:pPr>
            <a:r>
              <a:rPr lang="en-US" altLang="zh-CN" sz="2400" i="0" smtClean="0">
                <a:solidFill>
                  <a:srgbClr val="000000"/>
                </a:solidFill>
                <a:latin typeface="SimSun" pitchFamily="34" charset="0"/>
                <a:ea typeface="SimSun" pitchFamily="34" charset="-122"/>
                <a:cs typeface="SimSun" pitchFamily="34" charset="-120"/>
              </a:rPr>
              <a:t>________</a:t>
            </a:r>
            <a:r>
              <a:rPr lang="en-US" altLang="zh-CN" sz="2400" b="0" i="0" smtClean="0">
                <a:solidFill>
                  <a:srgbClr val="000000"/>
                </a:solidFill>
                <a:latin typeface="Times New Roman" pitchFamily="34" charset="0"/>
                <a:ea typeface="SimSun" pitchFamily="34" charset="-122"/>
                <a:cs typeface="Times New Roman" pitchFamily="34" charset="-120"/>
              </a:rPr>
              <a:t>。</a:t>
            </a:r>
            <a:endParaRPr lang="en-US" altLang="zh-CN" sz="2400" dirty="0"/>
          </a:p>
        </p:txBody>
      </p:sp>
      <p:sp>
        <p:nvSpPr>
          <p:cNvPr id="3" name="QB_6_AN.120_1#9e1aa6da9.blank?vop=1&amp;pid=1f4f5edb4&amp;color=0,0,0&amp;vpa=44&amp;vtp=1&amp;bbb=1&amp;hb=1"/>
          <p:cNvSpPr/>
          <p:nvPr/>
        </p:nvSpPr>
        <p:spPr>
          <a:xfrm>
            <a:off x="649224" y="1394860"/>
            <a:ext cx="10894782" cy="1676400"/>
          </a:xfrm>
          <a:prstGeom prst="rect">
            <a:avLst/>
          </a:prstGeom>
          <a:noFill/>
          <a:ln/>
        </p:spPr>
        <p:txBody>
          <a:bodyPr wrap="square" lIns="0" tIns="0" rIns="0" bIns="0" rtlCol="0" anchor="t"/>
          <a:lstStyle/>
          <a:p>
            <a:pPr latinLnBrk="1">
              <a:lnSpc>
                <a:spcPts val="4400"/>
              </a:lnSpc>
            </a:pPr>
            <a:r>
              <a:rPr lang="en-US" altLang="zh-CN" sz="2400" b="0" i="0" smtClean="0">
                <a:solidFill>
                  <a:srgbClr val="FF0000"/>
                </a:solidFill>
                <a:latin typeface="SimSun" panose="02010600030101010101" pitchFamily="2" charset="-122"/>
                <a:ea typeface="SimSun" pitchFamily="34" charset="-122"/>
                <a:cs typeface="Times New Roman" pitchFamily="34" charset="-120"/>
              </a:rPr>
              <a:t>                                                         </a:t>
            </a:r>
            <a:r>
              <a:rPr lang="en-US" altLang="zh-CN" sz="2400" b="0" i="0" smtClean="0">
                <a:solidFill>
                  <a:srgbClr val="FF0000"/>
                </a:solidFill>
                <a:latin typeface="Times New Roman" pitchFamily="34" charset="0"/>
                <a:ea typeface="SimSun" pitchFamily="34" charset="-122"/>
                <a:cs typeface="Times New Roman" pitchFamily="34" charset="-120"/>
              </a:rPr>
              <a:t>B组中没有模拟</a:t>
            </a:r>
          </a:p>
          <a:p>
            <a:pPr latinLnBrk="1">
              <a:lnSpc>
                <a:spcPts val="4400"/>
              </a:lnSpc>
            </a:pPr>
            <a:r>
              <a:rPr lang="en-US" altLang="zh-CN" sz="2400" b="0" i="0" smtClean="0">
                <a:solidFill>
                  <a:srgbClr val="FF0000"/>
                </a:solidFill>
                <a:latin typeface="Times New Roman" pitchFamily="34" charset="0"/>
                <a:ea typeface="SimSun" pitchFamily="34" charset="-122"/>
                <a:cs typeface="Times New Roman" pitchFamily="34" charset="-120"/>
              </a:rPr>
              <a:t>“</a:t>
            </a:r>
            <a:r>
              <a:rPr lang="en-US" altLang="zh-CN" sz="2400" b="0" i="0" dirty="0">
                <a:solidFill>
                  <a:srgbClr val="FF0000"/>
                </a:solidFill>
                <a:latin typeface="Times New Roman" pitchFamily="34" charset="0"/>
                <a:ea typeface="SimSun" pitchFamily="34" charset="-122"/>
                <a:cs typeface="Times New Roman" pitchFamily="34" charset="-120"/>
              </a:rPr>
              <a:t>细胞膜”这一结构，应在①中卡纸做成的轮廓内</a:t>
            </a:r>
            <a:r>
              <a:rPr lang="en-US" altLang="zh-CN" sz="2400" b="0" i="0">
                <a:solidFill>
                  <a:srgbClr val="FF0000"/>
                </a:solidFill>
                <a:latin typeface="Times New Roman" pitchFamily="34" charset="0"/>
                <a:ea typeface="SimSun" pitchFamily="34" charset="-122"/>
                <a:cs typeface="Times New Roman" pitchFamily="34" charset="-120"/>
              </a:rPr>
              <a:t>，</a:t>
            </a:r>
            <a:r>
              <a:rPr lang="en-US" altLang="zh-CN" sz="2400" b="0" i="0" smtClean="0">
                <a:solidFill>
                  <a:srgbClr val="FF0000"/>
                </a:solidFill>
                <a:latin typeface="Times New Roman" pitchFamily="34" charset="0"/>
                <a:ea typeface="SimSun" pitchFamily="34" charset="-122"/>
                <a:cs typeface="Times New Roman" pitchFamily="34" charset="-120"/>
              </a:rPr>
              <a:t>贴着卡纸粘贴一圈剪裁好的塑</a:t>
            </a:r>
          </a:p>
          <a:p>
            <a:pPr latinLnBrk="1">
              <a:lnSpc>
                <a:spcPts val="4400"/>
              </a:lnSpc>
            </a:pPr>
            <a:r>
              <a:rPr lang="en-US" altLang="zh-CN" sz="2400" b="0" i="0" smtClean="0">
                <a:solidFill>
                  <a:srgbClr val="FF0000"/>
                </a:solidFill>
                <a:latin typeface="Times New Roman" pitchFamily="34" charset="0"/>
                <a:ea typeface="SimSun" pitchFamily="34" charset="-122"/>
                <a:cs typeface="Times New Roman" pitchFamily="34" charset="-120"/>
              </a:rPr>
              <a:t>料薄膜</a:t>
            </a:r>
            <a:endParaRPr lang="en-US" altLang="zh-CN" sz="2400" dirty="0"/>
          </a:p>
        </p:txBody>
      </p:sp>
      <p:sp>
        <p:nvSpPr>
          <p:cNvPr id="4" name="QB_6_AS.121_1#9e1aa6da9?vop=1&amp;pid=1f4f5edb4&amp;color=0,0,0&amp;vtp=1&amp;bbb=1&amp;hb=1"/>
          <p:cNvSpPr/>
          <p:nvPr/>
        </p:nvSpPr>
        <p:spPr>
          <a:xfrm>
            <a:off x="649224" y="3111954"/>
            <a:ext cx="10899648" cy="1117600"/>
          </a:xfrm>
          <a:prstGeom prst="rect">
            <a:avLst/>
          </a:prstGeom>
          <a:noFill/>
          <a:ln/>
        </p:spPr>
        <p:txBody>
          <a:bodyPr wrap="none" lIns="0" tIns="0" rIns="0" bIns="0" rtlCol="0" anchor="t"/>
          <a:lstStyle/>
          <a:p>
            <a:pPr algn="l" latinLnBrk="1">
              <a:lnSpc>
                <a:spcPts val="4400"/>
              </a:lnSpc>
            </a:pPr>
            <a:r>
              <a:rPr lang="en-US" altLang="zh-CN" sz="2400" b="0" i="0" dirty="0">
                <a:solidFill>
                  <a:srgbClr val="FF0000"/>
                </a:solidFill>
                <a:latin typeface="Times New Roman" pitchFamily="34" charset="0"/>
                <a:ea typeface="SimHei" pitchFamily="34" charset="-122"/>
                <a:cs typeface="Times New Roman" pitchFamily="34" charset="-120"/>
              </a:rPr>
              <a:t>【解析】</a:t>
            </a:r>
            <a:r>
              <a:rPr lang="en-US" altLang="zh-CN" sz="2400" b="0" i="0" dirty="0">
                <a:solidFill>
                  <a:srgbClr val="FF0000"/>
                </a:solidFill>
                <a:latin typeface="Times New Roman" pitchFamily="34" charset="0"/>
                <a:ea typeface="SimSun" pitchFamily="34" charset="-122"/>
                <a:cs typeface="Times New Roman" pitchFamily="34" charset="-120"/>
              </a:rPr>
              <a:t>从制作过程看，B组中没有模拟“细胞膜”这一结构，应在</a:t>
            </a:r>
            <a:r>
              <a:rPr lang="en-US" altLang="zh-CN" sz="2400" b="0" i="0">
                <a:solidFill>
                  <a:srgbClr val="FF0000"/>
                </a:solidFill>
                <a:latin typeface="Times New Roman" pitchFamily="34" charset="0"/>
                <a:ea typeface="SimSun" pitchFamily="34" charset="-122"/>
                <a:cs typeface="Times New Roman" pitchFamily="34" charset="-120"/>
              </a:rPr>
              <a:t>①</a:t>
            </a:r>
            <a:r>
              <a:rPr lang="en-US" altLang="zh-CN" sz="2400" b="0" i="0" smtClean="0">
                <a:solidFill>
                  <a:srgbClr val="FF0000"/>
                </a:solidFill>
                <a:latin typeface="Times New Roman" pitchFamily="34" charset="0"/>
                <a:ea typeface="SimSun" pitchFamily="34" charset="-122"/>
                <a:cs typeface="Times New Roman" pitchFamily="34" charset="-120"/>
              </a:rPr>
              <a:t>中卡纸做成的</a:t>
            </a:r>
          </a:p>
          <a:p>
            <a:pPr latinLnBrk="1">
              <a:lnSpc>
                <a:spcPts val="4400"/>
              </a:lnSpc>
            </a:pPr>
            <a:r>
              <a:rPr lang="en-US" altLang="zh-CN" sz="2400" b="0" i="0" smtClean="0">
                <a:solidFill>
                  <a:srgbClr val="FF0000"/>
                </a:solidFill>
                <a:latin typeface="Times New Roman" pitchFamily="34" charset="0"/>
                <a:ea typeface="SimSun" pitchFamily="34" charset="-122"/>
                <a:cs typeface="Times New Roman" pitchFamily="34" charset="-120"/>
              </a:rPr>
              <a:t>轮廓内</a:t>
            </a:r>
            <a:r>
              <a:rPr lang="en-US" altLang="zh-CN" sz="2400" b="0" i="0" dirty="0">
                <a:solidFill>
                  <a:srgbClr val="FF0000"/>
                </a:solidFill>
                <a:latin typeface="Times New Roman" pitchFamily="34" charset="0"/>
                <a:ea typeface="SimSun" pitchFamily="34" charset="-122"/>
                <a:cs typeface="Times New Roman" pitchFamily="34" charset="-120"/>
              </a:rPr>
              <a:t>，贴着卡纸粘贴一圈剪裁好的塑料薄膜。</a:t>
            </a:r>
            <a:endParaRPr lang="en-US" altLang="zh-CN" sz="24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3">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3">
                                            <p:txEl>
                                              <p:pRg st="0" end="0"/>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499"/>
                                          </p:stCondLst>
                                        </p:cTn>
                                        <p:tgtEl>
                                          <p:spTgt spid="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499"/>
                                          </p:stCondLst>
                                        </p:cTn>
                                        <p:tgtEl>
                                          <p:spTgt spid="3">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499"/>
                                          </p:stCondLst>
                                        </p:cTn>
                                        <p:tgtEl>
                                          <p:spTgt spid="4">
                                            <p:bg/>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499"/>
                                          </p:stCondLst>
                                        </p:cTn>
                                        <p:tgtEl>
                                          <p:spTgt spid="4">
                                            <p:txEl>
                                              <p:pRg st="0" end="0"/>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499"/>
                                          </p:stCondLst>
                                        </p:cTn>
                                        <p:tgtEl>
                                          <p:spTgt spid="4">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46.xml><?xml version="1.0" encoding="utf-8"?>
<p:sld xmlns:a="http://schemas.openxmlformats.org/drawingml/2006/main" xmlns:r="http://schemas.openxmlformats.org/officeDocument/2006/relationships" xmlns:p="http://schemas.openxmlformats.org/presentationml/2006/main">
  <p:cSld name="Slide 46&amp;si=46">
    <p:spTree>
      <p:nvGrpSpPr>
        <p:cNvPr id="1" name=""/>
        <p:cNvGrpSpPr/>
        <p:nvPr/>
      </p:nvGrpSpPr>
      <p:grpSpPr>
        <a:xfrm>
          <a:off x="0" y="0"/>
          <a:ext cx="0" cy="0"/>
          <a:chOff x="0" y="0"/>
          <a:chExt cx="0" cy="0"/>
        </a:xfrm>
      </p:grpSpPr>
      <p:sp>
        <p:nvSpPr>
          <p:cNvPr id="2" name="C_4_BD#b5aae5ec8?sp=1&amp;pid=5c0534dfd&amp;color=0,0,0&amp;vtp=1&amp;bt=1&amp;bbb=1"/>
          <p:cNvSpPr/>
          <p:nvPr/>
        </p:nvSpPr>
        <p:spPr>
          <a:xfrm>
            <a:off x="649224" y="859536"/>
            <a:ext cx="10899648" cy="949960"/>
          </a:xfrm>
          <a:prstGeom prst="rect">
            <a:avLst/>
          </a:prstGeom>
          <a:noFill/>
          <a:ln/>
        </p:spPr>
        <p:txBody>
          <a:bodyPr wrap="none" lIns="0" tIns="0" rIns="0" bIns="0" rtlCol="0" anchor="t"/>
          <a:lstStyle/>
          <a:p>
            <a:pPr algn="l" latinLnBrk="1">
              <a:lnSpc>
                <a:spcPts val="4600"/>
              </a:lnSpc>
            </a:pPr>
            <a:r>
              <a:rPr lang="en-US" altLang="zh-CN" sz="2600" b="1" i="0" dirty="0">
                <a:solidFill>
                  <a:srgbClr val="000000"/>
                </a:solidFill>
                <a:latin typeface="Times New Roman" pitchFamily="34" charset="0"/>
                <a:ea typeface="SimHei" pitchFamily="34" charset="-122"/>
                <a:cs typeface="Times New Roman" pitchFamily="34" charset="-120"/>
              </a:rPr>
              <a:t>（三）探究实践题</a:t>
            </a:r>
            <a:endParaRPr lang="en-US" altLang="zh-CN" sz="2600" dirty="0"/>
          </a:p>
        </p:txBody>
      </p:sp>
      <p:sp>
        <p:nvSpPr>
          <p:cNvPr id="3" name="QO_5_BD.122_1#312dc6af3?sp=1&amp;vop=1&amp;pid=b5aae5ec8&amp;color=0,0,0&amp;vtp=1&amp;bbb=1&amp;hb=1"/>
          <p:cNvSpPr/>
          <p:nvPr/>
        </p:nvSpPr>
        <p:spPr>
          <a:xfrm>
            <a:off x="649224" y="1434588"/>
            <a:ext cx="10899648" cy="1676400"/>
          </a:xfrm>
          <a:prstGeom prst="rect">
            <a:avLst/>
          </a:prstGeom>
          <a:noFill/>
          <a:ln/>
        </p:spPr>
        <p:txBody>
          <a:bodyPr wrap="none" lIns="0" tIns="0" rIns="0" bIns="0" rtlCol="0" anchor="t"/>
          <a:lstStyle/>
          <a:p>
            <a:pPr algn="l" latinLnBrk="1">
              <a:lnSpc>
                <a:spcPts val="4400"/>
              </a:lnSpc>
            </a:pPr>
            <a:r>
              <a:rPr lang="en-US" altLang="zh-CN" sz="2400" b="1" i="0" dirty="0">
                <a:solidFill>
                  <a:srgbClr val="C00000"/>
                </a:solidFill>
                <a:latin typeface="Times New Roman" pitchFamily="34" charset="0"/>
                <a:ea typeface="SimSun" pitchFamily="34" charset="-122"/>
                <a:cs typeface="Times New Roman" pitchFamily="34" charset="-120"/>
              </a:rPr>
              <a:t>24.</a:t>
            </a:r>
            <a:r>
              <a:rPr lang="en-US" altLang="zh-CN" sz="2400" b="0" i="0" dirty="0">
                <a:solidFill>
                  <a:srgbClr val="000000"/>
                </a:solidFill>
                <a:latin typeface="仿宋" pitchFamily="34" charset="0"/>
                <a:ea typeface="仿宋" pitchFamily="34" charset="-122"/>
                <a:cs typeface="仿宋" pitchFamily="34" charset="-120"/>
              </a:rPr>
              <a:t>［2025四川泸州月考］</a:t>
            </a:r>
            <a:r>
              <a:rPr lang="en-US" altLang="zh-CN" sz="2400" b="0" i="0" dirty="0">
                <a:solidFill>
                  <a:srgbClr val="000000"/>
                </a:solidFill>
                <a:latin typeface="Times New Roman" pitchFamily="34" charset="0"/>
                <a:ea typeface="SimSun" pitchFamily="34" charset="-122"/>
                <a:cs typeface="Times New Roman" pitchFamily="34" charset="-120"/>
              </a:rPr>
              <a:t>（16分</a:t>
            </a:r>
            <a:r>
              <a:rPr lang="en-US" altLang="zh-CN" sz="2400" b="0" i="0">
                <a:solidFill>
                  <a:srgbClr val="000000"/>
                </a:solidFill>
                <a:latin typeface="Times New Roman" pitchFamily="34" charset="0"/>
                <a:ea typeface="SimSun" pitchFamily="34" charset="-122"/>
                <a:cs typeface="Times New Roman" pitchFamily="34" charset="-120"/>
              </a:rPr>
              <a:t>）</a:t>
            </a:r>
            <a:r>
              <a:rPr lang="en-US" altLang="zh-CN" sz="2400" b="0" i="0" smtClean="0">
                <a:solidFill>
                  <a:srgbClr val="000000"/>
                </a:solidFill>
                <a:latin typeface="Times New Roman" pitchFamily="34" charset="0"/>
                <a:ea typeface="SimSun" pitchFamily="34" charset="-122"/>
                <a:cs typeface="Times New Roman" pitchFamily="34" charset="-120"/>
              </a:rPr>
              <a:t>某校生物兴趣小组的同学想通过实验探究活细</a:t>
            </a:r>
          </a:p>
          <a:p>
            <a:pPr latinLnBrk="1">
              <a:lnSpc>
                <a:spcPts val="4400"/>
              </a:lnSpc>
            </a:pPr>
            <a:r>
              <a:rPr lang="en-US" altLang="zh-CN" sz="2400" b="0" i="0" smtClean="0">
                <a:solidFill>
                  <a:srgbClr val="000000"/>
                </a:solidFill>
                <a:latin typeface="Times New Roman" pitchFamily="34" charset="0"/>
                <a:ea typeface="SimSun" pitchFamily="34" charset="-122"/>
                <a:cs typeface="Times New Roman" pitchFamily="34" charset="-120"/>
              </a:rPr>
              <a:t>胞的细胞膜具有控制物质进出的作用</a:t>
            </a:r>
            <a:r>
              <a:rPr lang="en-US" altLang="zh-CN" sz="2400" b="0" i="0" dirty="0">
                <a:solidFill>
                  <a:srgbClr val="000000"/>
                </a:solidFill>
                <a:latin typeface="Times New Roman" pitchFamily="34" charset="0"/>
                <a:ea typeface="SimSun" pitchFamily="34" charset="-122"/>
                <a:cs typeface="Times New Roman" pitchFamily="34" charset="-120"/>
              </a:rPr>
              <a:t>。</a:t>
            </a:r>
            <a:endParaRPr lang="en-US" altLang="zh-CN" sz="2400" dirty="0"/>
          </a:p>
          <a:p>
            <a:pPr latinLnBrk="1">
              <a:lnSpc>
                <a:spcPts val="4400"/>
              </a:lnSpc>
            </a:pPr>
            <a:r>
              <a:rPr lang="en-US" altLang="zh-CN" sz="2400" b="1" i="0" smtClean="0">
                <a:solidFill>
                  <a:srgbClr val="000000"/>
                </a:solidFill>
                <a:latin typeface="Times New Roman" pitchFamily="34" charset="0"/>
                <a:ea typeface="SimSun" pitchFamily="34" charset="-122"/>
                <a:cs typeface="Times New Roman" pitchFamily="34" charset="-120"/>
              </a:rPr>
              <a:t>【</a:t>
            </a:r>
            <a:r>
              <a:rPr lang="en-US" altLang="zh-CN" sz="2400" b="1" i="0" dirty="0">
                <a:solidFill>
                  <a:srgbClr val="000000"/>
                </a:solidFill>
                <a:latin typeface="Times New Roman" pitchFamily="34" charset="0"/>
                <a:ea typeface="SimSun" pitchFamily="34" charset="-122"/>
                <a:cs typeface="Times New Roman" pitchFamily="34" charset="-120"/>
              </a:rPr>
              <a:t>实验材料和用具】</a:t>
            </a:r>
            <a:r>
              <a:rPr lang="en-US" altLang="zh-CN" sz="2400" b="0" i="0" dirty="0">
                <a:solidFill>
                  <a:srgbClr val="000000"/>
                </a:solidFill>
                <a:latin typeface="Times New Roman" pitchFamily="34" charset="0"/>
                <a:ea typeface="SimSun" pitchFamily="34" charset="-122"/>
                <a:cs typeface="Times New Roman" pitchFamily="34" charset="-120"/>
              </a:rPr>
              <a:t>大烧杯、清水、铁架台、酒精灯、陶土网、新鲜红色苋菜等。</a:t>
            </a:r>
            <a:endParaRPr lang="en-US" altLang="zh-CN" sz="2400" dirty="0"/>
          </a:p>
        </p:txBody>
      </p:sp>
    </p:spTree>
  </p:cSld>
  <p:clrMapOvr>
    <a:masterClrMapping/>
  </p:clrMapOvr>
  <p:transition>
    <p:split dir="in"/>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name="Slide 47&amp;si=47">
    <p:spTree>
      <p:nvGrpSpPr>
        <p:cNvPr id="1" name=""/>
        <p:cNvGrpSpPr/>
        <p:nvPr/>
      </p:nvGrpSpPr>
      <p:grpSpPr>
        <a:xfrm>
          <a:off x="0" y="0"/>
          <a:ext cx="0" cy="0"/>
          <a:chOff x="0" y="0"/>
          <a:chExt cx="0" cy="0"/>
        </a:xfrm>
      </p:grpSpPr>
      <p:sp>
        <p:nvSpPr>
          <p:cNvPr id="2" name="QO_5#312dc6af3?sp=1&amp;vop=1&amp;pid=b5aae5ec8&amp;color=0,0,0&amp;vtp=1&amp;bt=1&amp;bbb=1"/>
          <p:cNvSpPr/>
          <p:nvPr/>
        </p:nvSpPr>
        <p:spPr>
          <a:xfrm>
            <a:off x="649224" y="864000"/>
            <a:ext cx="10899648" cy="533400"/>
          </a:xfrm>
          <a:prstGeom prst="rect">
            <a:avLst/>
          </a:prstGeom>
          <a:noFill/>
          <a:ln/>
        </p:spPr>
        <p:txBody>
          <a:bodyPr wrap="none" lIns="0" tIns="0" rIns="0" bIns="0" rtlCol="0" anchor="t"/>
          <a:lstStyle/>
          <a:p>
            <a:pPr algn="l" latinLnBrk="1">
              <a:lnSpc>
                <a:spcPts val="4200"/>
              </a:lnSpc>
            </a:pPr>
            <a:r>
              <a:rPr lang="en-US" altLang="zh-CN" sz="2400" b="1" i="0" dirty="0">
                <a:solidFill>
                  <a:srgbClr val="000000"/>
                </a:solidFill>
                <a:latin typeface="Times New Roman" pitchFamily="34" charset="0"/>
                <a:ea typeface="SimSun" pitchFamily="34" charset="-122"/>
                <a:cs typeface="Times New Roman" pitchFamily="34" charset="-120"/>
              </a:rPr>
              <a:t>【实验步骤】</a:t>
            </a:r>
            <a:endParaRPr lang="en-US" altLang="zh-CN" sz="2400" dirty="0"/>
          </a:p>
        </p:txBody>
      </p:sp>
      <p:sp>
        <p:nvSpPr>
          <p:cNvPr id="3" name="QB_6_BD.123_1#a540c64b3?sp=1&amp;vop=1&amp;pid=312dc6af3&amp;color=0,0,0&amp;vtp=1&amp;bbb=1"/>
          <p:cNvSpPr/>
          <p:nvPr/>
        </p:nvSpPr>
        <p:spPr>
          <a:xfrm>
            <a:off x="649224" y="1386913"/>
            <a:ext cx="10899648" cy="1117600"/>
          </a:xfrm>
          <a:prstGeom prst="rect">
            <a:avLst/>
          </a:prstGeom>
          <a:noFill/>
          <a:ln/>
        </p:spPr>
        <p:txBody>
          <a:bodyPr wrap="none" lIns="0" tIns="0" rIns="0" bIns="0" rtlCol="0" anchor="t"/>
          <a:lstStyle/>
          <a:p>
            <a:pPr algn="l" latinLnBrk="1">
              <a:lnSpc>
                <a:spcPts val="4400"/>
              </a:lnSpc>
            </a:pPr>
            <a:r>
              <a:rPr lang="en-US" altLang="zh-CN" sz="2400" b="0" i="0" dirty="0">
                <a:solidFill>
                  <a:srgbClr val="000000"/>
                </a:solidFill>
                <a:latin typeface="Times New Roman" pitchFamily="34" charset="0"/>
                <a:ea typeface="SimSun" pitchFamily="34" charset="-122"/>
                <a:cs typeface="Times New Roman" pitchFamily="34" charset="-120"/>
              </a:rPr>
              <a:t>（1）</a:t>
            </a:r>
            <a:r>
              <a:rPr lang="en-US" altLang="zh-CN" sz="2400" b="0" i="0">
                <a:solidFill>
                  <a:srgbClr val="000000"/>
                </a:solidFill>
                <a:latin typeface="Times New Roman" pitchFamily="34" charset="0"/>
                <a:ea typeface="SimSun" pitchFamily="34" charset="-122"/>
                <a:cs typeface="Times New Roman" pitchFamily="34" charset="-120"/>
              </a:rPr>
              <a:t>提出问题</a:t>
            </a:r>
            <a:r>
              <a:rPr lang="en-US" altLang="zh-CN" sz="2400" b="0" i="0" smtClean="0">
                <a:solidFill>
                  <a:srgbClr val="000000"/>
                </a:solidFill>
                <a:latin typeface="Times New Roman" pitchFamily="34" charset="0"/>
                <a:ea typeface="SimSun" pitchFamily="34" charset="-122"/>
                <a:cs typeface="Times New Roman" pitchFamily="34" charset="-120"/>
              </a:rPr>
              <a:t>：</a:t>
            </a:r>
            <a:r>
              <a:rPr lang="en-US" altLang="zh-CN" sz="2400" i="0" smtClean="0">
                <a:solidFill>
                  <a:srgbClr val="000000"/>
                </a:solidFill>
                <a:latin typeface="SimSun" pitchFamily="34" charset="0"/>
                <a:ea typeface="SimSun" pitchFamily="34" charset="-122"/>
                <a:cs typeface="SimSun" pitchFamily="34" charset="-120"/>
              </a:rPr>
              <a:t>____________________________________________</a:t>
            </a:r>
            <a:r>
              <a:rPr lang="en-US" altLang="zh-CN" sz="2400" b="0" i="0" smtClean="0">
                <a:solidFill>
                  <a:srgbClr val="000000"/>
                </a:solidFill>
                <a:latin typeface="Times New Roman" pitchFamily="34" charset="0"/>
                <a:ea typeface="SimSun" pitchFamily="34" charset="-122"/>
                <a:cs typeface="Times New Roman" pitchFamily="34" charset="-120"/>
              </a:rPr>
              <a:t>？</a:t>
            </a:r>
            <a:endParaRPr lang="en-US" altLang="zh-CN" sz="2400" dirty="0"/>
          </a:p>
          <a:p>
            <a:pPr latinLnBrk="1">
              <a:lnSpc>
                <a:spcPts val="4400"/>
              </a:lnSpc>
            </a:pPr>
            <a:r>
              <a:rPr lang="en-US" altLang="zh-CN" sz="2400" b="0" i="0" smtClean="0">
                <a:solidFill>
                  <a:srgbClr val="000000"/>
                </a:solidFill>
                <a:latin typeface="Times New Roman" pitchFamily="34" charset="0"/>
                <a:ea typeface="SimSun" pitchFamily="34" charset="-122"/>
                <a:cs typeface="Times New Roman" pitchFamily="34" charset="-120"/>
              </a:rPr>
              <a:t>作出假设</a:t>
            </a:r>
            <a:r>
              <a:rPr lang="en-US" altLang="zh-CN" sz="2400" b="0" i="0" dirty="0">
                <a:solidFill>
                  <a:srgbClr val="000000"/>
                </a:solidFill>
                <a:latin typeface="Times New Roman" pitchFamily="34" charset="0"/>
                <a:ea typeface="SimSun" pitchFamily="34" charset="-122"/>
                <a:cs typeface="Times New Roman" pitchFamily="34" charset="-120"/>
              </a:rPr>
              <a:t>：活细胞的细胞膜具有控制物质进出细胞的功能。</a:t>
            </a:r>
            <a:endParaRPr lang="en-US" altLang="zh-CN" sz="2400" dirty="0"/>
          </a:p>
        </p:txBody>
      </p:sp>
      <p:sp>
        <p:nvSpPr>
          <p:cNvPr id="4" name="QB_6_AN.124_1#a540c64b3.blank?vop=1&amp;pid=312dc6af3&amp;color=0,0,0&amp;vpa=45&amp;vtp=1&amp;bbb=1"/>
          <p:cNvSpPr/>
          <p:nvPr/>
        </p:nvSpPr>
        <p:spPr>
          <a:xfrm>
            <a:off x="2951892" y="1358973"/>
            <a:ext cx="6621463" cy="558800"/>
          </a:xfrm>
          <a:prstGeom prst="rect">
            <a:avLst/>
          </a:prstGeom>
          <a:noFill/>
          <a:ln/>
        </p:spPr>
        <p:txBody>
          <a:bodyPr wrap="none" lIns="0" tIns="0" rIns="0" bIns="0" rtlCol="0" anchor="t"/>
          <a:lstStyle/>
          <a:p>
            <a:pPr algn="ctr" latinLnBrk="1">
              <a:lnSpc>
                <a:spcPts val="4400"/>
              </a:lnSpc>
            </a:pPr>
            <a:r>
              <a:rPr lang="en-US" altLang="zh-CN" sz="2400" b="0" i="0" dirty="0">
                <a:solidFill>
                  <a:srgbClr val="FF0000"/>
                </a:solidFill>
                <a:latin typeface="Times New Roman" pitchFamily="34" charset="0"/>
                <a:ea typeface="SimSun" pitchFamily="34" charset="-122"/>
                <a:cs typeface="Times New Roman" pitchFamily="34" charset="-120"/>
              </a:rPr>
              <a:t>活细胞的细胞膜具有控制物质进出细胞的功能吗</a:t>
            </a:r>
            <a:endParaRPr lang="en-US" altLang="zh-CN" sz="2400" dirty="0"/>
          </a:p>
        </p:txBody>
      </p:sp>
      <p:sp>
        <p:nvSpPr>
          <p:cNvPr id="5" name="QB_6_AS.125_1#a540c64b3?vop=1&amp;pid=312dc6af3&amp;color=0,0,0&amp;vtp=1&amp;bbb=1&amp;hb=1"/>
          <p:cNvSpPr/>
          <p:nvPr/>
        </p:nvSpPr>
        <p:spPr>
          <a:xfrm>
            <a:off x="649224" y="2542613"/>
            <a:ext cx="10899648" cy="1117600"/>
          </a:xfrm>
          <a:prstGeom prst="rect">
            <a:avLst/>
          </a:prstGeom>
          <a:noFill/>
          <a:ln/>
        </p:spPr>
        <p:txBody>
          <a:bodyPr wrap="none" lIns="0" tIns="0" rIns="0" bIns="0" rtlCol="0" anchor="t"/>
          <a:lstStyle/>
          <a:p>
            <a:pPr algn="l" latinLnBrk="1">
              <a:lnSpc>
                <a:spcPts val="4400"/>
              </a:lnSpc>
            </a:pPr>
            <a:r>
              <a:rPr lang="en-US" altLang="zh-CN" sz="2400" b="0" i="0" dirty="0">
                <a:solidFill>
                  <a:srgbClr val="FF0000"/>
                </a:solidFill>
                <a:latin typeface="Times New Roman" pitchFamily="34" charset="0"/>
                <a:ea typeface="SimHei" pitchFamily="34" charset="-122"/>
                <a:cs typeface="Times New Roman" pitchFamily="34" charset="-120"/>
              </a:rPr>
              <a:t>【解析】</a:t>
            </a:r>
            <a:r>
              <a:rPr lang="en-US" altLang="zh-CN" sz="2400" b="0" i="0" dirty="0">
                <a:solidFill>
                  <a:srgbClr val="FF0000"/>
                </a:solidFill>
                <a:latin typeface="Times New Roman" pitchFamily="34" charset="0"/>
                <a:ea typeface="SimSun" pitchFamily="34" charset="-122"/>
                <a:cs typeface="Times New Roman" pitchFamily="34" charset="-120"/>
              </a:rPr>
              <a:t>基于假设和实际认知，我们可以提出问题</a:t>
            </a:r>
            <a:r>
              <a:rPr lang="en-US" altLang="zh-CN" sz="2400" b="0" i="0">
                <a:solidFill>
                  <a:srgbClr val="FF0000"/>
                </a:solidFill>
                <a:latin typeface="Times New Roman" pitchFamily="34" charset="0"/>
                <a:ea typeface="SimSun" pitchFamily="34" charset="-122"/>
                <a:cs typeface="Times New Roman" pitchFamily="34" charset="-120"/>
              </a:rPr>
              <a:t>：</a:t>
            </a:r>
            <a:r>
              <a:rPr lang="en-US" altLang="zh-CN" sz="2400" b="0" i="0" smtClean="0">
                <a:solidFill>
                  <a:srgbClr val="FF0000"/>
                </a:solidFill>
                <a:latin typeface="Times New Roman" pitchFamily="34" charset="0"/>
                <a:ea typeface="SimSun" pitchFamily="34" charset="-122"/>
                <a:cs typeface="Times New Roman" pitchFamily="34" charset="-120"/>
              </a:rPr>
              <a:t>活细胞的细胞膜具有控制物</a:t>
            </a:r>
          </a:p>
          <a:p>
            <a:pPr latinLnBrk="1">
              <a:lnSpc>
                <a:spcPts val="4400"/>
              </a:lnSpc>
            </a:pPr>
            <a:r>
              <a:rPr lang="en-US" altLang="zh-CN" sz="2400" b="0" i="0" smtClean="0">
                <a:solidFill>
                  <a:srgbClr val="FF0000"/>
                </a:solidFill>
                <a:latin typeface="Times New Roman" pitchFamily="34" charset="0"/>
                <a:ea typeface="SimSun" pitchFamily="34" charset="-122"/>
                <a:cs typeface="Times New Roman" pitchFamily="34" charset="-120"/>
              </a:rPr>
              <a:t>质进出细胞的功能吗</a:t>
            </a:r>
            <a:r>
              <a:rPr lang="en-US" altLang="zh-CN" sz="2400" b="0" i="0" dirty="0">
                <a:solidFill>
                  <a:srgbClr val="FF0000"/>
                </a:solidFill>
                <a:latin typeface="Times New Roman" pitchFamily="34" charset="0"/>
                <a:ea typeface="SimSun" pitchFamily="34" charset="-122"/>
                <a:cs typeface="Times New Roman" pitchFamily="34" charset="-120"/>
              </a:rPr>
              <a:t>？</a:t>
            </a:r>
            <a:endParaRPr lang="en-US" altLang="zh-CN" sz="24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4">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4">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499"/>
                                          </p:stCondLst>
                                        </p:cTn>
                                        <p:tgtEl>
                                          <p:spTgt spid="5">
                                            <p:bg/>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499"/>
                                          </p:stCondLst>
                                        </p:cTn>
                                        <p:tgtEl>
                                          <p:spTgt spid="5">
                                            <p:txEl>
                                              <p:pRg st="0" end="0"/>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499"/>
                                          </p:stCondLst>
                                        </p:cTn>
                                        <p:tgtEl>
                                          <p:spTgt spid="5">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Lst>
  </p:timing>
</p:sld>
</file>

<file path=ppt/slides/slide48.xml><?xml version="1.0" encoding="utf-8"?>
<p:sld xmlns:a="http://schemas.openxmlformats.org/drawingml/2006/main" xmlns:r="http://schemas.openxmlformats.org/officeDocument/2006/relationships" xmlns:p="http://schemas.openxmlformats.org/presentationml/2006/main">
  <p:cSld name="Slide 48&amp;si=48">
    <p:spTree>
      <p:nvGrpSpPr>
        <p:cNvPr id="1" name=""/>
        <p:cNvGrpSpPr/>
        <p:nvPr/>
      </p:nvGrpSpPr>
      <p:grpSpPr>
        <a:xfrm>
          <a:off x="0" y="0"/>
          <a:ext cx="0" cy="0"/>
          <a:chOff x="0" y="0"/>
          <a:chExt cx="0" cy="0"/>
        </a:xfrm>
      </p:grpSpPr>
      <p:sp>
        <p:nvSpPr>
          <p:cNvPr id="2" name="QB_6_BD.126_1#ade227bbc?sp=1&amp;vop=1&amp;pid=312dc6af3&amp;color=0,0,0&amp;vtp=1&amp;bt=1&amp;bbb=1&amp;hb=1"/>
          <p:cNvSpPr/>
          <p:nvPr/>
        </p:nvSpPr>
        <p:spPr>
          <a:xfrm>
            <a:off x="649224" y="864000"/>
            <a:ext cx="10899648" cy="3352800"/>
          </a:xfrm>
          <a:prstGeom prst="rect">
            <a:avLst/>
          </a:prstGeom>
          <a:noFill/>
          <a:ln/>
        </p:spPr>
        <p:txBody>
          <a:bodyPr wrap="none" lIns="0" tIns="0" rIns="0" bIns="0" rtlCol="0" anchor="t"/>
          <a:lstStyle/>
          <a:p>
            <a:pPr algn="l" latinLnBrk="1">
              <a:lnSpc>
                <a:spcPts val="4400"/>
              </a:lnSpc>
            </a:pPr>
            <a:r>
              <a:rPr lang="en-US" altLang="zh-CN" sz="2400" b="0" i="0" dirty="0">
                <a:solidFill>
                  <a:srgbClr val="000000"/>
                </a:solidFill>
                <a:latin typeface="Times New Roman" pitchFamily="34" charset="0"/>
                <a:ea typeface="SimSun" pitchFamily="34" charset="-122"/>
                <a:cs typeface="Times New Roman" pitchFamily="34" charset="-120"/>
              </a:rPr>
              <a:t>（2）设计实验方案：</a:t>
            </a:r>
            <a:endParaRPr lang="en-US" altLang="zh-CN" sz="2400" dirty="0"/>
          </a:p>
          <a:p>
            <a:pPr latinLnBrk="1">
              <a:lnSpc>
                <a:spcPts val="4400"/>
              </a:lnSpc>
            </a:pPr>
            <a:r>
              <a:rPr lang="en-US" altLang="zh-CN" sz="2400" b="0" i="0" smtClean="0">
                <a:solidFill>
                  <a:srgbClr val="000000"/>
                </a:solidFill>
                <a:latin typeface="Times New Roman" pitchFamily="34" charset="0"/>
                <a:ea typeface="SimSun" pitchFamily="34" charset="-122"/>
                <a:cs typeface="Times New Roman" pitchFamily="34" charset="-120"/>
              </a:rPr>
              <a:t>①</a:t>
            </a:r>
            <a:r>
              <a:rPr lang="en-US" altLang="zh-CN" sz="2400" b="0" i="0" dirty="0">
                <a:solidFill>
                  <a:srgbClr val="000000"/>
                </a:solidFill>
                <a:latin typeface="Times New Roman" pitchFamily="34" charset="0"/>
                <a:ea typeface="SimSun" pitchFamily="34" charset="-122"/>
                <a:cs typeface="Times New Roman" pitchFamily="34" charset="-120"/>
              </a:rPr>
              <a:t>取两个相同的大烧杯，分别编号为甲、乙。</a:t>
            </a:r>
            <a:endParaRPr lang="en-US" altLang="zh-CN" sz="2400" dirty="0"/>
          </a:p>
          <a:p>
            <a:pPr latinLnBrk="1">
              <a:lnSpc>
                <a:spcPts val="4400"/>
              </a:lnSpc>
            </a:pPr>
            <a:r>
              <a:rPr lang="en-US" altLang="zh-CN" sz="2400" b="0" i="0" smtClean="0">
                <a:solidFill>
                  <a:srgbClr val="000000"/>
                </a:solidFill>
                <a:latin typeface="Times New Roman" pitchFamily="34" charset="0"/>
                <a:ea typeface="SimSun" pitchFamily="34" charset="-122"/>
                <a:cs typeface="Times New Roman" pitchFamily="34" charset="-120"/>
              </a:rPr>
              <a:t>②</a:t>
            </a:r>
            <a:r>
              <a:rPr lang="en-US" altLang="zh-CN" sz="2400" b="0" i="0" dirty="0">
                <a:solidFill>
                  <a:srgbClr val="000000"/>
                </a:solidFill>
                <a:latin typeface="Times New Roman" pitchFamily="34" charset="0"/>
                <a:ea typeface="SimSun" pitchFamily="34" charset="-122"/>
                <a:cs typeface="Times New Roman" pitchFamily="34" charset="-120"/>
              </a:rPr>
              <a:t>在甲、乙两烧杯中加入等量的清水，并将甲烧杯用铁架台固定，</a:t>
            </a:r>
            <a:r>
              <a:rPr lang="en-US" altLang="zh-CN" sz="2400" b="0" i="0">
                <a:solidFill>
                  <a:srgbClr val="000000"/>
                </a:solidFill>
                <a:latin typeface="Times New Roman" pitchFamily="34" charset="0"/>
                <a:ea typeface="SimSun" pitchFamily="34" charset="-122"/>
                <a:cs typeface="Times New Roman" pitchFamily="34" charset="-120"/>
              </a:rPr>
              <a:t>用酒精灯加热</a:t>
            </a:r>
            <a:r>
              <a:rPr lang="en-US" altLang="zh-CN" sz="2400" b="0" i="0" smtClean="0">
                <a:solidFill>
                  <a:srgbClr val="000000"/>
                </a:solidFill>
                <a:latin typeface="Times New Roman" pitchFamily="34" charset="0"/>
                <a:ea typeface="SimSun" pitchFamily="34" charset="-122"/>
                <a:cs typeface="Times New Roman" pitchFamily="34" charset="-120"/>
              </a:rPr>
              <a:t>，</a:t>
            </a:r>
          </a:p>
          <a:p>
            <a:pPr latinLnBrk="1">
              <a:lnSpc>
                <a:spcPts val="4400"/>
              </a:lnSpc>
            </a:pPr>
            <a:r>
              <a:rPr lang="en-US" altLang="zh-CN" sz="2400" b="0" i="0" smtClean="0">
                <a:solidFill>
                  <a:srgbClr val="000000"/>
                </a:solidFill>
                <a:latin typeface="Times New Roman" pitchFamily="34" charset="0"/>
                <a:ea typeface="SimSun" pitchFamily="34" charset="-122"/>
                <a:cs typeface="Times New Roman" pitchFamily="34" charset="-120"/>
              </a:rPr>
              <a:t>直到沸腾</a:t>
            </a:r>
            <a:r>
              <a:rPr lang="en-US" altLang="zh-CN" sz="2400" b="0" i="0" dirty="0">
                <a:solidFill>
                  <a:srgbClr val="000000"/>
                </a:solidFill>
                <a:latin typeface="Times New Roman" pitchFamily="34" charset="0"/>
                <a:ea typeface="SimSun" pitchFamily="34" charset="-122"/>
                <a:cs typeface="Times New Roman" pitchFamily="34" charset="-120"/>
              </a:rPr>
              <a:t>，乙烧杯不做处理，作为对照。</a:t>
            </a:r>
            <a:endParaRPr lang="en-US" altLang="zh-CN" sz="2400" dirty="0"/>
          </a:p>
          <a:p>
            <a:pPr latinLnBrk="1">
              <a:lnSpc>
                <a:spcPts val="4400"/>
              </a:lnSpc>
            </a:pPr>
            <a:r>
              <a:rPr lang="en-US" altLang="zh-CN" sz="2400" b="0" i="0" smtClean="0">
                <a:solidFill>
                  <a:srgbClr val="000000"/>
                </a:solidFill>
                <a:latin typeface="Times New Roman" pitchFamily="34" charset="0"/>
                <a:ea typeface="SimSun" pitchFamily="34" charset="-122"/>
                <a:cs typeface="Times New Roman" pitchFamily="34" charset="-120"/>
              </a:rPr>
              <a:t>③</a:t>
            </a:r>
            <a:r>
              <a:rPr lang="en-US" altLang="zh-CN" sz="2400" b="0" i="0" dirty="0">
                <a:solidFill>
                  <a:srgbClr val="000000"/>
                </a:solidFill>
                <a:latin typeface="Times New Roman" pitchFamily="34" charset="0"/>
                <a:ea typeface="SimSun" pitchFamily="34" charset="-122"/>
                <a:cs typeface="Times New Roman" pitchFamily="34" charset="-120"/>
              </a:rPr>
              <a:t>把等量的新鲜红色苋菜叶片分别放入甲、乙两个烧杯中。</a:t>
            </a:r>
            <a:endParaRPr lang="en-US" altLang="zh-CN" sz="2400" dirty="0"/>
          </a:p>
          <a:p>
            <a:pPr latinLnBrk="1">
              <a:lnSpc>
                <a:spcPts val="4400"/>
              </a:lnSpc>
            </a:pPr>
            <a:r>
              <a:rPr lang="en-US" altLang="zh-CN" sz="2400" b="0" i="0" smtClean="0">
                <a:solidFill>
                  <a:srgbClr val="000000"/>
                </a:solidFill>
                <a:latin typeface="Times New Roman" pitchFamily="34" charset="0"/>
                <a:ea typeface="SimSun" pitchFamily="34" charset="-122"/>
                <a:cs typeface="Times New Roman" pitchFamily="34" charset="-120"/>
              </a:rPr>
              <a:t>④观察并记录烧杯中</a:t>
            </a:r>
            <a:r>
              <a:rPr lang="en-US" altLang="zh-CN" sz="2400" i="0" smtClean="0">
                <a:solidFill>
                  <a:srgbClr val="000000"/>
                </a:solidFill>
                <a:latin typeface="SimSun" pitchFamily="34" charset="0"/>
                <a:ea typeface="SimSun" pitchFamily="34" charset="-122"/>
                <a:cs typeface="SimSun" pitchFamily="34" charset="-120"/>
              </a:rPr>
              <a:t>________________</a:t>
            </a:r>
            <a:r>
              <a:rPr lang="en-US" altLang="zh-CN" sz="2400" b="0" i="0" smtClean="0">
                <a:solidFill>
                  <a:srgbClr val="000000"/>
                </a:solidFill>
                <a:latin typeface="Times New Roman" pitchFamily="34" charset="0"/>
                <a:ea typeface="SimSun" pitchFamily="34" charset="-122"/>
                <a:cs typeface="Times New Roman" pitchFamily="34" charset="-120"/>
              </a:rPr>
              <a:t>。</a:t>
            </a:r>
            <a:endParaRPr lang="en-US" altLang="zh-CN" sz="2400" dirty="0"/>
          </a:p>
        </p:txBody>
      </p:sp>
      <p:sp>
        <p:nvSpPr>
          <p:cNvPr id="3" name="QB_6_AN.127_1#ade227bbc.blank?vop=1&amp;pid=312dc6af3&amp;color=0,0,0&amp;vpa=46&amp;vtp=1&amp;bbb=1"/>
          <p:cNvSpPr/>
          <p:nvPr/>
        </p:nvSpPr>
        <p:spPr>
          <a:xfrm>
            <a:off x="3409092" y="3630060"/>
            <a:ext cx="2354263" cy="558800"/>
          </a:xfrm>
          <a:prstGeom prst="rect">
            <a:avLst/>
          </a:prstGeom>
          <a:noFill/>
          <a:ln/>
        </p:spPr>
        <p:txBody>
          <a:bodyPr wrap="none" lIns="0" tIns="0" rIns="0" bIns="0" rtlCol="0" anchor="t"/>
          <a:lstStyle/>
          <a:p>
            <a:pPr algn="ctr" latinLnBrk="1">
              <a:lnSpc>
                <a:spcPts val="4400"/>
              </a:lnSpc>
            </a:pPr>
            <a:r>
              <a:rPr lang="en-US" altLang="zh-CN" sz="2400" b="0" i="0" dirty="0">
                <a:solidFill>
                  <a:srgbClr val="FF0000"/>
                </a:solidFill>
                <a:latin typeface="Times New Roman" pitchFamily="34" charset="0"/>
                <a:ea typeface="SimSun" pitchFamily="34" charset="-122"/>
                <a:cs typeface="Times New Roman" pitchFamily="34" charset="-120"/>
              </a:rPr>
              <a:t>④水的颜色变化</a:t>
            </a:r>
            <a:endParaRPr lang="en-US" altLang="zh-CN" sz="2400" dirty="0"/>
          </a:p>
        </p:txBody>
      </p:sp>
      <p:sp>
        <p:nvSpPr>
          <p:cNvPr id="4" name="QB_6_AS.128_1#ade227bbc?vop=1&amp;pid=312dc6af3&amp;color=0,0,0&amp;vtp=1&amp;bbb=1&amp;hb=1"/>
          <p:cNvSpPr/>
          <p:nvPr/>
        </p:nvSpPr>
        <p:spPr>
          <a:xfrm>
            <a:off x="649224" y="4204154"/>
            <a:ext cx="10899648" cy="1117600"/>
          </a:xfrm>
          <a:prstGeom prst="rect">
            <a:avLst/>
          </a:prstGeom>
          <a:noFill/>
          <a:ln/>
        </p:spPr>
        <p:txBody>
          <a:bodyPr wrap="none" lIns="0" tIns="0" rIns="0" bIns="0" rtlCol="0" anchor="t"/>
          <a:lstStyle/>
          <a:p>
            <a:pPr algn="l" latinLnBrk="1">
              <a:lnSpc>
                <a:spcPts val="4400"/>
              </a:lnSpc>
            </a:pPr>
            <a:r>
              <a:rPr lang="en-US" altLang="zh-CN" sz="2400" b="0" i="0" dirty="0">
                <a:solidFill>
                  <a:srgbClr val="FF0000"/>
                </a:solidFill>
                <a:latin typeface="Times New Roman" pitchFamily="34" charset="0"/>
                <a:ea typeface="SimHei" pitchFamily="34" charset="-122"/>
                <a:cs typeface="Times New Roman" pitchFamily="34" charset="-120"/>
              </a:rPr>
              <a:t>【解析】</a:t>
            </a:r>
            <a:r>
              <a:rPr lang="en-US" altLang="zh-CN" sz="2400" b="0" i="0" dirty="0">
                <a:solidFill>
                  <a:srgbClr val="FF0000"/>
                </a:solidFill>
                <a:latin typeface="Times New Roman" pitchFamily="34" charset="0"/>
                <a:ea typeface="SimSun" pitchFamily="34" charset="-122"/>
                <a:cs typeface="Times New Roman" pitchFamily="34" charset="-120"/>
              </a:rPr>
              <a:t>由于苋菜叶片中的红色物质在细胞膜完整时不会渗出细胞</a:t>
            </a:r>
            <a:r>
              <a:rPr lang="en-US" altLang="zh-CN" sz="2400" b="0" i="0">
                <a:solidFill>
                  <a:srgbClr val="FF0000"/>
                </a:solidFill>
                <a:latin typeface="Times New Roman" pitchFamily="34" charset="0"/>
                <a:ea typeface="SimSun" pitchFamily="34" charset="-122"/>
                <a:cs typeface="Times New Roman" pitchFamily="34" charset="-120"/>
              </a:rPr>
              <a:t>，</a:t>
            </a:r>
            <a:r>
              <a:rPr lang="en-US" altLang="zh-CN" sz="2400" b="0" i="0" smtClean="0">
                <a:solidFill>
                  <a:srgbClr val="FF0000"/>
                </a:solidFill>
                <a:latin typeface="Times New Roman" pitchFamily="34" charset="0"/>
                <a:ea typeface="SimSun" pitchFamily="34" charset="-122"/>
                <a:cs typeface="Times New Roman" pitchFamily="34" charset="-120"/>
              </a:rPr>
              <a:t>因此可以通</a:t>
            </a:r>
          </a:p>
          <a:p>
            <a:pPr latinLnBrk="1">
              <a:lnSpc>
                <a:spcPts val="4400"/>
              </a:lnSpc>
            </a:pPr>
            <a:r>
              <a:rPr lang="en-US" altLang="zh-CN" sz="2400" b="0" i="0" smtClean="0">
                <a:solidFill>
                  <a:srgbClr val="FF0000"/>
                </a:solidFill>
                <a:latin typeface="Times New Roman" pitchFamily="34" charset="0"/>
                <a:ea typeface="SimSun" pitchFamily="34" charset="-122"/>
                <a:cs typeface="Times New Roman" pitchFamily="34" charset="-120"/>
              </a:rPr>
              <a:t>过观察烧杯中水的颜色变化来判断细胞膜的功能</a:t>
            </a:r>
            <a:r>
              <a:rPr lang="en-US" altLang="zh-CN" sz="2400" b="0" i="0" dirty="0">
                <a:solidFill>
                  <a:srgbClr val="FF0000"/>
                </a:solidFill>
                <a:latin typeface="Times New Roman" pitchFamily="34" charset="0"/>
                <a:ea typeface="SimSun" pitchFamily="34" charset="-122"/>
                <a:cs typeface="Times New Roman" pitchFamily="34" charset="-120"/>
              </a:rPr>
              <a:t>。</a:t>
            </a:r>
            <a:endParaRPr lang="en-US" altLang="zh-CN" sz="24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3">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3">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499"/>
                                          </p:stCondLst>
                                        </p:cTn>
                                        <p:tgtEl>
                                          <p:spTgt spid="4">
                                            <p:bg/>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499"/>
                                          </p:stCondLst>
                                        </p:cTn>
                                        <p:tgtEl>
                                          <p:spTgt spid="4">
                                            <p:txEl>
                                              <p:pRg st="0" end="0"/>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499"/>
                                          </p:stCondLst>
                                        </p:cTn>
                                        <p:tgtEl>
                                          <p:spTgt spid="4">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49.xml><?xml version="1.0" encoding="utf-8"?>
<p:sld xmlns:a="http://schemas.openxmlformats.org/drawingml/2006/main" xmlns:r="http://schemas.openxmlformats.org/officeDocument/2006/relationships" xmlns:p="http://schemas.openxmlformats.org/presentationml/2006/main">
  <p:cSld name="Slide 49&amp;si=49">
    <p:spTree>
      <p:nvGrpSpPr>
        <p:cNvPr id="1" name=""/>
        <p:cNvGrpSpPr/>
        <p:nvPr/>
      </p:nvGrpSpPr>
      <p:grpSpPr>
        <a:xfrm>
          <a:off x="0" y="0"/>
          <a:ext cx="0" cy="0"/>
          <a:chOff x="0" y="0"/>
          <a:chExt cx="0" cy="0"/>
        </a:xfrm>
      </p:grpSpPr>
      <p:sp>
        <p:nvSpPr>
          <p:cNvPr id="2" name="QB_6_BD.129_1#83168e5fa?vop=1&amp;pid=312dc6af3&amp;color=0,0,0&amp;vtp=1&amp;bt=1&amp;bbb=1"/>
          <p:cNvSpPr/>
          <p:nvPr/>
        </p:nvSpPr>
        <p:spPr>
          <a:xfrm>
            <a:off x="649224" y="859536"/>
            <a:ext cx="10899648" cy="533400"/>
          </a:xfrm>
          <a:prstGeom prst="rect">
            <a:avLst/>
          </a:prstGeom>
          <a:noFill/>
          <a:ln/>
        </p:spPr>
        <p:txBody>
          <a:bodyPr wrap="none" lIns="0" tIns="0" rIns="0" bIns="0" rtlCol="0" anchor="t"/>
          <a:lstStyle/>
          <a:p>
            <a:pPr algn="l" latinLnBrk="1">
              <a:lnSpc>
                <a:spcPts val="4200"/>
              </a:lnSpc>
            </a:pPr>
            <a:r>
              <a:rPr lang="en-US" altLang="zh-CN" sz="2400" b="0" i="0" dirty="0">
                <a:solidFill>
                  <a:srgbClr val="000000"/>
                </a:solidFill>
                <a:latin typeface="Times New Roman" pitchFamily="34" charset="0"/>
                <a:ea typeface="SimSun" pitchFamily="34" charset="-122"/>
                <a:cs typeface="Times New Roman" pitchFamily="34" charset="-120"/>
              </a:rPr>
              <a:t>（3）实验现象</a:t>
            </a:r>
            <a:r>
              <a:rPr lang="en-US" altLang="zh-CN" sz="2400" b="0" i="0">
                <a:solidFill>
                  <a:srgbClr val="000000"/>
                </a:solidFill>
                <a:latin typeface="Times New Roman" pitchFamily="34" charset="0"/>
                <a:ea typeface="SimSun" pitchFamily="34" charset="-122"/>
                <a:cs typeface="Times New Roman" pitchFamily="34" charset="-120"/>
              </a:rPr>
              <a:t>：</a:t>
            </a:r>
            <a:r>
              <a:rPr lang="en-US" altLang="zh-CN" sz="2400" b="0" i="0" smtClean="0">
                <a:solidFill>
                  <a:srgbClr val="000000"/>
                </a:solidFill>
                <a:latin typeface="Times New Roman" pitchFamily="34" charset="0"/>
                <a:ea typeface="SimSun" pitchFamily="34" charset="-122"/>
                <a:cs typeface="Times New Roman" pitchFamily="34" charset="-120"/>
              </a:rPr>
              <a:t>甲烧杯中的水</a:t>
            </a:r>
            <a:r>
              <a:rPr lang="en-US" altLang="zh-CN" sz="2400" i="0" smtClean="0">
                <a:solidFill>
                  <a:srgbClr val="000000"/>
                </a:solidFill>
                <a:latin typeface="SimSun" pitchFamily="34" charset="0"/>
                <a:ea typeface="SimSun" pitchFamily="34" charset="-122"/>
                <a:cs typeface="SimSun" pitchFamily="34" charset="-120"/>
              </a:rPr>
              <a:t>__________</a:t>
            </a:r>
            <a:r>
              <a:rPr lang="en-US" altLang="zh-CN" sz="2400" b="0" i="0" smtClean="0">
                <a:solidFill>
                  <a:srgbClr val="000000"/>
                </a:solidFill>
                <a:latin typeface="Times New Roman" pitchFamily="34" charset="0"/>
                <a:ea typeface="SimSun" pitchFamily="34" charset="-122"/>
                <a:cs typeface="Times New Roman" pitchFamily="34" charset="-120"/>
              </a:rPr>
              <a:t>；</a:t>
            </a:r>
            <a:r>
              <a:rPr lang="en-US" altLang="zh-CN" sz="2400" b="0" i="0" dirty="0">
                <a:solidFill>
                  <a:srgbClr val="000000"/>
                </a:solidFill>
                <a:latin typeface="Times New Roman" pitchFamily="34" charset="0"/>
                <a:ea typeface="SimSun" pitchFamily="34" charset="-122"/>
                <a:cs typeface="Times New Roman" pitchFamily="34" charset="-120"/>
              </a:rPr>
              <a:t>乙烧杯中的水不变色。</a:t>
            </a:r>
            <a:endParaRPr lang="en-US" altLang="zh-CN" sz="2400" dirty="0"/>
          </a:p>
        </p:txBody>
      </p:sp>
      <p:sp>
        <p:nvSpPr>
          <p:cNvPr id="3" name="QB_6_AN.130_1#83168e5fa.blank?vop=1&amp;pid=312dc6af3&amp;color=0,0,0&amp;vpa=47&amp;vtp=1&amp;bbb=1"/>
          <p:cNvSpPr/>
          <p:nvPr/>
        </p:nvSpPr>
        <p:spPr>
          <a:xfrm>
            <a:off x="4780692" y="821436"/>
            <a:ext cx="1439863" cy="533400"/>
          </a:xfrm>
          <a:prstGeom prst="rect">
            <a:avLst/>
          </a:prstGeom>
          <a:noFill/>
          <a:ln/>
        </p:spPr>
        <p:txBody>
          <a:bodyPr wrap="none" lIns="0" tIns="0" rIns="0" bIns="0" rtlCol="0" anchor="t"/>
          <a:lstStyle/>
          <a:p>
            <a:pPr algn="ctr" latinLnBrk="1">
              <a:lnSpc>
                <a:spcPts val="4200"/>
              </a:lnSpc>
            </a:pPr>
            <a:r>
              <a:rPr lang="en-US" altLang="zh-CN" sz="2400" b="0" i="0" dirty="0">
                <a:solidFill>
                  <a:srgbClr val="FF0000"/>
                </a:solidFill>
                <a:latin typeface="Times New Roman" pitchFamily="34" charset="0"/>
                <a:ea typeface="SimSun" pitchFamily="34" charset="-122"/>
                <a:cs typeface="Times New Roman" pitchFamily="34" charset="-120"/>
              </a:rPr>
              <a:t>变成红色</a:t>
            </a:r>
            <a:endParaRPr lang="en-US" altLang="zh-CN" sz="2400" dirty="0"/>
          </a:p>
        </p:txBody>
      </p:sp>
      <p:sp>
        <p:nvSpPr>
          <p:cNvPr id="4" name="QB_6_AS.131_1#83168e5fa?vop=1&amp;pid=312dc6af3&amp;color=0,0,0&amp;vtp=1&amp;bbb=1&amp;hb=1"/>
          <p:cNvSpPr/>
          <p:nvPr/>
        </p:nvSpPr>
        <p:spPr>
          <a:xfrm>
            <a:off x="649224" y="1381433"/>
            <a:ext cx="10899648" cy="1676400"/>
          </a:xfrm>
          <a:prstGeom prst="rect">
            <a:avLst/>
          </a:prstGeom>
          <a:noFill/>
          <a:ln/>
        </p:spPr>
        <p:txBody>
          <a:bodyPr wrap="none" lIns="0" tIns="0" rIns="0" bIns="0" rtlCol="0" anchor="t"/>
          <a:lstStyle/>
          <a:p>
            <a:pPr algn="l" latinLnBrk="1">
              <a:lnSpc>
                <a:spcPts val="4400"/>
              </a:lnSpc>
            </a:pPr>
            <a:r>
              <a:rPr lang="en-US" altLang="zh-CN" sz="2400" b="0" i="0" dirty="0">
                <a:solidFill>
                  <a:srgbClr val="FF0000"/>
                </a:solidFill>
                <a:latin typeface="Times New Roman" pitchFamily="34" charset="0"/>
                <a:ea typeface="SimHei" pitchFamily="34" charset="-122"/>
                <a:cs typeface="Times New Roman" pitchFamily="34" charset="-120"/>
              </a:rPr>
              <a:t>【解析】</a:t>
            </a:r>
            <a:r>
              <a:rPr lang="en-US" altLang="zh-CN" sz="2400" b="0" i="0" dirty="0">
                <a:solidFill>
                  <a:srgbClr val="FF0000"/>
                </a:solidFill>
                <a:latin typeface="Times New Roman" pitchFamily="34" charset="0"/>
                <a:ea typeface="SimSun" pitchFamily="34" charset="-122"/>
                <a:cs typeface="Times New Roman" pitchFamily="34" charset="-120"/>
              </a:rPr>
              <a:t>（3）（4）一段时间后，甲烧杯中的水变成了红色</a:t>
            </a:r>
            <a:r>
              <a:rPr lang="en-US" altLang="zh-CN" sz="2400" b="0" i="0">
                <a:solidFill>
                  <a:srgbClr val="FF0000"/>
                </a:solidFill>
                <a:latin typeface="Times New Roman" pitchFamily="34" charset="0"/>
                <a:ea typeface="SimSun" pitchFamily="34" charset="-122"/>
                <a:cs typeface="Times New Roman" pitchFamily="34" charset="-120"/>
              </a:rPr>
              <a:t>，</a:t>
            </a:r>
            <a:r>
              <a:rPr lang="en-US" altLang="zh-CN" sz="2400" b="0" i="0" smtClean="0">
                <a:solidFill>
                  <a:srgbClr val="FF0000"/>
                </a:solidFill>
                <a:latin typeface="Times New Roman" pitchFamily="34" charset="0"/>
                <a:ea typeface="SimSun" pitchFamily="34" charset="-122"/>
                <a:cs typeface="Times New Roman" pitchFamily="34" charset="-120"/>
              </a:rPr>
              <a:t>而乙烧杯中的水没</a:t>
            </a:r>
          </a:p>
          <a:p>
            <a:pPr latinLnBrk="1">
              <a:lnSpc>
                <a:spcPts val="4400"/>
              </a:lnSpc>
            </a:pPr>
            <a:r>
              <a:rPr lang="en-US" altLang="zh-CN" sz="2400" b="0" i="0" smtClean="0">
                <a:solidFill>
                  <a:srgbClr val="FF0000"/>
                </a:solidFill>
                <a:latin typeface="Times New Roman" pitchFamily="34" charset="0"/>
                <a:ea typeface="SimSun" pitchFamily="34" charset="-122"/>
                <a:cs typeface="Times New Roman" pitchFamily="34" charset="-120"/>
              </a:rPr>
              <a:t>有变色</a:t>
            </a:r>
            <a:r>
              <a:rPr lang="en-US" altLang="zh-CN" sz="2400" b="0" i="0" dirty="0">
                <a:solidFill>
                  <a:srgbClr val="FF0000"/>
                </a:solidFill>
                <a:latin typeface="Times New Roman" pitchFamily="34" charset="0"/>
                <a:ea typeface="SimSun" pitchFamily="34" charset="-122"/>
                <a:cs typeface="Times New Roman" pitchFamily="34" charset="-120"/>
              </a:rPr>
              <a:t>。这说明甲烧杯中的苋菜叶细胞的细胞膜已经被破坏</a:t>
            </a:r>
            <a:r>
              <a:rPr lang="en-US" altLang="zh-CN" sz="2400" b="0" i="0">
                <a:solidFill>
                  <a:srgbClr val="FF0000"/>
                </a:solidFill>
                <a:latin typeface="Times New Roman" pitchFamily="34" charset="0"/>
                <a:ea typeface="SimSun" pitchFamily="34" charset="-122"/>
                <a:cs typeface="Times New Roman" pitchFamily="34" charset="-120"/>
              </a:rPr>
              <a:t>，</a:t>
            </a:r>
            <a:r>
              <a:rPr lang="en-US" altLang="zh-CN" sz="2400" b="0" i="0" smtClean="0">
                <a:solidFill>
                  <a:srgbClr val="FF0000"/>
                </a:solidFill>
                <a:latin typeface="Times New Roman" pitchFamily="34" charset="0"/>
                <a:ea typeface="SimSun" pitchFamily="34" charset="-122"/>
                <a:cs typeface="Times New Roman" pitchFamily="34" charset="-120"/>
              </a:rPr>
              <a:t>红色物质渗出了细</a:t>
            </a:r>
          </a:p>
          <a:p>
            <a:pPr latinLnBrk="1">
              <a:lnSpc>
                <a:spcPts val="4400"/>
              </a:lnSpc>
            </a:pPr>
            <a:r>
              <a:rPr lang="en-US" altLang="zh-CN" sz="2400" b="0" i="0" smtClean="0">
                <a:solidFill>
                  <a:srgbClr val="FF0000"/>
                </a:solidFill>
                <a:latin typeface="Times New Roman" pitchFamily="34" charset="0"/>
                <a:ea typeface="SimSun" pitchFamily="34" charset="-122"/>
                <a:cs typeface="Times New Roman" pitchFamily="34" charset="-120"/>
              </a:rPr>
              <a:t>胞</a:t>
            </a:r>
            <a:r>
              <a:rPr lang="en-US" altLang="zh-CN" sz="2400" b="0" i="0" dirty="0">
                <a:solidFill>
                  <a:srgbClr val="FF0000"/>
                </a:solidFill>
                <a:latin typeface="Times New Roman" pitchFamily="34" charset="0"/>
                <a:ea typeface="SimSun" pitchFamily="34" charset="-122"/>
                <a:cs typeface="Times New Roman" pitchFamily="34" charset="-120"/>
              </a:rPr>
              <a:t>；而乙烧杯中的苋菜叶细胞的细胞膜完好无损，红色物质没有渗出细胞。</a:t>
            </a:r>
            <a:endParaRPr lang="en-US" altLang="zh-CN" sz="24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3">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3">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499"/>
                                          </p:stCondLst>
                                        </p:cTn>
                                        <p:tgtEl>
                                          <p:spTgt spid="4">
                                            <p:bg/>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499"/>
                                          </p:stCondLst>
                                        </p:cTn>
                                        <p:tgtEl>
                                          <p:spTgt spid="4">
                                            <p:txEl>
                                              <p:pRg st="0" end="0"/>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499"/>
                                          </p:stCondLst>
                                        </p:cTn>
                                        <p:tgtEl>
                                          <p:spTgt spid="4">
                                            <p:txEl>
                                              <p:pRg st="1" end="1"/>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499"/>
                                          </p:stCondLst>
                                        </p:cTn>
                                        <p:tgtEl>
                                          <p:spTgt spid="4">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5.xml><?xml version="1.0" encoding="utf-8"?>
<p:sld xmlns:a="http://schemas.openxmlformats.org/drawingml/2006/main" xmlns:r="http://schemas.openxmlformats.org/officeDocument/2006/relationships" xmlns:p="http://schemas.openxmlformats.org/presentationml/2006/main">
  <p:cSld name="Slide 5&amp;si=5">
    <p:spTree>
      <p:nvGrpSpPr>
        <p:cNvPr id="1" name=""/>
        <p:cNvGrpSpPr/>
        <p:nvPr/>
      </p:nvGrpSpPr>
      <p:grpSpPr>
        <a:xfrm>
          <a:off x="0" y="0"/>
          <a:ext cx="0" cy="0"/>
          <a:chOff x="0" y="0"/>
          <a:chExt cx="0" cy="0"/>
        </a:xfrm>
      </p:grpSpPr>
      <p:pic>
        <p:nvPicPr>
          <p:cNvPr id="2" name="C_1#目录1:5788c9fd7?lid=c0bf47d5b&amp;cid=c0bf47d5b&amp;tib=255,255,255&amp;vtp=1" descr="preencoded.png">
            <a:hlinkClick r:id="rId3" action="ppaction://hlinksldjump"/>
          </p:cNvPr>
          <p:cNvPicPr>
            <a:picLocks noChangeAspect="1"/>
          </p:cNvPicPr>
          <p:nvPr/>
        </p:nvPicPr>
        <p:blipFill>
          <a:blip r:embed="rId4"/>
          <a:stretch>
            <a:fillRect/>
          </a:stretch>
        </p:blipFill>
        <p:spPr>
          <a:xfrm>
            <a:off x="4480560" y="3191256"/>
            <a:ext cx="393192" cy="356616"/>
          </a:xfrm>
          <a:prstGeom prst="rect">
            <a:avLst/>
          </a:prstGeom>
        </p:spPr>
      </p:pic>
      <p:sp>
        <p:nvSpPr>
          <p:cNvPr id="3" name="C_1#目录1:5788c9fd7?lid=c0bf47d5b&amp;cid=c0bf47d5b&amp;vtp=1&amp;bt=1&amp;bbb=1">
            <a:hlinkClick r:id="rId3" action="ppaction://hlinksldjump"/>
          </p:cNvPr>
          <p:cNvSpPr/>
          <p:nvPr/>
        </p:nvSpPr>
        <p:spPr>
          <a:xfrm>
            <a:off x="5010912" y="3099816"/>
            <a:ext cx="2697480" cy="539496"/>
          </a:xfrm>
          <a:prstGeom prst="rect">
            <a:avLst/>
          </a:prstGeom>
          <a:noFill/>
          <a:ln/>
        </p:spPr>
        <p:txBody>
          <a:bodyPr wrap="none" lIns="0" tIns="0" rIns="0" bIns="0" rtlCol="0" anchor="ctr"/>
          <a:lstStyle/>
          <a:p>
            <a:pPr marL="144000" algn="l" latinLnBrk="1">
              <a:lnSpc>
                <a:spcPts val="4600"/>
              </a:lnSpc>
            </a:pPr>
            <a:r>
              <a:rPr lang="en-US" altLang="zh-CN" sz="3200" b="1" i="0" u="sng" dirty="0">
                <a:solidFill>
                  <a:srgbClr val="000000"/>
                </a:solidFill>
                <a:latin typeface="SimHei" pitchFamily="34" charset="0"/>
                <a:ea typeface="SimHei" pitchFamily="34" charset="-122"/>
                <a:cs typeface="SimHei" pitchFamily="34" charset="-120"/>
              </a:rPr>
              <a:t>一、选择题</a:t>
            </a:r>
            <a:endParaRPr lang="en-US" altLang="zh-CN" sz="3200" dirty="0"/>
          </a:p>
        </p:txBody>
      </p:sp>
      <p:pic>
        <p:nvPicPr>
          <p:cNvPr id="4" name="C_1#目录1:5788c9fd7?lid=5c0534dfd&amp;cid=5c0534dfd&amp;tib=255,255,255&amp;vtp=1" descr="preencoded.png">
            <a:hlinkClick r:id="rId5" action="ppaction://hlinksldjump"/>
          </p:cNvPr>
          <p:cNvPicPr>
            <a:picLocks noChangeAspect="1"/>
          </p:cNvPicPr>
          <p:nvPr/>
        </p:nvPicPr>
        <p:blipFill>
          <a:blip r:embed="rId4"/>
          <a:stretch>
            <a:fillRect/>
          </a:stretch>
        </p:blipFill>
        <p:spPr>
          <a:xfrm>
            <a:off x="4480560" y="4087368"/>
            <a:ext cx="393192" cy="356616"/>
          </a:xfrm>
          <a:prstGeom prst="rect">
            <a:avLst/>
          </a:prstGeom>
        </p:spPr>
      </p:pic>
      <p:sp>
        <p:nvSpPr>
          <p:cNvPr id="5" name="C_1#目录1:5788c9fd7?lid=5c0534dfd&amp;cid=5c0534dfd&amp;vtp=1&amp;bbb=1">
            <a:hlinkClick r:id="rId5" action="ppaction://hlinksldjump"/>
          </p:cNvPr>
          <p:cNvSpPr/>
          <p:nvPr/>
        </p:nvSpPr>
        <p:spPr>
          <a:xfrm>
            <a:off x="5010912" y="3995928"/>
            <a:ext cx="2697480" cy="539496"/>
          </a:xfrm>
          <a:prstGeom prst="rect">
            <a:avLst/>
          </a:prstGeom>
          <a:noFill/>
          <a:ln/>
        </p:spPr>
        <p:txBody>
          <a:bodyPr wrap="none" lIns="0" tIns="0" rIns="0" bIns="0" rtlCol="0" anchor="ctr"/>
          <a:lstStyle/>
          <a:p>
            <a:pPr marL="144000" algn="l" latinLnBrk="1">
              <a:lnSpc>
                <a:spcPts val="4600"/>
              </a:lnSpc>
            </a:pPr>
            <a:r>
              <a:rPr lang="en-US" altLang="zh-CN" sz="3200" b="1" i="0" u="sng" dirty="0">
                <a:solidFill>
                  <a:srgbClr val="000000"/>
                </a:solidFill>
                <a:latin typeface="SimHei" pitchFamily="34" charset="0"/>
                <a:ea typeface="SimHei" pitchFamily="34" charset="-122"/>
                <a:cs typeface="SimHei" pitchFamily="34" charset="-120"/>
              </a:rPr>
              <a:t>二、非选择题</a:t>
            </a:r>
            <a:endParaRPr lang="en-US" altLang="zh-CN" sz="3200" dirty="0"/>
          </a:p>
        </p:txBody>
      </p:sp>
    </p:spTree>
  </p:cSld>
  <p:clrMapOvr>
    <a:masterClrMapping/>
  </p:clrMapOvr>
  <p:transition>
    <p:split dir="in"/>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name="Slide 50&amp;si=50">
    <p:spTree>
      <p:nvGrpSpPr>
        <p:cNvPr id="1" name=""/>
        <p:cNvGrpSpPr/>
        <p:nvPr/>
      </p:nvGrpSpPr>
      <p:grpSpPr>
        <a:xfrm>
          <a:off x="0" y="0"/>
          <a:ext cx="0" cy="0"/>
          <a:chOff x="0" y="0"/>
          <a:chExt cx="0" cy="0"/>
        </a:xfrm>
      </p:grpSpPr>
      <p:sp>
        <p:nvSpPr>
          <p:cNvPr id="2" name="QB_6_BD.132_1#5a7d3c611?vop=1&amp;pid=312dc6af3&amp;color=0,0,0&amp;vtp=1&amp;bt=1&amp;bbb=1&amp;hb=1"/>
          <p:cNvSpPr/>
          <p:nvPr/>
        </p:nvSpPr>
        <p:spPr>
          <a:xfrm>
            <a:off x="649224" y="859536"/>
            <a:ext cx="10899648" cy="1676400"/>
          </a:xfrm>
          <a:prstGeom prst="rect">
            <a:avLst/>
          </a:prstGeom>
          <a:noFill/>
          <a:ln/>
        </p:spPr>
        <p:txBody>
          <a:bodyPr wrap="none" lIns="0" tIns="0" rIns="0" bIns="0" rtlCol="0" anchor="t"/>
          <a:lstStyle/>
          <a:p>
            <a:pPr algn="l" latinLnBrk="1">
              <a:lnSpc>
                <a:spcPts val="4400"/>
              </a:lnSpc>
            </a:pPr>
            <a:r>
              <a:rPr lang="en-US" altLang="zh-CN" sz="2400" b="0" i="0" dirty="0">
                <a:solidFill>
                  <a:srgbClr val="000000"/>
                </a:solidFill>
                <a:latin typeface="Times New Roman" pitchFamily="34" charset="0"/>
                <a:ea typeface="SimSun" pitchFamily="34" charset="-122"/>
                <a:cs typeface="Times New Roman" pitchFamily="34" charset="-120"/>
              </a:rPr>
              <a:t>（4）原因分析</a:t>
            </a:r>
            <a:r>
              <a:rPr lang="en-US" altLang="zh-CN" sz="2400" b="0" i="0">
                <a:solidFill>
                  <a:srgbClr val="000000"/>
                </a:solidFill>
                <a:latin typeface="Times New Roman" pitchFamily="34" charset="0"/>
                <a:ea typeface="SimSun" pitchFamily="34" charset="-122"/>
                <a:cs typeface="Times New Roman" pitchFamily="34" charset="-120"/>
              </a:rPr>
              <a:t>：</a:t>
            </a:r>
            <a:r>
              <a:rPr lang="en-US" altLang="zh-CN" sz="2400" b="0" i="0" smtClean="0">
                <a:solidFill>
                  <a:srgbClr val="000000"/>
                </a:solidFill>
                <a:latin typeface="Times New Roman" pitchFamily="34" charset="0"/>
                <a:ea typeface="SimSun" pitchFamily="34" charset="-122"/>
                <a:cs typeface="Times New Roman" pitchFamily="34" charset="-120"/>
              </a:rPr>
              <a:t>甲烧杯中苋菜叶细胞的细胞膜</a:t>
            </a:r>
            <a:r>
              <a:rPr lang="en-US" altLang="zh-CN" sz="2400" i="0" smtClean="0">
                <a:solidFill>
                  <a:srgbClr val="000000"/>
                </a:solidFill>
                <a:latin typeface="SimSun" pitchFamily="34" charset="0"/>
                <a:ea typeface="SimSun" pitchFamily="34" charset="-122"/>
                <a:cs typeface="SimSun" pitchFamily="34" charset="-120"/>
              </a:rPr>
              <a:t>________</a:t>
            </a:r>
            <a:r>
              <a:rPr lang="en-US" altLang="zh-CN" sz="2400" b="0" i="0" smtClean="0">
                <a:solidFill>
                  <a:srgbClr val="000000"/>
                </a:solidFill>
                <a:latin typeface="Times New Roman" pitchFamily="34" charset="0"/>
                <a:ea typeface="SimSun" pitchFamily="34" charset="-122"/>
                <a:cs typeface="Times New Roman" pitchFamily="34" charset="-120"/>
              </a:rPr>
              <a:t>（</a:t>
            </a:r>
            <a:r>
              <a:rPr lang="en-US" altLang="zh-CN" sz="2400" b="0" i="0" dirty="0">
                <a:solidFill>
                  <a:srgbClr val="000000"/>
                </a:solidFill>
                <a:latin typeface="Times New Roman" pitchFamily="34" charset="0"/>
                <a:ea typeface="SimSun" pitchFamily="34" charset="-122"/>
                <a:cs typeface="Times New Roman" pitchFamily="34" charset="-120"/>
              </a:rPr>
              <a:t>填“被破坏”或</a:t>
            </a:r>
            <a:r>
              <a:rPr lang="en-US" altLang="zh-CN" sz="2400" b="0" i="0">
                <a:solidFill>
                  <a:srgbClr val="000000"/>
                </a:solidFill>
                <a:latin typeface="Times New Roman" pitchFamily="34" charset="0"/>
                <a:ea typeface="SimSun" pitchFamily="34" charset="-122"/>
                <a:cs typeface="Times New Roman" pitchFamily="34" charset="-120"/>
              </a:rPr>
              <a:t>“</a:t>
            </a:r>
            <a:r>
              <a:rPr lang="en-US" altLang="zh-CN" sz="2400" b="0" i="0" smtClean="0">
                <a:solidFill>
                  <a:srgbClr val="000000"/>
                </a:solidFill>
                <a:latin typeface="Times New Roman" pitchFamily="34" charset="0"/>
                <a:ea typeface="SimSun" pitchFamily="34" charset="-122"/>
                <a:cs typeface="Times New Roman" pitchFamily="34" charset="-120"/>
              </a:rPr>
              <a:t>完好无</a:t>
            </a:r>
          </a:p>
          <a:p>
            <a:pPr latinLnBrk="1">
              <a:lnSpc>
                <a:spcPts val="4400"/>
              </a:lnSpc>
            </a:pPr>
            <a:r>
              <a:rPr lang="en-US" altLang="zh-CN" sz="2400" b="0" i="0" smtClean="0">
                <a:solidFill>
                  <a:srgbClr val="000000"/>
                </a:solidFill>
                <a:latin typeface="Times New Roman" pitchFamily="34" charset="0"/>
                <a:ea typeface="SimSun" pitchFamily="34" charset="-122"/>
                <a:cs typeface="Times New Roman" pitchFamily="34" charset="-120"/>
              </a:rPr>
              <a:t>损</a:t>
            </a:r>
            <a:r>
              <a:rPr lang="en-US" altLang="zh-CN" sz="2400" b="0" i="0" dirty="0">
                <a:solidFill>
                  <a:srgbClr val="000000"/>
                </a:solidFill>
                <a:latin typeface="Times New Roman" pitchFamily="34" charset="0"/>
                <a:ea typeface="SimSun" pitchFamily="34" charset="-122"/>
                <a:cs typeface="Times New Roman" pitchFamily="34" charset="-120"/>
              </a:rPr>
              <a:t>”，下同</a:t>
            </a:r>
            <a:r>
              <a:rPr lang="en-US" altLang="zh-CN" sz="2400" b="0" i="0">
                <a:solidFill>
                  <a:srgbClr val="000000"/>
                </a:solidFill>
                <a:latin typeface="Times New Roman" pitchFamily="34" charset="0"/>
                <a:ea typeface="SimSun" pitchFamily="34" charset="-122"/>
                <a:cs typeface="Times New Roman" pitchFamily="34" charset="-120"/>
              </a:rPr>
              <a:t>）；</a:t>
            </a:r>
            <a:r>
              <a:rPr lang="en-US" altLang="zh-CN" sz="2400" b="0" i="0" smtClean="0">
                <a:solidFill>
                  <a:srgbClr val="000000"/>
                </a:solidFill>
                <a:latin typeface="Times New Roman" pitchFamily="34" charset="0"/>
                <a:ea typeface="SimSun" pitchFamily="34" charset="-122"/>
                <a:cs typeface="Times New Roman" pitchFamily="34" charset="-120"/>
              </a:rPr>
              <a:t>乙烧杯中苋菜叶细胞的细胞膜</a:t>
            </a:r>
            <a:r>
              <a:rPr lang="en-US" altLang="zh-CN" sz="2400" i="0" smtClean="0">
                <a:solidFill>
                  <a:srgbClr val="000000"/>
                </a:solidFill>
                <a:latin typeface="SimSun" pitchFamily="34" charset="0"/>
                <a:ea typeface="SimSun" pitchFamily="34" charset="-122"/>
                <a:cs typeface="SimSun" pitchFamily="34" charset="-120"/>
              </a:rPr>
              <a:t>__________</a:t>
            </a:r>
            <a:r>
              <a:rPr lang="en-US" altLang="zh-CN" sz="2400" b="0" i="0" smtClean="0">
                <a:solidFill>
                  <a:srgbClr val="000000"/>
                </a:solidFill>
                <a:latin typeface="Times New Roman" pitchFamily="34" charset="0"/>
                <a:ea typeface="SimSun" pitchFamily="34" charset="-122"/>
                <a:cs typeface="Times New Roman" pitchFamily="34" charset="-120"/>
              </a:rPr>
              <a:t>。</a:t>
            </a:r>
          </a:p>
          <a:p>
            <a:pPr lvl="0" latinLnBrk="1">
              <a:lnSpc>
                <a:spcPts val="4400"/>
              </a:lnSpc>
            </a:pPr>
            <a:r>
              <a:rPr lang="en-US" altLang="zh-CN" sz="2400">
                <a:solidFill>
                  <a:srgbClr val="000000"/>
                </a:solidFill>
                <a:latin typeface="Times New Roman" pitchFamily="34" charset="0"/>
                <a:ea typeface="SimSun" pitchFamily="34" charset="-122"/>
                <a:cs typeface="Times New Roman" pitchFamily="34" charset="-120"/>
              </a:rPr>
              <a:t>（5）</a:t>
            </a:r>
            <a:r>
              <a:rPr lang="en-US" altLang="zh-CN" sz="2400">
                <a:solidFill>
                  <a:srgbClr val="000000"/>
                </a:solidFill>
                <a:latin typeface="Times New Roman" pitchFamily="34" charset="0"/>
                <a:ea typeface="SimSun" pitchFamily="34" charset="-122"/>
                <a:cs typeface="Times New Roman" pitchFamily="34" charset="-120"/>
              </a:rPr>
              <a:t>实验结论</a:t>
            </a:r>
            <a:r>
              <a:rPr lang="en-US" altLang="zh-CN" sz="2400" smtClean="0">
                <a:solidFill>
                  <a:srgbClr val="000000"/>
                </a:solidFill>
                <a:latin typeface="Times New Roman" pitchFamily="34" charset="0"/>
                <a:ea typeface="SimSun" pitchFamily="34" charset="-122"/>
                <a:cs typeface="Times New Roman" pitchFamily="34" charset="-120"/>
              </a:rPr>
              <a:t>：</a:t>
            </a:r>
            <a:r>
              <a:rPr lang="en-US" altLang="zh-CN" sz="2400" smtClean="0">
                <a:solidFill>
                  <a:srgbClr val="000000"/>
                </a:solidFill>
                <a:latin typeface="SimSun" pitchFamily="34" charset="0"/>
                <a:ea typeface="SimSun" pitchFamily="34" charset="-122"/>
                <a:cs typeface="SimSun" pitchFamily="34" charset="-120"/>
              </a:rPr>
              <a:t>__________________________________________</a:t>
            </a:r>
            <a:r>
              <a:rPr lang="en-US" altLang="zh-CN" sz="2400" smtClean="0">
                <a:solidFill>
                  <a:srgbClr val="000000"/>
                </a:solidFill>
                <a:latin typeface="Times New Roman" pitchFamily="34" charset="0"/>
                <a:ea typeface="SimSun" pitchFamily="34" charset="-122"/>
                <a:cs typeface="Times New Roman" pitchFamily="34" charset="-120"/>
              </a:rPr>
              <a:t>。</a:t>
            </a:r>
            <a:endParaRPr lang="en-US" altLang="zh-CN" sz="2400" dirty="0"/>
          </a:p>
        </p:txBody>
      </p:sp>
      <p:sp>
        <p:nvSpPr>
          <p:cNvPr id="3" name="QB_6_AN.133_1#5a7d3c611.blank?vop=1&amp;pid=312dc6af3&amp;color=0,0,0&amp;vpa=48&amp;vtp=1&amp;bbb=1"/>
          <p:cNvSpPr/>
          <p:nvPr/>
        </p:nvSpPr>
        <p:spPr>
          <a:xfrm>
            <a:off x="6914293" y="831596"/>
            <a:ext cx="1135063" cy="558800"/>
          </a:xfrm>
          <a:prstGeom prst="rect">
            <a:avLst/>
          </a:prstGeom>
          <a:noFill/>
          <a:ln/>
        </p:spPr>
        <p:txBody>
          <a:bodyPr wrap="none" lIns="0" tIns="0" rIns="0" bIns="0" rtlCol="0" anchor="t"/>
          <a:lstStyle/>
          <a:p>
            <a:pPr algn="ctr" latinLnBrk="1">
              <a:lnSpc>
                <a:spcPts val="4400"/>
              </a:lnSpc>
            </a:pPr>
            <a:r>
              <a:rPr lang="en-US" altLang="zh-CN" sz="2400" b="0" i="0" dirty="0">
                <a:solidFill>
                  <a:srgbClr val="FF0000"/>
                </a:solidFill>
                <a:latin typeface="Times New Roman" pitchFamily="34" charset="0"/>
                <a:ea typeface="SimSun" pitchFamily="34" charset="-122"/>
                <a:cs typeface="Times New Roman" pitchFamily="34" charset="-120"/>
              </a:rPr>
              <a:t>被破坏</a:t>
            </a:r>
            <a:endParaRPr lang="en-US" altLang="zh-CN" sz="2400" dirty="0"/>
          </a:p>
        </p:txBody>
      </p:sp>
      <p:sp>
        <p:nvSpPr>
          <p:cNvPr id="4" name="QB_6_AN.134_1#5a7d3c611.blank?vop=1&amp;pid=312dc6af3&amp;color=0,0,0&amp;vpa=49&amp;vtp=1&amp;bbb=1"/>
          <p:cNvSpPr/>
          <p:nvPr/>
        </p:nvSpPr>
        <p:spPr>
          <a:xfrm>
            <a:off x="6592031" y="1390396"/>
            <a:ext cx="1439863" cy="558800"/>
          </a:xfrm>
          <a:prstGeom prst="rect">
            <a:avLst/>
          </a:prstGeom>
          <a:noFill/>
          <a:ln/>
        </p:spPr>
        <p:txBody>
          <a:bodyPr wrap="none" lIns="0" tIns="0" rIns="0" bIns="0" rtlCol="0" anchor="t"/>
          <a:lstStyle/>
          <a:p>
            <a:pPr algn="ctr" latinLnBrk="1">
              <a:lnSpc>
                <a:spcPts val="4400"/>
              </a:lnSpc>
            </a:pPr>
            <a:r>
              <a:rPr lang="en-US" altLang="zh-CN" sz="2400" b="0" i="0" dirty="0">
                <a:solidFill>
                  <a:srgbClr val="FF0000"/>
                </a:solidFill>
                <a:latin typeface="Times New Roman" pitchFamily="34" charset="0"/>
                <a:ea typeface="SimSun" pitchFamily="34" charset="-122"/>
                <a:cs typeface="Times New Roman" pitchFamily="34" charset="-120"/>
              </a:rPr>
              <a:t>完好无损</a:t>
            </a:r>
            <a:endParaRPr lang="en-US" altLang="zh-CN" sz="2400" dirty="0"/>
          </a:p>
        </p:txBody>
      </p:sp>
      <p:sp>
        <p:nvSpPr>
          <p:cNvPr id="6" name="QB_6_AN.136_1#5a7d3c611.blank?vop=1&amp;pid=312dc6af3&amp;color=0,0,0&amp;vpa=50&amp;vtp=1&amp;bbb=1"/>
          <p:cNvSpPr/>
          <p:nvPr/>
        </p:nvSpPr>
        <p:spPr>
          <a:xfrm>
            <a:off x="2951892" y="1949196"/>
            <a:ext cx="6316663" cy="558800"/>
          </a:xfrm>
          <a:prstGeom prst="rect">
            <a:avLst/>
          </a:prstGeom>
          <a:noFill/>
          <a:ln/>
        </p:spPr>
        <p:txBody>
          <a:bodyPr wrap="none" lIns="0" tIns="0" rIns="0" bIns="0" rtlCol="0" anchor="t"/>
          <a:lstStyle/>
          <a:p>
            <a:pPr algn="ctr" latinLnBrk="1">
              <a:lnSpc>
                <a:spcPts val="4400"/>
              </a:lnSpc>
            </a:pPr>
            <a:r>
              <a:rPr lang="en-US" altLang="zh-CN" sz="2400" b="0" i="0" dirty="0">
                <a:solidFill>
                  <a:srgbClr val="FF0000"/>
                </a:solidFill>
                <a:latin typeface="Times New Roman" pitchFamily="34" charset="0"/>
                <a:ea typeface="SimSun" pitchFamily="34" charset="-122"/>
                <a:cs typeface="Times New Roman" pitchFamily="34" charset="-120"/>
              </a:rPr>
              <a:t>活细胞的细胞膜具有控制物质进出细胞的功能</a:t>
            </a:r>
            <a:endParaRPr lang="en-US" altLang="zh-CN" sz="2400" dirty="0"/>
          </a:p>
        </p:txBody>
      </p:sp>
      <p:sp>
        <p:nvSpPr>
          <p:cNvPr id="7" name="QB_6_AS.137_1#7174fd944?vop=1&amp;pid=312dc6af3&amp;color=0,0,0&amp;vtp=1&amp;bbb=1&amp;hb=1"/>
          <p:cNvSpPr/>
          <p:nvPr/>
        </p:nvSpPr>
        <p:spPr>
          <a:xfrm>
            <a:off x="649224" y="2560374"/>
            <a:ext cx="10899648" cy="1117600"/>
          </a:xfrm>
          <a:prstGeom prst="rect">
            <a:avLst/>
          </a:prstGeom>
          <a:noFill/>
          <a:ln/>
        </p:spPr>
        <p:txBody>
          <a:bodyPr wrap="none" lIns="0" tIns="0" rIns="0" bIns="0" rtlCol="0" anchor="t"/>
          <a:lstStyle/>
          <a:p>
            <a:pPr algn="l" latinLnBrk="1">
              <a:lnSpc>
                <a:spcPts val="4400"/>
              </a:lnSpc>
            </a:pPr>
            <a:r>
              <a:rPr lang="en-US" altLang="zh-CN" sz="2400" b="0" i="0" dirty="0">
                <a:solidFill>
                  <a:srgbClr val="FF0000"/>
                </a:solidFill>
                <a:latin typeface="Times New Roman" pitchFamily="34" charset="0"/>
                <a:ea typeface="SimHei" pitchFamily="34" charset="-122"/>
                <a:cs typeface="Times New Roman" pitchFamily="34" charset="-120"/>
              </a:rPr>
              <a:t>【解析】</a:t>
            </a:r>
            <a:r>
              <a:rPr lang="en-US" altLang="zh-CN" sz="2400" b="0" i="0" dirty="0">
                <a:solidFill>
                  <a:srgbClr val="FF0000"/>
                </a:solidFill>
                <a:latin typeface="Times New Roman" pitchFamily="34" charset="0"/>
                <a:ea typeface="SimSun" pitchFamily="34" charset="-122"/>
                <a:cs typeface="Times New Roman" pitchFamily="34" charset="-120"/>
              </a:rPr>
              <a:t>通过对比甲、乙两烧杯的实验现象，我们可以得出结论</a:t>
            </a:r>
            <a:r>
              <a:rPr lang="en-US" altLang="zh-CN" sz="2400" b="0" i="0">
                <a:solidFill>
                  <a:srgbClr val="FF0000"/>
                </a:solidFill>
                <a:latin typeface="Times New Roman" pitchFamily="34" charset="0"/>
                <a:ea typeface="SimSun" pitchFamily="34" charset="-122"/>
                <a:cs typeface="Times New Roman" pitchFamily="34" charset="-120"/>
              </a:rPr>
              <a:t>：</a:t>
            </a:r>
            <a:r>
              <a:rPr lang="en-US" altLang="zh-CN" sz="2400" b="0" i="0" smtClean="0">
                <a:solidFill>
                  <a:srgbClr val="FF0000"/>
                </a:solidFill>
                <a:latin typeface="Times New Roman" pitchFamily="34" charset="0"/>
                <a:ea typeface="SimSun" pitchFamily="34" charset="-122"/>
                <a:cs typeface="Times New Roman" pitchFamily="34" charset="-120"/>
              </a:rPr>
              <a:t>活细胞的细胞</a:t>
            </a:r>
          </a:p>
          <a:p>
            <a:pPr latinLnBrk="1">
              <a:lnSpc>
                <a:spcPts val="4400"/>
              </a:lnSpc>
            </a:pPr>
            <a:r>
              <a:rPr lang="en-US" altLang="zh-CN" sz="2400" b="0" i="0" smtClean="0">
                <a:solidFill>
                  <a:srgbClr val="FF0000"/>
                </a:solidFill>
                <a:latin typeface="Times New Roman" pitchFamily="34" charset="0"/>
                <a:ea typeface="SimSun" pitchFamily="34" charset="-122"/>
                <a:cs typeface="Times New Roman" pitchFamily="34" charset="-120"/>
              </a:rPr>
              <a:t>膜具有控制物质进出细胞的功能</a:t>
            </a:r>
            <a:r>
              <a:rPr lang="en-US" altLang="zh-CN" sz="2400" b="0" i="0" dirty="0">
                <a:solidFill>
                  <a:srgbClr val="FF0000"/>
                </a:solidFill>
                <a:latin typeface="Times New Roman" pitchFamily="34" charset="0"/>
                <a:ea typeface="SimSun" pitchFamily="34" charset="-122"/>
                <a:cs typeface="Times New Roman" pitchFamily="34" charset="-120"/>
              </a:rPr>
              <a:t>。</a:t>
            </a:r>
            <a:endParaRPr lang="en-US" altLang="zh-CN" sz="24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3">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3">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499"/>
                                          </p:stCondLst>
                                        </p:cTn>
                                        <p:tgtEl>
                                          <p:spTgt spid="4">
                                            <p:bg/>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499"/>
                                          </p:stCondLst>
                                        </p:cTn>
                                        <p:tgtEl>
                                          <p:spTgt spid="4">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6">
                                            <p:bg/>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499"/>
                                          </p:stCondLst>
                                        </p:cTn>
                                        <p:tgtEl>
                                          <p:spTgt spid="6">
                                            <p:txEl>
                                              <p:pRg st="0" end="0"/>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499"/>
                                          </p:stCondLst>
                                        </p:cTn>
                                        <p:tgtEl>
                                          <p:spTgt spid="7">
                                            <p:bg/>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499"/>
                                          </p:stCondLst>
                                        </p:cTn>
                                        <p:tgtEl>
                                          <p:spTgt spid="7">
                                            <p:txEl>
                                              <p:pRg st="0" end="0"/>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499"/>
                                          </p:stCondLst>
                                        </p:cTn>
                                        <p:tgtEl>
                                          <p:spTgt spid="7">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Lst>
  </p:timing>
</p:sld>
</file>

<file path=ppt/slides/slide51.xml><?xml version="1.0" encoding="utf-8"?>
<p:sld xmlns:a="http://schemas.openxmlformats.org/drawingml/2006/main" xmlns:r="http://schemas.openxmlformats.org/officeDocument/2006/relationships" xmlns:p="http://schemas.openxmlformats.org/presentationml/2006/main">
  <p:cSld name="Slide 51&amp;si=51">
    <p:spTree>
      <p:nvGrpSpPr>
        <p:cNvPr id="1" name=""/>
        <p:cNvGrpSpPr/>
        <p:nvPr/>
      </p:nvGrpSpPr>
      <p:grpSpPr>
        <a:xfrm>
          <a:off x="0" y="0"/>
          <a:ext cx="0" cy="0"/>
          <a:chOff x="0" y="0"/>
          <a:chExt cx="0" cy="0"/>
        </a:xfrm>
      </p:grpSpPr>
    </p:spTree>
  </p:cSld>
  <p:clrMapOvr>
    <a:masterClrMapping/>
  </p:clrMapOvr>
  <p:transition>
    <p:split dir="in"/>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name="Slide 6&amp;si=6">
    <p:spTree>
      <p:nvGrpSpPr>
        <p:cNvPr id="1" name=""/>
        <p:cNvGrpSpPr/>
        <p:nvPr/>
      </p:nvGrpSpPr>
      <p:grpSpPr>
        <a:xfrm>
          <a:off x="0" y="0"/>
          <a:ext cx="0" cy="0"/>
          <a:chOff x="0" y="0"/>
          <a:chExt cx="0" cy="0"/>
        </a:xfrm>
      </p:grpSpPr>
      <p:pic>
        <p:nvPicPr>
          <p:cNvPr id="2" name="P_4_BD#567ba847a?pid=30f777022&amp;color=0,0,0&amp;tib=255,255,255&amp;iip=1&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3967683" y="1046880"/>
            <a:ext cx="146304" cy="182880"/>
          </a:xfrm>
          <a:prstGeom prst="rect">
            <a:avLst/>
          </a:prstGeom>
          <a:noFill/>
          <a:extLst>
            <a:ext uri="{909E8E84-426E-40DD-AFC4-6F175D3DCCD1}">
              <a14:hiddenFill xmlns:a14="http://schemas.microsoft.com/office/drawing/2010/main">
                <a:solidFill>
                  <a:scrgbClr r="0" g="0" b="0">
                    <a:alpha val="0"/>
                  </a:scrgbClr>
                </a:solidFill>
              </a14:hiddenFill>
            </a:ext>
          </a:extLst>
        </p:spPr>
      </p:pic>
      <mc:AlternateContent xmlns:mc="http://schemas.openxmlformats.org/markup-compatibility/2006">
        <mc:Choice xmlns:a14="http://schemas.microsoft.com/office/drawing/2010/main" Requires="a14">
          <p:sp>
            <p:nvSpPr>
              <p:cNvPr id="3" name="P_4_BD#567ba847a?pid=30f777022&amp;color=0,0,0&amp;vtp=1&amp;bt=1&amp;bbb=1"/>
              <p:cNvSpPr/>
              <p:nvPr/>
            </p:nvSpPr>
            <p:spPr>
              <a:xfrm>
                <a:off x="649224" y="864000"/>
                <a:ext cx="10894782" cy="533400"/>
              </a:xfrm>
              <a:prstGeom prst="rect">
                <a:avLst/>
              </a:prstGeom>
              <a:noFill/>
              <a:ln/>
            </p:spPr>
            <p:txBody>
              <a:bodyPr wrap="none" lIns="0" tIns="0" rIns="0" bIns="0" rtlCol="0" anchor="t"/>
              <a:lstStyle/>
              <a:p>
                <a:pPr algn="ctr" latinLnBrk="1">
                  <a:lnSpc>
                    <a:spcPts val="4200"/>
                  </a:lnSpc>
                </a:pPr>
                <a:r>
                  <a:rPr lang="en-US" altLang="zh-CN" sz="900" b="0" i="0" kern="0" smtClean="0">
                    <a:solidFill>
                      <a:srgbClr val="FFFFFF"/>
                    </a:solidFill>
                    <a:latin typeface="SimSun" panose="02010600030101010101" pitchFamily="2" charset="-122"/>
                    <a:ea typeface="SimSun" pitchFamily="34" charset="-122"/>
                    <a:cs typeface="Times New Roman" pitchFamily="34" charset="-120"/>
                  </a:rPr>
                  <a:t>   </a:t>
                </a:r>
                <a:r>
                  <a:rPr lang="en-US" altLang="zh-CN" sz="2400" b="0" i="0" smtClean="0">
                    <a:solidFill>
                      <a:srgbClr val="000000"/>
                    </a:solidFill>
                    <a:latin typeface="Times New Roman" pitchFamily="34" charset="0"/>
                    <a:ea typeface="SimSun" pitchFamily="34" charset="-122"/>
                    <a:cs typeface="Times New Roman" pitchFamily="34" charset="-120"/>
                  </a:rPr>
                  <a:t>时间</a:t>
                </a:r>
                <a:r>
                  <a:rPr lang="en-US" altLang="zh-CN" sz="2400" b="0" i="0" dirty="0">
                    <a:solidFill>
                      <a:srgbClr val="000000"/>
                    </a:solidFill>
                    <a:latin typeface="Times New Roman" pitchFamily="34" charset="0"/>
                    <a:ea typeface="SimSun" pitchFamily="34" charset="-122"/>
                    <a:cs typeface="Times New Roman" pitchFamily="34" charset="-120"/>
                  </a:rPr>
                  <a:t>：</a:t>
                </a:r>
                <a14:m>
                  <m:oMath xmlns:m="http://schemas.openxmlformats.org/officeDocument/2006/math">
                    <m:r>
                      <a:rPr lang="en-US" altLang="zh-CN" sz="2400" b="0" i="0" dirty="0">
                        <a:solidFill>
                          <a:srgbClr val="000000"/>
                        </a:solidFill>
                        <a:latin typeface="Cambria Math" panose="02040503050406030204" pitchFamily="18" charset="0"/>
                        <a:ea typeface="SimSun" pitchFamily="34" charset="-122"/>
                        <a:cs typeface="Times New Roman" pitchFamily="34" charset="-120"/>
                      </a:rPr>
                      <m:t>45 </m:t>
                    </m:r>
                    <m:r>
                      <m:rPr>
                        <m:sty m:val="p"/>
                      </m:rPr>
                      <a:rPr lang="en-US" altLang="zh-CN" sz="2400" b="0" i="0" dirty="0">
                        <a:solidFill>
                          <a:srgbClr val="000000"/>
                        </a:solidFill>
                        <a:latin typeface="Cambria Math" panose="02040503050406030204" pitchFamily="18" charset="0"/>
                        <a:ea typeface="SimSun" pitchFamily="34" charset="-122"/>
                        <a:cs typeface="Times New Roman" pitchFamily="34" charset="-120"/>
                      </a:rPr>
                      <m:t>min</m:t>
                    </m:r>
                  </m:oMath>
                </a14:m>
                <a:r>
                  <a:rPr lang="en-US" altLang="zh-CN" sz="100" b="0" i="0" kern="0" spc="-99900" dirty="0" smtClean="0">
                    <a:solidFill>
                      <a:srgbClr val="FFFFFF"/>
                    </a:solidFill>
                    <a:latin typeface="Times New Roman" pitchFamily="34" charset="0"/>
                    <a:ea typeface="SimSun" pitchFamily="34" charset="-122"/>
                    <a:cs typeface="Times New Roman" pitchFamily="34" charset="-120"/>
                  </a:rPr>
                  <a:t> </a:t>
                </a:r>
                <a:r>
                  <a:rPr lang="en-US" altLang="zh-CN" sz="900" b="0" i="0" kern="0" smtClean="0">
                    <a:solidFill>
                      <a:srgbClr val="FFFFFF"/>
                    </a:solidFill>
                    <a:latin typeface="SimSun" panose="02010600030101010101" pitchFamily="2" charset="-122"/>
                    <a:ea typeface="SimSun" pitchFamily="34" charset="-122"/>
                    <a:cs typeface="Times New Roman" pitchFamily="34" charset="-120"/>
                  </a:rPr>
                  <a:t>    </a:t>
                </a:r>
                <a:r>
                  <a:rPr lang="en-US" altLang="zh-CN" sz="2400" b="0" i="0" smtClean="0">
                    <a:solidFill>
                      <a:srgbClr val="000000"/>
                    </a:solidFill>
                    <a:latin typeface="Times New Roman" pitchFamily="34" charset="0"/>
                    <a:ea typeface="SimSun" pitchFamily="34" charset="-122"/>
                    <a:cs typeface="Times New Roman" pitchFamily="34" charset="-120"/>
                  </a:rPr>
                  <a:t>满分</a:t>
                </a:r>
                <a:r>
                  <a:rPr lang="en-US" altLang="zh-CN" sz="2400" b="0" i="0" dirty="0">
                    <a:solidFill>
                      <a:srgbClr val="000000"/>
                    </a:solidFill>
                    <a:latin typeface="Times New Roman" pitchFamily="34" charset="0"/>
                    <a:ea typeface="SimSun" pitchFamily="34" charset="-122"/>
                    <a:cs typeface="Times New Roman" pitchFamily="34" charset="-120"/>
                  </a:rPr>
                  <a:t>：100</a:t>
                </a:r>
                <a:r>
                  <a:rPr lang="en-US" altLang="zh-CN" sz="2400" b="0" i="0">
                    <a:solidFill>
                      <a:srgbClr val="000000"/>
                    </a:solidFill>
                    <a:latin typeface="Times New Roman" pitchFamily="34" charset="0"/>
                    <a:ea typeface="SimSun" pitchFamily="34" charset="-122"/>
                    <a:cs typeface="Times New Roman" pitchFamily="34" charset="-120"/>
                  </a:rPr>
                  <a:t>分</a:t>
                </a:r>
                <a:r>
                  <a:rPr lang="en-US" altLang="zh-CN" sz="2400" b="0" i="0">
                    <a:solidFill>
                      <a:srgbClr val="000000"/>
                    </a:solidFill>
                    <a:latin typeface="SimSun" pitchFamily="34" charset="0"/>
                    <a:ea typeface="SimSun" pitchFamily="34" charset="-122"/>
                    <a:cs typeface="SimSun" pitchFamily="34" charset="-120"/>
                  </a:rPr>
                  <a:t> </a:t>
                </a:r>
                <a:r>
                  <a:rPr lang="en-US" altLang="zh-CN" sz="900" b="0" i="0" kern="0" smtClean="0">
                    <a:solidFill>
                      <a:srgbClr val="FFFFFF"/>
                    </a:solidFill>
                    <a:latin typeface="SimSun" panose="02010600030101010101" pitchFamily="2" charset="-122"/>
                    <a:ea typeface="SimSun" pitchFamily="34" charset="-122"/>
                    <a:cs typeface="Times New Roman" pitchFamily="34" charset="-120"/>
                  </a:rPr>
                  <a:t>   .</a:t>
                </a:r>
                <a:endParaRPr lang="en-US" altLang="zh-CN" sz="900" dirty="0">
                  <a:latin typeface="SimSun" panose="02010600030101010101" pitchFamily="2" charset="-122"/>
                </a:endParaRPr>
              </a:p>
            </p:txBody>
          </p:sp>
        </mc:Choice>
        <mc:Fallback>
          <p:sp>
            <p:nvSpPr>
              <p:cNvPr id="3" name="P_4_BD#567ba847a?pid=30f777022&amp;color=0,0,0&amp;vtp=1&amp;bt=1&amp;bbb=1"/>
              <p:cNvSpPr>
                <a:spLocks noRot="1" noChangeAspect="1" noMove="1" noResize="1" noEditPoints="1" noAdjustHandles="1" noChangeArrowheads="1" noChangeShapeType="1" noTextEdit="1"/>
              </p:cNvSpPr>
              <p:nvPr/>
            </p:nvSpPr>
            <p:spPr>
              <a:xfrm>
                <a:off x="649224" y="864000"/>
                <a:ext cx="10894782" cy="533400"/>
              </a:xfrm>
              <a:prstGeom prst="rect">
                <a:avLst/>
              </a:prstGeom>
              <a:blipFill>
                <a:blip r:embed="rId4"/>
                <a:stretch>
                  <a:fillRect t="-2299" b="-24138"/>
                </a:stretch>
              </a:blipFill>
              <a:ln/>
            </p:spPr>
            <p:txBody>
              <a:bodyPr/>
              <a:lstStyle/>
              <a:p>
                <a:r>
                  <a:rPr lang="zh-CN" altLang="en-US">
                    <a:noFill/>
                  </a:rPr>
                  <a:t> </a:t>
                </a:r>
              </a:p>
            </p:txBody>
          </p:sp>
        </mc:Fallback>
      </mc:AlternateContent>
      <p:pic>
        <p:nvPicPr>
          <p:cNvPr id="4" name="P_4_BD#567ba847a?pid=30f777022&amp;color=0,0,0&amp;tib=255,255,255&amp;iip=2&amp;vtp=1" descr="preencoded.png"/>
          <p:cNvPicPr>
            <a:picLocks noChangeAspect="1"/>
          </p:cNvPicPr>
          <p:nvPr/>
        </p:nvPicPr>
        <p:blipFill>
          <a:blip r:embed="rId5">
            <a:clrChange>
              <a:clrFrom>
                <a:srgbClr val="FFFFFF"/>
              </a:clrFrom>
              <a:clrTo>
                <a:srgbClr val="FFFFFF">
                  <a:alpha val="0"/>
                </a:srgbClr>
              </a:clrTo>
            </a:clrChange>
          </a:blip>
          <a:stretch>
            <a:fillRect/>
          </a:stretch>
        </p:blipFill>
        <p:spPr>
          <a:xfrm>
            <a:off x="5970473" y="1060596"/>
            <a:ext cx="192024" cy="155448"/>
          </a:xfrm>
          <a:prstGeom prst="rect">
            <a:avLst/>
          </a:prstGeom>
          <a:noFill/>
          <a:extLst>
            <a:ext uri="{909E8E84-426E-40DD-AFC4-6F175D3DCCD1}">
              <a14:hiddenFill xmlns:a14="http://schemas.microsoft.com/office/drawing/2010/main">
                <a:solidFill>
                  <a:scrgbClr r="0" g="0" b="0">
                    <a:alpha val="0"/>
                  </a:scrgbClr>
                </a:solidFill>
              </a14:hiddenFill>
            </a:ext>
          </a:extLst>
        </p:spPr>
      </p:pic>
      <p:pic>
        <p:nvPicPr>
          <p:cNvPr id="5" name="P_4_BD#567ba847a?pid=30f777022&amp;color=0,0,0&amp;tib=255,255,255&amp;iip=3&amp;vtp=1" descr="preencoded.png"/>
          <p:cNvPicPr>
            <a:picLocks noChangeAspect="1"/>
          </p:cNvPicPr>
          <p:nvPr/>
        </p:nvPicPr>
        <p:blipFill>
          <a:blip r:embed="rId6">
            <a:clrChange>
              <a:clrFrom>
                <a:srgbClr val="FFFFFF"/>
              </a:clrFrom>
              <a:clrTo>
                <a:srgbClr val="FFFFFF">
                  <a:alpha val="0"/>
                </a:srgbClr>
              </a:clrTo>
            </a:clrChange>
          </a:blip>
          <a:stretch>
            <a:fillRect/>
          </a:stretch>
        </p:blipFill>
        <p:spPr>
          <a:xfrm>
            <a:off x="8022157" y="1065168"/>
            <a:ext cx="146304" cy="146304"/>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6" name="C_3_BD#c0bf47d5b?pid=5788c9fd7&amp;color=46,117,182&amp;vtp=1&amp;bbb=1&amp;hb=1"/>
          <p:cNvSpPr/>
          <p:nvPr/>
        </p:nvSpPr>
        <p:spPr>
          <a:xfrm>
            <a:off x="649224" y="1334345"/>
            <a:ext cx="10899648" cy="1388872"/>
          </a:xfrm>
          <a:prstGeom prst="rect">
            <a:avLst/>
          </a:prstGeom>
          <a:noFill/>
          <a:ln/>
        </p:spPr>
        <p:txBody>
          <a:bodyPr wrap="none" lIns="0" tIns="0" rIns="0" bIns="0" rtlCol="0" anchor="t"/>
          <a:lstStyle/>
          <a:p>
            <a:pPr algn="l" latinLnBrk="1">
              <a:lnSpc>
                <a:spcPts val="5100"/>
              </a:lnSpc>
            </a:pPr>
            <a:r>
              <a:rPr lang="en-US" altLang="zh-CN" sz="2800" b="1" i="0" dirty="0">
                <a:solidFill>
                  <a:srgbClr val="2E75B6"/>
                </a:solidFill>
                <a:latin typeface="Times New Roman" pitchFamily="34" charset="0"/>
                <a:ea typeface="SimHei" pitchFamily="34" charset="-122"/>
                <a:cs typeface="Times New Roman" pitchFamily="34" charset="-120"/>
              </a:rPr>
              <a:t>一、选择题（共20小题，每小题2分，共40分</a:t>
            </a:r>
            <a:r>
              <a:rPr lang="en-US" altLang="zh-CN" sz="2800" b="1" i="0">
                <a:solidFill>
                  <a:srgbClr val="2E75B6"/>
                </a:solidFill>
                <a:latin typeface="Times New Roman" pitchFamily="34" charset="0"/>
                <a:ea typeface="SimHei" pitchFamily="34" charset="-122"/>
                <a:cs typeface="Times New Roman" pitchFamily="34" charset="-120"/>
              </a:rPr>
              <a:t>。</a:t>
            </a:r>
            <a:r>
              <a:rPr lang="en-US" altLang="zh-CN" sz="2800" b="1" i="0" smtClean="0">
                <a:solidFill>
                  <a:srgbClr val="2E75B6"/>
                </a:solidFill>
                <a:latin typeface="Times New Roman" pitchFamily="34" charset="0"/>
                <a:ea typeface="SimHei" pitchFamily="34" charset="-122"/>
                <a:cs typeface="Times New Roman" pitchFamily="34" charset="-120"/>
              </a:rPr>
              <a:t>每小题给出的选项中只</a:t>
            </a:r>
          </a:p>
          <a:p>
            <a:pPr latinLnBrk="1">
              <a:lnSpc>
                <a:spcPts val="5100"/>
              </a:lnSpc>
            </a:pPr>
            <a:r>
              <a:rPr lang="en-US" altLang="zh-CN" sz="2800" b="1" i="0" smtClean="0">
                <a:solidFill>
                  <a:srgbClr val="2E75B6"/>
                </a:solidFill>
                <a:latin typeface="Times New Roman" pitchFamily="34" charset="0"/>
                <a:ea typeface="SimHei" pitchFamily="34" charset="-122"/>
                <a:cs typeface="Times New Roman" pitchFamily="34" charset="-120"/>
              </a:rPr>
              <a:t>有一个选项是符合题意的</a:t>
            </a:r>
            <a:r>
              <a:rPr lang="en-US" altLang="zh-CN" sz="2800" b="1" i="0" dirty="0">
                <a:solidFill>
                  <a:srgbClr val="2E75B6"/>
                </a:solidFill>
                <a:latin typeface="Times New Roman" pitchFamily="34" charset="0"/>
                <a:ea typeface="SimHei" pitchFamily="34" charset="-122"/>
                <a:cs typeface="Times New Roman" pitchFamily="34" charset="-120"/>
              </a:rPr>
              <a:t>）</a:t>
            </a:r>
            <a:endParaRPr lang="en-US" altLang="zh-CN" sz="2800" dirty="0"/>
          </a:p>
        </p:txBody>
      </p:sp>
      <p:sp>
        <p:nvSpPr>
          <p:cNvPr id="7" name="QC_4_BD.1_1#87de62f3e?vop=1&amp;pid=c0bf47d5b&amp;color=0,0,0&amp;vtp=1&amp;bbb=1&amp;hb=1"/>
          <p:cNvSpPr/>
          <p:nvPr/>
        </p:nvSpPr>
        <p:spPr>
          <a:xfrm>
            <a:off x="649224" y="2670448"/>
            <a:ext cx="10899648" cy="1117600"/>
          </a:xfrm>
          <a:prstGeom prst="rect">
            <a:avLst/>
          </a:prstGeom>
          <a:noFill/>
          <a:ln/>
        </p:spPr>
        <p:txBody>
          <a:bodyPr wrap="none" lIns="0" tIns="0" rIns="0" bIns="0" rtlCol="0" anchor="t"/>
          <a:lstStyle/>
          <a:p>
            <a:pPr algn="l" latinLnBrk="1">
              <a:lnSpc>
                <a:spcPts val="4400"/>
              </a:lnSpc>
            </a:pPr>
            <a:r>
              <a:rPr lang="en-US" altLang="zh-CN" sz="2400" b="1" i="0" dirty="0">
                <a:solidFill>
                  <a:srgbClr val="C00000"/>
                </a:solidFill>
                <a:latin typeface="Times New Roman" pitchFamily="34" charset="0"/>
                <a:ea typeface="SimSun" pitchFamily="34" charset="-122"/>
                <a:cs typeface="Times New Roman" pitchFamily="34" charset="-120"/>
              </a:rPr>
              <a:t>1.</a:t>
            </a:r>
            <a:r>
              <a:rPr lang="en-US" altLang="zh-CN" sz="2400" b="0" i="0" dirty="0">
                <a:solidFill>
                  <a:srgbClr val="000000"/>
                </a:solidFill>
                <a:latin typeface="仿宋" pitchFamily="34" charset="0"/>
                <a:ea typeface="仿宋" pitchFamily="34" charset="-122"/>
                <a:cs typeface="仿宋" pitchFamily="34" charset="-120"/>
              </a:rPr>
              <a:t>［2025山西省实验中学期中］</a:t>
            </a:r>
            <a:r>
              <a:rPr lang="en-US" altLang="zh-CN" sz="2400" b="0" i="0" dirty="0">
                <a:solidFill>
                  <a:srgbClr val="000000"/>
                </a:solidFill>
                <a:latin typeface="Times New Roman" pitchFamily="34" charset="0"/>
                <a:ea typeface="SimSun" pitchFamily="34" charset="-122"/>
                <a:cs typeface="Times New Roman" pitchFamily="34" charset="-120"/>
              </a:rPr>
              <a:t>某同学取小麦叶片进行研究</a:t>
            </a:r>
            <a:r>
              <a:rPr lang="en-US" altLang="zh-CN" sz="2400" b="0" i="0">
                <a:solidFill>
                  <a:srgbClr val="000000"/>
                </a:solidFill>
                <a:latin typeface="Times New Roman" pitchFamily="34" charset="0"/>
                <a:ea typeface="SimSun" pitchFamily="34" charset="-122"/>
                <a:cs typeface="Times New Roman" pitchFamily="34" charset="-120"/>
              </a:rPr>
              <a:t>，</a:t>
            </a:r>
            <a:r>
              <a:rPr lang="en-US" altLang="zh-CN" sz="2400" b="0" i="0" smtClean="0">
                <a:solidFill>
                  <a:srgbClr val="000000"/>
                </a:solidFill>
                <a:latin typeface="Times New Roman" pitchFamily="34" charset="0"/>
                <a:ea typeface="SimSun" pitchFamily="34" charset="-122"/>
                <a:cs typeface="Times New Roman" pitchFamily="34" charset="-120"/>
              </a:rPr>
              <a:t>发现小麦的叶脉为平</a:t>
            </a:r>
          </a:p>
          <a:p>
            <a:pPr latinLnBrk="1">
              <a:lnSpc>
                <a:spcPts val="4400"/>
              </a:lnSpc>
            </a:pPr>
            <a:r>
              <a:rPr lang="en-US" altLang="zh-CN" sz="2400" b="0" i="0" smtClean="0">
                <a:solidFill>
                  <a:srgbClr val="000000"/>
                </a:solidFill>
                <a:latin typeface="Times New Roman" pitchFamily="34" charset="0"/>
                <a:ea typeface="SimSun" pitchFamily="34" charset="-122"/>
                <a:cs typeface="Times New Roman" pitchFamily="34" charset="-120"/>
              </a:rPr>
              <a:t>行脉</a:t>
            </a:r>
            <a:r>
              <a:rPr lang="en-US" altLang="zh-CN" sz="2400" b="0" i="0" dirty="0">
                <a:solidFill>
                  <a:srgbClr val="000000"/>
                </a:solidFill>
                <a:latin typeface="Times New Roman" pitchFamily="34" charset="0"/>
                <a:ea typeface="SimSun" pitchFamily="34" charset="-122"/>
                <a:cs typeface="Times New Roman" pitchFamily="34" charset="-120"/>
              </a:rPr>
              <a:t>。</a:t>
            </a:r>
            <a:r>
              <a:rPr lang="en-US" altLang="zh-CN" sz="2400" b="0" i="0">
                <a:solidFill>
                  <a:srgbClr val="000000"/>
                </a:solidFill>
                <a:latin typeface="Times New Roman" pitchFamily="34" charset="0"/>
                <a:ea typeface="SimSun" pitchFamily="34" charset="-122"/>
                <a:cs typeface="Times New Roman" pitchFamily="34" charset="-120"/>
              </a:rPr>
              <a:t>该同学用到的科学方法主要是</a:t>
            </a:r>
            <a:r>
              <a:rPr lang="en-US" altLang="zh-CN" sz="2400" b="0" i="0" smtClean="0">
                <a:solidFill>
                  <a:srgbClr val="000000"/>
                </a:solidFill>
                <a:latin typeface="Times New Roman" pitchFamily="34" charset="0"/>
                <a:ea typeface="SimSun" pitchFamily="34" charset="-122"/>
                <a:cs typeface="Times New Roman" pitchFamily="34" charset="-120"/>
              </a:rPr>
              <a:t>(</a:t>
            </a:r>
            <a:r>
              <a:rPr lang="en-US" altLang="zh-CN" sz="2400" b="0" i="0" smtClean="0">
                <a:solidFill>
                  <a:srgbClr val="000000"/>
                </a:solidFill>
                <a:latin typeface="SimSun" pitchFamily="34" charset="0"/>
                <a:ea typeface="SimSun" pitchFamily="34" charset="-122"/>
                <a:cs typeface="SimSun" pitchFamily="34" charset="-120"/>
              </a:rPr>
              <a:t>     </a:t>
            </a:r>
            <a:r>
              <a:rPr lang="en-US" altLang="zh-CN" sz="2400" b="0" i="0" smtClean="0">
                <a:solidFill>
                  <a:srgbClr val="000000"/>
                </a:solidFill>
                <a:latin typeface="Times New Roman" pitchFamily="34" charset="0"/>
                <a:ea typeface="SimSun" pitchFamily="34" charset="-122"/>
                <a:cs typeface="Times New Roman" pitchFamily="34" charset="-120"/>
              </a:rPr>
              <a:t>)</a:t>
            </a:r>
            <a:endParaRPr lang="en-US" altLang="zh-CN" sz="2400" dirty="0"/>
          </a:p>
        </p:txBody>
      </p:sp>
      <p:sp>
        <p:nvSpPr>
          <p:cNvPr id="8" name="QC_4_AN.2_1#87de62f3e.bracket?vop=1&amp;pid=c0bf47d5b&amp;color=0,0,0&amp;vpa=1&amp;vtp=1"/>
          <p:cNvSpPr/>
          <p:nvPr/>
        </p:nvSpPr>
        <p:spPr>
          <a:xfrm>
            <a:off x="5771292" y="3239408"/>
            <a:ext cx="423863" cy="558800"/>
          </a:xfrm>
          <a:prstGeom prst="rect">
            <a:avLst/>
          </a:prstGeom>
          <a:noFill/>
          <a:ln/>
        </p:spPr>
        <p:txBody>
          <a:bodyPr wrap="none" lIns="0" tIns="0" rIns="0" bIns="0" rtlCol="0" anchor="t"/>
          <a:lstStyle/>
          <a:p>
            <a:pPr algn="ctr" latinLnBrk="1">
              <a:lnSpc>
                <a:spcPts val="4400"/>
              </a:lnSpc>
            </a:pPr>
            <a:r>
              <a:rPr lang="en-US" altLang="zh-CN" sz="2400" b="0" i="0" dirty="0">
                <a:solidFill>
                  <a:srgbClr val="FF0000"/>
                </a:solidFill>
                <a:latin typeface="Times New Roman" pitchFamily="34" charset="0"/>
                <a:ea typeface="SimSun" pitchFamily="34" charset="-122"/>
                <a:cs typeface="Times New Roman" pitchFamily="34" charset="-120"/>
              </a:rPr>
              <a:t>C</a:t>
            </a:r>
            <a:endParaRPr lang="en-US" altLang="zh-CN" sz="2400" dirty="0"/>
          </a:p>
        </p:txBody>
      </p:sp>
      <p:sp>
        <p:nvSpPr>
          <p:cNvPr id="9" name="QC_4_BD.1_2#87de62f3e.choices?vop=1&amp;pid=c0bf47d5b&amp;color=0,0,0&amp;vtp=1&amp;bbb=1"/>
          <p:cNvSpPr/>
          <p:nvPr/>
        </p:nvSpPr>
        <p:spPr>
          <a:xfrm>
            <a:off x="649224" y="3818519"/>
            <a:ext cx="10899648" cy="533400"/>
          </a:xfrm>
          <a:prstGeom prst="rect">
            <a:avLst/>
          </a:prstGeom>
          <a:noFill/>
          <a:ln/>
        </p:spPr>
        <p:txBody>
          <a:bodyPr wrap="none" lIns="0" tIns="0" rIns="0" bIns="0" rtlCol="0" anchor="t"/>
          <a:lstStyle/>
          <a:p>
            <a:pPr marL="0" marR="0" lvl="0" indent="0" defTabSz="914400" eaLnBrk="1" fontAlgn="auto" latinLnBrk="1" hangingPunct="1">
              <a:lnSpc>
                <a:spcPts val="4200"/>
              </a:lnSpc>
              <a:spcBef>
                <a:spcPts val="0"/>
              </a:spcBef>
              <a:spcAft>
                <a:spcPts val="0"/>
              </a:spcAft>
              <a:buClrTx/>
              <a:buSzTx/>
              <a:buNone/>
              <a:tabLst>
                <a:tab pos="2638278" algn="l"/>
                <a:tab pos="5860756" algn="l"/>
                <a:tab pos="8473635" algn="l"/>
              </a:tabLst>
              <a:defRPr/>
            </a:pPr>
            <a:r>
              <a:rPr lang="en-US" altLang="zh-CN" sz="2400" b="0" i="0" dirty="0">
                <a:solidFill>
                  <a:srgbClr val="000000"/>
                </a:solidFill>
                <a:latin typeface="Times New Roman" pitchFamily="34" charset="0"/>
                <a:ea typeface="SimSun" pitchFamily="34" charset="-122"/>
                <a:cs typeface="Times New Roman" pitchFamily="34" charset="-120"/>
              </a:rPr>
              <a:t>A</a:t>
            </a:r>
            <a:r>
              <a:rPr lang="en-US" altLang="zh-CN" sz="2400" b="0" i="0">
                <a:solidFill>
                  <a:srgbClr val="000000"/>
                </a:solidFill>
                <a:latin typeface="Times New Roman" pitchFamily="34" charset="0"/>
                <a:ea typeface="SimSun" pitchFamily="34" charset="-122"/>
                <a:cs typeface="Times New Roman" pitchFamily="34" charset="-120"/>
              </a:rPr>
              <a:t>.</a:t>
            </a:r>
            <a:r>
              <a:rPr lang="en-US" altLang="zh-CN" sz="2400" b="0" i="0" smtClean="0">
                <a:solidFill>
                  <a:srgbClr val="000000"/>
                </a:solidFill>
                <a:latin typeface="Times New Roman" pitchFamily="34" charset="0"/>
                <a:ea typeface="SimSun" pitchFamily="34" charset="-122"/>
                <a:cs typeface="Times New Roman" pitchFamily="34" charset="-120"/>
              </a:rPr>
              <a:t>实验</a:t>
            </a:r>
            <a:r>
              <a:rPr lang="en-US" altLang="zh-CN" sz="2400" b="0" i="0" spc="-10300" smtClean="0">
                <a:solidFill>
                  <a:srgbClr val="000000"/>
                </a:solidFill>
                <a:latin typeface="SimSun" pitchFamily="34" charset="0"/>
                <a:ea typeface="SimSun" pitchFamily="34" charset="-122"/>
                <a:cs typeface="SimSun" pitchFamily="34" charset="-120"/>
              </a:rPr>
              <a:t>	</a:t>
            </a:r>
            <a:r>
              <a:rPr lang="en-US" altLang="zh-CN" sz="2400" b="0" i="0" smtClean="0">
                <a:solidFill>
                  <a:srgbClr val="000000"/>
                </a:solidFill>
                <a:latin typeface="Times New Roman" pitchFamily="34" charset="0"/>
                <a:ea typeface="SimSun" pitchFamily="34" charset="-122"/>
                <a:cs typeface="Times New Roman" pitchFamily="34" charset="-120"/>
              </a:rPr>
              <a:t>B</a:t>
            </a:r>
            <a:r>
              <a:rPr lang="en-US" altLang="zh-CN" sz="2400" b="0" i="0">
                <a:solidFill>
                  <a:srgbClr val="000000"/>
                </a:solidFill>
                <a:latin typeface="Times New Roman" pitchFamily="34" charset="0"/>
                <a:ea typeface="SimSun" pitchFamily="34" charset="-122"/>
                <a:cs typeface="Times New Roman" pitchFamily="34" charset="-120"/>
              </a:rPr>
              <a:t>.</a:t>
            </a:r>
            <a:r>
              <a:rPr lang="en-US" altLang="zh-CN" sz="2400" b="0" i="0" smtClean="0">
                <a:solidFill>
                  <a:srgbClr val="000000"/>
                </a:solidFill>
                <a:latin typeface="Times New Roman" pitchFamily="34" charset="0"/>
                <a:ea typeface="SimSun" pitchFamily="34" charset="-122"/>
                <a:cs typeface="Times New Roman" pitchFamily="34" charset="-120"/>
              </a:rPr>
              <a:t>建构模型</a:t>
            </a:r>
            <a:r>
              <a:rPr lang="en-US" altLang="zh-CN" sz="2400" b="0" i="0" spc="-10300" smtClean="0">
                <a:solidFill>
                  <a:srgbClr val="000000"/>
                </a:solidFill>
                <a:latin typeface="SimSun" pitchFamily="34" charset="0"/>
                <a:ea typeface="SimSun" pitchFamily="34" charset="-122"/>
                <a:cs typeface="SimSun" pitchFamily="34" charset="-120"/>
              </a:rPr>
              <a:t>	</a:t>
            </a:r>
            <a:r>
              <a:rPr lang="en-US" altLang="zh-CN" sz="2400" b="0" i="0" smtClean="0">
                <a:solidFill>
                  <a:srgbClr val="000000"/>
                </a:solidFill>
                <a:latin typeface="Times New Roman" pitchFamily="34" charset="0"/>
                <a:ea typeface="SimSun" pitchFamily="34" charset="-122"/>
                <a:cs typeface="Times New Roman" pitchFamily="34" charset="-120"/>
              </a:rPr>
              <a:t>C</a:t>
            </a:r>
            <a:r>
              <a:rPr lang="en-US" altLang="zh-CN" sz="2400" b="0" i="0">
                <a:solidFill>
                  <a:srgbClr val="000000"/>
                </a:solidFill>
                <a:latin typeface="Times New Roman" pitchFamily="34" charset="0"/>
                <a:ea typeface="SimSun" pitchFamily="34" charset="-122"/>
                <a:cs typeface="Times New Roman" pitchFamily="34" charset="-120"/>
              </a:rPr>
              <a:t>.</a:t>
            </a:r>
            <a:r>
              <a:rPr lang="en-US" altLang="zh-CN" sz="2400" b="0" i="0" smtClean="0">
                <a:solidFill>
                  <a:srgbClr val="000000"/>
                </a:solidFill>
                <a:latin typeface="Times New Roman" pitchFamily="34" charset="0"/>
                <a:ea typeface="SimSun" pitchFamily="34" charset="-122"/>
                <a:cs typeface="Times New Roman" pitchFamily="34" charset="-120"/>
              </a:rPr>
              <a:t>观察</a:t>
            </a:r>
            <a:r>
              <a:rPr lang="en-US" altLang="zh-CN" sz="2400" b="0" i="0" spc="-10300" smtClean="0">
                <a:solidFill>
                  <a:srgbClr val="000000"/>
                </a:solidFill>
                <a:latin typeface="SimSun" pitchFamily="34" charset="0"/>
                <a:ea typeface="SimSun" pitchFamily="34" charset="-122"/>
                <a:cs typeface="SimSun" pitchFamily="34" charset="-120"/>
              </a:rPr>
              <a:t>	</a:t>
            </a:r>
            <a:r>
              <a:rPr lang="en-US" altLang="zh-CN" sz="2400" b="0" i="0" smtClean="0">
                <a:solidFill>
                  <a:srgbClr val="000000"/>
                </a:solidFill>
                <a:latin typeface="Times New Roman" pitchFamily="34" charset="0"/>
                <a:ea typeface="SimSun" pitchFamily="34" charset="-122"/>
                <a:cs typeface="Times New Roman" pitchFamily="34" charset="-120"/>
              </a:rPr>
              <a:t>D</a:t>
            </a:r>
            <a:r>
              <a:rPr lang="en-US" altLang="zh-CN" sz="2400" b="0" i="0" dirty="0">
                <a:solidFill>
                  <a:srgbClr val="000000"/>
                </a:solidFill>
                <a:latin typeface="Times New Roman" pitchFamily="34" charset="0"/>
                <a:ea typeface="SimSun" pitchFamily="34" charset="-122"/>
                <a:cs typeface="Times New Roman" pitchFamily="34" charset="-120"/>
              </a:rPr>
              <a:t>.归纳</a:t>
            </a:r>
            <a:endParaRPr lang="en-US" altLang="zh-CN" sz="2400" dirty="0"/>
          </a:p>
        </p:txBody>
      </p:sp>
      <p:sp>
        <p:nvSpPr>
          <p:cNvPr id="10" name="QC_4_AS.3_1#87de62f3e?vop=1&amp;pid=c0bf47d5b&amp;color=0,0,0&amp;vtp=1&amp;bbb=1&amp;hb=1"/>
          <p:cNvSpPr/>
          <p:nvPr/>
        </p:nvSpPr>
        <p:spPr>
          <a:xfrm>
            <a:off x="649224" y="4341378"/>
            <a:ext cx="10899648" cy="1676400"/>
          </a:xfrm>
          <a:prstGeom prst="rect">
            <a:avLst/>
          </a:prstGeom>
          <a:noFill/>
          <a:ln/>
        </p:spPr>
        <p:txBody>
          <a:bodyPr wrap="none" lIns="0" tIns="0" rIns="0" bIns="0" rtlCol="0" anchor="t"/>
          <a:lstStyle/>
          <a:p>
            <a:pPr algn="l" latinLnBrk="1">
              <a:lnSpc>
                <a:spcPts val="4400"/>
              </a:lnSpc>
            </a:pPr>
            <a:r>
              <a:rPr lang="en-US" altLang="zh-CN" sz="2400" b="0" i="0" dirty="0">
                <a:solidFill>
                  <a:srgbClr val="FF0000"/>
                </a:solidFill>
                <a:latin typeface="Times New Roman" pitchFamily="34" charset="0"/>
                <a:ea typeface="SimHei" pitchFamily="34" charset="-122"/>
                <a:cs typeface="Times New Roman" pitchFamily="34" charset="-120"/>
              </a:rPr>
              <a:t>【解析】</a:t>
            </a:r>
            <a:r>
              <a:rPr lang="en-US" altLang="zh-CN" sz="2400" b="0" i="0" dirty="0">
                <a:solidFill>
                  <a:srgbClr val="FF0000"/>
                </a:solidFill>
                <a:latin typeface="Times New Roman" pitchFamily="34" charset="0"/>
                <a:ea typeface="SimSun" pitchFamily="34" charset="-122"/>
                <a:cs typeface="Times New Roman" pitchFamily="34" charset="-120"/>
              </a:rPr>
              <a:t>观察法是在自然状态下，研究者按照一定的目的和计划</a:t>
            </a:r>
            <a:r>
              <a:rPr lang="en-US" altLang="zh-CN" sz="2400" b="0" i="0">
                <a:solidFill>
                  <a:srgbClr val="FF0000"/>
                </a:solidFill>
                <a:latin typeface="Times New Roman" pitchFamily="34" charset="0"/>
                <a:ea typeface="SimSun" pitchFamily="34" charset="-122"/>
                <a:cs typeface="Times New Roman" pitchFamily="34" charset="-120"/>
              </a:rPr>
              <a:t>，</a:t>
            </a:r>
            <a:r>
              <a:rPr lang="en-US" altLang="zh-CN" sz="2400" b="0" i="0" smtClean="0">
                <a:solidFill>
                  <a:srgbClr val="FF0000"/>
                </a:solidFill>
                <a:latin typeface="Times New Roman" pitchFamily="34" charset="0"/>
                <a:ea typeface="SimSun" pitchFamily="34" charset="-122"/>
                <a:cs typeface="Times New Roman" pitchFamily="34" charset="-120"/>
              </a:rPr>
              <a:t>用自己的感官</a:t>
            </a:r>
          </a:p>
          <a:p>
            <a:pPr latinLnBrk="1">
              <a:lnSpc>
                <a:spcPts val="4400"/>
              </a:lnSpc>
            </a:pPr>
            <a:r>
              <a:rPr lang="en-US" altLang="zh-CN" sz="2400" b="0" i="0" smtClean="0">
                <a:solidFill>
                  <a:srgbClr val="FF0000"/>
                </a:solidFill>
                <a:latin typeface="Times New Roman" pitchFamily="34" charset="0"/>
                <a:ea typeface="SimSun" pitchFamily="34" charset="-122"/>
                <a:cs typeface="Times New Roman" pitchFamily="34" charset="-120"/>
              </a:rPr>
              <a:t>外加辅助工具</a:t>
            </a:r>
            <a:r>
              <a:rPr lang="en-US" altLang="zh-CN" sz="2400" b="0" i="0" dirty="0">
                <a:solidFill>
                  <a:srgbClr val="FF0000"/>
                </a:solidFill>
                <a:latin typeface="Times New Roman" pitchFamily="34" charset="0"/>
                <a:ea typeface="SimSun" pitchFamily="34" charset="-122"/>
                <a:cs typeface="Times New Roman" pitchFamily="34" charset="-120"/>
              </a:rPr>
              <a:t>，对客观事物进行系统感知、考察和描述</a:t>
            </a:r>
            <a:r>
              <a:rPr lang="en-US" altLang="zh-CN" sz="2400" b="0" i="0">
                <a:solidFill>
                  <a:srgbClr val="FF0000"/>
                </a:solidFill>
                <a:latin typeface="Times New Roman" pitchFamily="34" charset="0"/>
                <a:ea typeface="SimSun" pitchFamily="34" charset="-122"/>
                <a:cs typeface="Times New Roman" pitchFamily="34" charset="-120"/>
              </a:rPr>
              <a:t>，</a:t>
            </a:r>
            <a:r>
              <a:rPr lang="en-US" altLang="zh-CN" sz="2400" b="0" i="0" smtClean="0">
                <a:solidFill>
                  <a:srgbClr val="FF0000"/>
                </a:solidFill>
                <a:latin typeface="Times New Roman" pitchFamily="34" charset="0"/>
                <a:ea typeface="SimSun" pitchFamily="34" charset="-122"/>
                <a:cs typeface="Times New Roman" pitchFamily="34" charset="-120"/>
              </a:rPr>
              <a:t>以发现和验证科学结论</a:t>
            </a:r>
          </a:p>
          <a:p>
            <a:pPr latinLnBrk="1">
              <a:lnSpc>
                <a:spcPts val="4400"/>
              </a:lnSpc>
            </a:pPr>
            <a:r>
              <a:rPr lang="en-US" altLang="zh-CN" sz="2400" b="0" i="0" smtClean="0">
                <a:solidFill>
                  <a:srgbClr val="FF0000"/>
                </a:solidFill>
                <a:latin typeface="Times New Roman" pitchFamily="34" charset="0"/>
                <a:ea typeface="SimSun" pitchFamily="34" charset="-122"/>
                <a:cs typeface="Times New Roman" pitchFamily="34" charset="-120"/>
              </a:rPr>
              <a:t>的方法</a:t>
            </a:r>
            <a:r>
              <a:rPr lang="en-US" altLang="zh-CN" sz="2400" b="0" i="0" dirty="0">
                <a:solidFill>
                  <a:srgbClr val="FF0000"/>
                </a:solidFill>
                <a:latin typeface="Times New Roman" pitchFamily="34" charset="0"/>
                <a:ea typeface="SimSun" pitchFamily="34" charset="-122"/>
                <a:cs typeface="Times New Roman" pitchFamily="34" charset="-120"/>
              </a:rPr>
              <a:t>。故选C。</a:t>
            </a:r>
            <a:endParaRPr lang="en-US" altLang="zh-CN" sz="24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8">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8">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499"/>
                                          </p:stCondLst>
                                        </p:cTn>
                                        <p:tgtEl>
                                          <p:spTgt spid="10">
                                            <p:bg/>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499"/>
                                          </p:stCondLst>
                                        </p:cTn>
                                        <p:tgtEl>
                                          <p:spTgt spid="10">
                                            <p:txEl>
                                              <p:pRg st="0" end="0"/>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499"/>
                                          </p:stCondLst>
                                        </p:cTn>
                                        <p:tgtEl>
                                          <p:spTgt spid="10">
                                            <p:txEl>
                                              <p:pRg st="1" end="1"/>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499"/>
                                          </p:stCondLst>
                                        </p:cTn>
                                        <p:tgtEl>
                                          <p:spTgt spid="10">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animBg="1"/>
      <p:bldP spid="10" grpId="0" build="p" animBg="1"/>
    </p:bldLst>
  </p:timing>
</p:sld>
</file>

<file path=ppt/slides/slide7.xml><?xml version="1.0" encoding="utf-8"?>
<p:sld xmlns:a="http://schemas.openxmlformats.org/drawingml/2006/main" xmlns:r="http://schemas.openxmlformats.org/officeDocument/2006/relationships" xmlns:p="http://schemas.openxmlformats.org/presentationml/2006/main">
  <p:cSld name="Slide 7&amp;si=7">
    <p:spTree>
      <p:nvGrpSpPr>
        <p:cNvPr id="1" name=""/>
        <p:cNvGrpSpPr/>
        <p:nvPr/>
      </p:nvGrpSpPr>
      <p:grpSpPr>
        <a:xfrm>
          <a:off x="0" y="0"/>
          <a:ext cx="0" cy="0"/>
          <a:chOff x="0" y="0"/>
          <a:chExt cx="0" cy="0"/>
        </a:xfrm>
      </p:grpSpPr>
      <p:sp>
        <p:nvSpPr>
          <p:cNvPr id="2" name="QC_4_BD.4_1#8d4c50de3?vop=1&amp;pid=c0bf47d5b&amp;color=0,0,0&amp;vtp=1&amp;bt=1&amp;bbb=1&amp;hb=1"/>
          <p:cNvSpPr/>
          <p:nvPr/>
        </p:nvSpPr>
        <p:spPr>
          <a:xfrm>
            <a:off x="649224" y="864000"/>
            <a:ext cx="10899648" cy="1117600"/>
          </a:xfrm>
          <a:prstGeom prst="rect">
            <a:avLst/>
          </a:prstGeom>
          <a:noFill/>
          <a:ln/>
        </p:spPr>
        <p:txBody>
          <a:bodyPr wrap="none" lIns="0" tIns="0" rIns="0" bIns="0" rtlCol="0" anchor="t"/>
          <a:lstStyle/>
          <a:p>
            <a:pPr algn="l" latinLnBrk="1">
              <a:lnSpc>
                <a:spcPts val="4400"/>
              </a:lnSpc>
            </a:pPr>
            <a:r>
              <a:rPr lang="en-US" altLang="zh-CN" sz="2400" b="1" i="0" dirty="0">
                <a:solidFill>
                  <a:srgbClr val="C00000"/>
                </a:solidFill>
                <a:latin typeface="Times New Roman" pitchFamily="34" charset="0"/>
                <a:ea typeface="SimSun" pitchFamily="34" charset="-122"/>
                <a:cs typeface="Times New Roman" pitchFamily="34" charset="-120"/>
              </a:rPr>
              <a:t>2.</a:t>
            </a:r>
            <a:r>
              <a:rPr lang="en-US" altLang="zh-CN" sz="2400" b="0" i="0" dirty="0">
                <a:solidFill>
                  <a:srgbClr val="000000"/>
                </a:solidFill>
                <a:latin typeface="仿宋" pitchFamily="34" charset="0"/>
                <a:ea typeface="仿宋" pitchFamily="34" charset="-122"/>
                <a:cs typeface="仿宋" pitchFamily="34" charset="-120"/>
              </a:rPr>
              <a:t>［2025吉林长春期中］</a:t>
            </a:r>
            <a:r>
              <a:rPr lang="en-US" altLang="zh-CN" sz="2400" b="0" i="0">
                <a:solidFill>
                  <a:srgbClr val="000000"/>
                </a:solidFill>
                <a:latin typeface="Times New Roman" pitchFamily="34" charset="0"/>
                <a:ea typeface="SimSun" pitchFamily="34" charset="-122"/>
                <a:cs typeface="Times New Roman" pitchFamily="34" charset="-120"/>
              </a:rPr>
              <a:t>某小组在老师的带领下去附近的森林公园进行鸟类观察</a:t>
            </a:r>
            <a:r>
              <a:rPr lang="en-US" altLang="zh-CN" sz="2400" b="0" i="0" smtClean="0">
                <a:solidFill>
                  <a:srgbClr val="000000"/>
                </a:solidFill>
                <a:latin typeface="Times New Roman" pitchFamily="34" charset="0"/>
                <a:ea typeface="SimSun" pitchFamily="34" charset="-122"/>
                <a:cs typeface="Times New Roman" pitchFamily="34" charset="-120"/>
              </a:rPr>
              <a:t>，</a:t>
            </a:r>
          </a:p>
          <a:p>
            <a:pPr latinLnBrk="1">
              <a:lnSpc>
                <a:spcPts val="4400"/>
              </a:lnSpc>
            </a:pPr>
            <a:r>
              <a:rPr lang="en-US" altLang="zh-CN" sz="2400" b="0" i="0" smtClean="0">
                <a:solidFill>
                  <a:srgbClr val="000000"/>
                </a:solidFill>
                <a:latin typeface="Times New Roman" pitchFamily="34" charset="0"/>
                <a:ea typeface="SimSun" pitchFamily="34" charset="-122"/>
                <a:cs typeface="Times New Roman" pitchFamily="34" charset="-120"/>
              </a:rPr>
              <a:t>下列做法不正确的是(</a:t>
            </a:r>
            <a:r>
              <a:rPr lang="en-US" altLang="zh-CN" sz="2400" b="0" i="0" smtClean="0">
                <a:solidFill>
                  <a:srgbClr val="000000"/>
                </a:solidFill>
                <a:latin typeface="SimSun" pitchFamily="34" charset="0"/>
                <a:ea typeface="SimSun" pitchFamily="34" charset="-122"/>
                <a:cs typeface="SimSun" pitchFamily="34" charset="-120"/>
              </a:rPr>
              <a:t>     </a:t>
            </a:r>
            <a:r>
              <a:rPr lang="en-US" altLang="zh-CN" sz="2400" b="0" i="0" smtClean="0">
                <a:solidFill>
                  <a:srgbClr val="000000"/>
                </a:solidFill>
                <a:latin typeface="Times New Roman" pitchFamily="34" charset="0"/>
                <a:ea typeface="SimSun" pitchFamily="34" charset="-122"/>
                <a:cs typeface="Times New Roman" pitchFamily="34" charset="-120"/>
              </a:rPr>
              <a:t>)</a:t>
            </a:r>
            <a:endParaRPr lang="en-US" altLang="zh-CN" sz="2400" dirty="0"/>
          </a:p>
        </p:txBody>
      </p:sp>
      <p:sp>
        <p:nvSpPr>
          <p:cNvPr id="3" name="QC_4_AN.5_1#8d4c50de3.bracket?vop=1&amp;pid=c0bf47d5b&amp;color=0,0,0&amp;vpa=2&amp;vtp=1"/>
          <p:cNvSpPr/>
          <p:nvPr/>
        </p:nvSpPr>
        <p:spPr>
          <a:xfrm>
            <a:off x="3637692" y="1432960"/>
            <a:ext cx="423863" cy="558800"/>
          </a:xfrm>
          <a:prstGeom prst="rect">
            <a:avLst/>
          </a:prstGeom>
          <a:noFill/>
          <a:ln/>
        </p:spPr>
        <p:txBody>
          <a:bodyPr wrap="none" lIns="0" tIns="0" rIns="0" bIns="0" rtlCol="0" anchor="t"/>
          <a:lstStyle/>
          <a:p>
            <a:pPr algn="ctr" latinLnBrk="1">
              <a:lnSpc>
                <a:spcPts val="4400"/>
              </a:lnSpc>
            </a:pPr>
            <a:r>
              <a:rPr lang="en-US" altLang="zh-CN" sz="2400" b="0" i="0" dirty="0">
                <a:solidFill>
                  <a:srgbClr val="FF0000"/>
                </a:solidFill>
                <a:latin typeface="Times New Roman" pitchFamily="34" charset="0"/>
                <a:ea typeface="SimSun" pitchFamily="34" charset="-122"/>
                <a:cs typeface="Times New Roman" pitchFamily="34" charset="-120"/>
              </a:rPr>
              <a:t>C</a:t>
            </a:r>
            <a:endParaRPr lang="en-US" altLang="zh-CN" sz="2400" dirty="0"/>
          </a:p>
        </p:txBody>
      </p:sp>
      <p:sp>
        <p:nvSpPr>
          <p:cNvPr id="4" name="QC_4_BD.4_2#8d4c50de3.choices?vop=1&amp;pid=c0bf47d5b&amp;color=0,0,0&amp;vtp=1&amp;bbb=1"/>
          <p:cNvSpPr/>
          <p:nvPr/>
        </p:nvSpPr>
        <p:spPr>
          <a:xfrm>
            <a:off x="649224" y="2007054"/>
            <a:ext cx="10899648" cy="1117600"/>
          </a:xfrm>
          <a:prstGeom prst="rect">
            <a:avLst/>
          </a:prstGeom>
          <a:noFill/>
          <a:ln/>
        </p:spPr>
        <p:txBody>
          <a:bodyPr wrap="none" lIns="0" tIns="0" rIns="0" bIns="0" rtlCol="0" anchor="t"/>
          <a:lstStyle/>
          <a:p>
            <a:pPr marL="0" marR="0" lvl="0" indent="0" defTabSz="914400" eaLnBrk="1" fontAlgn="auto" latinLnBrk="1" hangingPunct="1">
              <a:lnSpc>
                <a:spcPts val="4400"/>
              </a:lnSpc>
              <a:spcBef>
                <a:spcPts val="0"/>
              </a:spcBef>
              <a:spcAft>
                <a:spcPts val="0"/>
              </a:spcAft>
              <a:buClrTx/>
              <a:buSzTx/>
              <a:buNone/>
              <a:tabLst>
                <a:tab pos="5555956" algn="l"/>
              </a:tabLst>
              <a:defRPr/>
            </a:pPr>
            <a:r>
              <a:rPr lang="en-US" altLang="zh-CN" sz="2400" b="0" i="0" dirty="0">
                <a:solidFill>
                  <a:srgbClr val="000000"/>
                </a:solidFill>
                <a:latin typeface="Times New Roman" pitchFamily="34" charset="0"/>
                <a:ea typeface="SimSun" pitchFamily="34" charset="-122"/>
                <a:cs typeface="Times New Roman" pitchFamily="34" charset="-120"/>
              </a:rPr>
              <a:t>A</a:t>
            </a:r>
            <a:r>
              <a:rPr lang="en-US" altLang="zh-CN" sz="2400" b="0" i="0">
                <a:solidFill>
                  <a:srgbClr val="000000"/>
                </a:solidFill>
                <a:latin typeface="Times New Roman" pitchFamily="34" charset="0"/>
                <a:ea typeface="SimSun" pitchFamily="34" charset="-122"/>
                <a:cs typeface="Times New Roman" pitchFamily="34" charset="-120"/>
              </a:rPr>
              <a:t>.</a:t>
            </a:r>
            <a:r>
              <a:rPr lang="en-US" altLang="zh-CN" sz="2400" b="0" i="0" smtClean="0">
                <a:solidFill>
                  <a:srgbClr val="000000"/>
                </a:solidFill>
                <a:latin typeface="Times New Roman" pitchFamily="34" charset="0"/>
                <a:ea typeface="SimSun" pitchFamily="34" charset="-122"/>
                <a:cs typeface="Times New Roman" pitchFamily="34" charset="-120"/>
              </a:rPr>
              <a:t>制订合理的计划和路线</a:t>
            </a:r>
            <a:r>
              <a:rPr lang="en-US" altLang="zh-CN" sz="2400" b="0" i="0" spc="-10300" smtClean="0">
                <a:solidFill>
                  <a:srgbClr val="000000"/>
                </a:solidFill>
                <a:latin typeface="SimSun" pitchFamily="34" charset="0"/>
                <a:ea typeface="SimSun" pitchFamily="34" charset="-122"/>
                <a:cs typeface="SimSun" pitchFamily="34" charset="-120"/>
              </a:rPr>
              <a:t>	</a:t>
            </a:r>
            <a:r>
              <a:rPr lang="en-US" altLang="zh-CN" sz="2400" b="0" i="0" smtClean="0">
                <a:solidFill>
                  <a:srgbClr val="000000"/>
                </a:solidFill>
                <a:latin typeface="Times New Roman" pitchFamily="34" charset="0"/>
                <a:ea typeface="SimSun" pitchFamily="34" charset="-122"/>
                <a:cs typeface="Times New Roman" pitchFamily="34" charset="-120"/>
              </a:rPr>
              <a:t>B</a:t>
            </a:r>
            <a:r>
              <a:rPr lang="en-US" altLang="zh-CN" sz="2400" b="0" i="0" dirty="0">
                <a:solidFill>
                  <a:srgbClr val="000000"/>
                </a:solidFill>
                <a:latin typeface="Times New Roman" pitchFamily="34" charset="0"/>
                <a:ea typeface="SimSun" pitchFamily="34" charset="-122"/>
                <a:cs typeface="Times New Roman" pitchFamily="34" charset="-120"/>
              </a:rPr>
              <a:t>.记录时不凭个人喜好取舍</a:t>
            </a:r>
            <a:endParaRPr lang="en-US" altLang="zh-CN" sz="2400" dirty="0"/>
          </a:p>
          <a:p>
            <a:pPr marL="0" marR="0" lvl="0" indent="0" defTabSz="914400" eaLnBrk="1" fontAlgn="auto" latinLnBrk="1" hangingPunct="1">
              <a:lnSpc>
                <a:spcPts val="4400"/>
              </a:lnSpc>
              <a:spcBef>
                <a:spcPts val="0"/>
              </a:spcBef>
              <a:spcAft>
                <a:spcPts val="0"/>
              </a:spcAft>
              <a:buClrTx/>
              <a:buSzTx/>
              <a:buNone/>
              <a:tabLst>
                <a:tab pos="5555956" algn="l"/>
              </a:tabLst>
              <a:defRPr/>
            </a:pPr>
            <a:r>
              <a:rPr lang="en-US" altLang="zh-CN" sz="2400" b="0" i="0" smtClean="0">
                <a:solidFill>
                  <a:srgbClr val="000000"/>
                </a:solidFill>
                <a:latin typeface="Times New Roman" pitchFamily="34" charset="0"/>
                <a:ea typeface="SimSun" pitchFamily="34" charset="-122"/>
                <a:cs typeface="Times New Roman" pitchFamily="34" charset="-120"/>
              </a:rPr>
              <a:t>C</a:t>
            </a:r>
            <a:r>
              <a:rPr lang="en-US" altLang="zh-CN" sz="2400" b="0" i="0">
                <a:solidFill>
                  <a:srgbClr val="000000"/>
                </a:solidFill>
                <a:latin typeface="Times New Roman" pitchFamily="34" charset="0"/>
                <a:ea typeface="SimSun" pitchFamily="34" charset="-122"/>
                <a:cs typeface="Times New Roman" pitchFamily="34" charset="-120"/>
              </a:rPr>
              <a:t>.</a:t>
            </a:r>
            <a:r>
              <a:rPr lang="en-US" altLang="zh-CN" sz="2400" b="0" i="0" smtClean="0">
                <a:solidFill>
                  <a:srgbClr val="000000"/>
                </a:solidFill>
                <a:latin typeface="Times New Roman" pitchFamily="34" charset="0"/>
                <a:ea typeface="SimSun" pitchFamily="34" charset="-122"/>
                <a:cs typeface="Times New Roman" pitchFamily="34" charset="-120"/>
              </a:rPr>
              <a:t>在观察之后凭回忆记录观察内容</a:t>
            </a:r>
            <a:r>
              <a:rPr lang="en-US" altLang="zh-CN" sz="2400" b="0" i="0" spc="-10300" smtClean="0">
                <a:solidFill>
                  <a:srgbClr val="000000"/>
                </a:solidFill>
                <a:latin typeface="SimSun" pitchFamily="34" charset="0"/>
                <a:ea typeface="SimSun" pitchFamily="34" charset="-122"/>
                <a:cs typeface="SimSun" pitchFamily="34" charset="-120"/>
              </a:rPr>
              <a:t>	</a:t>
            </a:r>
            <a:r>
              <a:rPr lang="en-US" altLang="zh-CN" sz="2400" b="0" i="0" smtClean="0">
                <a:solidFill>
                  <a:srgbClr val="000000"/>
                </a:solidFill>
                <a:latin typeface="Times New Roman" pitchFamily="34" charset="0"/>
                <a:ea typeface="SimSun" pitchFamily="34" charset="-122"/>
                <a:cs typeface="Times New Roman" pitchFamily="34" charset="-120"/>
              </a:rPr>
              <a:t>D</a:t>
            </a:r>
            <a:r>
              <a:rPr lang="en-US" altLang="zh-CN" sz="2400" b="0" i="0" dirty="0">
                <a:solidFill>
                  <a:srgbClr val="000000"/>
                </a:solidFill>
                <a:latin typeface="Times New Roman" pitchFamily="34" charset="0"/>
                <a:ea typeface="SimSun" pitchFamily="34" charset="-122"/>
                <a:cs typeface="Times New Roman" pitchFamily="34" charset="-120"/>
              </a:rPr>
              <a:t>.可以利用望远镜和照相机等设备</a:t>
            </a:r>
            <a:endParaRPr lang="en-US" altLang="zh-CN" sz="2400" dirty="0"/>
          </a:p>
        </p:txBody>
      </p:sp>
      <p:sp>
        <p:nvSpPr>
          <p:cNvPr id="5" name="QC_4_AS.6_1#8d4c50de3?vop=1&amp;pid=c0bf47d5b&amp;color=0,0,0&amp;vtp=1&amp;bbb=1"/>
          <p:cNvSpPr/>
          <p:nvPr/>
        </p:nvSpPr>
        <p:spPr>
          <a:xfrm>
            <a:off x="649224" y="3162754"/>
            <a:ext cx="10899648" cy="533400"/>
          </a:xfrm>
          <a:prstGeom prst="rect">
            <a:avLst/>
          </a:prstGeom>
          <a:noFill/>
          <a:ln/>
        </p:spPr>
        <p:txBody>
          <a:bodyPr wrap="none" lIns="0" tIns="0" rIns="0" bIns="0" rtlCol="0" anchor="t"/>
          <a:lstStyle/>
          <a:p>
            <a:pPr algn="l" latinLnBrk="1">
              <a:lnSpc>
                <a:spcPts val="4200"/>
              </a:lnSpc>
            </a:pPr>
            <a:r>
              <a:rPr lang="en-US" altLang="zh-CN" sz="2400" b="0" i="0" dirty="0">
                <a:solidFill>
                  <a:srgbClr val="FF0000"/>
                </a:solidFill>
                <a:latin typeface="Times New Roman" pitchFamily="34" charset="0"/>
                <a:ea typeface="SimHei" pitchFamily="34" charset="-122"/>
                <a:cs typeface="Times New Roman" pitchFamily="34" charset="-120"/>
              </a:rPr>
              <a:t>【解析】</a:t>
            </a:r>
            <a:r>
              <a:rPr lang="en-US" altLang="zh-CN" sz="2400" b="0" i="0" dirty="0">
                <a:solidFill>
                  <a:srgbClr val="FF0000"/>
                </a:solidFill>
                <a:latin typeface="Times New Roman" pitchFamily="34" charset="0"/>
                <a:ea typeface="SimSun" pitchFamily="34" charset="-122"/>
                <a:cs typeface="Times New Roman" pitchFamily="34" charset="-120"/>
              </a:rPr>
              <a:t>观察时要全面、细致、实事求是，并及时记录下来，C错误。</a:t>
            </a:r>
            <a:endParaRPr lang="en-US" altLang="zh-CN" sz="24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3">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3">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499"/>
                                          </p:stCondLst>
                                        </p:cTn>
                                        <p:tgtEl>
                                          <p:spTgt spid="5">
                                            <p:bg/>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499"/>
                                          </p:stCondLst>
                                        </p:cTn>
                                        <p:tgtEl>
                                          <p:spTgt spid="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8.xml><?xml version="1.0" encoding="utf-8"?>
<p:sld xmlns:a="http://schemas.openxmlformats.org/drawingml/2006/main" xmlns:r="http://schemas.openxmlformats.org/officeDocument/2006/relationships" xmlns:p="http://schemas.openxmlformats.org/presentationml/2006/main">
  <p:cSld name="Slide 8&amp;si=8">
    <p:spTree>
      <p:nvGrpSpPr>
        <p:cNvPr id="1" name=""/>
        <p:cNvGrpSpPr/>
        <p:nvPr/>
      </p:nvGrpSpPr>
      <p:grpSpPr>
        <a:xfrm>
          <a:off x="0" y="0"/>
          <a:ext cx="0" cy="0"/>
          <a:chOff x="0" y="0"/>
          <a:chExt cx="0" cy="0"/>
        </a:xfrm>
      </p:grpSpPr>
      <p:sp>
        <p:nvSpPr>
          <p:cNvPr id="2" name="QC_4_BD.7_1#23ee272c1?vop=1&amp;pid=c0bf47d5b&amp;color=0,0,0&amp;vtp=1&amp;bt=1&amp;bbb=1&amp;hb=1"/>
          <p:cNvSpPr/>
          <p:nvPr/>
        </p:nvSpPr>
        <p:spPr>
          <a:xfrm>
            <a:off x="649224" y="864000"/>
            <a:ext cx="10899648" cy="1117600"/>
          </a:xfrm>
          <a:prstGeom prst="rect">
            <a:avLst/>
          </a:prstGeom>
          <a:noFill/>
          <a:ln/>
        </p:spPr>
        <p:txBody>
          <a:bodyPr wrap="none" lIns="0" tIns="0" rIns="0" bIns="0" rtlCol="0" anchor="t"/>
          <a:lstStyle/>
          <a:p>
            <a:pPr algn="l" latinLnBrk="1">
              <a:lnSpc>
                <a:spcPts val="4400"/>
              </a:lnSpc>
            </a:pPr>
            <a:r>
              <a:rPr lang="en-US" altLang="zh-CN" sz="2400" b="1" i="0" dirty="0">
                <a:solidFill>
                  <a:srgbClr val="C00000"/>
                </a:solidFill>
                <a:latin typeface="Times New Roman" pitchFamily="34" charset="0"/>
                <a:ea typeface="SimSun" pitchFamily="34" charset="-122"/>
                <a:cs typeface="Times New Roman" pitchFamily="34" charset="-120"/>
              </a:rPr>
              <a:t>3.</a:t>
            </a:r>
            <a:r>
              <a:rPr lang="en-US" altLang="zh-CN" sz="2400" b="0" i="0" dirty="0">
                <a:solidFill>
                  <a:srgbClr val="000000"/>
                </a:solidFill>
                <a:latin typeface="仿宋" pitchFamily="34" charset="0"/>
                <a:ea typeface="仿宋" pitchFamily="34" charset="-122"/>
                <a:cs typeface="仿宋" pitchFamily="34" charset="-120"/>
              </a:rPr>
              <a:t>［2025湖南娄底期中］</a:t>
            </a:r>
            <a:r>
              <a:rPr lang="en-US" altLang="zh-CN" sz="2400" b="0" i="0" dirty="0">
                <a:solidFill>
                  <a:srgbClr val="000000"/>
                </a:solidFill>
                <a:latin typeface="Times New Roman" pitchFamily="34" charset="0"/>
                <a:ea typeface="SimSun" pitchFamily="34" charset="-122"/>
                <a:cs typeface="Times New Roman" pitchFamily="34" charset="-120"/>
              </a:rPr>
              <a:t>大自然中的万千生物演绎着生命奇迹</a:t>
            </a:r>
            <a:r>
              <a:rPr lang="en-US" altLang="zh-CN" sz="2400" b="0" i="0">
                <a:solidFill>
                  <a:srgbClr val="000000"/>
                </a:solidFill>
                <a:latin typeface="Times New Roman" pitchFamily="34" charset="0"/>
                <a:ea typeface="SimSun" pitchFamily="34" charset="-122"/>
                <a:cs typeface="Times New Roman" pitchFamily="34" charset="-120"/>
              </a:rPr>
              <a:t>。</a:t>
            </a:r>
            <a:r>
              <a:rPr lang="en-US" altLang="zh-CN" sz="2400" b="0" i="0" smtClean="0">
                <a:solidFill>
                  <a:srgbClr val="000000"/>
                </a:solidFill>
                <a:latin typeface="Times New Roman" pitchFamily="34" charset="0"/>
                <a:ea typeface="SimSun" pitchFamily="34" charset="-122"/>
                <a:cs typeface="Times New Roman" pitchFamily="34" charset="-120"/>
              </a:rPr>
              <a:t>下列属于生物的是</a:t>
            </a:r>
          </a:p>
          <a:p>
            <a:pPr latinLnBrk="1">
              <a:lnSpc>
                <a:spcPts val="4400"/>
              </a:lnSpc>
            </a:pPr>
            <a:r>
              <a:rPr lang="en-US" altLang="zh-CN" sz="2400" b="0" i="0" smtClean="0">
                <a:solidFill>
                  <a:srgbClr val="000000"/>
                </a:solidFill>
                <a:latin typeface="Times New Roman" pitchFamily="34" charset="0"/>
                <a:ea typeface="SimSun" pitchFamily="34" charset="-122"/>
                <a:cs typeface="Times New Roman" pitchFamily="34" charset="-120"/>
              </a:rPr>
              <a:t>(</a:t>
            </a:r>
            <a:r>
              <a:rPr lang="en-US" altLang="zh-CN" sz="2400" b="0" i="0" smtClean="0">
                <a:solidFill>
                  <a:srgbClr val="000000"/>
                </a:solidFill>
                <a:latin typeface="SimSun" pitchFamily="34" charset="0"/>
                <a:ea typeface="SimSun" pitchFamily="34" charset="-122"/>
                <a:cs typeface="SimSun" pitchFamily="34" charset="-120"/>
              </a:rPr>
              <a:t>     </a:t>
            </a:r>
            <a:r>
              <a:rPr lang="en-US" altLang="zh-CN" sz="2400" b="0" i="0" smtClean="0">
                <a:solidFill>
                  <a:srgbClr val="000000"/>
                </a:solidFill>
                <a:latin typeface="Times New Roman" pitchFamily="34" charset="0"/>
                <a:ea typeface="SimSun" pitchFamily="34" charset="-122"/>
                <a:cs typeface="Times New Roman" pitchFamily="34" charset="-120"/>
              </a:rPr>
              <a:t>)</a:t>
            </a:r>
            <a:endParaRPr lang="en-US" altLang="zh-CN" sz="2400" dirty="0"/>
          </a:p>
        </p:txBody>
      </p:sp>
      <p:sp>
        <p:nvSpPr>
          <p:cNvPr id="3" name="QC_4_AN.8_1#23ee272c1.bracket?vop=1&amp;pid=c0bf47d5b&amp;color=0,0,0&amp;vpa=3&amp;vtp=1"/>
          <p:cNvSpPr/>
          <p:nvPr/>
        </p:nvSpPr>
        <p:spPr>
          <a:xfrm>
            <a:off x="881793" y="1432960"/>
            <a:ext cx="441325" cy="558800"/>
          </a:xfrm>
          <a:prstGeom prst="rect">
            <a:avLst/>
          </a:prstGeom>
          <a:noFill/>
          <a:ln/>
        </p:spPr>
        <p:txBody>
          <a:bodyPr wrap="none" lIns="0" tIns="0" rIns="0" bIns="0" rtlCol="0" anchor="t"/>
          <a:lstStyle/>
          <a:p>
            <a:pPr algn="ctr" latinLnBrk="1">
              <a:lnSpc>
                <a:spcPts val="4400"/>
              </a:lnSpc>
            </a:pPr>
            <a:r>
              <a:rPr lang="en-US" altLang="zh-CN" sz="2400" b="0" i="0" dirty="0">
                <a:solidFill>
                  <a:srgbClr val="FF0000"/>
                </a:solidFill>
                <a:latin typeface="Times New Roman" pitchFamily="34" charset="0"/>
                <a:ea typeface="SimSun" pitchFamily="34" charset="-122"/>
                <a:cs typeface="Times New Roman" pitchFamily="34" charset="-120"/>
              </a:rPr>
              <a:t>D</a:t>
            </a:r>
            <a:endParaRPr lang="en-US" altLang="zh-CN" sz="2400" dirty="0"/>
          </a:p>
        </p:txBody>
      </p:sp>
      <p:sp>
        <p:nvSpPr>
          <p:cNvPr id="4" name="QC_4_BD.7_2#23ee272c1.choices?vop=1&amp;pid=c0bf47d5b&amp;color=0,0,0&amp;vtp=1&amp;bbb=1"/>
          <p:cNvSpPr/>
          <p:nvPr/>
        </p:nvSpPr>
        <p:spPr>
          <a:xfrm>
            <a:off x="649224" y="2007054"/>
            <a:ext cx="10899648" cy="533400"/>
          </a:xfrm>
          <a:prstGeom prst="rect">
            <a:avLst/>
          </a:prstGeom>
          <a:noFill/>
          <a:ln/>
        </p:spPr>
        <p:txBody>
          <a:bodyPr wrap="none" lIns="0" tIns="0" rIns="0" bIns="0" rtlCol="0" anchor="t"/>
          <a:lstStyle/>
          <a:p>
            <a:pPr marL="0" marR="0" lvl="0" indent="0" defTabSz="914400" eaLnBrk="1" fontAlgn="auto" latinLnBrk="1" hangingPunct="1">
              <a:lnSpc>
                <a:spcPts val="4200"/>
              </a:lnSpc>
              <a:spcBef>
                <a:spcPts val="0"/>
              </a:spcBef>
              <a:spcAft>
                <a:spcPts val="0"/>
              </a:spcAft>
              <a:buClrTx/>
              <a:buSzTx/>
              <a:buNone/>
              <a:tabLst>
                <a:tab pos="3095478" algn="l"/>
                <a:tab pos="5860756" algn="l"/>
                <a:tab pos="8016435" algn="l"/>
              </a:tabLst>
              <a:defRPr/>
            </a:pPr>
            <a:r>
              <a:rPr lang="en-US" altLang="zh-CN" sz="2400" b="0" i="0" dirty="0">
                <a:solidFill>
                  <a:srgbClr val="000000"/>
                </a:solidFill>
                <a:latin typeface="Times New Roman" pitchFamily="34" charset="0"/>
                <a:ea typeface="SimSun" pitchFamily="34" charset="-122"/>
                <a:cs typeface="Times New Roman" pitchFamily="34" charset="-120"/>
              </a:rPr>
              <a:t>A</a:t>
            </a:r>
            <a:r>
              <a:rPr lang="en-US" altLang="zh-CN" sz="2400" b="0" i="0">
                <a:solidFill>
                  <a:srgbClr val="000000"/>
                </a:solidFill>
                <a:latin typeface="Times New Roman" pitchFamily="34" charset="0"/>
                <a:ea typeface="SimSun" pitchFamily="34" charset="-122"/>
                <a:cs typeface="Times New Roman" pitchFamily="34" charset="-120"/>
              </a:rPr>
              <a:t>.</a:t>
            </a:r>
            <a:r>
              <a:rPr lang="en-US" altLang="zh-CN" sz="2400" b="0" i="0" smtClean="0">
                <a:solidFill>
                  <a:srgbClr val="000000"/>
                </a:solidFill>
                <a:latin typeface="Times New Roman" pitchFamily="34" charset="0"/>
                <a:ea typeface="SimSun" pitchFamily="34" charset="-122"/>
                <a:cs typeface="Times New Roman" pitchFamily="34" charset="-120"/>
              </a:rPr>
              <a:t>智能机器人</a:t>
            </a:r>
            <a:r>
              <a:rPr lang="en-US" altLang="zh-CN" sz="2400" b="0" i="0" spc="-10300" smtClean="0">
                <a:solidFill>
                  <a:srgbClr val="000000"/>
                </a:solidFill>
                <a:latin typeface="SimSun" pitchFamily="34" charset="0"/>
                <a:ea typeface="SimSun" pitchFamily="34" charset="-122"/>
                <a:cs typeface="SimSun" pitchFamily="34" charset="-120"/>
              </a:rPr>
              <a:t>	</a:t>
            </a:r>
            <a:r>
              <a:rPr lang="en-US" altLang="zh-CN" sz="2400" b="0" i="0" smtClean="0">
                <a:solidFill>
                  <a:srgbClr val="000000"/>
                </a:solidFill>
                <a:latin typeface="Times New Roman" pitchFamily="34" charset="0"/>
                <a:ea typeface="SimSun" pitchFamily="34" charset="-122"/>
                <a:cs typeface="Times New Roman" pitchFamily="34" charset="-120"/>
              </a:rPr>
              <a:t>B</a:t>
            </a:r>
            <a:r>
              <a:rPr lang="en-US" altLang="zh-CN" sz="2400" b="0" i="0">
                <a:solidFill>
                  <a:srgbClr val="000000"/>
                </a:solidFill>
                <a:latin typeface="Times New Roman" pitchFamily="34" charset="0"/>
                <a:ea typeface="SimSun" pitchFamily="34" charset="-122"/>
                <a:cs typeface="Times New Roman" pitchFamily="34" charset="-120"/>
              </a:rPr>
              <a:t>.</a:t>
            </a:r>
            <a:r>
              <a:rPr lang="en-US" altLang="zh-CN" sz="2400" b="0" i="0" smtClean="0">
                <a:solidFill>
                  <a:srgbClr val="000000"/>
                </a:solidFill>
                <a:latin typeface="Times New Roman" pitchFamily="34" charset="0"/>
                <a:ea typeface="SimSun" pitchFamily="34" charset="-122"/>
                <a:cs typeface="Times New Roman" pitchFamily="34" charset="-120"/>
              </a:rPr>
              <a:t>恐龙化石</a:t>
            </a:r>
            <a:r>
              <a:rPr lang="en-US" altLang="zh-CN" sz="2400" b="0" i="0" spc="-10300" smtClean="0">
                <a:solidFill>
                  <a:srgbClr val="000000"/>
                </a:solidFill>
                <a:latin typeface="SimSun" pitchFamily="34" charset="0"/>
                <a:ea typeface="SimSun" pitchFamily="34" charset="-122"/>
                <a:cs typeface="SimSun" pitchFamily="34" charset="-120"/>
              </a:rPr>
              <a:t>	</a:t>
            </a:r>
            <a:r>
              <a:rPr lang="en-US" altLang="zh-CN" sz="2400" b="0" i="0" smtClean="0">
                <a:solidFill>
                  <a:srgbClr val="000000"/>
                </a:solidFill>
                <a:latin typeface="Times New Roman" pitchFamily="34" charset="0"/>
                <a:ea typeface="SimSun" pitchFamily="34" charset="-122"/>
                <a:cs typeface="Times New Roman" pitchFamily="34" charset="-120"/>
              </a:rPr>
              <a:t>C</a:t>
            </a:r>
            <a:r>
              <a:rPr lang="en-US" altLang="zh-CN" sz="2400" b="0" i="0">
                <a:solidFill>
                  <a:srgbClr val="000000"/>
                </a:solidFill>
                <a:latin typeface="Times New Roman" pitchFamily="34" charset="0"/>
                <a:ea typeface="SimSun" pitchFamily="34" charset="-122"/>
                <a:cs typeface="Times New Roman" pitchFamily="34" charset="-120"/>
              </a:rPr>
              <a:t>.</a:t>
            </a:r>
            <a:r>
              <a:rPr lang="en-US" altLang="zh-CN" sz="2400" b="0" i="0" smtClean="0">
                <a:solidFill>
                  <a:srgbClr val="000000"/>
                </a:solidFill>
                <a:latin typeface="Times New Roman" pitchFamily="34" charset="0"/>
                <a:ea typeface="SimSun" pitchFamily="34" charset="-122"/>
                <a:cs typeface="Times New Roman" pitchFamily="34" charset="-120"/>
              </a:rPr>
              <a:t>珊瑚</a:t>
            </a:r>
            <a:r>
              <a:rPr lang="en-US" altLang="zh-CN" sz="2400" b="0" i="0" spc="-10300" smtClean="0">
                <a:solidFill>
                  <a:srgbClr val="000000"/>
                </a:solidFill>
                <a:latin typeface="SimSun" pitchFamily="34" charset="0"/>
                <a:ea typeface="SimSun" pitchFamily="34" charset="-122"/>
                <a:cs typeface="SimSun" pitchFamily="34" charset="-120"/>
              </a:rPr>
              <a:t>	</a:t>
            </a:r>
            <a:r>
              <a:rPr lang="en-US" altLang="zh-CN" sz="2400" b="0" i="0" smtClean="0">
                <a:solidFill>
                  <a:srgbClr val="000000"/>
                </a:solidFill>
                <a:latin typeface="Times New Roman" pitchFamily="34" charset="0"/>
                <a:ea typeface="SimSun" pitchFamily="34" charset="-122"/>
                <a:cs typeface="Times New Roman" pitchFamily="34" charset="-120"/>
              </a:rPr>
              <a:t>D</a:t>
            </a:r>
            <a:r>
              <a:rPr lang="en-US" altLang="zh-CN" sz="2400" b="0" i="0" dirty="0">
                <a:solidFill>
                  <a:srgbClr val="000000"/>
                </a:solidFill>
                <a:latin typeface="Times New Roman" pitchFamily="34" charset="0"/>
                <a:ea typeface="SimSun" pitchFamily="34" charset="-122"/>
                <a:cs typeface="Times New Roman" pitchFamily="34" charset="-120"/>
              </a:rPr>
              <a:t>.树上的青苔</a:t>
            </a:r>
            <a:endParaRPr lang="en-US" altLang="zh-CN" sz="2400" dirty="0"/>
          </a:p>
        </p:txBody>
      </p:sp>
      <p:sp>
        <p:nvSpPr>
          <p:cNvPr id="5" name="QC_4_AS.9_1#23ee272c1?vop=1&amp;pid=c0bf47d5b&amp;color=0,0,0&amp;vtp=1&amp;bbb=1"/>
          <p:cNvSpPr/>
          <p:nvPr/>
        </p:nvSpPr>
        <p:spPr>
          <a:xfrm>
            <a:off x="649224" y="2529913"/>
            <a:ext cx="10899648" cy="533400"/>
          </a:xfrm>
          <a:prstGeom prst="rect">
            <a:avLst/>
          </a:prstGeom>
          <a:noFill/>
          <a:ln/>
        </p:spPr>
        <p:txBody>
          <a:bodyPr wrap="none" lIns="0" tIns="0" rIns="0" bIns="0" rtlCol="0" anchor="t"/>
          <a:lstStyle/>
          <a:p>
            <a:pPr algn="l" latinLnBrk="1">
              <a:lnSpc>
                <a:spcPts val="4200"/>
              </a:lnSpc>
            </a:pPr>
            <a:r>
              <a:rPr lang="en-US" altLang="zh-CN" sz="2400" b="0" i="0" dirty="0">
                <a:solidFill>
                  <a:srgbClr val="FF0000"/>
                </a:solidFill>
                <a:latin typeface="Times New Roman" pitchFamily="34" charset="0"/>
                <a:ea typeface="SimHei" pitchFamily="34" charset="-122"/>
                <a:cs typeface="Times New Roman" pitchFamily="34" charset="-120"/>
              </a:rPr>
              <a:t>【解析】</a:t>
            </a:r>
            <a:r>
              <a:rPr lang="en-US" altLang="zh-CN" sz="2400" b="0" i="0" dirty="0">
                <a:solidFill>
                  <a:srgbClr val="FF0000"/>
                </a:solidFill>
                <a:latin typeface="Times New Roman" pitchFamily="34" charset="0"/>
                <a:ea typeface="SimSun" pitchFamily="34" charset="-122"/>
                <a:cs typeface="Times New Roman" pitchFamily="34" charset="-120"/>
              </a:rPr>
              <a:t>树上的青苔是一种植物，具有生物的特征，D符合题意。</a:t>
            </a:r>
            <a:endParaRPr lang="en-US" altLang="zh-CN" sz="24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3">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3">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499"/>
                                          </p:stCondLst>
                                        </p:cTn>
                                        <p:tgtEl>
                                          <p:spTgt spid="5">
                                            <p:bg/>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499"/>
                                          </p:stCondLst>
                                        </p:cTn>
                                        <p:tgtEl>
                                          <p:spTgt spid="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9.xml><?xml version="1.0" encoding="utf-8"?>
<p:sld xmlns:a="http://schemas.openxmlformats.org/drawingml/2006/main" xmlns:r="http://schemas.openxmlformats.org/officeDocument/2006/relationships" xmlns:p="http://schemas.openxmlformats.org/presentationml/2006/main">
  <p:cSld name="Slide 9&amp;si=9">
    <p:spTree>
      <p:nvGrpSpPr>
        <p:cNvPr id="1" name=""/>
        <p:cNvGrpSpPr/>
        <p:nvPr/>
      </p:nvGrpSpPr>
      <p:grpSpPr>
        <a:xfrm>
          <a:off x="0" y="0"/>
          <a:ext cx="0" cy="0"/>
          <a:chOff x="0" y="0"/>
          <a:chExt cx="0" cy="0"/>
        </a:xfrm>
      </p:grpSpPr>
      <p:sp>
        <p:nvSpPr>
          <p:cNvPr id="2" name="QC_4_EX.10_1#23ee272c1?vop=1&amp;pid=c0bf47d5b&amp;color=0,0,0&amp;vtp=1&amp;bt=1&amp;bbb=1"/>
          <p:cNvSpPr/>
          <p:nvPr/>
        </p:nvSpPr>
        <p:spPr>
          <a:xfrm>
            <a:off x="649224" y="864000"/>
            <a:ext cx="10899648" cy="1676400"/>
          </a:xfrm>
          <a:prstGeom prst="rect">
            <a:avLst/>
          </a:prstGeom>
          <a:noFill/>
          <a:ln/>
        </p:spPr>
        <p:txBody>
          <a:bodyPr wrap="none" lIns="0" tIns="0" rIns="0" bIns="0" rtlCol="0" anchor="t"/>
          <a:lstStyle/>
          <a:p>
            <a:pPr algn="l" latinLnBrk="1">
              <a:lnSpc>
                <a:spcPts val="4400"/>
              </a:lnSpc>
            </a:pPr>
            <a:r>
              <a:rPr lang="en-US" altLang="zh-CN" sz="2400" b="1" i="0" dirty="0">
                <a:solidFill>
                  <a:srgbClr val="FF0000"/>
                </a:solidFill>
                <a:latin typeface="Times New Roman" pitchFamily="34" charset="0"/>
                <a:ea typeface="SimSun" pitchFamily="34" charset="-122"/>
                <a:cs typeface="Times New Roman" pitchFamily="34" charset="-120"/>
              </a:rPr>
              <a:t>上分警示</a:t>
            </a:r>
            <a:endParaRPr lang="en-US" altLang="zh-CN" sz="2400" dirty="0"/>
          </a:p>
          <a:p>
            <a:pPr algn="ctr" latinLnBrk="1">
              <a:lnSpc>
                <a:spcPts val="4400"/>
              </a:lnSpc>
            </a:pPr>
            <a:r>
              <a:rPr lang="en-US" altLang="zh-CN" sz="2400" b="1" i="0" smtClean="0">
                <a:solidFill>
                  <a:srgbClr val="FF0000"/>
                </a:solidFill>
                <a:latin typeface="Times New Roman" pitchFamily="34" charset="0"/>
                <a:ea typeface="SimSun" pitchFamily="34" charset="-122"/>
                <a:cs typeface="Times New Roman" pitchFamily="34" charset="-120"/>
              </a:rPr>
              <a:t>珊瑚和珊瑚虫的关系</a:t>
            </a:r>
            <a:endParaRPr lang="en-US" altLang="zh-CN" sz="2400" dirty="0"/>
          </a:p>
          <a:p>
            <a:pPr latinLnBrk="1">
              <a:lnSpc>
                <a:spcPts val="4400"/>
              </a:lnSpc>
            </a:pPr>
            <a:r>
              <a:rPr lang="en-US" altLang="zh-CN" sz="2400" b="0" i="0" spc="-100" smtClean="0">
                <a:solidFill>
                  <a:srgbClr val="FF0000"/>
                </a:solidFill>
                <a:latin typeface="Times New Roman" pitchFamily="34" charset="0"/>
                <a:ea typeface="SimSun" pitchFamily="34" charset="-122"/>
                <a:cs typeface="Times New Roman" pitchFamily="34" charset="-120"/>
              </a:rPr>
              <a:t>珊瑚不是珊瑚虫</a:t>
            </a:r>
            <a:r>
              <a:rPr lang="en-US" altLang="zh-CN" sz="2400" b="0" i="0" spc="-100" dirty="0">
                <a:solidFill>
                  <a:srgbClr val="FF0000"/>
                </a:solidFill>
                <a:latin typeface="Times New Roman" pitchFamily="34" charset="0"/>
                <a:ea typeface="SimSun" pitchFamily="34" charset="-122"/>
                <a:cs typeface="Times New Roman" pitchFamily="34" charset="-120"/>
              </a:rPr>
              <a:t>，珊瑚是由珊瑚虫的分泌物形成的，故珊瑚不是生物，珊瑚虫是生物。</a:t>
            </a:r>
            <a:endParaRPr lang="en-US" altLang="zh-CN" sz="2400" spc="-1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499"/>
                                          </p:stCondLst>
                                        </p:cTn>
                                        <p:tgtEl>
                                          <p:spTgt spid="2">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2">
                                            <p:txEl>
                                              <p:pRg st="0" end="0"/>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499"/>
                                          </p:stCondLst>
                                        </p:cTn>
                                        <p:tgtEl>
                                          <p:spTgt spid="2">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499"/>
                                          </p:stCondLst>
                                        </p:cTn>
                                        <p:tgtEl>
                                          <p:spTgt spid="2">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TotalTime>
  <Words>1899</Words>
  <Application>Microsoft Office PowerPoint</Application>
  <PresentationFormat>宽屏</PresentationFormat>
  <Paragraphs>401</Paragraphs>
  <Slides>51</Slides>
  <Notes>51</Notes>
  <HiddenSlides>0</HiddenSlides>
  <MMClips>0</MMClips>
  <ScaleCrop>false</ScaleCrop>
  <HeadingPairs>
    <vt:vector size="6" baseType="variant">
      <vt:variant>
        <vt:lpstr>已用的字体</vt:lpstr>
      </vt:variant>
      <vt:variant>
        <vt:i4>11</vt:i4>
      </vt:variant>
      <vt:variant>
        <vt:lpstr>主题</vt:lpstr>
      </vt:variant>
      <vt:variant>
        <vt:i4>1</vt:i4>
      </vt:variant>
      <vt:variant>
        <vt:lpstr>幻灯片标题</vt:lpstr>
      </vt:variant>
      <vt:variant>
        <vt:i4>51</vt:i4>
      </vt:variant>
    </vt:vector>
  </HeadingPairs>
  <TitlesOfParts>
    <vt:vector size="63" baseType="lpstr">
      <vt:lpstr>Calibri (正文)</vt:lpstr>
      <vt:lpstr>KaiTi</vt:lpstr>
      <vt:lpstr>等线</vt:lpstr>
      <vt:lpstr>仿宋</vt:lpstr>
      <vt:lpstr>SimHei</vt:lpstr>
      <vt:lpstr>SimSun</vt:lpstr>
      <vt:lpstr>微软雅黑</vt:lpstr>
      <vt:lpstr>Arial</vt:lpstr>
      <vt:lpstr>Calibri</vt:lpstr>
      <vt:lpstr>Cambria Math</vt:lpstr>
      <vt:lpstr>Times New Roman</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subject/>
  <dc:creator/>
  <cp:keywords/>
  <dc:description/>
  <cp:lastModifiedBy>Administrator</cp:lastModifiedBy>
  <cp:revision>2</cp:revision>
  <dcterms:created xsi:type="dcterms:W3CDTF">2025-05-19T07:13:50Z</dcterms:created>
  <dcterms:modified xsi:type="dcterms:W3CDTF">2025-05-19T07:21:33Z</dcterms:modified>
  <cp:category/>
  <cp:contentStatus/>
</cp:coreProperties>
</file>