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3834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slide" Target="../slides/slide6.xml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0.xml"/><Relationship Id="rId3" Type="http://schemas.openxmlformats.org/officeDocument/2006/relationships/image" Target="../media/image9.png"/><Relationship Id="rId7" Type="http://schemas.openxmlformats.org/officeDocument/2006/relationships/slide" Target="../slides/slide8.xm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7.xml"/><Relationship Id="rId11" Type="http://schemas.openxmlformats.org/officeDocument/2006/relationships/slide" Target="../slides/slide14.xml"/><Relationship Id="rId5" Type="http://schemas.openxmlformats.org/officeDocument/2006/relationships/slide" Target="../slides/slide6.xml"/><Relationship Id="rId10" Type="http://schemas.openxmlformats.org/officeDocument/2006/relationships/slide" Target="../slides/slide13.xml"/><Relationship Id="rId4" Type="http://schemas.openxmlformats.org/officeDocument/2006/relationships/image" Target="../media/image10.png"/><Relationship Id="rId9" Type="http://schemas.openxmlformats.org/officeDocument/2006/relationships/slide" Target="../slides/slide1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8.xml"/><Relationship Id="rId3" Type="http://schemas.openxmlformats.org/officeDocument/2006/relationships/image" Target="../media/image9.png"/><Relationship Id="rId7" Type="http://schemas.openxmlformats.org/officeDocument/2006/relationships/slide" Target="../slides/slide17.xm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16.xml"/><Relationship Id="rId5" Type="http://schemas.openxmlformats.org/officeDocument/2006/relationships/slide" Target="../slides/slide6.xml"/><Relationship Id="rId10" Type="http://schemas.openxmlformats.org/officeDocument/2006/relationships/slide" Target="../slides/slide20.xml"/><Relationship Id="rId4" Type="http://schemas.openxmlformats.org/officeDocument/2006/relationships/image" Target="../media/image10.png"/><Relationship Id="rId9" Type="http://schemas.openxmlformats.org/officeDocument/2006/relationships/slide" Target="../slides/slide19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8.xml"/><Relationship Id="rId3" Type="http://schemas.openxmlformats.org/officeDocument/2006/relationships/image" Target="../media/image11.png"/><Relationship Id="rId7" Type="http://schemas.openxmlformats.org/officeDocument/2006/relationships/slide" Target="../slides/slide7.xml"/><Relationship Id="rId12" Type="http://schemas.openxmlformats.org/officeDocument/2006/relationships/slide" Target="../slides/slide14.xm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13.xml"/><Relationship Id="rId5" Type="http://schemas.openxmlformats.org/officeDocument/2006/relationships/image" Target="../media/image10.png"/><Relationship Id="rId10" Type="http://schemas.openxmlformats.org/officeDocument/2006/relationships/slide" Target="../slides/slide12.xml"/><Relationship Id="rId4" Type="http://schemas.openxmlformats.org/officeDocument/2006/relationships/image" Target="../media/image9.png"/><Relationship Id="rId9" Type="http://schemas.openxmlformats.org/officeDocument/2006/relationships/slide" Target="../slides/slide10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7.xml"/><Relationship Id="rId3" Type="http://schemas.openxmlformats.org/officeDocument/2006/relationships/image" Target="../media/image11.png"/><Relationship Id="rId7" Type="http://schemas.openxmlformats.org/officeDocument/2006/relationships/slide" Target="../slides/slide16.xm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20.xml"/><Relationship Id="rId5" Type="http://schemas.openxmlformats.org/officeDocument/2006/relationships/image" Target="../media/image10.png"/><Relationship Id="rId10" Type="http://schemas.openxmlformats.org/officeDocument/2006/relationships/slide" Target="../slides/slide19.xml"/><Relationship Id="rId4" Type="http://schemas.openxmlformats.org/officeDocument/2006/relationships/image" Target="../media/image9.png"/><Relationship Id="rId9" Type="http://schemas.openxmlformats.org/officeDocument/2006/relationships/slide" Target="../slides/slide18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slide" Target="../slides/slide8.xml"/><Relationship Id="rId3" Type="http://schemas.openxmlformats.org/officeDocument/2006/relationships/image" Target="../media/image11.png"/><Relationship Id="rId7" Type="http://schemas.openxmlformats.org/officeDocument/2006/relationships/slide" Target="../slides/slide7.xml"/><Relationship Id="rId12" Type="http://schemas.openxmlformats.org/officeDocument/2006/relationships/slide" Target="../slides/slide14.xm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13.xml"/><Relationship Id="rId5" Type="http://schemas.openxmlformats.org/officeDocument/2006/relationships/image" Target="../media/image10.png"/><Relationship Id="rId10" Type="http://schemas.openxmlformats.org/officeDocument/2006/relationships/slide" Target="../slides/slide12.xml"/><Relationship Id="rId4" Type="http://schemas.openxmlformats.org/officeDocument/2006/relationships/image" Target="../media/image9.png"/><Relationship Id="rId9" Type="http://schemas.openxmlformats.org/officeDocument/2006/relationships/slide" Target="../slides/slide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slide" Target="../slides/slide8.xml"/><Relationship Id="rId3" Type="http://schemas.openxmlformats.org/officeDocument/2006/relationships/image" Target="../media/image11.png"/><Relationship Id="rId7" Type="http://schemas.openxmlformats.org/officeDocument/2006/relationships/slide" Target="../slides/slide7.xml"/><Relationship Id="rId12" Type="http://schemas.openxmlformats.org/officeDocument/2006/relationships/slide" Target="../slides/slide14.xm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13.xml"/><Relationship Id="rId5" Type="http://schemas.openxmlformats.org/officeDocument/2006/relationships/image" Target="../media/image10.png"/><Relationship Id="rId10" Type="http://schemas.openxmlformats.org/officeDocument/2006/relationships/slide" Target="../slides/slide12.xml"/><Relationship Id="rId4" Type="http://schemas.openxmlformats.org/officeDocument/2006/relationships/image" Target="../media/image9.png"/><Relationship Id="rId9" Type="http://schemas.openxmlformats.org/officeDocument/2006/relationships/slide" Target="../slides/slide10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7.xml"/><Relationship Id="rId3" Type="http://schemas.openxmlformats.org/officeDocument/2006/relationships/image" Target="../media/image11.png"/><Relationship Id="rId7" Type="http://schemas.openxmlformats.org/officeDocument/2006/relationships/slide" Target="../slides/slide16.xm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20.xml"/><Relationship Id="rId5" Type="http://schemas.openxmlformats.org/officeDocument/2006/relationships/image" Target="../media/image10.png"/><Relationship Id="rId10" Type="http://schemas.openxmlformats.org/officeDocument/2006/relationships/slide" Target="../slides/slide19.xml"/><Relationship Id="rId4" Type="http://schemas.openxmlformats.org/officeDocument/2006/relationships/image" Target="../media/image9.png"/><Relationship Id="rId9" Type="http://schemas.openxmlformats.org/officeDocument/2006/relationships/slide" Target="../slides/slide18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7.xml"/><Relationship Id="rId3" Type="http://schemas.openxmlformats.org/officeDocument/2006/relationships/image" Target="../media/image11.png"/><Relationship Id="rId7" Type="http://schemas.openxmlformats.org/officeDocument/2006/relationships/slide" Target="../slides/slide16.xm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20.xml"/><Relationship Id="rId5" Type="http://schemas.openxmlformats.org/officeDocument/2006/relationships/image" Target="../media/image10.png"/><Relationship Id="rId10" Type="http://schemas.openxmlformats.org/officeDocument/2006/relationships/slide" Target="../slides/slide19.xml"/><Relationship Id="rId4" Type="http://schemas.openxmlformats.org/officeDocument/2006/relationships/image" Target="../media/image9.png"/><Relationship Id="rId9" Type="http://schemas.openxmlformats.org/officeDocument/2006/relationships/slide" Target="../slides/slide18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22,212,212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22,212,21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664e9bfe4,664e9bfe4,b083da46f,770322edc,67d032491,d35d18d40,ab03413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22,212,212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6" name="C_0#auto_editor_catalog_3?lid=659060eb3&amp;amp;amp;amp;cid=659060eb3&amp;amp;amp;amp;vtp=1">
            <a:hlinkClick r:id="rId6" action="ppaction://hlinksldjump"/>
          </p:cNvPr>
          <p:cNvSpPr/>
          <p:nvPr/>
        </p:nvSpPr>
        <p:spPr>
          <a:xfrm>
            <a:off x="406908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7" name="C_0#auto_editor_catalog_3?lid=a854941b0&amp;amp;amp;amp;cid=a854941b0&amp;amp;amp;amp;vtp=1">
            <a:hlinkClick r:id="rId7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8" name="C_0#auto_editor_catalog_3?lid=9fa8c2303&amp;amp;amp;amp;cid=9fa8c2303&amp;amp;amp;amp;vtp=1">
            <a:hlinkClick r:id="rId8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9" name="C_0#auto_editor_catalog_3?lid=dad729b2c&amp;amp;amp;amp;cid=dad729b2c&amp;amp;amp;amp;vtp=1">
            <a:hlinkClick r:id="rId9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0" name="C_0#auto_editor_catalog_3?lid=f5c761fea&amp;amp;amp;amp;cid=f5c761fea&amp;amp;amp;amp;vtp=1">
            <a:hlinkClick r:id="rId10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1" name="C_0#auto_editor_catalog_3?lid=f93041eda&amp;amp;amp;amp;cid=f93041eda&amp;amp;amp;amp;vtp=1">
            <a:hlinkClick r:id="rId11" action="ppaction://hlinksldjump"/>
          </p:cNvPr>
          <p:cNvSpPr/>
          <p:nvPr/>
        </p:nvSpPr>
        <p:spPr>
          <a:xfrm>
            <a:off x="743407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12" name="C_0#auto_editor_catalog_3?lid=659060eb3&amp;amp;amp;amp;cid=659060eb3&amp;amp;amp;amp;vtp=1">
            <a:hlinkClick r:id="rId6" action="ppaction://hlinksldjump"/>
          </p:cNvPr>
          <p:cNvSpPr/>
          <p:nvPr/>
        </p:nvSpPr>
        <p:spPr>
          <a:xfrm>
            <a:off x="406908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3" name="C_0#auto_editor_catalog_3?lid=a854941b0&amp;amp;amp;amp;cid=a854941b0&amp;amp;amp;amp;vtp=1">
            <a:hlinkClick r:id="rId7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4" name="C_0#auto_editor_catalog_3?lid=9fa8c2303&amp;amp;amp;amp;cid=9fa8c2303&amp;amp;amp;amp;vtp=1">
            <a:hlinkClick r:id="rId8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5" name="C_0#auto_editor_catalog_3?lid=dad729b2c&amp;amp;amp;amp;cid=dad729b2c&amp;amp;amp;amp;vtp=1">
            <a:hlinkClick r:id="rId9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6" name="C_0#auto_editor_catalog_3?lid=f5c761fea&amp;amp;amp;amp;cid=f5c761fea&amp;amp;amp;amp;vtp=1">
            <a:hlinkClick r:id="rId10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7" name="C_0#auto_editor_catalog_3?lid=f93041eda&amp;amp;amp;amp;cid=f93041eda&amp;amp;amp;amp;vtp=1">
            <a:hlinkClick r:id="rId11" action="ppaction://hlinksldjump"/>
          </p:cNvPr>
          <p:cNvSpPr/>
          <p:nvPr/>
        </p:nvSpPr>
        <p:spPr>
          <a:xfrm>
            <a:off x="743407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664e9bfe4,063694af5,928db129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22,212,212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6" name="C_0#auto_editor_catalog_10?lid=cc85bd8bf&amp;amp;amp;amp;cid=cc85bd8bf&amp;amp;amp;amp;vtp=1">
            <a:hlinkClick r:id="rId6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7" name="C_0#auto_editor_catalog_10?lid=b349b3947&amp;amp;amp;amp;cid=b349b3947&amp;amp;amp;amp;vtp=1">
            <a:hlinkClick r:id="rId7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8" name="C_0#auto_editor_catalog_10?lid=b7edd7bf6&amp;amp;amp;amp;cid=b7edd7bf6&amp;amp;amp;amp;vtp=1">
            <a:hlinkClick r:id="rId8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9" name="C_0#auto_editor_catalog_10?lid=dacc10652&amp;amp;amp;amp;cid=dacc10652&amp;amp;amp;amp;vtp=1">
            <a:hlinkClick r:id="rId9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0" name="C_0#auto_editor_catalog_10?lid=b2638395e&amp;amp;amp;amp;cid=b2638395e&amp;amp;amp;amp;vtp=1">
            <a:hlinkClick r:id="rId10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1" name="C_0#auto_editor_catalog_10?lid=cc85bd8bf&amp;amp;amp;amp;cid=cc85bd8bf&amp;amp;amp;amp;vtp=1">
            <a:hlinkClick r:id="rId6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2" name="C_0#auto_editor_catalog_10?lid=b349b3947&amp;amp;amp;amp;cid=b349b3947&amp;amp;amp;amp;vtp=1">
            <a:hlinkClick r:id="rId7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3" name="C_0#auto_editor_catalog_10?lid=b7edd7bf6&amp;amp;amp;amp;cid=b7edd7bf6&amp;amp;amp;amp;vtp=1">
            <a:hlinkClick r:id="rId8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4" name="C_0#auto_editor_catalog_10?lid=dacc10652&amp;amp;amp;amp;cid=dacc10652&amp;amp;amp;amp;vtp=1">
            <a:hlinkClick r:id="rId9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5" name="C_0#auto_editor_catalog_10?lid=b2638395e&amp;amp;amp;amp;cid=b2638395e&amp;amp;amp;amp;vtp=1">
            <a:hlinkClick r:id="rId10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664e9bfe4,664e9bfe4,b083da46f,770322edc,67d032491,d35d18d40,ab03413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22,212,21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3?lid=659060eb3&amp;amp;amp;amp;cid=659060eb3&amp;amp;amp;amp;vtp=1">
            <a:hlinkClick r:id="rId7" action="ppaction://hlinksldjump"/>
          </p:cNvPr>
          <p:cNvSpPr/>
          <p:nvPr/>
        </p:nvSpPr>
        <p:spPr>
          <a:xfrm>
            <a:off x="406908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3?lid=a854941b0&amp;amp;amp;amp;cid=a854941b0&amp;amp;amp;amp;vtp=1">
            <a:hlinkClick r:id="rId8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3?lid=9fa8c2303&amp;amp;amp;amp;cid=9fa8c2303&amp;amp;amp;amp;vtp=1">
            <a:hlinkClick r:id="rId9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3?lid=dad729b2c&amp;amp;amp;amp;cid=dad729b2c&amp;amp;amp;amp;vtp=1">
            <a:hlinkClick r:id="rId10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3?lid=f5c761fea&amp;amp;amp;amp;cid=f5c761fea&amp;amp;amp;amp;vtp=1">
            <a:hlinkClick r:id="rId11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3?lid=f93041eda&amp;amp;amp;amp;cid=f93041eda&amp;amp;amp;amp;vtp=1">
            <a:hlinkClick r:id="rId12" action="ppaction://hlinksldjump"/>
          </p:cNvPr>
          <p:cNvSpPr/>
          <p:nvPr/>
        </p:nvSpPr>
        <p:spPr>
          <a:xfrm>
            <a:off x="743407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14" name="C_0#auto_editor_catalog_3?lid=659060eb3&amp;amp;amp;amp;cid=659060eb3&amp;amp;amp;amp;vtp=1">
            <a:hlinkClick r:id="rId7" action="ppaction://hlinksldjump"/>
          </p:cNvPr>
          <p:cNvSpPr/>
          <p:nvPr/>
        </p:nvSpPr>
        <p:spPr>
          <a:xfrm>
            <a:off x="406908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5" name="C_0#auto_editor_catalog_3?lid=a854941b0&amp;amp;amp;amp;cid=a854941b0&amp;amp;amp;amp;vtp=1">
            <a:hlinkClick r:id="rId8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6" name="C_0#auto_editor_catalog_3?lid=9fa8c2303&amp;amp;amp;amp;cid=9fa8c2303&amp;amp;amp;amp;vtp=1">
            <a:hlinkClick r:id="rId9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7" name="C_0#auto_editor_catalog_3?lid=dad729b2c&amp;amp;amp;amp;cid=dad729b2c&amp;amp;amp;amp;vtp=1">
            <a:hlinkClick r:id="rId10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8" name="C_0#auto_editor_catalog_3?lid=f5c761fea&amp;amp;amp;amp;cid=f5c761fea&amp;amp;amp;amp;vtp=1">
            <a:hlinkClick r:id="rId11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9" name="C_0#auto_editor_catalog_3?lid=f93041eda&amp;amp;amp;amp;cid=f93041eda&amp;amp;amp;amp;vtp=1">
            <a:hlinkClick r:id="rId12" action="ppaction://hlinksldjump"/>
          </p:cNvPr>
          <p:cNvSpPr/>
          <p:nvPr/>
        </p:nvSpPr>
        <p:spPr>
          <a:xfrm>
            <a:off x="743407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664e9bfe4,063694af5,928db129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22,212,21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10?lid=cc85bd8bf&amp;amp;amp;amp;cid=cc85bd8bf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10?lid=b349b3947&amp;amp;amp;amp;cid=b349b3947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10?lid=b7edd7bf6&amp;amp;amp;amp;cid=b7edd7bf6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10?lid=dacc10652&amp;amp;amp;amp;cid=dacc10652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10?lid=b2638395e&amp;amp;amp;amp;cid=b2638395e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10?lid=cc85bd8bf&amp;amp;amp;amp;cid=cc85bd8bf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4" name="C_0#auto_editor_catalog_10?lid=b349b3947&amp;amp;amp;amp;cid=b349b3947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5" name="C_0#auto_editor_catalog_10?lid=b7edd7bf6&amp;amp;amp;amp;cid=b7edd7bf6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6" name="C_0#auto_editor_catalog_10?lid=dacc10652&amp;amp;amp;amp;cid=dacc10652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7" name="C_0#auto_editor_catalog_10?lid=b2638395e&amp;amp;amp;amp;cid=b2638395e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083da46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22,212,21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63694af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刷中考·刷小题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22,212,21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664e9bfe4,664e9bfe4,b083da46f,770322edc,67d032491,d35d18d40,ab0341331#df=b083da46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22,212,21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3?lid=659060eb3&amp;amp;amp;amp;cid=659060eb3&amp;amp;amp;amp;vtp=1">
            <a:hlinkClick r:id="rId7" action="ppaction://hlinksldjump"/>
          </p:cNvPr>
          <p:cNvSpPr/>
          <p:nvPr/>
        </p:nvSpPr>
        <p:spPr>
          <a:xfrm>
            <a:off x="406908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3?lid=a854941b0&amp;amp;amp;amp;cid=a854941b0&amp;amp;amp;amp;vtp=1">
            <a:hlinkClick r:id="rId8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3?lid=9fa8c2303&amp;amp;amp;amp;cid=9fa8c2303&amp;amp;amp;amp;vtp=1">
            <a:hlinkClick r:id="rId9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3?lid=dad729b2c&amp;amp;amp;amp;cid=dad729b2c&amp;amp;amp;amp;vtp=1">
            <a:hlinkClick r:id="rId10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3?lid=f5c761fea&amp;amp;amp;amp;cid=f5c761fea&amp;amp;amp;amp;vtp=1">
            <a:hlinkClick r:id="rId11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3?lid=f93041eda&amp;amp;amp;amp;cid=f93041eda&amp;amp;amp;amp;vtp=1">
            <a:hlinkClick r:id="rId12" action="ppaction://hlinksldjump"/>
          </p:cNvPr>
          <p:cNvSpPr/>
          <p:nvPr/>
        </p:nvSpPr>
        <p:spPr>
          <a:xfrm>
            <a:off x="743407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14" name="C_0#auto_editor_catalog_3?lid=659060eb3&amp;amp;amp;amp;cid=659060eb3&amp;amp;amp;amp;vtp=1">
            <a:hlinkClick r:id="rId7" action="ppaction://hlinksldjump"/>
          </p:cNvPr>
          <p:cNvSpPr/>
          <p:nvPr/>
        </p:nvSpPr>
        <p:spPr>
          <a:xfrm>
            <a:off x="406908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5" name="C_0#auto_editor_catalog_3?lid=a854941b0&amp;amp;amp;amp;cid=a854941b0&amp;amp;amp;amp;vtp=1">
            <a:hlinkClick r:id="rId8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6" name="C_0#auto_editor_catalog_3?lid=9fa8c2303&amp;amp;amp;amp;cid=9fa8c2303&amp;amp;amp;amp;vtp=1">
            <a:hlinkClick r:id="rId9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7" name="C_0#auto_editor_catalog_3?lid=dad729b2c&amp;amp;amp;amp;cid=dad729b2c&amp;amp;amp;amp;vtp=1">
            <a:hlinkClick r:id="rId10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8" name="C_0#auto_editor_catalog_3?lid=f5c761fea&amp;amp;amp;amp;cid=f5c761fea&amp;amp;amp;amp;vtp=1">
            <a:hlinkClick r:id="rId11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9" name="C_0#auto_editor_catalog_3?lid=f93041eda&amp;amp;amp;amp;cid=f93041eda&amp;amp;amp;amp;vtp=1">
            <a:hlinkClick r:id="rId12" action="ppaction://hlinksldjump"/>
          </p:cNvPr>
          <p:cNvSpPr/>
          <p:nvPr/>
        </p:nvSpPr>
        <p:spPr>
          <a:xfrm>
            <a:off x="743407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6d9681d10f2dd298955dc01#tid=66e2c0e106e985000993807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664e9bfe4,664e9bfe4,b083da46f,770322edc,67d032491,d35d18d40,ab0341331#df=063694af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刷中考·刷小题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22,212,21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3?lid=659060eb3&amp;amp;amp;amp;cid=659060eb3&amp;amp;amp;amp;vtp=1">
            <a:hlinkClick r:id="rId7" action="ppaction://hlinksldjump"/>
          </p:cNvPr>
          <p:cNvSpPr/>
          <p:nvPr/>
        </p:nvSpPr>
        <p:spPr>
          <a:xfrm>
            <a:off x="406908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3?lid=a854941b0&amp;amp;amp;amp;cid=a854941b0&amp;amp;amp;amp;vtp=1">
            <a:hlinkClick r:id="rId8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3?lid=9fa8c2303&amp;amp;amp;amp;cid=9fa8c2303&amp;amp;amp;amp;vtp=1">
            <a:hlinkClick r:id="rId9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3?lid=dad729b2c&amp;amp;amp;amp;cid=dad729b2c&amp;amp;amp;amp;vtp=1">
            <a:hlinkClick r:id="rId10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3?lid=f5c761fea&amp;amp;amp;amp;cid=f5c761fea&amp;amp;amp;amp;vtp=1">
            <a:hlinkClick r:id="rId11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3?lid=f93041eda&amp;amp;amp;amp;cid=f93041eda&amp;amp;amp;amp;vtp=1">
            <a:hlinkClick r:id="rId12" action="ppaction://hlinksldjump"/>
          </p:cNvPr>
          <p:cNvSpPr/>
          <p:nvPr/>
        </p:nvSpPr>
        <p:spPr>
          <a:xfrm>
            <a:off x="743407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14" name="C_0#auto_editor_catalog_3?lid=659060eb3&amp;amp;amp;amp;cid=659060eb3&amp;amp;amp;amp;vtp=1">
            <a:hlinkClick r:id="rId7" action="ppaction://hlinksldjump"/>
          </p:cNvPr>
          <p:cNvSpPr/>
          <p:nvPr/>
        </p:nvSpPr>
        <p:spPr>
          <a:xfrm>
            <a:off x="406908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5" name="C_0#auto_editor_catalog_3?lid=a854941b0&amp;amp;amp;amp;cid=a854941b0&amp;amp;amp;amp;vtp=1">
            <a:hlinkClick r:id="rId8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6" name="C_0#auto_editor_catalog_3?lid=9fa8c2303&amp;amp;amp;amp;cid=9fa8c2303&amp;amp;amp;amp;vtp=1">
            <a:hlinkClick r:id="rId9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7" name="C_0#auto_editor_catalog_3?lid=dad729b2c&amp;amp;amp;amp;cid=dad729b2c&amp;amp;amp;amp;vtp=1">
            <a:hlinkClick r:id="rId10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8" name="C_0#auto_editor_catalog_3?lid=f5c761fea&amp;amp;amp;amp;cid=f5c761fea&amp;amp;amp;amp;vtp=1">
            <a:hlinkClick r:id="rId11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9" name="C_0#auto_editor_catalog_3?lid=f93041eda&amp;amp;amp;amp;cid=f93041eda&amp;amp;amp;amp;vtp=1">
            <a:hlinkClick r:id="rId12" action="ppaction://hlinksldjump"/>
          </p:cNvPr>
          <p:cNvSpPr/>
          <p:nvPr/>
        </p:nvSpPr>
        <p:spPr>
          <a:xfrm>
            <a:off x="743407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664e9bfe4,063694af5,928db129e#df=b083da46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22,212,21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10?lid=cc85bd8bf&amp;amp;amp;amp;cid=cc85bd8bf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10?lid=b349b3947&amp;amp;amp;amp;cid=b349b3947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10?lid=b7edd7bf6&amp;amp;amp;amp;cid=b7edd7bf6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10?lid=dacc10652&amp;amp;amp;amp;cid=dacc10652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10?lid=b2638395e&amp;amp;amp;amp;cid=b2638395e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10?lid=cc85bd8bf&amp;amp;amp;amp;cid=cc85bd8bf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4" name="C_0#auto_editor_catalog_10?lid=b349b3947&amp;amp;amp;amp;cid=b349b3947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5" name="C_0#auto_editor_catalog_10?lid=b7edd7bf6&amp;amp;amp;amp;cid=b7edd7bf6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6" name="C_0#auto_editor_catalog_10?lid=dacc10652&amp;amp;amp;amp;cid=dacc10652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7" name="C_0#auto_editor_catalog_10?lid=b2638395e&amp;amp;amp;amp;cid=b2638395e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664e9bfe4,063694af5,928db129e#df=063694af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刷中考·刷小题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22,212,21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10?lid=cc85bd8bf&amp;amp;amp;amp;cid=cc85bd8bf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10?lid=b349b3947&amp;amp;amp;amp;cid=b349b3947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10?lid=b7edd7bf6&amp;amp;amp;amp;cid=b7edd7bf6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10?lid=dacc10652&amp;amp;amp;amp;cid=dacc10652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10?lid=b2638395e&amp;amp;amp;amp;cid=b2638395e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10?lid=cc85bd8bf&amp;amp;amp;amp;cid=cc85bd8bf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4" name="C_0#auto_editor_catalog_10?lid=b349b3947&amp;amp;amp;amp;cid=b349b3947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5" name="C_0#auto_editor_catalog_10?lid=b7edd7bf6&amp;amp;amp;amp;cid=b7edd7bf6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6" name="C_0#auto_editor_catalog_10?lid=dacc10652&amp;amp;amp;amp;cid=dacc10652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7" name="C_0#auto_editor_catalog_10?lid=b2638395e&amp;amp;amp;amp;cid=b2638395e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86968" y="5212080"/>
            <a:ext cx="180136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40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 史</a:t>
            </a:r>
            <a:endParaRPr lang="en-US" sz="4000" dirty="0"/>
          </a:p>
        </p:txBody>
      </p:sp>
      <p:sp>
        <p:nvSpPr>
          <p:cNvPr id="4" name="MasterShapeName"/>
          <p:cNvSpPr/>
          <p:nvPr/>
        </p:nvSpPr>
        <p:spPr>
          <a:xfrm>
            <a:off x="832104" y="5824728"/>
            <a:ext cx="1911096" cy="35661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6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六年级上册  RJ</a:t>
            </a:r>
            <a:endParaRPr lang="en-US" sz="1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931920" y="5870448"/>
            <a:ext cx="4315968" cy="429768"/>
          </a:xfrm>
          <a:prstGeom prst="rect">
            <a:avLst/>
          </a:prstGeom>
          <a:solidFill>
            <a:srgbClr val="98E5D8"/>
          </a:solidFill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1695D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鼠标轻轻一点，内容立即呈现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slide" Target="slide16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7d032491?vopoq=1&amp;pid=b083da46f&amp;color=0,0,0&amp;vtp=1&amp;bt=1&amp;bbb=1"/>
          <p:cNvSpPr/>
          <p:nvPr/>
        </p:nvSpPr>
        <p:spPr>
          <a:xfrm>
            <a:off x="649224" y="859536"/>
            <a:ext cx="10899648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知识点2</a:t>
            </a:r>
            <a:r>
              <a:rPr lang="en-US" altLang="zh-CN" sz="30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北京人</a:t>
            </a:r>
            <a:endParaRPr lang="en-US" altLang="zh-CN" sz="3000" dirty="0"/>
          </a:p>
        </p:txBody>
      </p:sp>
      <p:sp>
        <p:nvSpPr>
          <p:cNvPr id="3" name="QC_5_BD.9_1#9fa8c2303?vopoq=1&amp;pid=67d032491&amp;color=0,0,0&amp;vtp=1&amp;bbb=1&amp;hb=1"/>
          <p:cNvSpPr/>
          <p:nvPr/>
        </p:nvSpPr>
        <p:spPr>
          <a:xfrm>
            <a:off x="649224" y="1516102"/>
            <a:ext cx="1089478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Hei" pitchFamily="34" charset="-122"/>
                <a:cs typeface="SimHei" pitchFamily="34" charset="-120"/>
              </a:rPr>
              <a:t>                </a:t>
            </a:r>
            <a:r>
              <a:rPr lang="en-US" altLang="zh-CN" sz="2400" b="0" i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2024山东淄博期末】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以下是北京人和猿的肢骨比较图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。猿的大腿骨与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上臂骨的长度相同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，而北京人的大腿骨明显长于上臂骨，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由此推测(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pic>
        <p:nvPicPr>
          <p:cNvPr id="4" name="QC_5_BD.9_1#9fa8c2303?vopoq=1&amp;pid=67d032491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4056" y="1566394"/>
            <a:ext cx="914400" cy="44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AN.10_1#9fa8c2303.bracket?vopoq=1&amp;pid=67d032491&amp;color=0,0,0&amp;vpa=3&amp;vtp=1"/>
          <p:cNvSpPr/>
          <p:nvPr/>
        </p:nvSpPr>
        <p:spPr>
          <a:xfrm>
            <a:off x="9809893" y="206347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2400" dirty="0"/>
          </a:p>
        </p:txBody>
      </p:sp>
      <p:pic>
        <p:nvPicPr>
          <p:cNvPr id="6" name="QC_5_BD.11_2#9fa8c2303?iti=1&amp;htil=1&amp;vopoq=1&amp;pid=67d03249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1176" y="2693924"/>
            <a:ext cx="1636776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11_3#9fa8c2303?iti=2&amp;htil=1&amp;vopoq=1&amp;pid=67d032491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11312" y="2684780"/>
            <a:ext cx="1216152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5_BD.11_4#9fa8c2303?iti=1&amp;htil=1&amp;vopoq=1&amp;pid=67d032491&amp;color=0,0,0&amp;vtp=1&amp;bbb=1"/>
          <p:cNvSpPr/>
          <p:nvPr/>
        </p:nvSpPr>
        <p:spPr>
          <a:xfrm>
            <a:off x="1506633" y="4283964"/>
            <a:ext cx="3725862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图一：猿的大腿骨和上臂骨</a:t>
            </a:r>
            <a:endParaRPr lang="en-US" altLang="zh-CN" sz="2400" dirty="0"/>
          </a:p>
        </p:txBody>
      </p:sp>
      <p:sp>
        <p:nvSpPr>
          <p:cNvPr id="9" name="QC_5_BD.11_5#9fa8c2303?iti=2&amp;htil=1&amp;vopoq=1&amp;pid=67d032491&amp;color=0,0,0&amp;vtp=1&amp;bbb=1"/>
          <p:cNvSpPr/>
          <p:nvPr/>
        </p:nvSpPr>
        <p:spPr>
          <a:xfrm>
            <a:off x="6651657" y="4283964"/>
            <a:ext cx="4335462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图二：北京人的大腿骨和上臂骨</a:t>
            </a:r>
            <a:endParaRPr lang="en-US" altLang="zh-CN" sz="2400" dirty="0"/>
          </a:p>
        </p:txBody>
      </p:sp>
      <p:sp>
        <p:nvSpPr>
          <p:cNvPr id="10" name="QC_5_BD.11_6#9fa8c2303.choices?vopoq=1&amp;pid=67d032491&amp;color=0,0,0&amp;vtp=1&amp;bbb=1"/>
          <p:cNvSpPr/>
          <p:nvPr/>
        </p:nvSpPr>
        <p:spPr>
          <a:xfrm>
            <a:off x="649224" y="4842891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557774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.北京人依然保留猿的特征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.直立行走促进了人类进化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557774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C.火的使用影响智力的发育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.北京人脑容量比现代人小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9fa8c2303?vopoq=1&amp;pid=67d032491&amp;color=0,0,0&amp;vtp=1&amp;bt=1&amp;bbb=1&amp;hb=1"/>
          <p:cNvSpPr/>
          <p:nvPr/>
        </p:nvSpPr>
        <p:spPr>
          <a:xfrm>
            <a:off x="649224" y="864000"/>
            <a:ext cx="10899648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本题考查北京人的体貌特征。根据“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猿的大腿骨与上臂骨的长度相同，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而北京人的大腿骨明显长于上臂骨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”并结合所学可知，北京人能够直立行走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，由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此推测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，直立行走促进了人类进化，B正确。相比猿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，北京人大腿骨明显长于上臂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，说明北京人在慢慢褪去猿的特征，排除A；C、D项内容无法从材料中推出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，排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除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。故选B。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dad729b2c?sp=1&amp;vopoq=1&amp;pid=67d032491&amp;color=0,0,0&amp;vtp=1&amp;bt=1&amp;bbb=1"/>
          <p:cNvSpPr/>
          <p:nvPr/>
        </p:nvSpPr>
        <p:spPr>
          <a:xfrm>
            <a:off x="649224" y="859538"/>
            <a:ext cx="10899648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【2024山东东营期末】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如下表所示，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该资料可用来说明(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endParaRPr lang="en-US" altLang="zh-CN" sz="2400" dirty="0"/>
          </a:p>
        </p:txBody>
      </p:sp>
      <p:graphicFrame>
        <p:nvGraphicFramePr>
          <p:cNvPr id="13" name="QC_5_BD.13_2#dad729b2c?colgroup=9,11,13&amp;vopoq=1&amp;pid=67d032491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7757"/>
              </p:ext>
            </p:extLst>
          </p:nvPr>
        </p:nvGraphicFramePr>
        <p:xfrm>
          <a:off x="649224" y="1390650"/>
          <a:ext cx="10863072" cy="1889633"/>
        </p:xfrm>
        <a:graphic>
          <a:graphicData uri="http://schemas.openxmlformats.org/drawingml/2006/table">
            <a:tbl>
              <a:tblPr/>
              <a:tblGrid>
                <a:gridCol w="2935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844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094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地点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云南元谋县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北京周口店龙骨山上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94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出土文物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炭屑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烧骨化石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头盖骨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牙齿化石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773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史料实证价值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元谋人知道使用火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北京人前额低平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眉骨粗大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Hei" pitchFamily="34" charset="-122"/>
                          <a:cs typeface="SimHei" pitchFamily="34" charset="-120"/>
                        </a:rPr>
                        <a:t>……</a:t>
                      </a:r>
                      <a:endParaRPr lang="en-US" altLang="zh-CN" sz="120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QC_5_AN.14_1#dad729b2c.bracket?vopoq=1&amp;pid=67d032491&amp;color=0,0,0&amp;vpa=4&amp;vtp=1"/>
          <p:cNvSpPr/>
          <p:nvPr/>
        </p:nvSpPr>
        <p:spPr>
          <a:xfrm>
            <a:off x="8590693" y="840488"/>
            <a:ext cx="3730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5_BD.15_1#dad729b2c.choices?vopoq=1&amp;pid=67d032491&amp;color=0,0,0&amp;vtp=1&amp;bbb=1"/>
          <p:cNvSpPr/>
          <p:nvPr/>
        </p:nvSpPr>
        <p:spPr>
          <a:xfrm>
            <a:off x="649224" y="3409950"/>
            <a:ext cx="10899648" cy="855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557774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.化石是研究人类起源的重要证据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.元谋人和北京人都会保存火种</a:t>
            </a:r>
            <a:endParaRPr lang="en-US" altLang="zh-CN" sz="2400" dirty="0"/>
          </a:p>
          <a:p>
            <a:pPr latinLnBrk="1">
              <a:lnSpc>
                <a:spcPts val="3400"/>
              </a:lnSpc>
              <a:tabLst>
                <a:tab pos="5557774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C.元谋人和北京人生活方式一样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.中国是原始人类的最早发源地</a:t>
            </a:r>
            <a:endParaRPr lang="en-US" altLang="zh-CN" sz="2400" dirty="0"/>
          </a:p>
        </p:txBody>
      </p:sp>
      <p:sp>
        <p:nvSpPr>
          <p:cNvPr id="6" name="QC_5_AS.16_1#dad729b2c?vopoq=1&amp;pid=67d032491&amp;color=0,0,0&amp;vtp=1&amp;bbb=1&amp;hb=1"/>
          <p:cNvSpPr/>
          <p:nvPr/>
        </p:nvSpPr>
        <p:spPr>
          <a:xfrm>
            <a:off x="649224" y="4306951"/>
            <a:ext cx="10899648" cy="1769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本题考查化石。根据“炭屑、烧骨化石”“头盖骨、牙齿化石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”可得出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化石是研究人类起源的重要证据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，A正确。题干只涉及元谋人知道使用火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，无法得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出北京人会不会保存火种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，排除B；材料未涉及北京人的生活方式，排除C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；中国</a:t>
            </a:r>
          </a:p>
          <a:p>
            <a:pPr latinLnBrk="1"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是原始人类的最早发源地之一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，排除D。故选A。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35d18d40?vopoq=1&amp;pid=b083da46f&amp;color=0,0,0&amp;vtp=1&amp;bt=1&amp;bbb=1"/>
          <p:cNvSpPr/>
          <p:nvPr/>
        </p:nvSpPr>
        <p:spPr>
          <a:xfrm>
            <a:off x="649224" y="859536"/>
            <a:ext cx="10899648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知识点3</a:t>
            </a:r>
            <a:r>
              <a:rPr lang="en-US" altLang="zh-CN" sz="30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山顶洞人</a:t>
            </a:r>
            <a:endParaRPr lang="en-US" altLang="zh-CN" sz="3000" dirty="0"/>
          </a:p>
        </p:txBody>
      </p:sp>
      <p:sp>
        <p:nvSpPr>
          <p:cNvPr id="3" name="QC_5_BD.17_1#f5c761fea?sp=1&amp;vopoq=1&amp;pid=d35d18d40&amp;color=0,0,0&amp;vtp=1&amp;bbb=1&amp;hb=1"/>
          <p:cNvSpPr/>
          <p:nvPr/>
        </p:nvSpPr>
        <p:spPr>
          <a:xfrm>
            <a:off x="649224" y="1516102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【2024甘肃平凉期末】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考古出土的文物是了解历史的重要载体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，下图是山顶洞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人使用的骨针和装饰品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从这些出土文物中我们可以得到的信息是(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endParaRPr lang="en-US" altLang="zh-CN" sz="2400" dirty="0"/>
          </a:p>
        </p:txBody>
      </p:sp>
      <p:sp>
        <p:nvSpPr>
          <p:cNvPr id="4" name="QC_5_AN.18_1#f5c761fea.bracket?vopoq=1&amp;pid=d35d18d40&amp;color=0,0,0&amp;vpa=5&amp;vtp=1"/>
          <p:cNvSpPr/>
          <p:nvPr/>
        </p:nvSpPr>
        <p:spPr>
          <a:xfrm>
            <a:off x="9809893" y="206347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2400" dirty="0"/>
          </a:p>
        </p:txBody>
      </p:sp>
      <p:pic>
        <p:nvPicPr>
          <p:cNvPr id="5" name="QC_5_BD.19_1#f5c761fea?htil=2&amp;vopoq=1&amp;pid=d35d18d40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8963" y="2684780"/>
            <a:ext cx="2944368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19_2#f5c761fea.choices?htil=2&amp;vopoq=1&amp;pid=d35d18d40&amp;color=0,0,0&amp;vtp=1&amp;bbb=1&amp;hs=1"/>
          <p:cNvSpPr/>
          <p:nvPr/>
        </p:nvSpPr>
        <p:spPr>
          <a:xfrm>
            <a:off x="649224" y="2620391"/>
            <a:ext cx="7818120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A.山顶洞人共同劳动，共同分配食物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.山顶洞人已经掌握磨光和钻孔技术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.山顶洞人的脑容量及头骨形态与现代人类接近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.山顶洞人会人工取火</a:t>
            </a:r>
            <a:endParaRPr lang="en-US" altLang="zh-CN" sz="2400" dirty="0"/>
          </a:p>
        </p:txBody>
      </p:sp>
      <p:sp>
        <p:nvSpPr>
          <p:cNvPr id="7" name="QC_5_AS.20_1#f5c761fea?vopoq=1&amp;pid=d35d18d40&amp;color=0,0,0&amp;vtp=1&amp;bbb=1&amp;hb=1&amp;hs=1"/>
          <p:cNvSpPr/>
          <p:nvPr/>
        </p:nvSpPr>
        <p:spPr>
          <a:xfrm>
            <a:off x="649224" y="4817491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本题考查山顶洞人的生活。据图片可知，山顶洞人使用骨针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，装饰品表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面打磨得比较光滑且有孔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，说明山顶洞人已经掌握磨光和钻孔技术。故选B。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b0341331?vopoq=1&amp;pid=b083da46f&amp;color=0,0,0&amp;vtp=1&amp;bt=1&amp;bbb=1"/>
          <p:cNvSpPr/>
          <p:nvPr/>
        </p:nvSpPr>
        <p:spPr>
          <a:xfrm>
            <a:off x="649224" y="859536"/>
            <a:ext cx="10899648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7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刷地图</a:t>
            </a:r>
            <a:endParaRPr lang="en-US" altLang="zh-CN" sz="3200" dirty="0"/>
          </a:p>
        </p:txBody>
      </p:sp>
      <p:sp>
        <p:nvSpPr>
          <p:cNvPr id="3" name="QC_5_BD.21_1#f93041eda?sp=1&amp;vopoq=1&amp;pid=ab0341331&amp;color=0,0,0&amp;vtp=1&amp;bbb=1"/>
          <p:cNvSpPr/>
          <p:nvPr/>
        </p:nvSpPr>
        <p:spPr>
          <a:xfrm>
            <a:off x="649224" y="1580181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【2024山东烟台期中】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由下图可以得出的结论是(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5_AN.22_1#f93041eda.bracket?vopoq=1&amp;pid=ab0341331&amp;color=0,0,0&amp;vpa=6&amp;vtp=1"/>
          <p:cNvSpPr/>
          <p:nvPr/>
        </p:nvSpPr>
        <p:spPr>
          <a:xfrm>
            <a:off x="7676293" y="1568751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endParaRPr lang="en-US" altLang="zh-CN" sz="2400" dirty="0"/>
          </a:p>
        </p:txBody>
      </p:sp>
      <p:pic>
        <p:nvPicPr>
          <p:cNvPr id="5" name="QC_5_BD.23_1#f93041eda?iti=3&amp;htil=3&amp;vopoq=1&amp;pid=ab034133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40775" y="2192654"/>
            <a:ext cx="1380744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23_2#f93041eda?iti=3&amp;htil=3&amp;vopoq=1&amp;pid=ab0341331&amp;color=0,0,0&amp;vtp=1&amp;bbb=1&amp;hb=1"/>
          <p:cNvSpPr/>
          <p:nvPr/>
        </p:nvSpPr>
        <p:spPr>
          <a:xfrm>
            <a:off x="8110423" y="3846702"/>
            <a:ext cx="2441448" cy="14437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中国主要古人类遗</a:t>
            </a:r>
          </a:p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址分布图</a:t>
            </a:r>
            <a:endParaRPr lang="en-US" altLang="zh-CN" sz="2400" dirty="0"/>
          </a:p>
        </p:txBody>
      </p:sp>
      <p:sp>
        <p:nvSpPr>
          <p:cNvPr id="7" name="QC_5_BD.23_3#f93041eda.choices?htil=3&amp;vopoq=1&amp;pid=ab0341331&amp;color=0,0,0&amp;vtp=1&amp;bbb=1"/>
          <p:cNvSpPr/>
          <p:nvPr/>
        </p:nvSpPr>
        <p:spPr>
          <a:xfrm>
            <a:off x="649224" y="2128265"/>
            <a:ext cx="8366760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A.元谋人是我国境内目前已知最早的古人类之一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.北京人遗址和山顶洞人遗址都位于沿海地区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.我国境内的古人类遗址主要分布在大河流域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.图中所示的古人类基本都生活在新石器时代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f93041eda?vopoq=1&amp;pid=ab0341331&amp;color=0,0,0&amp;vtp=1&amp;bt=1&amp;bbb=1&amp;hb=1"/>
          <p:cNvSpPr/>
          <p:nvPr/>
        </p:nvSpPr>
        <p:spPr>
          <a:xfrm>
            <a:off x="649224" y="864000"/>
            <a:ext cx="10899648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本题考查我国主要古人类遗址的分布。根据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“中国主要古人类遗址分布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图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”可知，分布图展示的是我国主要古人类遗址的分布情况，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从地理位置上看，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多数遗址位于黄河流域或长江流域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，说明我国古人类遗址主要分布在大河流域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，C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正确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。分布图没有显示各个古人类距今时间，无法得出A项，排除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；北京人遗址和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山顶洞人遗址位于北京西南周口店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，不位于沿海地区，排除B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；图中所示古人类基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本都生活在旧石器时代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，排除D。故选C。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063694af5?vopoq=1&amp;pid=664e9bfe4&amp;color=0,0,0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12" y="859536"/>
            <a:ext cx="2734056" cy="630936"/>
          </a:xfrm>
          <a:prstGeom prst="rect">
            <a:avLst/>
          </a:prstGeom>
        </p:spPr>
      </p:pic>
      <p:sp>
        <p:nvSpPr>
          <p:cNvPr id="3" name="C_3_BD#063694af5?vopoq=1&amp;pid=664e9bfe4&amp;color=255,255,255&amp;vtp=1&amp;bbb=1"/>
          <p:cNvSpPr/>
          <p:nvPr/>
        </p:nvSpPr>
        <p:spPr>
          <a:xfrm>
            <a:off x="1188720" y="914400"/>
            <a:ext cx="881063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中考</a:t>
            </a:r>
            <a:endParaRPr lang="en-US" altLang="zh-CN" sz="2800" dirty="0"/>
          </a:p>
        </p:txBody>
      </p:sp>
      <p:sp>
        <p:nvSpPr>
          <p:cNvPr id="4" name="C_3_BD#063694af5?vopoq=1&amp;pid=664e9bfe4&amp;color=255,255,255&amp;vtp=1&amp;bbb=1"/>
          <p:cNvSpPr/>
          <p:nvPr/>
        </p:nvSpPr>
        <p:spPr>
          <a:xfrm>
            <a:off x="2660904" y="914400"/>
            <a:ext cx="881063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小题</a:t>
            </a:r>
            <a:endParaRPr lang="en-US" altLang="zh-CN" sz="2800" dirty="0"/>
          </a:p>
        </p:txBody>
      </p:sp>
      <p:pic>
        <p:nvPicPr>
          <p:cNvPr id="5" name="QC_4_BD.25_1#cc85bd8bf?htil=4&amp;vopoq=1&amp;pid=063694af5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30186" y="1497075"/>
            <a:ext cx="1435608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25_2#cc85bd8bf?htil=4&amp;sp=1&amp;vopoq=1&amp;pid=063694af5&amp;color=0,0,0&amp;vtp=1&amp;bbb=1&amp;hb=1"/>
          <p:cNvSpPr/>
          <p:nvPr/>
        </p:nvSpPr>
        <p:spPr>
          <a:xfrm>
            <a:off x="649224" y="1460500"/>
            <a:ext cx="9326880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【2023山东东营中考】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下图是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1959年古人类学家根据发掘出来的头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骨化石复原的某原始人类头像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这一原始人类是(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endParaRPr lang="en-US" altLang="zh-CN" sz="2400" dirty="0"/>
          </a:p>
        </p:txBody>
      </p:sp>
      <p:sp>
        <p:nvSpPr>
          <p:cNvPr id="7" name="QC_4_AN.26_1#cc85bd8bf.bracket?vopoq=1&amp;pid=063694af5&amp;color=0,0,0&amp;vpa=7&amp;vtp=1"/>
          <p:cNvSpPr/>
          <p:nvPr/>
        </p:nvSpPr>
        <p:spPr>
          <a:xfrm>
            <a:off x="7371493" y="2007870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C_4_BD.27_1#cc85bd8bf.choices?htil=4&amp;vopoq=1&amp;pid=063694af5&amp;color=0,0,0&amp;vtp=1&amp;bbb=1"/>
          <p:cNvSpPr/>
          <p:nvPr/>
        </p:nvSpPr>
        <p:spPr>
          <a:xfrm>
            <a:off x="649224" y="2556573"/>
            <a:ext cx="9326880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315845" algn="l"/>
                <a:tab pos="4618990" algn="l"/>
                <a:tab pos="692213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.元谋人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B.蓝田人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C.北京人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.山顶洞人</a:t>
            </a:r>
            <a:endParaRPr lang="en-US" altLang="zh-CN" sz="2400" dirty="0"/>
          </a:p>
        </p:txBody>
      </p:sp>
      <p:sp>
        <p:nvSpPr>
          <p:cNvPr id="9" name="QC_4_AS.28_1#cc85bd8bf?htil=4&amp;vopoq=1&amp;pid=063694af5&amp;color=0,0,0&amp;vtp=1&amp;bbb=1&amp;hb=1"/>
          <p:cNvSpPr/>
          <p:nvPr/>
        </p:nvSpPr>
        <p:spPr>
          <a:xfrm>
            <a:off x="649224" y="3097911"/>
            <a:ext cx="9326880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本题考查北京人。根据材料及所学可知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，图片是北京人复原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头像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，C正确。故选C。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9_1#b349b3947?vopoq=1&amp;pid=063694af5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【2023山东青岛二模】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“北京人已经会使用天然火，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他们从自然界取来火种，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烧烤食物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、照明、御寒。”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最能证明这一结论的是(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30_1#b349b3947.bracket?vopoq=1&amp;pid=063694af5&amp;color=0,0,0&amp;vpa=8&amp;vtp=1"/>
          <p:cNvSpPr/>
          <p:nvPr/>
        </p:nvSpPr>
        <p:spPr>
          <a:xfrm>
            <a:off x="7676293" y="1411370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31_1#b349b3947.choices?vopoq=1&amp;pid=063694af5&amp;color=0,0,0&amp;vtp=1&amp;bbb=1"/>
          <p:cNvSpPr/>
          <p:nvPr/>
        </p:nvSpPr>
        <p:spPr>
          <a:xfrm>
            <a:off x="649224" y="1962676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557774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A.经典古籍《韩非子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》的描述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.燧人氏的神话传说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557774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C.龙骨山发掘出的烧骨和灰烬堆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.根据现实生活经验的推测</a:t>
            </a:r>
            <a:endParaRPr lang="en-US" altLang="zh-CN" sz="2400" dirty="0"/>
          </a:p>
        </p:txBody>
      </p:sp>
      <p:sp>
        <p:nvSpPr>
          <p:cNvPr id="5" name="QC_4_AS.32_1#b349b3947?vopoq=1&amp;pid=063694af5&amp;color=0,0,0&amp;vtp=1&amp;bbb=1&amp;hb=1"/>
          <p:cNvSpPr/>
          <p:nvPr/>
        </p:nvSpPr>
        <p:spPr>
          <a:xfrm>
            <a:off x="649224" y="3066306"/>
            <a:ext cx="10899648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本题考查北京人。结合所学可知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，考古发掘的遗物是研究北京人生活状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况的第一手资料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，可信度高，C正确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。后世的文献对于研究北京人来说是第二手史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，不符合题意，A排除；神话传说具有虚构成分，B排除；推测具有主观性，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D排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除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。故选C。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3_1#b7edd7bf6?vopoq=1&amp;pid=063694af5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【2023吉林中考改编】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下列选项中，研究北京人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、山顶洞人等古人类最可靠的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证据是(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34_1#b7edd7bf6.bracket?vopoq=1&amp;pid=063694af5&amp;color=0,0,0&amp;vpa=9&amp;vtp=1"/>
          <p:cNvSpPr/>
          <p:nvPr/>
        </p:nvSpPr>
        <p:spPr>
          <a:xfrm>
            <a:off x="1885092" y="1411370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35_1#b7edd7bf6.choices?vopoq=1&amp;pid=063694af5&amp;color=0,0,0&amp;vtp=1&amp;bbb=1"/>
          <p:cNvSpPr/>
          <p:nvPr/>
        </p:nvSpPr>
        <p:spPr>
          <a:xfrm>
            <a:off x="649224" y="1956008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785237" algn="l"/>
                <a:tab pos="5557774" algn="l"/>
                <a:tab pos="8330311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.传说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B.文献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C.化石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.影像</a:t>
            </a:r>
            <a:endParaRPr lang="en-US" altLang="zh-CN" sz="2400" dirty="0"/>
          </a:p>
        </p:txBody>
      </p:sp>
      <p:sp>
        <p:nvSpPr>
          <p:cNvPr id="5" name="QC_4_AS.36_1#b7edd7bf6?vopoq=1&amp;pid=063694af5&amp;color=0,0,0&amp;vtp=1&amp;bbb=1&amp;hb=1"/>
          <p:cNvSpPr/>
          <p:nvPr/>
        </p:nvSpPr>
        <p:spPr>
          <a:xfrm>
            <a:off x="649224" y="2497346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本题考查史料相关内容。化石属于实物史料，是第一手史料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，是研究古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人类最可靠的证据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。故选C。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7_1#dacc10652?vopoq=1&amp;pid=063694af5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【2024山东泰安期末】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自1964年以来，考古学者对“蓝田人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”遗址进行多次发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掘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，发现各类石器，这些石器的制作都比较粗糙。据此可知，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蓝田人(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4_AN.38_1#dacc10652.bracket?vopoq=1&amp;pid=063694af5&amp;color=0,0,0&amp;vpa=10&amp;vtp=1"/>
          <p:cNvSpPr/>
          <p:nvPr/>
        </p:nvSpPr>
        <p:spPr>
          <a:xfrm>
            <a:off x="10114693" y="1411370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39_1#dacc10652.choices?vopoq=1&amp;pid=063694af5&amp;color=0,0,0&amp;vtp=1&amp;bbb=1"/>
          <p:cNvSpPr/>
          <p:nvPr/>
        </p:nvSpPr>
        <p:spPr>
          <a:xfrm>
            <a:off x="649224" y="1962676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557774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.处于旧石器时代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.已经懂得人工取火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557774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C.处于新石器时代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.广泛使用磨制石器</a:t>
            </a:r>
            <a:endParaRPr lang="en-US" altLang="zh-CN" sz="2400" dirty="0"/>
          </a:p>
        </p:txBody>
      </p:sp>
      <p:sp>
        <p:nvSpPr>
          <p:cNvPr id="5" name="QC_4_AS.40_1#dacc10652?vopoq=1&amp;pid=063694af5&amp;color=0,0,0&amp;vtp=1&amp;bbb=1&amp;hb=1"/>
          <p:cNvSpPr/>
          <p:nvPr/>
        </p:nvSpPr>
        <p:spPr>
          <a:xfrm>
            <a:off x="649224" y="3066306"/>
            <a:ext cx="10899648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本题考查蓝田人。根据题干信息“蓝田人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”“这些石器的制作都比较粗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”可知，蓝田人生活在旧石器时代，工具以打制石器为主，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石器制作比较粗糙，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正确。题干没涉及蓝田人用火的信息，B排除；“广泛使用磨制石器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”是新石器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时代的特征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，且新石器时期的石器制作相对精细，C、D排除。故选A。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28db129e?vopoq=1&amp;pid=063694af5&amp;color=0,0,0&amp;vtp=1&amp;bt=1&amp;bbb=1"/>
          <p:cNvSpPr/>
          <p:nvPr/>
        </p:nvSpPr>
        <p:spPr>
          <a:xfrm>
            <a:off x="649224" y="859536"/>
            <a:ext cx="10899648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7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刷素养</a:t>
            </a:r>
            <a:r>
              <a:rPr lang="en-US" altLang="zh-CN" sz="32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走向重高</a:t>
            </a:r>
            <a:endParaRPr lang="en-US" altLang="zh-CN" sz="3200" dirty="0"/>
          </a:p>
        </p:txBody>
      </p:sp>
      <p:sp>
        <p:nvSpPr>
          <p:cNvPr id="3" name="QO_5_BD.41_1#b2638395e?sp=1&amp;vopoq=1&amp;pid=928db129e&amp;color=0,0,0&amp;vtp=1&amp;bbb=1&amp;hb=1"/>
          <p:cNvSpPr/>
          <p:nvPr/>
        </p:nvSpPr>
        <p:spPr>
          <a:xfrm>
            <a:off x="649224" y="1571668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5.</a:t>
            </a: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核心素养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史料实证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【2024山东临沂期中</a:t>
            </a:r>
            <a:r>
              <a:rPr lang="en-US" altLang="zh-CN" sz="2400" b="0" i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我国是世界上发现古人类化石和旧石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器时代遗址最多的国家之一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。一处处考古发现，揭开人类演进的谜团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；一个个文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物化石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，书写古老文化的传奇。阅读下列材料，完成探究活动。（14分）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1_2#b2638395e?vopoq=1&amp;pid=928db129e&amp;color=0,0,0&amp;vtp=1&amp;bt=1&amp;bbb=1"/>
          <p:cNvSpPr/>
          <p:nvPr/>
        </p:nvSpPr>
        <p:spPr>
          <a:xfrm>
            <a:off x="649224" y="864000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【填图片——探人类之源】</a:t>
            </a:r>
            <a:endParaRPr lang="en-US" altLang="zh-CN" sz="2400" dirty="0"/>
          </a:p>
        </p:txBody>
      </p:sp>
      <p:pic>
        <p:nvPicPr>
          <p:cNvPr id="3" name="QO_5_BD.41_3#b2638395e?vopoq=1&amp;pid=928db129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02936" y="1474362"/>
            <a:ext cx="1792224" cy="202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6_BD.42_1#34dbe18f6?vopoq=1&amp;pid=b2638395e&amp;color=0,0,0&amp;vtp=1&amp;bbb=1&amp;hb=1"/>
          <p:cNvSpPr/>
          <p:nvPr/>
        </p:nvSpPr>
        <p:spPr>
          <a:xfrm>
            <a:off x="649224" y="3633362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（1）观察上图，我国境内目前已知最早的古人类之一（距今约170万年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）发现于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图中的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填写字母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），地处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流域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。（2分）</a:t>
            </a:r>
            <a:endParaRPr lang="en-US" altLang="zh-CN" sz="2400" dirty="0"/>
          </a:p>
        </p:txBody>
      </p:sp>
      <p:sp>
        <p:nvSpPr>
          <p:cNvPr id="5" name="QB_6_AN.43_1#34dbe18f6.blank?vopoq=1&amp;pid=b2638395e&amp;color=0,0,0&amp;vpa=11&amp;vtp=1"/>
          <p:cNvSpPr/>
          <p:nvPr/>
        </p:nvSpPr>
        <p:spPr>
          <a:xfrm>
            <a:off x="1580292" y="414263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B_6_AN.44_1#34dbe18f6.blank?vopoq=1&amp;pid=b2638395e&amp;color=0,0,0&amp;vpa=12&amp;vtp=1&amp;bbb=1"/>
          <p:cNvSpPr/>
          <p:nvPr/>
        </p:nvSpPr>
        <p:spPr>
          <a:xfrm>
            <a:off x="4780692" y="414263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长江</a:t>
            </a:r>
            <a:endParaRPr lang="en-US" altLang="zh-CN" sz="2400" dirty="0"/>
          </a:p>
        </p:txBody>
      </p:sp>
      <p:sp>
        <p:nvSpPr>
          <p:cNvPr id="7" name="QB_6_AS.45_1#34dbe18f6?vopoq=1&amp;pid=b2638395e&amp;color=0,0,0&amp;vtp=1&amp;bbb=1"/>
          <p:cNvSpPr/>
          <p:nvPr/>
        </p:nvSpPr>
        <p:spPr>
          <a:xfrm>
            <a:off x="649224" y="4729435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本问考查元谋人。根据所学回答即可。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6_1#03e0a76d3?vopoq=1&amp;pid=b2638395e&amp;color=0,0,0&amp;vtp=1&amp;bt=1&amp;bbb=1"/>
          <p:cNvSpPr/>
          <p:nvPr/>
        </p:nvSpPr>
        <p:spPr>
          <a:xfrm>
            <a:off x="649224" y="864000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（2）观察上图，我国古人类在分布上有什么特点？（2分）</a:t>
            </a:r>
            <a:endParaRPr lang="en-US" altLang="zh-CN" sz="2400" dirty="0"/>
          </a:p>
        </p:txBody>
      </p:sp>
      <p:sp>
        <p:nvSpPr>
          <p:cNvPr id="3" name="QO_6_AN.47_1#03e0a76d3?vopoq=1&amp;pid=b2638395e&amp;color=0,0,0&amp;vtp=1&amp;bbb=1&amp;hb=1"/>
          <p:cNvSpPr/>
          <p:nvPr/>
        </p:nvSpPr>
        <p:spPr>
          <a:xfrm>
            <a:off x="649224" y="1409973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【答案】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我国古人类遗址分布范围广，但主要集中在大河流域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，尤其是黄河流域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和长江流域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。（2分）</a:t>
            </a:r>
            <a:endParaRPr lang="en-US" altLang="zh-CN" sz="2400" dirty="0"/>
          </a:p>
        </p:txBody>
      </p:sp>
      <p:sp>
        <p:nvSpPr>
          <p:cNvPr id="4" name="QO_6_AS.48_1#03e0a76d3?vopoq=1&amp;pid=b2638395e&amp;color=0,0,0&amp;vtp=1&amp;bbb=1&amp;hb=1"/>
          <p:cNvSpPr/>
          <p:nvPr/>
        </p:nvSpPr>
        <p:spPr>
          <a:xfrm>
            <a:off x="649224" y="2513603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本问考查我国古人类分布特点。根据分布图可知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，我国古人类遗址分布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范围广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，但主要集中在长江流域和黄河流域。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77451f6b9?vopoq=1&amp;pid=b2638395e&amp;color=0,0,0&amp;vtp=1&amp;bt=1&amp;bbb=1"/>
          <p:cNvSpPr/>
          <p:nvPr/>
        </p:nvSpPr>
        <p:spPr>
          <a:xfrm>
            <a:off x="649224" y="864000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【看遗物——寻北京人踪迹】</a:t>
            </a:r>
            <a:endParaRPr lang="en-US" altLang="zh-CN" sz="2400" dirty="0"/>
          </a:p>
        </p:txBody>
      </p:sp>
      <p:pic>
        <p:nvPicPr>
          <p:cNvPr id="3" name="P_6_BD#77451f6b9?iti=4&amp;htil=1&amp;vopoq=1&amp;pid=b2638395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5688" y="1483506"/>
            <a:ext cx="2587752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6_BD#77451f6b9?iti=5&amp;htil=1&amp;vopoq=1&amp;pid=b2638395e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26680" y="1474362"/>
            <a:ext cx="2194560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6_BD#77451f6b9?iti=4&amp;htil=1&amp;vopoq=1&amp;pid=b2638395e&amp;color=0,0,0&amp;vtp=1&amp;bbb=1"/>
          <p:cNvSpPr/>
          <p:nvPr/>
        </p:nvSpPr>
        <p:spPr>
          <a:xfrm>
            <a:off x="2116233" y="3073546"/>
            <a:ext cx="2506662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北京人使用的石器</a:t>
            </a:r>
            <a:endParaRPr lang="en-US" altLang="zh-CN" sz="2400" dirty="0"/>
          </a:p>
        </p:txBody>
      </p:sp>
      <p:sp>
        <p:nvSpPr>
          <p:cNvPr id="6" name="P_6_BD#77451f6b9?iti=5&amp;htil=1&amp;vopoq=1&amp;pid=b2638395e&amp;color=0,0,0&amp;vtp=1&amp;bbb=1"/>
          <p:cNvSpPr/>
          <p:nvPr/>
        </p:nvSpPr>
        <p:spPr>
          <a:xfrm>
            <a:off x="7113429" y="3064402"/>
            <a:ext cx="3421062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北京人遗址中发现的烧骨</a:t>
            </a:r>
            <a:endParaRPr lang="en-US" altLang="zh-CN" sz="2400" dirty="0"/>
          </a:p>
        </p:txBody>
      </p:sp>
      <p:sp>
        <p:nvSpPr>
          <p:cNvPr id="7" name="QO_6_BD.49_1#39a47d593?vopoq=1&amp;pid=b2638395e&amp;color=0,0,0&amp;vtp=1&amp;bbb=1"/>
          <p:cNvSpPr/>
          <p:nvPr/>
        </p:nvSpPr>
        <p:spPr>
          <a:xfrm>
            <a:off x="649224" y="3625805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（3）从上图中你能推出什么结论？你认为研究人类起源的主要依据是什么？（6分）</a:t>
            </a:r>
            <a:endParaRPr lang="en-US" altLang="zh-CN" sz="2400" spc="-50" dirty="0"/>
          </a:p>
        </p:txBody>
      </p:sp>
      <p:sp>
        <p:nvSpPr>
          <p:cNvPr id="8" name="QO_6_AN.50_1#39a47d593?vopoq=1&amp;pid=b2638395e&amp;color=0,0,0&amp;vtp=1&amp;bbb=1"/>
          <p:cNvSpPr/>
          <p:nvPr/>
        </p:nvSpPr>
        <p:spPr>
          <a:xfrm>
            <a:off x="649224" y="4160475"/>
            <a:ext cx="1112361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【答案】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结论：北京人会制造工具，会使用火。（4分）主要依据：化石。（2分）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51_1#39a47d593?vopoq=1&amp;pid=b2638395e&amp;color=0,0,0&amp;vtp=1&amp;bt=1&amp;bbb=1&amp;hb=1"/>
          <p:cNvSpPr/>
          <p:nvPr/>
        </p:nvSpPr>
        <p:spPr>
          <a:xfrm>
            <a:off x="649224" y="864000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本问考查北京人与化石。第一小问，根据“石器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”可知北京人会制造工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具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；根据“烧骨”可知北京人会使用火。第二小问，根据图片可知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，研究人类起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源的主要依据是化石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2_1#e59bac608?vopoq=1&amp;pid=b2638395e&amp;color=0,0,0&amp;vtp=1&amp;bt=1&amp;bbb=1&amp;hb=1"/>
          <p:cNvSpPr/>
          <p:nvPr/>
        </p:nvSpPr>
        <p:spPr>
          <a:xfrm>
            <a:off x="649224" y="859536"/>
            <a:ext cx="1089478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4）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Hei" pitchFamily="34" charset="-122"/>
                <a:cs typeface="SimHei" pitchFamily="34" charset="-120"/>
              </a:rPr>
              <a:t>                </a:t>
            </a:r>
            <a:r>
              <a:rPr lang="en-US" altLang="zh-CN" sz="2400" b="1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开放性试题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通过探究我们可以知道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，了解历史的途径有很多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，请你举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出两例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。（4分）</a:t>
            </a:r>
            <a:endParaRPr lang="en-US" altLang="zh-CN" sz="2400" dirty="0"/>
          </a:p>
        </p:txBody>
      </p:sp>
      <p:pic>
        <p:nvPicPr>
          <p:cNvPr id="3" name="QO_6_BD.52_1#e59bac608?vopoq=1&amp;pid=b2638395e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0400" y="909828"/>
            <a:ext cx="896112" cy="44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6_AN.53_1#e59bac608?vopoq=1&amp;pid=b2638395e&amp;color=0,0,0&amp;vtp=1&amp;bbb=1"/>
          <p:cNvSpPr/>
          <p:nvPr/>
        </p:nvSpPr>
        <p:spPr>
          <a:xfrm>
            <a:off x="649224" y="1959673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【答案】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各种遗迹、遗址、出土文物等。（4分）</a:t>
            </a:r>
            <a:endParaRPr lang="en-US" altLang="zh-CN" sz="2400" dirty="0"/>
          </a:p>
        </p:txBody>
      </p:sp>
      <p:sp>
        <p:nvSpPr>
          <p:cNvPr id="5" name="QO_6_AS.54_1#e59bac608?vopoq=1&amp;pid=b2638395e&amp;color=0,0,0&amp;vtp=1&amp;bbb=1"/>
          <p:cNvSpPr/>
          <p:nvPr/>
        </p:nvSpPr>
        <p:spPr>
          <a:xfrm>
            <a:off x="649224" y="2494343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本问考查了解历史的途径。本问为开放性试题，言之有理即可。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de3803b21.fixed?vopoq=1&amp;color=255,255,255&amp;vtp=1&amp;bbb=1&amp;hb=1"/>
          <p:cNvSpPr/>
          <p:nvPr/>
        </p:nvSpPr>
        <p:spPr>
          <a:xfrm>
            <a:off x="0" y="2953512"/>
            <a:ext cx="12188952" cy="16550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5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第一单元</a:t>
            </a:r>
            <a:r>
              <a:rPr lang="en-US" altLang="zh-CN" sz="5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史前时期</a:t>
            </a:r>
            <a:r>
              <a:rPr lang="en-US" altLang="zh-CN" sz="5400" b="1" i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:原始社会与中华文</a:t>
            </a:r>
          </a:p>
          <a:p>
            <a:pPr algn="ctr" latinLnBrk="1">
              <a:lnSpc>
                <a:spcPts val="6700"/>
              </a:lnSpc>
            </a:pPr>
            <a:r>
              <a:rPr lang="en-US" altLang="zh-CN" sz="5400" b="1" i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明的起源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64e9bfe4.fixed?vopoq=1&amp;pid=de3803b21&amp;color=255,255,255&amp;vtp=1&amp;bbb=1"/>
          <p:cNvSpPr/>
          <p:nvPr/>
        </p:nvSpPr>
        <p:spPr>
          <a:xfrm>
            <a:off x="1435608" y="2843784"/>
            <a:ext cx="2157984" cy="14356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第1课</a:t>
            </a:r>
            <a:endParaRPr lang="en-US" altLang="zh-CN" sz="4800" dirty="0"/>
          </a:p>
        </p:txBody>
      </p:sp>
      <p:sp>
        <p:nvSpPr>
          <p:cNvPr id="3" name="C_2_BD#664e9bfe4.fixed?vopoq=1&amp;pid=de3803b21&amp;color=22,149,212&amp;vtp=1&amp;bbb=1"/>
          <p:cNvSpPr/>
          <p:nvPr/>
        </p:nvSpPr>
        <p:spPr>
          <a:xfrm>
            <a:off x="3639312" y="2889504"/>
            <a:ext cx="6766560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1695D4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远古时期的人类活动</a:t>
            </a:r>
            <a:endParaRPr lang="en-US" altLang="zh-CN" sz="4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664e9bfe4?lid=b083da46f&amp;cid=b083da46f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1648" y="3026664"/>
            <a:ext cx="502920" cy="502920"/>
          </a:xfrm>
          <a:prstGeom prst="rect">
            <a:avLst/>
          </a:prstGeom>
        </p:spPr>
      </p:pic>
      <p:sp>
        <p:nvSpPr>
          <p:cNvPr id="3" name="C_1#目录1:664e9bfe4?lid=b083da46f&amp;cid=b083da46f&amp;vtp=1&amp;bt=1&amp;bbb=1">
            <a:hlinkClick r:id="rId3" action="ppaction://hlinksldjump"/>
          </p:cNvPr>
          <p:cNvSpPr/>
          <p:nvPr/>
        </p:nvSpPr>
        <p:spPr>
          <a:xfrm>
            <a:off x="4690872" y="3008376"/>
            <a:ext cx="3456432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144000" algn="l" latinLnBrk="1">
              <a:lnSpc>
                <a:spcPts val="4500"/>
              </a:lnSpc>
            </a:pPr>
            <a:r>
              <a:rPr lang="en-US" altLang="zh-CN" sz="36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altLang="zh-CN" sz="3600" dirty="0"/>
          </a:p>
        </p:txBody>
      </p:sp>
      <p:pic>
        <p:nvPicPr>
          <p:cNvPr id="4" name="C_1#目录1:664e9bfe4?lid=063694af5&amp;cid=063694af5&amp;tib=255,255,255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1648" y="4101560"/>
            <a:ext cx="502920" cy="502920"/>
          </a:xfrm>
          <a:prstGeom prst="rect">
            <a:avLst/>
          </a:prstGeom>
        </p:spPr>
      </p:pic>
      <p:sp>
        <p:nvSpPr>
          <p:cNvPr id="5" name="C_1#目录1:664e9bfe4?lid=063694af5&amp;cid=063694af5&amp;vtp=1&amp;bbb=1">
            <a:hlinkClick r:id="rId5" action="ppaction://hlinksldjump"/>
          </p:cNvPr>
          <p:cNvSpPr/>
          <p:nvPr/>
        </p:nvSpPr>
        <p:spPr>
          <a:xfrm>
            <a:off x="4690872" y="4083272"/>
            <a:ext cx="3456432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144000" algn="l" latinLnBrk="1">
              <a:lnSpc>
                <a:spcPts val="4500"/>
              </a:lnSpc>
            </a:pPr>
            <a:r>
              <a:rPr lang="en-US" altLang="zh-CN" sz="36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刷中考·刷小题</a:t>
            </a:r>
            <a:endParaRPr lang="en-US" altLang="zh-CN" sz="36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b083da46f?vopoq=1&amp;pid=664e9bfe4&amp;color=0,0,0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12" y="859536"/>
            <a:ext cx="2734056" cy="630936"/>
          </a:xfrm>
          <a:prstGeom prst="rect">
            <a:avLst/>
          </a:prstGeom>
        </p:spPr>
      </p:pic>
      <p:sp>
        <p:nvSpPr>
          <p:cNvPr id="3" name="C_3_BD#b083da46f?vopoq=1&amp;pid=664e9bfe4&amp;color=255,255,255&amp;vtp=1&amp;bbb=1"/>
          <p:cNvSpPr/>
          <p:nvPr/>
        </p:nvSpPr>
        <p:spPr>
          <a:xfrm>
            <a:off x="1188720" y="914400"/>
            <a:ext cx="881063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教材</a:t>
            </a:r>
            <a:endParaRPr lang="en-US" altLang="zh-CN" sz="2800" dirty="0"/>
          </a:p>
        </p:txBody>
      </p:sp>
      <p:sp>
        <p:nvSpPr>
          <p:cNvPr id="4" name="C_3_BD#b083da46f?vopoq=1&amp;pid=664e9bfe4&amp;color=255,255,255&amp;vtp=1&amp;bbb=1"/>
          <p:cNvSpPr/>
          <p:nvPr/>
        </p:nvSpPr>
        <p:spPr>
          <a:xfrm>
            <a:off x="2660904" y="914400"/>
            <a:ext cx="881063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基础</a:t>
            </a:r>
            <a:endParaRPr lang="en-US" altLang="zh-CN" sz="2800" dirty="0"/>
          </a:p>
        </p:txBody>
      </p:sp>
      <p:sp>
        <p:nvSpPr>
          <p:cNvPr id="5" name="C_4_BD#770322edc?vopoq=1&amp;pid=b083da46f&amp;color=0,0,0&amp;vtp=1&amp;bbb=1"/>
          <p:cNvSpPr/>
          <p:nvPr/>
        </p:nvSpPr>
        <p:spPr>
          <a:xfrm>
            <a:off x="649224" y="1460500"/>
            <a:ext cx="10899648" cy="5698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知识点1</a:t>
            </a:r>
            <a:r>
              <a:rPr lang="en-US" altLang="zh-CN" sz="30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我国境内的古人类</a:t>
            </a:r>
            <a:endParaRPr lang="en-US" altLang="zh-CN" sz="3000" dirty="0"/>
          </a:p>
        </p:txBody>
      </p:sp>
      <p:sp>
        <p:nvSpPr>
          <p:cNvPr id="6" name="QC_5_BD.1_1#659060eb3?vopoq=1&amp;pid=770322edc&amp;color=0,0,0&amp;vtp=1&amp;bbb=1&amp;hb=1"/>
          <p:cNvSpPr/>
          <p:nvPr/>
        </p:nvSpPr>
        <p:spPr>
          <a:xfrm>
            <a:off x="649224" y="2075276"/>
            <a:ext cx="10899648" cy="957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【2024山东威海期末】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迄今为止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，在我国多个地区都发现了古人类化石及其活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动遗迹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、遗物。数十万年前，古人类就在不同地区生存、发展。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据此可知(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5_AN.2_1#659060eb3.bracket?vopoq=1&amp;pid=770322edc&amp;color=0,0,0&amp;vpa=1&amp;vtp=1"/>
          <p:cNvSpPr/>
          <p:nvPr/>
        </p:nvSpPr>
        <p:spPr>
          <a:xfrm>
            <a:off x="10724293" y="2576608"/>
            <a:ext cx="3730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5_BD.3_1#659060eb3.choices?vopoq=1&amp;pid=770322edc&amp;color=0,0,0&amp;vtp=1&amp;bbb=1"/>
          <p:cNvSpPr/>
          <p:nvPr/>
        </p:nvSpPr>
        <p:spPr>
          <a:xfrm>
            <a:off x="649224" y="3086734"/>
            <a:ext cx="10899648" cy="957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  <a:tabLst>
                <a:tab pos="5557774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.中华文明的起源具有多样性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.古代区域经济发展的不平衡</a:t>
            </a:r>
            <a:endParaRPr lang="en-US" altLang="zh-CN" sz="2400" dirty="0"/>
          </a:p>
          <a:p>
            <a:pPr latinLnBrk="1">
              <a:lnSpc>
                <a:spcPts val="3800"/>
              </a:lnSpc>
              <a:tabLst>
                <a:tab pos="5557774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C.我国早期人类结成群体生活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.古代先民交流交融程度较高</a:t>
            </a:r>
            <a:endParaRPr lang="en-US" altLang="zh-CN" sz="2400" dirty="0"/>
          </a:p>
        </p:txBody>
      </p:sp>
      <p:sp>
        <p:nvSpPr>
          <p:cNvPr id="9" name="QC_5_AS.4_1#659060eb3?vopoq=1&amp;pid=770322edc&amp;color=0,0,0&amp;vtp=1&amp;bbb=1&amp;hb=1"/>
          <p:cNvSpPr/>
          <p:nvPr/>
        </p:nvSpPr>
        <p:spPr>
          <a:xfrm>
            <a:off x="649224" y="4108385"/>
            <a:ext cx="10899648" cy="199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本题考查我国境内的古人类。根据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“多个地区都发现了古人类化石及其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活动遗迹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、遗物”“在不同地区生存、发展”并结合所学可知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，我国是世界上发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现古人类化石和旧石器时代遗址最多的国家之一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这些古人类遗址遍布全国各地，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说明中华文明的起源具有多样性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。故选A。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_1#a854941b0?sp=1&amp;vopoq=1&amp;pid=770322edc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【2022山东济南期中】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某班开展了一次主题为“古人类”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的探究性学习活动，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即通过已知的遗存研究古人类的生产活动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。下列探究中有一处错误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，其出现在 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B_5_AN.6_1#a854941b0.bracket?vopoq=1&amp;pid=770322edc&amp;color=0,0,0&amp;vpa=2&amp;vtp=1"/>
          <p:cNvSpPr/>
          <p:nvPr/>
        </p:nvSpPr>
        <p:spPr>
          <a:xfrm>
            <a:off x="11333893" y="1411370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endParaRPr lang="en-US" altLang="zh-CN" sz="2400" dirty="0"/>
          </a:p>
        </p:txBody>
      </p:sp>
      <p:pic>
        <p:nvPicPr>
          <p:cNvPr id="4" name="QB_5_BD.7_1#a854941b0?vopoq=1&amp;pid=770322ed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56" y="2027066"/>
            <a:ext cx="5349240" cy="1408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8_1#a854941b0?vopoq=1&amp;pid=770322edc&amp;color=0,0,0&amp;vtp=1&amp;bt=1&amp;bbb=1&amp;hb=1"/>
          <p:cNvSpPr/>
          <p:nvPr/>
        </p:nvSpPr>
        <p:spPr>
          <a:xfrm>
            <a:off x="649224" y="864000"/>
            <a:ext cx="10899648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本题考查元谋人的生产生活状况。据材料并结合所学知识可知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，元谋人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知道使用火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，但还不懂得人工取火。故选D。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知识拓展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为什么说学会用火是人类演化史上的里程碑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1）用火烧烤食物使人类吃到了熟食，促进了人类体质的增强。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2）用火防寒，增强了人类同寒冷气候作斗争的能力。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3）用火照明改善了人类的居住条件。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4）用火驱赶野兽，增强了人类的自卫能力，有利于人类的生存。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909</Words>
  <Application>Microsoft Office PowerPoint</Application>
  <PresentationFormat>宽屏</PresentationFormat>
  <Paragraphs>170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Calibri (正文)</vt:lpstr>
      <vt:lpstr>方正兰亭纤黑_GBK</vt:lpstr>
      <vt:lpstr>SimHei</vt:lpstr>
      <vt:lpstr>KaiTi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2024-09-13T03:03:14Z</dcterms:created>
  <dcterms:modified xsi:type="dcterms:W3CDTF">2024-09-13T03:04:34Z</dcterms:modified>
  <cp:category/>
  <cp:contentStatus/>
</cp:coreProperties>
</file>